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Sh959pG8+kpywfFCylPclrtkp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A33A5C-BC8D-471F-BB1E-0B86B486B4F5}">
  <a:tblStyle styleId="{A1A33A5C-BC8D-471F-BB1E-0B86B486B4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552751b1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552751b1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0552751b1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mayoclinic.org/diseases-conditions/down-syndrome/symptoms-causes/syc-2035597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mayoclinic.org/diseases-conditions/breast-cancer/symptoms-causes/syc-20352470" TargetMode="External"/><Relationship Id="rId4" Type="http://schemas.openxmlformats.org/officeDocument/2006/relationships/hyperlink" Target="https://www.mayoclinic.org/diseases-conditions/breast-cancer/symptoms-causes/syc-2035247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bcrisktool.cancer.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Using Venn diagrams to calculate probability of joint events</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Corinne Riddell (Instructor: Alan Hubbard and Tomer Altman)</a:t>
            </a:r>
            <a:endParaRPr/>
          </a:p>
          <a:p>
            <a:pPr indent="0" lvl="0" marL="0" rtl="0" algn="ctr">
              <a:lnSpc>
                <a:spcPct val="90000"/>
              </a:lnSpc>
              <a:spcBef>
                <a:spcPts val="1000"/>
              </a:spcBef>
              <a:spcAft>
                <a:spcPts val="0"/>
              </a:spcAft>
              <a:buClr>
                <a:schemeClr val="dk1"/>
              </a:buClr>
              <a:buSzPts val="2400"/>
              <a:buNone/>
            </a:pPr>
            <a:r>
              <a:rPr lang="en-US"/>
              <a:t>September 25,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0"/>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0"/>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206" name="Google Shape;206;p10"/>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0"/>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208" name="Google Shape;208;p10"/>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09" name="Google Shape;209;p10"/>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10" name="Google Shape;210;p10"/>
          <p:cNvSpPr txBox="1"/>
          <p:nvPr/>
        </p:nvSpPr>
        <p:spPr>
          <a:xfrm>
            <a:off x="7588364" y="1199707"/>
            <a:ext cx="42324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Your turn: What percent of individuals vape but have not seen an ad for JUUL?</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p:txBody>
      </p:sp>
      <p:sp>
        <p:nvSpPr>
          <p:cNvPr id="211" name="Google Shape;211;p10"/>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Using a Venn diagram to calculate a probability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1"/>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1"/>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220" name="Google Shape;220;p11"/>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1"/>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222" name="Google Shape;222;p11"/>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23" name="Google Shape;223;p11"/>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24" name="Google Shape;224;p11"/>
          <p:cNvSpPr txBox="1"/>
          <p:nvPr/>
        </p:nvSpPr>
        <p:spPr>
          <a:xfrm>
            <a:off x="7588364" y="1199707"/>
            <a:ext cx="42324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Your turn: What percent of individuals vape but have not seen an ad for JUUL?</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p:txBody>
      </p:sp>
      <p:sp>
        <p:nvSpPr>
          <p:cNvPr id="225" name="Google Shape;225;p11"/>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Using a Venn diagram to calculate a probability</a:t>
            </a:r>
            <a:endParaRPr/>
          </a:p>
        </p:txBody>
      </p:sp>
      <p:sp>
        <p:nvSpPr>
          <p:cNvPr id="226" name="Google Shape;226;p11"/>
          <p:cNvSpPr/>
          <p:nvPr/>
        </p:nvSpPr>
        <p:spPr>
          <a:xfrm>
            <a:off x="9762419" y="2097845"/>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1"/>
          <p:cNvSpPr/>
          <p:nvPr/>
        </p:nvSpPr>
        <p:spPr>
          <a:xfrm>
            <a:off x="7405324" y="2333352"/>
            <a:ext cx="2830286" cy="255814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2"/>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2"/>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236" name="Google Shape;236;p12"/>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2"/>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238" name="Google Shape;238;p12"/>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39" name="Google Shape;239;p12"/>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40" name="Google Shape;240;p12"/>
          <p:cNvSpPr txBox="1"/>
          <p:nvPr/>
        </p:nvSpPr>
        <p:spPr>
          <a:xfrm>
            <a:off x="7588364" y="1199707"/>
            <a:ext cx="423246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Your turn: What percent of individuals vape but have not seen an ad for JUUL?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Write this question as a probability statement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Calculate the percentage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Your answer: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p:txBody>
      </p:sp>
      <p:sp>
        <p:nvSpPr>
          <p:cNvPr id="241" name="Google Shape;241;p12"/>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Using a Venn diagram to calculate a probability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3"/>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3"/>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250" name="Google Shape;250;p13"/>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3"/>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252" name="Google Shape;252;p13"/>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53" name="Google Shape;253;p13"/>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54" name="Google Shape;254;p13"/>
          <p:cNvSpPr txBox="1"/>
          <p:nvPr/>
        </p:nvSpPr>
        <p:spPr>
          <a:xfrm>
            <a:off x="7588364" y="1199707"/>
            <a:ext cx="4232464" cy="6186309"/>
          </a:xfrm>
          <a:prstGeom prst="rect">
            <a:avLst/>
          </a:prstGeom>
          <a:blipFill rotWithShape="1">
            <a:blip r:embed="rId4">
              <a:alphaModFix/>
            </a:blip>
            <a:stretch>
              <a:fillRect b="0" l="-1197" r="0" t="-20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55" name="Google Shape;255;p13"/>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Generalized rule of addition</a:t>
            </a:r>
            <a:endParaRPr/>
          </a:p>
        </p:txBody>
      </p:sp>
      <p:sp>
        <p:nvSpPr>
          <p:cNvPr id="256" name="Google Shape;256;p13"/>
          <p:cNvSpPr/>
          <p:nvPr/>
        </p:nvSpPr>
        <p:spPr>
          <a:xfrm>
            <a:off x="7459756" y="2081875"/>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3"/>
          <p:cNvSpPr/>
          <p:nvPr/>
        </p:nvSpPr>
        <p:spPr>
          <a:xfrm>
            <a:off x="9816851" y="1846368"/>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3"/>
          <p:cNvSpPr/>
          <p:nvPr/>
        </p:nvSpPr>
        <p:spPr>
          <a:xfrm>
            <a:off x="8456668" y="2754481"/>
            <a:ext cx="1315788" cy="65271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3"/>
          <p:cNvSpPr/>
          <p:nvPr/>
        </p:nvSpPr>
        <p:spPr>
          <a:xfrm rot="10800000">
            <a:off x="10334437" y="2748743"/>
            <a:ext cx="1315788" cy="65271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14"/>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4"/>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268" name="Google Shape;268;p14"/>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4"/>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270" name="Google Shape;270;p14"/>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71" name="Google Shape;271;p14"/>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72" name="Google Shape;272;p14"/>
          <p:cNvSpPr txBox="1"/>
          <p:nvPr/>
        </p:nvSpPr>
        <p:spPr>
          <a:xfrm>
            <a:off x="7588364" y="1199707"/>
            <a:ext cx="4232464" cy="3139321"/>
          </a:xfrm>
          <a:prstGeom prst="rect">
            <a:avLst/>
          </a:prstGeom>
          <a:blipFill rotWithShape="1">
            <a:blip r:embed="rId4">
              <a:alphaModFix/>
            </a:blip>
            <a:stretch>
              <a:fillRect b="0" l="-1197" r="-2094" t="-40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73" name="Google Shape;273;p14"/>
          <p:cNvCxnSpPr/>
          <p:nvPr/>
        </p:nvCxnSpPr>
        <p:spPr>
          <a:xfrm flipH="1" rot="-5400000">
            <a:off x="9588649" y="3173478"/>
            <a:ext cx="914400" cy="682500"/>
          </a:xfrm>
          <a:prstGeom prst="curvedConnector3">
            <a:avLst>
              <a:gd fmla="val 50000" name="adj1"/>
            </a:avLst>
          </a:prstGeom>
          <a:noFill/>
          <a:ln cap="flat" cmpd="sng" w="9525">
            <a:solidFill>
              <a:schemeClr val="accent1"/>
            </a:solidFill>
            <a:prstDash val="solid"/>
            <a:miter lim="800000"/>
            <a:headEnd len="sm" w="sm" type="none"/>
            <a:tailEnd len="med" w="med" type="triangle"/>
          </a:ln>
        </p:spPr>
      </p:cxnSp>
      <p:sp>
        <p:nvSpPr>
          <p:cNvPr id="274" name="Google Shape;274;p14"/>
          <p:cNvSpPr txBox="1"/>
          <p:nvPr/>
        </p:nvSpPr>
        <p:spPr>
          <a:xfrm>
            <a:off x="9468518" y="3971925"/>
            <a:ext cx="250369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is the </a:t>
            </a:r>
            <a:r>
              <a:rPr b="1" lang="en-US" sz="1800">
                <a:solidFill>
                  <a:schemeClr val="dk1"/>
                </a:solidFill>
                <a:latin typeface="Calibri"/>
                <a:ea typeface="Calibri"/>
                <a:cs typeface="Calibri"/>
                <a:sym typeface="Calibri"/>
              </a:rPr>
              <a:t>generalized rule for addition</a:t>
            </a:r>
            <a:r>
              <a:rPr lang="en-US" sz="1800">
                <a:solidFill>
                  <a:schemeClr val="dk1"/>
                </a:solidFill>
                <a:latin typeface="Calibri"/>
                <a:ea typeface="Calibri"/>
                <a:cs typeface="Calibri"/>
                <a:sym typeface="Calibri"/>
              </a:rPr>
              <a:t>. You need to subtract off the probability of the intersection so you do not double count the probability when two events are not disjoint!</a:t>
            </a:r>
            <a:endParaRPr/>
          </a:p>
        </p:txBody>
      </p:sp>
      <p:sp>
        <p:nvSpPr>
          <p:cNvPr id="275" name="Google Shape;275;p14"/>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Generalized rule of addition</a:t>
            </a:r>
            <a:endParaRPr/>
          </a:p>
        </p:txBody>
      </p:sp>
      <p:sp>
        <p:nvSpPr>
          <p:cNvPr id="276" name="Google Shape;276;p14"/>
          <p:cNvSpPr txBox="1"/>
          <p:nvPr/>
        </p:nvSpPr>
        <p:spPr>
          <a:xfrm>
            <a:off x="9468518" y="2149928"/>
            <a:ext cx="3150399" cy="369332"/>
          </a:xfrm>
          <a:prstGeom prst="rect">
            <a:avLst/>
          </a:prstGeom>
          <a:blipFill rotWithShape="1">
            <a:blip r:embed="rId5">
              <a:alphaModFix/>
            </a:blip>
            <a:stretch>
              <a:fillRect b="-23331" l="-1605" r="0" t="-33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77" name="Google Shape;277;p14"/>
          <p:cNvCxnSpPr/>
          <p:nvPr/>
        </p:nvCxnSpPr>
        <p:spPr>
          <a:xfrm flipH="1" rot="10800000">
            <a:off x="8629650" y="2519387"/>
            <a:ext cx="1491900" cy="240900"/>
          </a:xfrm>
          <a:prstGeom prst="curvedConnector3">
            <a:avLst>
              <a:gd fmla="val 49998" name="adj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0552751b1b_0_0"/>
          <p:cNvSpPr txBox="1"/>
          <p:nvPr/>
        </p:nvSpPr>
        <p:spPr>
          <a:xfrm>
            <a:off x="371172" y="363413"/>
            <a:ext cx="4574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Time for Mnemonics!</a:t>
            </a:r>
            <a:endParaRPr/>
          </a:p>
        </p:txBody>
      </p:sp>
      <p:graphicFrame>
        <p:nvGraphicFramePr>
          <p:cNvPr id="284" name="Google Shape;284;g30552751b1b_0_0"/>
          <p:cNvGraphicFramePr/>
          <p:nvPr/>
        </p:nvGraphicFramePr>
        <p:xfrm>
          <a:off x="769563" y="1966275"/>
          <a:ext cx="3000000" cy="3000000"/>
        </p:xfrm>
        <a:graphic>
          <a:graphicData uri="http://schemas.openxmlformats.org/drawingml/2006/table">
            <a:tbl>
              <a:tblPr>
                <a:noFill/>
                <a:tableStyleId>{A1A33A5C-BC8D-471F-BB1E-0B86B486B4F5}</a:tableStyleId>
              </a:tblPr>
              <a:tblGrid>
                <a:gridCol w="1241650"/>
                <a:gridCol w="1279675"/>
                <a:gridCol w="1341775"/>
                <a:gridCol w="3993925"/>
                <a:gridCol w="2795850"/>
              </a:tblGrid>
              <a:tr h="1026800">
                <a:tc>
                  <a:txBody>
                    <a:bodyPr/>
                    <a:lstStyle/>
                    <a:p>
                      <a:pPr indent="0" lvl="0" marL="0" rtl="0" algn="ctr">
                        <a:spcBef>
                          <a:spcPts val="0"/>
                        </a:spcBef>
                        <a:spcAft>
                          <a:spcPts val="0"/>
                        </a:spcAft>
                        <a:buNone/>
                      </a:pPr>
                      <a:r>
                        <a:rPr b="1" lang="en-US"/>
                        <a:t>Logical Operator</a:t>
                      </a:r>
                      <a:endParaRPr b="1"/>
                    </a:p>
                  </a:txBody>
                  <a:tcPr marT="91425" marB="91425" marR="91425" marL="91425"/>
                </a:tc>
                <a:tc>
                  <a:txBody>
                    <a:bodyPr/>
                    <a:lstStyle/>
                    <a:p>
                      <a:pPr indent="0" lvl="0" marL="0" rtl="0" algn="ctr">
                        <a:spcBef>
                          <a:spcPts val="0"/>
                        </a:spcBef>
                        <a:spcAft>
                          <a:spcPts val="0"/>
                        </a:spcAft>
                        <a:buNone/>
                      </a:pPr>
                      <a:r>
                        <a:rPr b="1" lang="en-US"/>
                        <a:t>Set Operation</a:t>
                      </a:r>
                      <a:endParaRPr b="1"/>
                    </a:p>
                  </a:txBody>
                  <a:tcPr marT="91425" marB="91425" marR="91425" marL="91425"/>
                </a:tc>
                <a:tc>
                  <a:txBody>
                    <a:bodyPr/>
                    <a:lstStyle/>
                    <a:p>
                      <a:pPr indent="0" lvl="0" marL="0" rtl="0" algn="ctr">
                        <a:spcBef>
                          <a:spcPts val="0"/>
                        </a:spcBef>
                        <a:spcAft>
                          <a:spcPts val="0"/>
                        </a:spcAft>
                        <a:buNone/>
                      </a:pPr>
                      <a:r>
                        <a:rPr b="1" lang="en-US"/>
                        <a:t>Mathematical </a:t>
                      </a:r>
                      <a:r>
                        <a:rPr b="1" lang="en-US"/>
                        <a:t>Symbol</a:t>
                      </a:r>
                      <a:endParaRPr b="1"/>
                    </a:p>
                  </a:txBody>
                  <a:tcPr marT="91425" marB="91425" marR="91425" marL="91425"/>
                </a:tc>
                <a:tc>
                  <a:txBody>
                    <a:bodyPr/>
                    <a:lstStyle/>
                    <a:p>
                      <a:pPr indent="0" lvl="0" marL="0" rtl="0" algn="ctr">
                        <a:spcBef>
                          <a:spcPts val="0"/>
                        </a:spcBef>
                        <a:spcAft>
                          <a:spcPts val="0"/>
                        </a:spcAft>
                        <a:buNone/>
                      </a:pPr>
                      <a:r>
                        <a:rPr b="1" lang="en-US"/>
                        <a:t>Mnemonic</a:t>
                      </a:r>
                      <a:endParaRPr b="1"/>
                    </a:p>
                  </a:txBody>
                  <a:tcPr marT="91425" marB="91425" marR="91425" marL="91425"/>
                </a:tc>
                <a:tc>
                  <a:txBody>
                    <a:bodyPr/>
                    <a:lstStyle/>
                    <a:p>
                      <a:pPr indent="0" lvl="0" marL="0" rtl="0" algn="ctr">
                        <a:spcBef>
                          <a:spcPts val="0"/>
                        </a:spcBef>
                        <a:spcAft>
                          <a:spcPts val="0"/>
                        </a:spcAft>
                        <a:buNone/>
                      </a:pPr>
                      <a:r>
                        <a:rPr b="1" lang="en-US">
                          <a:solidFill>
                            <a:schemeClr val="dk1"/>
                          </a:solidFill>
                        </a:rPr>
                        <a:t>General </a:t>
                      </a:r>
                      <a:r>
                        <a:rPr b="1" lang="en-US">
                          <a:solidFill>
                            <a:schemeClr val="dk1"/>
                          </a:solidFill>
                        </a:rPr>
                        <a:t>Probability</a:t>
                      </a:r>
                      <a:r>
                        <a:rPr b="1" lang="en-US">
                          <a:solidFill>
                            <a:schemeClr val="dk1"/>
                          </a:solidFill>
                        </a:rPr>
                        <a:t> Rule</a:t>
                      </a:r>
                      <a:endParaRPr b="1"/>
                    </a:p>
                  </a:txBody>
                  <a:tcPr marT="91425" marB="91425" marR="91425" marL="91425"/>
                </a:tc>
              </a:tr>
              <a:tr h="1026800">
                <a:tc>
                  <a:txBody>
                    <a:bodyPr/>
                    <a:lstStyle/>
                    <a:p>
                      <a:pPr indent="0" lvl="0" marL="0" rtl="0" algn="ctr">
                        <a:spcBef>
                          <a:spcPts val="0"/>
                        </a:spcBef>
                        <a:spcAft>
                          <a:spcPts val="0"/>
                        </a:spcAft>
                        <a:buNone/>
                      </a:pPr>
                      <a:r>
                        <a:rPr lang="en-US"/>
                        <a:t>A</a:t>
                      </a:r>
                      <a:r>
                        <a:rPr b="1" lang="en-US"/>
                        <a:t>n</a:t>
                      </a:r>
                      <a:r>
                        <a:rPr lang="en-US"/>
                        <a:t>d</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I</a:t>
                      </a:r>
                      <a:r>
                        <a:rPr b="1" lang="en-US">
                          <a:solidFill>
                            <a:schemeClr val="dk1"/>
                          </a:solidFill>
                        </a:rPr>
                        <a:t>n</a:t>
                      </a:r>
                      <a:r>
                        <a:rPr lang="en-US">
                          <a:solidFill>
                            <a:schemeClr val="dk1"/>
                          </a:solidFill>
                        </a:rPr>
                        <a:t>tersection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US" sz="2800">
                          <a:solidFill>
                            <a:schemeClr val="dk1"/>
                          </a:solidFill>
                        </a:rPr>
                        <a:t>∩</a:t>
                      </a:r>
                      <a:r>
                        <a:rPr lang="en-US" sz="2300">
                          <a:solidFill>
                            <a:schemeClr val="dk1"/>
                          </a:solidFill>
                        </a:rPr>
                        <a:t> </a:t>
                      </a:r>
                      <a:endParaRPr sz="23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L</a:t>
                      </a:r>
                      <a:r>
                        <a:rPr lang="en-US">
                          <a:solidFill>
                            <a:schemeClr val="dk1"/>
                          </a:solidFill>
                        </a:rPr>
                        <a:t>ike the “n” in “a</a:t>
                      </a:r>
                      <a:r>
                        <a:rPr b="1" lang="en-US">
                          <a:solidFill>
                            <a:schemeClr val="dk1"/>
                          </a:solidFill>
                        </a:rPr>
                        <a:t>n</a:t>
                      </a:r>
                      <a:r>
                        <a:rPr lang="en-US">
                          <a:solidFill>
                            <a:schemeClr val="dk1"/>
                          </a:solidFill>
                        </a:rPr>
                        <a:t>d” and “i</a:t>
                      </a:r>
                      <a:r>
                        <a:rPr b="1" lang="en-US">
                          <a:solidFill>
                            <a:schemeClr val="dk1"/>
                          </a:solidFill>
                        </a:rPr>
                        <a:t>n</a:t>
                      </a:r>
                      <a:r>
                        <a:rPr lang="en-US">
                          <a:solidFill>
                            <a:schemeClr val="dk1"/>
                          </a:solidFill>
                        </a:rPr>
                        <a:t>tersection”</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Multiplication</a:t>
                      </a:r>
                      <a:endParaRPr/>
                    </a:p>
                  </a:txBody>
                  <a:tcPr marT="91425" marB="91425" marR="91425" marL="91425"/>
                </a:tc>
              </a:tr>
              <a:tr h="1063600">
                <a:tc>
                  <a:txBody>
                    <a:bodyPr/>
                    <a:lstStyle/>
                    <a:p>
                      <a:pPr indent="0" lvl="0" marL="0" rtl="0" algn="ctr">
                        <a:spcBef>
                          <a:spcPts val="0"/>
                        </a:spcBef>
                        <a:spcAft>
                          <a:spcPts val="0"/>
                        </a:spcAft>
                        <a:buNone/>
                      </a:pPr>
                      <a:r>
                        <a:rPr lang="en-US"/>
                        <a:t>Or</a:t>
                      </a:r>
                      <a:endParaRPr/>
                    </a:p>
                  </a:txBody>
                  <a:tcPr marT="91425" marB="91425" marR="91425" marL="91425"/>
                </a:tc>
                <a:tc>
                  <a:txBody>
                    <a:bodyPr/>
                    <a:lstStyle/>
                    <a:p>
                      <a:pPr indent="0" lvl="0" marL="0" rtl="0" algn="ctr">
                        <a:spcBef>
                          <a:spcPts val="0"/>
                        </a:spcBef>
                        <a:spcAft>
                          <a:spcPts val="0"/>
                        </a:spcAft>
                        <a:buNone/>
                      </a:pPr>
                      <a:r>
                        <a:rPr b="1" lang="en-US"/>
                        <a:t>U</a:t>
                      </a:r>
                      <a:r>
                        <a:rPr lang="en-US"/>
                        <a:t>nion</a:t>
                      </a:r>
                      <a:endParaRPr/>
                    </a:p>
                  </a:txBody>
                  <a:tcPr marT="91425" marB="91425" marR="91425" marL="91425"/>
                </a:tc>
                <a:tc>
                  <a:txBody>
                    <a:bodyPr/>
                    <a:lstStyle/>
                    <a:p>
                      <a:pPr indent="0" lvl="0" marL="0" rtl="0" algn="ctr">
                        <a:spcBef>
                          <a:spcPts val="0"/>
                        </a:spcBef>
                        <a:spcAft>
                          <a:spcPts val="0"/>
                        </a:spcAft>
                        <a:buNone/>
                      </a:pPr>
                      <a:r>
                        <a:rPr lang="en-US" sz="2800"/>
                        <a:t>∪ </a:t>
                      </a:r>
                      <a:endParaRPr sz="2800"/>
                    </a:p>
                  </a:txBody>
                  <a:tcPr marT="91425" marB="91425" marR="91425" marL="91425"/>
                </a:tc>
                <a:tc>
                  <a:txBody>
                    <a:bodyPr/>
                    <a:lstStyle/>
                    <a:p>
                      <a:pPr indent="0" lvl="0" marL="0" rtl="0" algn="ctr">
                        <a:spcBef>
                          <a:spcPts val="0"/>
                        </a:spcBef>
                        <a:spcAft>
                          <a:spcPts val="0"/>
                        </a:spcAft>
                        <a:buNone/>
                      </a:pPr>
                      <a:r>
                        <a:rPr lang="en-US"/>
                        <a:t>Like the “U” in “</a:t>
                      </a:r>
                      <a:r>
                        <a:rPr b="1" lang="en-US"/>
                        <a:t>U</a:t>
                      </a:r>
                      <a:r>
                        <a:rPr lang="en-US"/>
                        <a:t>nion”. Or pronounce “or” like the city of “Ur”, with a big letter “U”.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Addition</a:t>
                      </a:r>
                      <a:endParaRPr>
                        <a:solidFill>
                          <a:schemeClr val="dk1"/>
                        </a:solidFill>
                      </a:endParaRPr>
                    </a:p>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5"/>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5"/>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293" name="Google Shape;293;p15"/>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5"/>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295" name="Google Shape;295;p15"/>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Conditional Probability</a:t>
            </a:r>
            <a:endParaRPr/>
          </a:p>
        </p:txBody>
      </p:sp>
      <p:sp>
        <p:nvSpPr>
          <p:cNvPr id="296" name="Google Shape;296;p15"/>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97" name="Google Shape;297;p15"/>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98" name="Google Shape;298;p15"/>
          <p:cNvSpPr txBox="1"/>
          <p:nvPr/>
        </p:nvSpPr>
        <p:spPr>
          <a:xfrm>
            <a:off x="7588364" y="1199707"/>
            <a:ext cx="42324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Among individuals who have seen an ad for JUUL, what percent vaped in the past month?</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a </a:t>
            </a:r>
            <a:r>
              <a:rPr b="1" lang="en-US" sz="1800">
                <a:solidFill>
                  <a:schemeClr val="dk1"/>
                </a:solidFill>
                <a:latin typeface="Calibri"/>
                <a:ea typeface="Calibri"/>
                <a:cs typeface="Calibri"/>
                <a:sym typeface="Calibri"/>
              </a:rPr>
              <a:t>conditional probability </a:t>
            </a:r>
            <a:r>
              <a:rPr lang="en-US" sz="1800">
                <a:solidFill>
                  <a:schemeClr val="dk1"/>
                </a:solidFill>
                <a:latin typeface="Calibri"/>
                <a:ea typeface="Calibri"/>
                <a:cs typeface="Calibri"/>
                <a:sym typeface="Calibri"/>
              </a:rPr>
              <a:t>question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tell because of the way the question is phrased: “</a:t>
            </a:r>
            <a:r>
              <a:rPr b="1" lang="en-US" sz="1800">
                <a:solidFill>
                  <a:schemeClr val="dk1"/>
                </a:solidFill>
                <a:latin typeface="Calibri"/>
                <a:ea typeface="Calibri"/>
                <a:cs typeface="Calibri"/>
                <a:sym typeface="Calibri"/>
              </a:rPr>
              <a:t>Among individuals..</a:t>
            </a:r>
            <a:r>
              <a:rPr lang="en-US" sz="1800">
                <a:solidFill>
                  <a:schemeClr val="dk1"/>
                </a:solidFill>
                <a:latin typeface="Calibri"/>
                <a:ea typeface="Calibri"/>
                <a:cs typeface="Calibri"/>
                <a:sym typeface="Calibri"/>
              </a:rPr>
              <a:t>”, that is, this probability is conditional on the event “seeing an ad for JUUL”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write conditional probabilities like this: </a:t>
            </a:r>
            <a:r>
              <a:rPr b="1" lang="en-US" sz="1800">
                <a:solidFill>
                  <a:schemeClr val="dk1"/>
                </a:solidFill>
                <a:latin typeface="Calibri"/>
                <a:ea typeface="Calibri"/>
                <a:cs typeface="Calibri"/>
                <a:sym typeface="Calibri"/>
              </a:rPr>
              <a:t>P(V|J) </a:t>
            </a:r>
            <a:r>
              <a:rPr lang="en-US" sz="1800">
                <a:solidFill>
                  <a:schemeClr val="dk1"/>
                </a:solidFill>
                <a:latin typeface="Calibri"/>
                <a:ea typeface="Calibri"/>
                <a:cs typeface="Calibri"/>
                <a:sym typeface="Calibri"/>
              </a:rPr>
              <a:t>and read this “Probability of V (occurring) </a:t>
            </a:r>
            <a:r>
              <a:rPr b="1" lang="en-US" sz="1800">
                <a:solidFill>
                  <a:schemeClr val="dk1"/>
                </a:solidFill>
                <a:latin typeface="Calibri"/>
                <a:ea typeface="Calibri"/>
                <a:cs typeface="Calibri"/>
                <a:sym typeface="Calibri"/>
              </a:rPr>
              <a:t>given</a:t>
            </a:r>
            <a:r>
              <a:rPr lang="en-US" sz="1800">
                <a:solidFill>
                  <a:schemeClr val="dk1"/>
                </a:solidFill>
                <a:latin typeface="Calibri"/>
                <a:ea typeface="Calibri"/>
                <a:cs typeface="Calibri"/>
                <a:sym typeface="Calibri"/>
              </a:rPr>
              <a:t> J (has occurred)"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P(A|B) = P(A and B) / P(B)</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Why do we divide?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6"/>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6"/>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307" name="Google Shape;307;p16"/>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6"/>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309" name="Google Shape;309;p16"/>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10" name="Google Shape;310;p16"/>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11" name="Google Shape;311;p16"/>
          <p:cNvSpPr txBox="1"/>
          <p:nvPr/>
        </p:nvSpPr>
        <p:spPr>
          <a:xfrm>
            <a:off x="7588364" y="1199707"/>
            <a:ext cx="423246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Among individuals who have seen an ad for JUUL, what percent vaped in the past month?</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P(V|J)  = P(V and J)/P(J)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0.036/0.18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20%</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20% of individuals who have seen an ad for JUUL vaped in the last 30 days.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How does this 20% compare with the percent of individuals who vape among those who have not seen an ad for JUUL? </a:t>
            </a:r>
            <a:endParaRPr/>
          </a:p>
        </p:txBody>
      </p:sp>
      <p:sp>
        <p:nvSpPr>
          <p:cNvPr id="312" name="Google Shape;312;p16"/>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Conditional Probability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17"/>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7"/>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321" name="Google Shape;321;p17"/>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17"/>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323" name="Google Shape;323;p17"/>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24" name="Google Shape;324;p17"/>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25" name="Google Shape;325;p17"/>
          <p:cNvSpPr txBox="1"/>
          <p:nvPr/>
        </p:nvSpPr>
        <p:spPr>
          <a:xfrm>
            <a:off x="7588364" y="1199707"/>
            <a:ext cx="423246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Among individuals who have </a:t>
            </a:r>
            <a:r>
              <a:rPr b="1" lang="en-US" sz="1800" u="sng">
                <a:solidFill>
                  <a:schemeClr val="dk1"/>
                </a:solidFill>
                <a:latin typeface="Calibri"/>
                <a:ea typeface="Calibri"/>
                <a:cs typeface="Calibri"/>
                <a:sym typeface="Calibri"/>
              </a:rPr>
              <a:t>not</a:t>
            </a:r>
            <a:r>
              <a:rPr b="1" lang="en-US" sz="1800">
                <a:solidFill>
                  <a:schemeClr val="dk1"/>
                </a:solidFill>
                <a:latin typeface="Calibri"/>
                <a:ea typeface="Calibri"/>
                <a:cs typeface="Calibri"/>
                <a:sym typeface="Calibri"/>
              </a:rPr>
              <a:t> seen an ad for JUUL, what percent vaped in the past month?</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P(V|J’)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P(V and J’)/P(J’)</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What is P(J’)?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 0.18 = 0.82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What is P(V and 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0.11 – 0.036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0.074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P(V|J’)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P(V and J’)/P(J’)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0.074/0.82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0.0902439 … = 9.02%</a:t>
            </a:r>
            <a:endParaRPr/>
          </a:p>
        </p:txBody>
      </p:sp>
      <p:sp>
        <p:nvSpPr>
          <p:cNvPr id="326" name="Google Shape;326;p17"/>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Conditional Probability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18"/>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8"/>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335" name="Google Shape;335;p18"/>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18"/>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337" name="Google Shape;337;p18"/>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38" name="Google Shape;338;p18"/>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39" name="Google Shape;339;p18"/>
          <p:cNvSpPr txBox="1"/>
          <p:nvPr/>
        </p:nvSpPr>
        <p:spPr>
          <a:xfrm>
            <a:off x="7588364" y="1199707"/>
            <a:ext cx="423246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Among individuals who have </a:t>
            </a:r>
            <a:r>
              <a:rPr b="1" lang="en-US" sz="1800" u="sng">
                <a:solidFill>
                  <a:schemeClr val="dk1"/>
                </a:solidFill>
                <a:latin typeface="Calibri"/>
                <a:ea typeface="Calibri"/>
                <a:cs typeface="Calibri"/>
                <a:sym typeface="Calibri"/>
              </a:rPr>
              <a:t>not</a:t>
            </a:r>
            <a:r>
              <a:rPr b="1" lang="en-US" sz="1800">
                <a:solidFill>
                  <a:schemeClr val="dk1"/>
                </a:solidFill>
                <a:latin typeface="Calibri"/>
                <a:ea typeface="Calibri"/>
                <a:cs typeface="Calibri"/>
                <a:sym typeface="Calibri"/>
              </a:rPr>
              <a:t> seen an ad for JUUL, what percent vaped in the past month?</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P(V|J’)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P(V and J’)/P(J’)</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What is P(J’)?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 0.18 = 0.82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What is P(V and 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0.11 – 0.036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0.074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P(V|J’)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P(V and J’)/P(J’)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0.074/0.82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0.0902439 … = 9.02%</a:t>
            </a:r>
            <a:endParaRPr/>
          </a:p>
        </p:txBody>
      </p:sp>
      <p:sp>
        <p:nvSpPr>
          <p:cNvPr id="340" name="Google Shape;340;p18"/>
          <p:cNvSpPr txBox="1"/>
          <p:nvPr/>
        </p:nvSpPr>
        <p:spPr>
          <a:xfrm>
            <a:off x="10072665" y="1914421"/>
            <a:ext cx="1933878"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last two slides: 9% of individuals who did not see an ad for JUUL vaped in the last month vs. 20% among those who did see an ad.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could be the beginning of providing evidence that JUUL marketing affects the chance that an individual will vape.</a:t>
            </a:r>
            <a:endParaRPr/>
          </a:p>
        </p:txBody>
      </p:sp>
      <p:sp>
        <p:nvSpPr>
          <p:cNvPr id="341" name="Google Shape;341;p18"/>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Conditional Probability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objectives for today</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make a Venn diagram</a:t>
            </a:r>
            <a:endParaRPr/>
          </a:p>
          <a:p>
            <a:pPr indent="-228600" lvl="0" marL="228600" rtl="0" algn="l">
              <a:lnSpc>
                <a:spcPct val="90000"/>
              </a:lnSpc>
              <a:spcBef>
                <a:spcPts val="1000"/>
              </a:spcBef>
              <a:spcAft>
                <a:spcPts val="0"/>
              </a:spcAft>
              <a:buClr>
                <a:schemeClr val="dk1"/>
              </a:buClr>
              <a:buSzPts val="2800"/>
              <a:buChar char="•"/>
            </a:pPr>
            <a:r>
              <a:rPr lang="en-US"/>
              <a:t>How to use a Venn diagram to compute probabilities</a:t>
            </a:r>
            <a:endParaRPr/>
          </a:p>
          <a:p>
            <a:pPr indent="-228600" lvl="0" marL="228600" rtl="0" algn="l">
              <a:lnSpc>
                <a:spcPct val="90000"/>
              </a:lnSpc>
              <a:spcBef>
                <a:spcPts val="1000"/>
              </a:spcBef>
              <a:spcAft>
                <a:spcPts val="0"/>
              </a:spcAft>
              <a:buClr>
                <a:schemeClr val="dk1"/>
              </a:buClr>
              <a:buSzPts val="2800"/>
              <a:buChar char="•"/>
            </a:pPr>
            <a:r>
              <a:rPr lang="en-US"/>
              <a:t>Determine whether two events are independent or dependent</a:t>
            </a:r>
            <a:endParaRPr/>
          </a:p>
          <a:p>
            <a:pPr indent="-228600" lvl="0" marL="228600" rtl="0" algn="l">
              <a:lnSpc>
                <a:spcPct val="90000"/>
              </a:lnSpc>
              <a:spcBef>
                <a:spcPts val="1000"/>
              </a:spcBef>
              <a:spcAft>
                <a:spcPts val="0"/>
              </a:spcAft>
              <a:buClr>
                <a:schemeClr val="dk1"/>
              </a:buClr>
              <a:buSzPts val="2800"/>
              <a:buChar char="•"/>
            </a:pPr>
            <a:r>
              <a:rPr lang="en-US"/>
              <a:t>Conditional probability</a:t>
            </a:r>
            <a:endParaRPr/>
          </a:p>
          <a:p>
            <a:pPr indent="-228600" lvl="0" marL="228600" rtl="0" algn="l">
              <a:lnSpc>
                <a:spcPct val="90000"/>
              </a:lnSpc>
              <a:spcBef>
                <a:spcPts val="1000"/>
              </a:spcBef>
              <a:spcAft>
                <a:spcPts val="0"/>
              </a:spcAft>
              <a:buClr>
                <a:schemeClr val="dk1"/>
              </a:buClr>
              <a:buSzPts val="2800"/>
              <a:buChar char="•"/>
            </a:pPr>
            <a:r>
              <a:rPr lang="en-US"/>
              <a:t>General addition rule for probability</a:t>
            </a:r>
            <a:endParaRPr/>
          </a:p>
          <a:p>
            <a:pPr indent="-228600" lvl="0" marL="228600" rtl="0" algn="l">
              <a:lnSpc>
                <a:spcPct val="90000"/>
              </a:lnSpc>
              <a:spcBef>
                <a:spcPts val="1000"/>
              </a:spcBef>
              <a:spcAft>
                <a:spcPts val="0"/>
              </a:spcAft>
              <a:buClr>
                <a:schemeClr val="dk1"/>
              </a:buClr>
              <a:buSzPts val="2800"/>
              <a:buChar char="•"/>
            </a:pPr>
            <a:r>
              <a:rPr lang="en-US"/>
              <a:t>General multiplication rule for probability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19"/>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19"/>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350" name="Google Shape;350;p19"/>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19"/>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352" name="Google Shape;352;p19"/>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53" name="Google Shape;353;p19"/>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54" name="Google Shape;354;p19"/>
          <p:cNvSpPr txBox="1"/>
          <p:nvPr/>
        </p:nvSpPr>
        <p:spPr>
          <a:xfrm>
            <a:off x="7588364" y="1199707"/>
            <a:ext cx="4232464" cy="5078313"/>
          </a:xfrm>
          <a:prstGeom prst="rect">
            <a:avLst/>
          </a:prstGeom>
          <a:blipFill rotWithShape="1">
            <a:blip r:embed="rId4">
              <a:alphaModFix/>
            </a:blip>
            <a:stretch>
              <a:fillRect b="0" l="-1197" r="-298" t="-24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55" name="Google Shape;355;p19"/>
          <p:cNvSpPr txBox="1"/>
          <p:nvPr/>
        </p:nvSpPr>
        <p:spPr>
          <a:xfrm>
            <a:off x="371172" y="363413"/>
            <a:ext cx="106016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Conditional Probability and the Generalized Multiplication Rule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20"/>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20"/>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364" name="Google Shape;364;p20"/>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20"/>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366" name="Google Shape;366;p20"/>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67" name="Google Shape;367;p20"/>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68" name="Google Shape;368;p20"/>
          <p:cNvSpPr txBox="1"/>
          <p:nvPr/>
        </p:nvSpPr>
        <p:spPr>
          <a:xfrm>
            <a:off x="7588364" y="1199707"/>
            <a:ext cx="4232464" cy="5355312"/>
          </a:xfrm>
          <a:prstGeom prst="rect">
            <a:avLst/>
          </a:prstGeom>
          <a:blipFill rotWithShape="1">
            <a:blip r:embed="rId4">
              <a:alphaModFix/>
            </a:blip>
            <a:stretch>
              <a:fillRect b="0" l="-1197" r="0" t="-2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69" name="Google Shape;369;p20"/>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Independence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1"/>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21"/>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21"/>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378" name="Google Shape;378;p21"/>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21"/>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380" name="Google Shape;380;p21"/>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81" name="Google Shape;381;p21"/>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82" name="Google Shape;382;p21"/>
          <p:cNvSpPr txBox="1"/>
          <p:nvPr/>
        </p:nvSpPr>
        <p:spPr>
          <a:xfrm>
            <a:off x="7588364" y="1199707"/>
            <a:ext cx="423246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two events are </a:t>
            </a:r>
            <a:r>
              <a:rPr b="1" lang="en-US" sz="1800">
                <a:solidFill>
                  <a:schemeClr val="dk1"/>
                </a:solidFill>
                <a:latin typeface="Calibri"/>
                <a:ea typeface="Calibri"/>
                <a:cs typeface="Calibri"/>
                <a:sym typeface="Calibri"/>
              </a:rPr>
              <a:t>independent</a:t>
            </a:r>
            <a:r>
              <a:rPr lang="en-US" sz="1800">
                <a:solidFill>
                  <a:schemeClr val="dk1"/>
                </a:solidFill>
                <a:latin typeface="Calibri"/>
                <a:ea typeface="Calibri"/>
                <a:cs typeface="Calibri"/>
                <a:sym typeface="Calibri"/>
              </a:rPr>
              <a:t> then the following statement is true: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P(B|A) = P(B)</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Are J and V independent?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 know that P(V) = 11%</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From earlier questions, we also know that P(V|J) = 20%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Thus, P(V|J) does not equal P(V), so these events are not independent.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383" name="Google Shape;383;p21"/>
          <p:cNvSpPr txBox="1"/>
          <p:nvPr/>
        </p:nvSpPr>
        <p:spPr>
          <a:xfrm>
            <a:off x="371172" y="363413"/>
            <a:ext cx="60582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Examine independence using rule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2"/>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22"/>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22"/>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392" name="Google Shape;392;p22"/>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22"/>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394" name="Google Shape;394;p22"/>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95" name="Google Shape;395;p22"/>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96" name="Google Shape;396;p22"/>
          <p:cNvSpPr txBox="1"/>
          <p:nvPr/>
        </p:nvSpPr>
        <p:spPr>
          <a:xfrm>
            <a:off x="7588364" y="1199707"/>
            <a:ext cx="4232464" cy="4524315"/>
          </a:xfrm>
          <a:prstGeom prst="rect">
            <a:avLst/>
          </a:prstGeom>
          <a:blipFill rotWithShape="1">
            <a:blip r:embed="rId4">
              <a:alphaModFix/>
            </a:blip>
            <a:stretch>
              <a:fillRect b="0" l="-1197" r="0" t="-27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97" name="Google Shape;397;p22"/>
          <p:cNvSpPr txBox="1"/>
          <p:nvPr/>
        </p:nvSpPr>
        <p:spPr>
          <a:xfrm>
            <a:off x="371172" y="363413"/>
            <a:ext cx="60582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Examine independence using rule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Additional slides on independence</a:t>
            </a:r>
            <a:endParaRPr/>
          </a:p>
        </p:txBody>
      </p:sp>
      <p:sp>
        <p:nvSpPr>
          <p:cNvPr id="404" name="Google Shape;404;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Independence</a:t>
            </a:r>
            <a:endParaRPr/>
          </a:p>
        </p:txBody>
      </p:sp>
      <p:sp>
        <p:nvSpPr>
          <p:cNvPr id="411" name="Google Shape;4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sorts of events are independent? Two events are independent if knowing that one event occurred does not change the probability that the other occurred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1a</a:t>
            </a:r>
            <a:endParaRPr/>
          </a:p>
        </p:txBody>
      </p:sp>
      <p:sp>
        <p:nvSpPr>
          <p:cNvPr id="418" name="Google Shape;41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Down syndrome is a genetic disorder caused when abnormal cell division results in an extra full or partial copy of chromosome 21.</a:t>
            </a:r>
            <a:r>
              <a:rPr baseline="30000" lang="en-US"/>
              <a:t>1</a:t>
            </a:r>
            <a:r>
              <a:rPr lang="en-US"/>
              <a:t> </a:t>
            </a:r>
            <a:endParaRPr/>
          </a:p>
          <a:p>
            <a:pPr indent="-228600" lvl="0" marL="228600" rtl="0" algn="l">
              <a:lnSpc>
                <a:spcPct val="90000"/>
              </a:lnSpc>
              <a:spcBef>
                <a:spcPts val="1000"/>
              </a:spcBef>
              <a:spcAft>
                <a:spcPts val="0"/>
              </a:spcAft>
              <a:buClr>
                <a:schemeClr val="dk1"/>
              </a:buClr>
              <a:buSzPts val="2800"/>
              <a:buChar char="•"/>
            </a:pPr>
            <a:r>
              <a:rPr lang="en-US"/>
              <a:t>The largest risk factor for having a child with Down syndrome is advanced maternal age.</a:t>
            </a:r>
            <a:r>
              <a:rPr baseline="30000" lang="en-US"/>
              <a:t>1</a:t>
            </a:r>
            <a:r>
              <a:rPr lang="en-US"/>
              <a:t> </a:t>
            </a:r>
            <a:endParaRPr/>
          </a:p>
          <a:p>
            <a:pPr indent="-228600" lvl="0" marL="228600" rtl="0" algn="l">
              <a:lnSpc>
                <a:spcPct val="90000"/>
              </a:lnSpc>
              <a:spcBef>
                <a:spcPts val="1000"/>
              </a:spcBef>
              <a:spcAft>
                <a:spcPts val="0"/>
              </a:spcAft>
              <a:buClr>
                <a:schemeClr val="dk1"/>
              </a:buClr>
              <a:buSzPts val="2800"/>
              <a:buChar char="•"/>
            </a:pPr>
            <a:r>
              <a:rPr lang="en-US"/>
              <a:t>Suppose that Martha is 40 and her baby has been diagnosed with Down syndrome. Martha’s best friend Jane, also 40, is hoping to conceive. Is her baby’s risk of Down syndrome independent of Martha’s baby’s risk?</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419" name="Google Shape;419;p25"/>
          <p:cNvSpPr txBox="1"/>
          <p:nvPr/>
        </p:nvSpPr>
        <p:spPr>
          <a:xfrm>
            <a:off x="990600" y="5529263"/>
            <a:ext cx="10515600" cy="8001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Reference: </a:t>
            </a:r>
            <a:r>
              <a:rPr lang="en-US" sz="2800" u="sng">
                <a:solidFill>
                  <a:schemeClr val="dk1"/>
                </a:solidFill>
                <a:latin typeface="Calibri"/>
                <a:ea typeface="Calibri"/>
                <a:cs typeface="Calibri"/>
                <a:sym typeface="Calibri"/>
                <a:hlinkClick r:id="rId3">
                  <a:extLst>
                    <a:ext uri="{A12FA001-AC4F-418D-AE19-62706E023703}">
                      <ahyp:hlinkClr val="tx"/>
                    </a:ext>
                  </a:extLst>
                </a:hlinkClick>
              </a:rPr>
              <a:t>https://www.mayoclinic.org/diseases-conditions/down-syndrome/symptoms-causes/syc-20355977</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1b</a:t>
            </a:r>
            <a:endParaRPr/>
          </a:p>
        </p:txBody>
      </p:sp>
      <p:sp>
        <p:nvSpPr>
          <p:cNvPr id="426" name="Google Shape;42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risk of having a baby with Down syndrome is 1/100 among 40 year olds. Suppose that Jenny and Samantha are two 40-year old women. What is the probability that they both have babies with Down syndrome?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2a</a:t>
            </a:r>
            <a:endParaRPr/>
          </a:p>
        </p:txBody>
      </p:sp>
      <p:sp>
        <p:nvSpPr>
          <p:cNvPr id="433" name="Google Shape;43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Breast Cancer is the most common cancer diagnosed in women in the US. </a:t>
            </a:r>
            <a:endParaRPr/>
          </a:p>
          <a:p>
            <a:pPr indent="-228600" lvl="0" marL="228600" rtl="0" algn="l">
              <a:lnSpc>
                <a:spcPct val="90000"/>
              </a:lnSpc>
              <a:spcBef>
                <a:spcPts val="1000"/>
              </a:spcBef>
              <a:spcAft>
                <a:spcPts val="0"/>
              </a:spcAft>
              <a:buClr>
                <a:schemeClr val="dk1"/>
              </a:buClr>
              <a:buSzPts val="2800"/>
              <a:buChar char="•"/>
            </a:pPr>
            <a:r>
              <a:rPr lang="en-US"/>
              <a:t>If a woman’s mother, sister, or daughter was diagnosed with breast cancer, her estimated risk of breast cancer is doubled (compared to a woman whose mother/sister/daughter has not been diagnosed).</a:t>
            </a:r>
            <a:r>
              <a:rPr baseline="30000" lang="en-US"/>
              <a:t>1</a:t>
            </a:r>
            <a:r>
              <a:rPr lang="en-US"/>
              <a:t> </a:t>
            </a:r>
            <a:endParaRPr/>
          </a:p>
          <a:p>
            <a:pPr indent="-228600" lvl="0" marL="228600" rtl="0" algn="l">
              <a:lnSpc>
                <a:spcPct val="90000"/>
              </a:lnSpc>
              <a:spcBef>
                <a:spcPts val="1000"/>
              </a:spcBef>
              <a:spcAft>
                <a:spcPts val="0"/>
              </a:spcAft>
              <a:buClr>
                <a:schemeClr val="dk1"/>
              </a:buClr>
              <a:buSzPts val="2800"/>
              <a:buChar char="•"/>
            </a:pPr>
            <a:r>
              <a:rPr lang="en-US"/>
              <a:t>Jacqueline was diagnosed with breast cancer. Is her daughter’s chance of developing breast cancer independent or dependent on Jacqueline’s diagnosis?</a:t>
            </a:r>
            <a:endParaRPr/>
          </a:p>
        </p:txBody>
      </p:sp>
      <p:sp>
        <p:nvSpPr>
          <p:cNvPr id="434" name="Google Shape;434;p27"/>
          <p:cNvSpPr/>
          <p:nvPr/>
        </p:nvSpPr>
        <p:spPr>
          <a:xfrm>
            <a:off x="838199" y="5530632"/>
            <a:ext cx="101774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F0000"/>
                </a:solidFill>
                <a:latin typeface="Gill Sans"/>
                <a:ea typeface="Gill Sans"/>
                <a:cs typeface="Gill Sans"/>
                <a:sym typeface="Gill Sans"/>
                <a:hlinkClick r:id="rId3">
                  <a:extLst>
                    <a:ext uri="{A12FA001-AC4F-418D-AE19-62706E023703}">
                      <ahyp:hlinkClr val="tx"/>
                    </a:ext>
                  </a:extLst>
                </a:hlinkClick>
              </a:rPr>
              <a:t>Reference. </a:t>
            </a:r>
            <a:r>
              <a:rPr b="0" i="0" lang="en-US" sz="1800" u="sng">
                <a:solidFill>
                  <a:srgbClr val="FF0000"/>
                </a:solidFill>
                <a:latin typeface="Gill Sans"/>
                <a:ea typeface="Gill Sans"/>
                <a:cs typeface="Gill Sans"/>
                <a:sym typeface="Gill Sans"/>
                <a:hlinkClick r:id="rId4">
                  <a:extLst>
                    <a:ext uri="{A12FA001-AC4F-418D-AE19-62706E023703}">
                      <ahyp:hlinkClr val="tx"/>
                    </a:ext>
                  </a:extLst>
                </a:hlinkClick>
              </a:rPr>
              <a:t>https://www.mayoclinic.org/diseases-conditions/breast-cancer/symptoms-causes/syc-20352470</a:t>
            </a:r>
            <a:endParaRPr b="0" i="0" sz="1800">
              <a:solidFill>
                <a:srgbClr val="00000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txBox="1"/>
          <p:nvPr>
            <p:ph type="title"/>
          </p:nvPr>
        </p:nvSpPr>
        <p:spPr>
          <a:xfrm>
            <a:off x="825843" y="37748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2b</a:t>
            </a:r>
            <a:endParaRPr/>
          </a:p>
        </p:txBody>
      </p:sp>
      <p:sp>
        <p:nvSpPr>
          <p:cNvPr id="441" name="Google Shape;44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 white woman aged 40 who had her first period at age 12 and first child at age 27. Her mother had Breast Cancer. Given this information, she has an estimated 5-year risk of breast cancer of 1.1% and lifetime risk of breast cancer of 18.8%. </a:t>
            </a:r>
            <a:endParaRPr/>
          </a:p>
          <a:p>
            <a:pPr indent="-228600" lvl="0" marL="228600" rtl="0" algn="l">
              <a:lnSpc>
                <a:spcPct val="90000"/>
              </a:lnSpc>
              <a:spcBef>
                <a:spcPts val="1000"/>
              </a:spcBef>
              <a:spcAft>
                <a:spcPts val="0"/>
              </a:spcAft>
              <a:buClr>
                <a:schemeClr val="dk1"/>
              </a:buClr>
              <a:buSzPct val="100000"/>
              <a:buChar char="•"/>
            </a:pPr>
            <a:r>
              <a:rPr lang="en-US"/>
              <a:t>Had the woman’s mother not had breast cancer, here 1-year risk would have been 0.6% and lifetime risk 11.1%. Based on these risk estimates, are the events “mother has breast cancer” and “daughter has breast cancer” independent? Why?</a:t>
            </a:r>
            <a:endParaRPr/>
          </a:p>
          <a:p>
            <a:pPr indent="-228600" lvl="0" marL="228600" rtl="0" algn="l">
              <a:lnSpc>
                <a:spcPct val="90000"/>
              </a:lnSpc>
              <a:spcBef>
                <a:spcPts val="1000"/>
              </a:spcBef>
              <a:spcAft>
                <a:spcPts val="0"/>
              </a:spcAft>
              <a:buClr>
                <a:schemeClr val="dk1"/>
              </a:buClr>
              <a:buSzPct val="100000"/>
              <a:buChar char="•"/>
            </a:pPr>
            <a:r>
              <a:rPr lang="en-US"/>
              <a:t>(See </a:t>
            </a:r>
            <a:r>
              <a:rPr lang="en-US" u="sng">
                <a:solidFill>
                  <a:schemeClr val="hlink"/>
                </a:solidFill>
                <a:hlinkClick r:id="rId3"/>
              </a:rPr>
              <a:t>here</a:t>
            </a:r>
            <a:r>
              <a:rPr lang="en-US"/>
              <a:t> to calculate breast cancer risk under a variety of settings. For the above risk estimates I set the variables as specified and selected “Unknown” for having the BRCA1/2 gene, and ever having a breast biopsy. I selected “No” for every having a medical history of any breast cancer.)</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1570256"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p:nvPr/>
        </p:nvSpPr>
        <p:spPr>
          <a:xfrm>
            <a:off x="3927351"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3"/>
          <p:cNvSpPr/>
          <p:nvPr/>
        </p:nvSpPr>
        <p:spPr>
          <a:xfrm>
            <a:off x="612312"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txBox="1"/>
          <p:nvPr/>
        </p:nvSpPr>
        <p:spPr>
          <a:xfrm>
            <a:off x="1703605" y="1783709"/>
            <a:ext cx="10885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Event A</a:t>
            </a:r>
            <a:endParaRPr/>
          </a:p>
        </p:txBody>
      </p:sp>
      <p:sp>
        <p:nvSpPr>
          <p:cNvPr id="107" name="Google Shape;107;p3"/>
          <p:cNvSpPr txBox="1"/>
          <p:nvPr/>
        </p:nvSpPr>
        <p:spPr>
          <a:xfrm>
            <a:off x="3984501" y="1597487"/>
            <a:ext cx="10885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a:t>
            </a:r>
            <a:endParaRPr/>
          </a:p>
        </p:txBody>
      </p:sp>
      <p:sp>
        <p:nvSpPr>
          <p:cNvPr id="108" name="Google Shape;108;p3"/>
          <p:cNvSpPr txBox="1"/>
          <p:nvPr/>
        </p:nvSpPr>
        <p:spPr>
          <a:xfrm>
            <a:off x="583737" y="874752"/>
            <a:ext cx="3045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Entire sample space S</a:t>
            </a:r>
            <a:endParaRPr/>
          </a:p>
        </p:txBody>
      </p:sp>
      <p:sp>
        <p:nvSpPr>
          <p:cNvPr id="109" name="Google Shape;109;p3"/>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A basic Venn diagram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1441670"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p:nvPr/>
        </p:nvSpPr>
        <p:spPr>
          <a:xfrm>
            <a:off x="3798765"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p:nvPr/>
        </p:nvSpPr>
        <p:spPr>
          <a:xfrm>
            <a:off x="483726"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txBox="1"/>
          <p:nvPr/>
        </p:nvSpPr>
        <p:spPr>
          <a:xfrm>
            <a:off x="1883218" y="1914421"/>
            <a:ext cx="10885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t>
            </a:r>
            <a:endParaRPr/>
          </a:p>
        </p:txBody>
      </p:sp>
      <p:sp>
        <p:nvSpPr>
          <p:cNvPr id="119" name="Google Shape;119;p4"/>
          <p:cNvSpPr txBox="1"/>
          <p:nvPr/>
        </p:nvSpPr>
        <p:spPr>
          <a:xfrm>
            <a:off x="4240313" y="1603558"/>
            <a:ext cx="10885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t>
            </a:r>
            <a:endParaRPr/>
          </a:p>
        </p:txBody>
      </p:sp>
      <p:sp>
        <p:nvSpPr>
          <p:cNvPr id="120" name="Google Shape;120;p4"/>
          <p:cNvSpPr txBox="1"/>
          <p:nvPr/>
        </p:nvSpPr>
        <p:spPr>
          <a:xfrm>
            <a:off x="455151" y="874752"/>
            <a:ext cx="3045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Entire sample space S</a:t>
            </a:r>
            <a:endParaRPr/>
          </a:p>
        </p:txBody>
      </p:sp>
      <p:sp>
        <p:nvSpPr>
          <p:cNvPr id="121" name="Google Shape;121;p4"/>
          <p:cNvSpPr txBox="1"/>
          <p:nvPr/>
        </p:nvSpPr>
        <p:spPr>
          <a:xfrm>
            <a:off x="8779663" y="1377244"/>
            <a:ext cx="315039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Suppose you had access to survey data about vaping and JUUL-related advertisements.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 could define the following random variables: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 is the event “seen ad for JUUL”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 is the event “vaped in the last 30 days”</a:t>
            </a:r>
            <a:endParaRPr/>
          </a:p>
        </p:txBody>
      </p:sp>
      <p:sp>
        <p:nvSpPr>
          <p:cNvPr id="122" name="Google Shape;122;p4"/>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A basic Venn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526590"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5"/>
          <p:cNvSpPr/>
          <p:nvPr/>
        </p:nvSpPr>
        <p:spPr>
          <a:xfrm>
            <a:off x="1484534"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5"/>
          <p:cNvSpPr txBox="1"/>
          <p:nvPr/>
        </p:nvSpPr>
        <p:spPr>
          <a:xfrm>
            <a:off x="526590"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131" name="Google Shape;131;p5"/>
          <p:cNvSpPr/>
          <p:nvPr/>
        </p:nvSpPr>
        <p:spPr>
          <a:xfrm>
            <a:off x="3841629"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5"/>
          <p:cNvSpPr txBox="1"/>
          <p:nvPr/>
        </p:nvSpPr>
        <p:spPr>
          <a:xfrm>
            <a:off x="5002322"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133" name="Google Shape;133;p5"/>
          <p:cNvSpPr txBox="1"/>
          <p:nvPr/>
        </p:nvSpPr>
        <p:spPr>
          <a:xfrm>
            <a:off x="498015" y="874752"/>
            <a:ext cx="3045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Entire sample space S</a:t>
            </a:r>
            <a:endParaRPr/>
          </a:p>
        </p:txBody>
      </p:sp>
      <p:sp>
        <p:nvSpPr>
          <p:cNvPr id="134" name="Google Shape;134;p5"/>
          <p:cNvSpPr txBox="1"/>
          <p:nvPr/>
        </p:nvSpPr>
        <p:spPr>
          <a:xfrm>
            <a:off x="3333575" y="4868654"/>
            <a:ext cx="3337494" cy="646331"/>
          </a:xfrm>
          <a:prstGeom prst="rect">
            <a:avLst/>
          </a:prstGeom>
          <a:blipFill rotWithShape="1">
            <a:blip r:embed="rId3">
              <a:alphaModFix/>
            </a:blip>
            <a:stretch>
              <a:fillRect b="-15384" l="-1135"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135" name="Google Shape;135;p5"/>
          <p:cNvCxnSpPr/>
          <p:nvPr/>
        </p:nvCxnSpPr>
        <p:spPr>
          <a:xfrm>
            <a:off x="4186233"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36" name="Google Shape;136;p5"/>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A basic Venn diagram</a:t>
            </a:r>
            <a:endParaRPr/>
          </a:p>
        </p:txBody>
      </p:sp>
      <p:sp>
        <p:nvSpPr>
          <p:cNvPr id="137" name="Google Shape;137;p5"/>
          <p:cNvSpPr txBox="1"/>
          <p:nvPr/>
        </p:nvSpPr>
        <p:spPr>
          <a:xfrm>
            <a:off x="8779663" y="1377244"/>
            <a:ext cx="315039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could also add the percentages you know from the survey data onto the Venn diagram.</a:t>
            </a:r>
            <a:endParaRPr/>
          </a:p>
        </p:txBody>
      </p:sp>
      <p:sp>
        <p:nvSpPr>
          <p:cNvPr id="138" name="Google Shape;138;p5"/>
          <p:cNvSpPr txBox="1"/>
          <p:nvPr/>
        </p:nvSpPr>
        <p:spPr>
          <a:xfrm>
            <a:off x="2972475" y="5983248"/>
            <a:ext cx="3150399" cy="369332"/>
          </a:xfrm>
          <a:prstGeom prst="rect">
            <a:avLst/>
          </a:prstGeom>
          <a:blipFill rotWithShape="1">
            <a:blip r:embed="rId4">
              <a:alphaModFix/>
            </a:blip>
            <a:stretch>
              <a:fillRect b="-23330" l="-1605" r="0" t="-666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6"/>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6"/>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147" name="Google Shape;147;p6"/>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6"/>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149" name="Google Shape;149;p6"/>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150" name="Google Shape;150;p6"/>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51" name="Google Shape;151;p6"/>
          <p:cNvSpPr txBox="1"/>
          <p:nvPr/>
        </p:nvSpPr>
        <p:spPr>
          <a:xfrm>
            <a:off x="7588364" y="1199707"/>
            <a:ext cx="42324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percent of individuals saw an ad for JUUL and do not vape? </a:t>
            </a:r>
            <a:endParaRPr/>
          </a:p>
        </p:txBody>
      </p:sp>
      <p:sp>
        <p:nvSpPr>
          <p:cNvPr id="152" name="Google Shape;152;p6"/>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Using a Venn diagram to calculate a probability</a:t>
            </a:r>
            <a:endParaRPr/>
          </a:p>
        </p:txBody>
      </p:sp>
      <p:sp>
        <p:nvSpPr>
          <p:cNvPr id="153" name="Google Shape;153;p6"/>
          <p:cNvSpPr/>
          <p:nvPr/>
        </p:nvSpPr>
        <p:spPr>
          <a:xfrm>
            <a:off x="9820215" y="1956730"/>
            <a:ext cx="2029847" cy="195233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7"/>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7"/>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162" name="Google Shape;162;p7"/>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7"/>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164" name="Google Shape;164;p7"/>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165" name="Google Shape;165;p7"/>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66" name="Google Shape;166;p7"/>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Using a Venn diagram to calculate a probability</a:t>
            </a:r>
            <a:endParaRPr/>
          </a:p>
        </p:txBody>
      </p:sp>
      <p:sp>
        <p:nvSpPr>
          <p:cNvPr id="167" name="Google Shape;167;p7"/>
          <p:cNvSpPr/>
          <p:nvPr/>
        </p:nvSpPr>
        <p:spPr>
          <a:xfrm>
            <a:off x="7463120" y="2778029"/>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7"/>
          <p:cNvSpPr/>
          <p:nvPr/>
        </p:nvSpPr>
        <p:spPr>
          <a:xfrm>
            <a:off x="9820215" y="2542522"/>
            <a:ext cx="2029847" cy="195233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7"/>
          <p:cNvSpPr txBox="1"/>
          <p:nvPr/>
        </p:nvSpPr>
        <p:spPr>
          <a:xfrm>
            <a:off x="7588364" y="1199707"/>
            <a:ext cx="423246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percent of individuals saw an ad for JUUL and do not vape?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This percent is represented by this area: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8"/>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8"/>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178" name="Google Shape;178;p8"/>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8"/>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180" name="Google Shape;180;p8"/>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181" name="Google Shape;181;p8"/>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82" name="Google Shape;182;p8"/>
          <p:cNvSpPr txBox="1"/>
          <p:nvPr/>
        </p:nvSpPr>
        <p:spPr>
          <a:xfrm>
            <a:off x="7588364" y="1199707"/>
            <a:ext cx="423246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percent of individuals saw an ad for JUUL and do not vape?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Write this question as a probability statement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Calculate the percentage</a:t>
            </a:r>
            <a:endParaRPr/>
          </a:p>
        </p:txBody>
      </p:sp>
      <p:sp>
        <p:nvSpPr>
          <p:cNvPr id="183" name="Google Shape;183;p8"/>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Using a Venn diagram to calculate a probability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9"/>
          <p:cNvSpPr/>
          <p:nvPr/>
        </p:nvSpPr>
        <p:spPr>
          <a:xfrm>
            <a:off x="1427367" y="2149928"/>
            <a:ext cx="2830286" cy="2558143"/>
          </a:xfrm>
          <a:prstGeom prst="ellipse">
            <a:avLst/>
          </a:prstGeom>
          <a:solidFill>
            <a:srgbClr val="3A3838">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9"/>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A. P(J) = 18%</a:t>
            </a:r>
            <a:endParaRPr/>
          </a:p>
        </p:txBody>
      </p:sp>
      <p:sp>
        <p:nvSpPr>
          <p:cNvPr id="192" name="Google Shape;192;p9"/>
          <p:cNvSpPr/>
          <p:nvPr/>
        </p:nvSpPr>
        <p:spPr>
          <a:xfrm>
            <a:off x="3784462" y="1914421"/>
            <a:ext cx="2029847" cy="1952336"/>
          </a:xfrm>
          <a:prstGeom prst="ellipse">
            <a:avLst/>
          </a:prstGeom>
          <a:solidFill>
            <a:srgbClr val="7030A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9"/>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B. P(V) = 11%</a:t>
            </a:r>
            <a:endParaRPr/>
          </a:p>
        </p:txBody>
      </p:sp>
      <p:sp>
        <p:nvSpPr>
          <p:cNvPr id="194" name="Google Shape;194;p9"/>
          <p:cNvSpPr txBox="1"/>
          <p:nvPr/>
        </p:nvSpPr>
        <p:spPr>
          <a:xfrm>
            <a:off x="3276408" y="4868654"/>
            <a:ext cx="3337494" cy="646331"/>
          </a:xfrm>
          <a:prstGeom prst="rect">
            <a:avLst/>
          </a:prstGeom>
          <a:blipFill rotWithShape="1">
            <a:blip r:embed="rId3">
              <a:alphaModFix/>
            </a:blip>
            <a:stretch>
              <a:fillRect b="-15384" l="-1513" r="0" t="-19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195" name="Google Shape;195;p9"/>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96" name="Google Shape;196;p9"/>
          <p:cNvSpPr txBox="1"/>
          <p:nvPr/>
        </p:nvSpPr>
        <p:spPr>
          <a:xfrm>
            <a:off x="7588364" y="1199707"/>
            <a:ext cx="4232464" cy="4524315"/>
          </a:xfrm>
          <a:prstGeom prst="rect">
            <a:avLst/>
          </a:prstGeom>
          <a:blipFill rotWithShape="1">
            <a:blip r:embed="rId4">
              <a:alphaModFix/>
            </a:blip>
            <a:stretch>
              <a:fillRect b="-1115" l="-1197" r="0" t="-27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7" name="Google Shape;197;p9"/>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Using a Venn diagram to calculate a probability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2019-09-26T18:28:42Z</dcterms:created>
  <dc:creator>Microsoft Office User</dc:creator>
</cp:coreProperties>
</file>