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4" roundtripDataSignature="AMtx7mhEK9IrtI/Qm1r057EkG+jmiL9Z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372840" cy="5025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399200" y="0"/>
            <a:ext cx="3372840" cy="502560"/>
          </a:xfrm>
          <a:prstGeom prst="rect">
            <a:avLst/>
          </a:prstGeom>
          <a:noFill/>
          <a:ln>
            <a:noFill/>
          </a:ln>
        </p:spPr>
        <p:txBody>
          <a:bodyPr anchorCtr="0" anchor="t" bIns="0" lIns="0" spcFirstLastPara="1" rIns="0" wrap="square" tIns="0">
            <a:noAutofit/>
          </a:bodyPr>
          <a:lstStyle>
            <a:lvl1pPr lvl="0" marR="0" rtl="0" algn="r">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555480"/>
            <a:ext cx="3372840" cy="50256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399200" y="9555480"/>
            <a:ext cx="3372840" cy="50256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 name="Google Shape;81;p1:notes"/>
          <p:cNvSpPr txBox="1"/>
          <p:nvPr>
            <p:ph idx="1" type="body"/>
          </p:nvPr>
        </p:nvSpPr>
        <p:spPr>
          <a:xfrm>
            <a:off x="685800" y="4400640"/>
            <a:ext cx="5486040" cy="36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t/>
            </a:r>
            <a:endParaRPr b="0" sz="1800" u="none" strike="noStrike">
              <a:solidFill>
                <a:srgbClr val="000000"/>
              </a:solidFill>
              <a:latin typeface="Arial"/>
              <a:ea typeface="Arial"/>
              <a:cs typeface="Arial"/>
              <a:sym typeface="Arial"/>
            </a:endParaRPr>
          </a:p>
        </p:txBody>
      </p:sp>
      <p:sp>
        <p:nvSpPr>
          <p:cNvPr id="82" name="Google Shape;82;p1:notes"/>
          <p:cNvSpPr txBox="1"/>
          <p:nvPr>
            <p:ph idx="12" type="sldNum"/>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2" name="Google Shape;162;p11: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2: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8" name="Google Shape;168;p12: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4" name="Google Shape;174;p13: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0" name="Google Shape;180;p14: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5: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6" name="Google Shape;186;p15: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6: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2" name="Google Shape;192;p16: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7: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8" name="Google Shape;198;p17:notes"/>
          <p:cNvSpPr txBox="1"/>
          <p:nvPr>
            <p:ph idx="1" type="body"/>
          </p:nvPr>
        </p:nvSpPr>
        <p:spPr>
          <a:xfrm>
            <a:off x="685800" y="4400640"/>
            <a:ext cx="5486040" cy="36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t/>
            </a:r>
            <a:endParaRPr b="0" sz="1800" u="none" strike="noStrike">
              <a:solidFill>
                <a:srgbClr val="000000"/>
              </a:solidFill>
              <a:latin typeface="Arial"/>
              <a:ea typeface="Arial"/>
              <a:cs typeface="Arial"/>
              <a:sym typeface="Arial"/>
            </a:endParaRPr>
          </a:p>
        </p:txBody>
      </p:sp>
      <p:sp>
        <p:nvSpPr>
          <p:cNvPr id="199" name="Google Shape;199;p17:notes"/>
          <p:cNvSpPr txBox="1"/>
          <p:nvPr>
            <p:ph idx="12" type="sldNum"/>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 name="Google Shape;205;p18:notes"/>
          <p:cNvSpPr txBox="1"/>
          <p:nvPr>
            <p:ph idx="1" type="body"/>
          </p:nvPr>
        </p:nvSpPr>
        <p:spPr>
          <a:xfrm>
            <a:off x="685800" y="4400640"/>
            <a:ext cx="5486040" cy="3600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2000"/>
              <a:buFont typeface="Arial"/>
              <a:buNone/>
            </a:pPr>
            <a:r>
              <a:rPr b="0" lang="en-US" sz="2000" u="none" strike="noStrike">
                <a:solidFill>
                  <a:srgbClr val="000000"/>
                </a:solidFill>
                <a:latin typeface="Arial"/>
                <a:ea typeface="Arial"/>
                <a:cs typeface="Arial"/>
                <a:sym typeface="Arial"/>
              </a:rPr>
              <a:t>Similar to the US Public Health Service Syphilis Study at Tuskeegee (3) – which, in 1932, set out with the “best of intentions” to learn about the natural history of syphilis among black men in hopes of justifying a treatment program for them – Canadian researchers used Aboriginal children in residential schools to learn about malnutrition. </a:t>
            </a:r>
            <a:endParaRPr b="0" sz="2000" u="none"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b="0" sz="2000" u="none" strike="noStrike">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ts val="2000"/>
              <a:buFont typeface="Arial"/>
              <a:buNone/>
            </a:pPr>
            <a:r>
              <a:rPr b="0" lang="en-US" sz="2000" u="none" strike="noStrike">
                <a:solidFill>
                  <a:srgbClr val="000000"/>
                </a:solidFill>
                <a:latin typeface="Arial"/>
                <a:ea typeface="Arial"/>
                <a:cs typeface="Arial"/>
                <a:sym typeface="Arial"/>
              </a:rPr>
              <a:t>From https://www.ncbi.nlm.nih.gov/pmc/articles/PMC3941673/pdf/pch19064.pdf</a:t>
            </a:r>
            <a:endParaRPr b="0" sz="2000" u="none"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b="0" sz="2000" u="none"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b="0" sz="2000" u="none" strike="noStrike">
              <a:solidFill>
                <a:srgbClr val="000000"/>
              </a:solidFill>
              <a:latin typeface="Arial"/>
              <a:ea typeface="Arial"/>
              <a:cs typeface="Arial"/>
              <a:sym typeface="Arial"/>
            </a:endParaRPr>
          </a:p>
        </p:txBody>
      </p:sp>
      <p:sp>
        <p:nvSpPr>
          <p:cNvPr id="206" name="Google Shape;206;p18:notes"/>
          <p:cNvSpPr txBox="1"/>
          <p:nvPr>
            <p:ph idx="12" type="sldNum"/>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9: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3" name="Google Shape;213;p19: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 name="Google Shape;88;p2:notes"/>
          <p:cNvSpPr txBox="1"/>
          <p:nvPr>
            <p:ph idx="1" type="body"/>
          </p:nvPr>
        </p:nvSpPr>
        <p:spPr>
          <a:xfrm>
            <a:off x="685800" y="4400640"/>
            <a:ext cx="5486040" cy="36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t/>
            </a:r>
            <a:endParaRPr b="0" sz="1800" u="none" strike="noStrike">
              <a:solidFill>
                <a:srgbClr val="000000"/>
              </a:solidFill>
              <a:latin typeface="Arial"/>
              <a:ea typeface="Arial"/>
              <a:cs typeface="Arial"/>
              <a:sym typeface="Arial"/>
            </a:endParaRPr>
          </a:p>
        </p:txBody>
      </p:sp>
      <p:sp>
        <p:nvSpPr>
          <p:cNvPr id="89" name="Google Shape;89;p2:notes"/>
          <p:cNvSpPr txBox="1"/>
          <p:nvPr>
            <p:ph idx="12" type="sldNum"/>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0: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9" name="Google Shape;219;p20: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1: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5" name="Google Shape;225;p21:notes"/>
          <p:cNvSpPr txBox="1"/>
          <p:nvPr>
            <p:ph idx="1" type="body"/>
          </p:nvPr>
        </p:nvSpPr>
        <p:spPr>
          <a:xfrm>
            <a:off x="685800" y="4400640"/>
            <a:ext cx="5486040" cy="36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t/>
            </a:r>
            <a:endParaRPr b="0" sz="1800" u="none" strike="noStrike">
              <a:solidFill>
                <a:srgbClr val="000000"/>
              </a:solidFill>
              <a:latin typeface="Arial"/>
              <a:ea typeface="Arial"/>
              <a:cs typeface="Arial"/>
              <a:sym typeface="Arial"/>
            </a:endParaRPr>
          </a:p>
        </p:txBody>
      </p:sp>
      <p:sp>
        <p:nvSpPr>
          <p:cNvPr id="226" name="Google Shape;226;p21:notes"/>
          <p:cNvSpPr txBox="1"/>
          <p:nvPr>
            <p:ph idx="12" type="sldNum"/>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2: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2" name="Google Shape;232;p22: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3: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9" name="Google Shape;239;p23:notes"/>
          <p:cNvSpPr txBox="1"/>
          <p:nvPr>
            <p:ph idx="1" type="body"/>
          </p:nvPr>
        </p:nvSpPr>
        <p:spPr>
          <a:xfrm>
            <a:off x="685800" y="4400640"/>
            <a:ext cx="5486040" cy="3600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rPr b="0" lang="en-US" sz="1200" u="none" strike="noStrike">
                <a:solidFill>
                  <a:schemeClr val="dk1"/>
                </a:solidFill>
                <a:latin typeface="Arial"/>
                <a:ea typeface="Arial"/>
                <a:cs typeface="Arial"/>
                <a:sym typeface="Arial"/>
              </a:rPr>
              <a:t>The </a:t>
            </a:r>
            <a:r>
              <a:rPr b="1" lang="en-US" sz="1200" u="none" strike="noStrike">
                <a:solidFill>
                  <a:schemeClr val="dk1"/>
                </a:solidFill>
                <a:latin typeface="Arial"/>
                <a:ea typeface="Arial"/>
                <a:cs typeface="Arial"/>
                <a:sym typeface="Arial"/>
              </a:rPr>
              <a:t>Nuremberg Code</a:t>
            </a:r>
            <a:r>
              <a:rPr b="0" lang="en-US" sz="1200" u="none" strike="noStrike">
                <a:solidFill>
                  <a:schemeClr val="dk1"/>
                </a:solidFill>
                <a:latin typeface="Arial"/>
                <a:ea typeface="Arial"/>
                <a:cs typeface="Arial"/>
                <a:sym typeface="Arial"/>
              </a:rPr>
              <a:t> aimed to protect human subjects from enduring the kind of cruelty and exploitation the prisoners endured at concentration camps</a:t>
            </a:r>
            <a:endParaRPr b="0" sz="1200" u="none" strike="noStrike">
              <a:solidFill>
                <a:srgbClr val="000000"/>
              </a:solidFill>
              <a:latin typeface="Arial"/>
              <a:ea typeface="Arial"/>
              <a:cs typeface="Arial"/>
              <a:sym typeface="Arial"/>
            </a:endParaRPr>
          </a:p>
        </p:txBody>
      </p:sp>
      <p:sp>
        <p:nvSpPr>
          <p:cNvPr id="240" name="Google Shape;240;p23:notes"/>
          <p:cNvSpPr txBox="1"/>
          <p:nvPr>
            <p:ph idx="12" type="sldNum"/>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80eb6a376d_0_0: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6" name="Google Shape;246;g380eb6a376d_0_0:notes"/>
          <p:cNvSpPr txBox="1"/>
          <p:nvPr>
            <p:ph idx="1" type="body"/>
          </p:nvPr>
        </p:nvSpPr>
        <p:spPr>
          <a:xfrm>
            <a:off x="685800" y="4400640"/>
            <a:ext cx="5486100" cy="3600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rPr b="0" lang="en-US" sz="1200" u="none" strike="noStrike">
                <a:solidFill>
                  <a:schemeClr val="dk1"/>
                </a:solidFill>
                <a:latin typeface="Arial"/>
                <a:ea typeface="Arial"/>
                <a:cs typeface="Arial"/>
                <a:sym typeface="Arial"/>
              </a:rPr>
              <a:t>The </a:t>
            </a:r>
            <a:r>
              <a:rPr b="1" lang="en-US" sz="1200" u="none" strike="noStrike">
                <a:solidFill>
                  <a:schemeClr val="dk1"/>
                </a:solidFill>
                <a:latin typeface="Arial"/>
                <a:ea typeface="Arial"/>
                <a:cs typeface="Arial"/>
                <a:sym typeface="Arial"/>
              </a:rPr>
              <a:t>Nuremberg Code</a:t>
            </a:r>
            <a:r>
              <a:rPr b="0" lang="en-US" sz="1200" u="none" strike="noStrike">
                <a:solidFill>
                  <a:schemeClr val="dk1"/>
                </a:solidFill>
                <a:latin typeface="Arial"/>
                <a:ea typeface="Arial"/>
                <a:cs typeface="Arial"/>
                <a:sym typeface="Arial"/>
              </a:rPr>
              <a:t> aimed to protect human subjects from enduring the kind of cruelty and exploitation the prisoners endured at concentration camps</a:t>
            </a:r>
            <a:endParaRPr b="0" sz="1200" u="none" strike="noStrike">
              <a:solidFill>
                <a:srgbClr val="000000"/>
              </a:solidFill>
              <a:latin typeface="Arial"/>
              <a:ea typeface="Arial"/>
              <a:cs typeface="Arial"/>
              <a:sym typeface="Arial"/>
            </a:endParaRPr>
          </a:p>
        </p:txBody>
      </p:sp>
      <p:sp>
        <p:nvSpPr>
          <p:cNvPr id="247" name="Google Shape;247;g380eb6a376d_0_0:notes"/>
          <p:cNvSpPr txBox="1"/>
          <p:nvPr>
            <p:ph idx="12" type="sldNum"/>
          </p:nvPr>
        </p:nvSpPr>
        <p:spPr>
          <a:xfrm>
            <a:off x="3884760" y="8685360"/>
            <a:ext cx="2971500" cy="458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4: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3" name="Google Shape;253;p24: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5: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9" name="Google Shape;259;p25: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6: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5" name="Google Shape;265;p26: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9: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1" name="Google Shape;271;p29: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0: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8" name="Google Shape;278;p30: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FFFFF"/>
        </a:solidFill>
      </p:bgPr>
    </p:bg>
    <p:spTree>
      <p:nvGrpSpPr>
        <p:cNvPr id="10" name="Shape 10"/>
        <p:cNvGrpSpPr/>
        <p:nvPr/>
      </p:nvGrpSpPr>
      <p:grpSpPr>
        <a:xfrm>
          <a:off x="0" y="0"/>
          <a:ext cx="0" cy="0"/>
          <a:chOff x="0" y="0"/>
          <a:chExt cx="0" cy="0"/>
        </a:xfrm>
      </p:grpSpPr>
      <p:sp>
        <p:nvSpPr>
          <p:cNvPr id="11" name="Google Shape;11;p32"/>
          <p:cNvSpPr txBox="1"/>
          <p:nvPr>
            <p:ph type="title"/>
          </p:nvPr>
        </p:nvSpPr>
        <p:spPr>
          <a:xfrm>
            <a:off x="1523880" y="1122480"/>
            <a:ext cx="9143640" cy="23871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 name="Google Shape;12;p32"/>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 name="Google Shape;13;p32"/>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 name="Google Shape;14;p32"/>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5" name="Google Shape;15;p32"/>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bg>
      <p:bgPr>
        <a:solidFill>
          <a:srgbClr val="FFFFFF"/>
        </a:solidFill>
      </p:bgPr>
    </p:bg>
    <p:spTree>
      <p:nvGrpSpPr>
        <p:cNvPr id="65" name="Shape 65"/>
        <p:cNvGrpSpPr/>
        <p:nvPr/>
      </p:nvGrpSpPr>
      <p:grpSpPr>
        <a:xfrm>
          <a:off x="0" y="0"/>
          <a:ext cx="0" cy="0"/>
          <a:chOff x="0" y="0"/>
          <a:chExt cx="0" cy="0"/>
        </a:xfrm>
      </p:grpSpPr>
      <p:sp>
        <p:nvSpPr>
          <p:cNvPr id="66" name="Google Shape;66;p41"/>
          <p:cNvSpPr txBox="1"/>
          <p:nvPr>
            <p:ph type="title"/>
          </p:nvPr>
        </p:nvSpPr>
        <p:spPr>
          <a:xfrm>
            <a:off x="839880" y="457200"/>
            <a:ext cx="3931920" cy="159984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7" name="Google Shape;67;p41"/>
          <p:cNvSpPr txBox="1"/>
          <p:nvPr>
            <p:ph idx="1" type="body"/>
          </p:nvPr>
        </p:nvSpPr>
        <p:spPr>
          <a:xfrm>
            <a:off x="5183280" y="987480"/>
            <a:ext cx="6171840" cy="487332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8" name="Google Shape;68;p41"/>
          <p:cNvSpPr txBox="1"/>
          <p:nvPr>
            <p:ph idx="2" type="body"/>
          </p:nvPr>
        </p:nvSpPr>
        <p:spPr>
          <a:xfrm>
            <a:off x="839880" y="2057400"/>
            <a:ext cx="3931920" cy="381132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9" name="Google Shape;69;p41"/>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0" name="Google Shape;70;p41"/>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1" name="Google Shape;71;p41"/>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bg>
      <p:bgPr>
        <a:solidFill>
          <a:srgbClr val="FFFFFF"/>
        </a:solidFill>
      </p:bgPr>
    </p:bg>
    <p:spTree>
      <p:nvGrpSpPr>
        <p:cNvPr id="72" name="Shape 72"/>
        <p:cNvGrpSpPr/>
        <p:nvPr/>
      </p:nvGrpSpPr>
      <p:grpSpPr>
        <a:xfrm>
          <a:off x="0" y="0"/>
          <a:ext cx="0" cy="0"/>
          <a:chOff x="0" y="0"/>
          <a:chExt cx="0" cy="0"/>
        </a:xfrm>
      </p:grpSpPr>
      <p:sp>
        <p:nvSpPr>
          <p:cNvPr id="73" name="Google Shape;73;p42"/>
          <p:cNvSpPr txBox="1"/>
          <p:nvPr>
            <p:ph type="title"/>
          </p:nvPr>
        </p:nvSpPr>
        <p:spPr>
          <a:xfrm>
            <a:off x="839880" y="457200"/>
            <a:ext cx="3931920" cy="159984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4" name="Google Shape;74;p42"/>
          <p:cNvSpPr txBox="1"/>
          <p:nvPr>
            <p:ph idx="1" type="body"/>
          </p:nvPr>
        </p:nvSpPr>
        <p:spPr>
          <a:xfrm>
            <a:off x="5183280" y="987480"/>
            <a:ext cx="6171840" cy="4873320"/>
          </a:xfrm>
          <a:prstGeom prst="rect">
            <a:avLst/>
          </a:prstGeom>
          <a:noFill/>
          <a:ln>
            <a:noFill/>
          </a:ln>
        </p:spPr>
        <p:txBody>
          <a:bodyPr anchorCtr="0" anchor="t" bIns="45000" lIns="90000" spcFirstLastPara="1" rIns="90000" wrap="square" tIns="450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5" name="Google Shape;75;p42"/>
          <p:cNvSpPr txBox="1"/>
          <p:nvPr>
            <p:ph idx="2" type="body"/>
          </p:nvPr>
        </p:nvSpPr>
        <p:spPr>
          <a:xfrm>
            <a:off x="839880" y="2057400"/>
            <a:ext cx="3931920" cy="381132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6" name="Google Shape;76;p42"/>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7" name="Google Shape;77;p42"/>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8" name="Google Shape;78;p42"/>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solidFill>
          <a:srgbClr val="FFFFFF"/>
        </a:solidFill>
      </p:bgPr>
    </p:bg>
    <p:spTree>
      <p:nvGrpSpPr>
        <p:cNvPr id="16" name="Shape 16"/>
        <p:cNvGrpSpPr/>
        <p:nvPr/>
      </p:nvGrpSpPr>
      <p:grpSpPr>
        <a:xfrm>
          <a:off x="0" y="0"/>
          <a:ext cx="0" cy="0"/>
          <a:chOff x="0" y="0"/>
          <a:chExt cx="0" cy="0"/>
        </a:xfrm>
      </p:grpSpPr>
      <p:sp>
        <p:nvSpPr>
          <p:cNvPr id="17" name="Google Shape;17;p33"/>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8" name="Google Shape;18;p33"/>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9" name="Google Shape;19;p33"/>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0" name="Google Shape;20;p33"/>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1" name="Google Shape;21;p33"/>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blank">
  <p:cSld name="BLANK">
    <p:bg>
      <p:bgPr>
        <a:solidFill>
          <a:srgbClr val="FFFFFF"/>
        </a:solidFill>
      </p:bgPr>
    </p:bg>
    <p:spTree>
      <p:nvGrpSpPr>
        <p:cNvPr id="22" name="Shape 22"/>
        <p:cNvGrpSpPr/>
        <p:nvPr/>
      </p:nvGrpSpPr>
      <p:grpSpPr>
        <a:xfrm>
          <a:off x="0" y="0"/>
          <a:ext cx="0" cy="0"/>
          <a:chOff x="0" y="0"/>
          <a:chExt cx="0" cy="0"/>
        </a:xfrm>
      </p:grpSpPr>
      <p:sp>
        <p:nvSpPr>
          <p:cNvPr id="23" name="Google Shape;23;p34"/>
          <p:cNvSpPr txBox="1"/>
          <p:nvPr>
            <p:ph type="title"/>
          </p:nvPr>
        </p:nvSpPr>
        <p:spPr>
          <a:xfrm>
            <a:off x="831960" y="1709640"/>
            <a:ext cx="10515240" cy="285228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4" name="Google Shape;24;p34"/>
          <p:cNvSpPr txBox="1"/>
          <p:nvPr>
            <p:ph idx="1" type="body"/>
          </p:nvPr>
        </p:nvSpPr>
        <p:spPr>
          <a:xfrm>
            <a:off x="831960" y="4589640"/>
            <a:ext cx="10515240" cy="149976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5" name="Google Shape;25;p34"/>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6" name="Google Shape;26;p34"/>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7" name="Google Shape;27;p34"/>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bg>
      <p:bgPr>
        <a:solidFill>
          <a:srgbClr val="FFFFFF"/>
        </a:solidFill>
      </p:bgPr>
    </p:bg>
    <p:spTree>
      <p:nvGrpSpPr>
        <p:cNvPr id="28" name="Shape 28"/>
        <p:cNvGrpSpPr/>
        <p:nvPr/>
      </p:nvGrpSpPr>
      <p:grpSpPr>
        <a:xfrm>
          <a:off x="0" y="0"/>
          <a:ext cx="0" cy="0"/>
          <a:chOff x="0" y="0"/>
          <a:chExt cx="0" cy="0"/>
        </a:xfrm>
      </p:grpSpPr>
      <p:sp>
        <p:nvSpPr>
          <p:cNvPr id="29" name="Google Shape;29;p35"/>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0" name="Google Shape;30;p35"/>
          <p:cNvSpPr txBox="1"/>
          <p:nvPr>
            <p:ph idx="1" type="body"/>
          </p:nvPr>
        </p:nvSpPr>
        <p:spPr>
          <a:xfrm rot="5400000">
            <a:off x="3920220" y="-1256580"/>
            <a:ext cx="4350960" cy="1051524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1" name="Google Shape;31;p35"/>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2" name="Google Shape;32;p35"/>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3" name="Google Shape;33;p35"/>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bg>
      <p:bgPr>
        <a:solidFill>
          <a:srgbClr val="FFFFFF"/>
        </a:solidFill>
      </p:bgPr>
    </p:bg>
    <p:spTree>
      <p:nvGrpSpPr>
        <p:cNvPr id="34" name="Shape 34"/>
        <p:cNvGrpSpPr/>
        <p:nvPr/>
      </p:nvGrpSpPr>
      <p:grpSpPr>
        <a:xfrm>
          <a:off x="0" y="0"/>
          <a:ext cx="0" cy="0"/>
          <a:chOff x="0" y="0"/>
          <a:chExt cx="0" cy="0"/>
        </a:xfrm>
      </p:grpSpPr>
      <p:sp>
        <p:nvSpPr>
          <p:cNvPr id="35" name="Google Shape;35;p36"/>
          <p:cNvSpPr txBox="1"/>
          <p:nvPr>
            <p:ph type="title"/>
          </p:nvPr>
        </p:nvSpPr>
        <p:spPr>
          <a:xfrm rot="5400000">
            <a:off x="7133580" y="1956420"/>
            <a:ext cx="5811480" cy="26287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6" name="Google Shape;36;p36"/>
          <p:cNvSpPr txBox="1"/>
          <p:nvPr>
            <p:ph idx="1" type="body"/>
          </p:nvPr>
        </p:nvSpPr>
        <p:spPr>
          <a:xfrm rot="5400000">
            <a:off x="1799280" y="-596160"/>
            <a:ext cx="5811480" cy="773388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7" name="Google Shape;37;p36"/>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8" name="Google Shape;38;p36"/>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9" name="Google Shape;39;p36"/>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solidFill>
          <a:srgbClr val="FFFFFF"/>
        </a:solidFill>
      </p:bgPr>
    </p:bg>
    <p:spTree>
      <p:nvGrpSpPr>
        <p:cNvPr id="40" name="Shape 40"/>
        <p:cNvGrpSpPr/>
        <p:nvPr/>
      </p:nvGrpSpPr>
      <p:grpSpPr>
        <a:xfrm>
          <a:off x="0" y="0"/>
          <a:ext cx="0" cy="0"/>
          <a:chOff x="0" y="0"/>
          <a:chExt cx="0" cy="0"/>
        </a:xfrm>
      </p:grpSpPr>
      <p:sp>
        <p:nvSpPr>
          <p:cNvPr id="41" name="Google Shape;41;p37"/>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2" name="Google Shape;42;p37"/>
          <p:cNvSpPr txBox="1"/>
          <p:nvPr>
            <p:ph idx="1" type="body"/>
          </p:nvPr>
        </p:nvSpPr>
        <p:spPr>
          <a:xfrm>
            <a:off x="838080" y="1825560"/>
            <a:ext cx="5181120" cy="435096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3" name="Google Shape;43;p37"/>
          <p:cNvSpPr txBox="1"/>
          <p:nvPr>
            <p:ph idx="2" type="body"/>
          </p:nvPr>
        </p:nvSpPr>
        <p:spPr>
          <a:xfrm>
            <a:off x="6172200" y="1825560"/>
            <a:ext cx="5181120" cy="435096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4" name="Google Shape;44;p37"/>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5" name="Google Shape;45;p37"/>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6" name="Google Shape;46;p37"/>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bg>
      <p:bgPr>
        <a:solidFill>
          <a:srgbClr val="FFFFFF"/>
        </a:solidFill>
      </p:bgPr>
    </p:bg>
    <p:spTree>
      <p:nvGrpSpPr>
        <p:cNvPr id="47" name="Shape 47"/>
        <p:cNvGrpSpPr/>
        <p:nvPr/>
      </p:nvGrpSpPr>
      <p:grpSpPr>
        <a:xfrm>
          <a:off x="0" y="0"/>
          <a:ext cx="0" cy="0"/>
          <a:chOff x="0" y="0"/>
          <a:chExt cx="0" cy="0"/>
        </a:xfrm>
      </p:grpSpPr>
      <p:sp>
        <p:nvSpPr>
          <p:cNvPr id="48" name="Google Shape;48;p38"/>
          <p:cNvSpPr txBox="1"/>
          <p:nvPr>
            <p:ph type="title"/>
          </p:nvPr>
        </p:nvSpPr>
        <p:spPr>
          <a:xfrm>
            <a:off x="839880" y="365040"/>
            <a:ext cx="10515240" cy="13251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9" name="Google Shape;49;p38"/>
          <p:cNvSpPr txBox="1"/>
          <p:nvPr>
            <p:ph idx="1" type="body"/>
          </p:nvPr>
        </p:nvSpPr>
        <p:spPr>
          <a:xfrm>
            <a:off x="839880" y="1681200"/>
            <a:ext cx="5157360" cy="823680"/>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0" name="Google Shape;50;p38"/>
          <p:cNvSpPr txBox="1"/>
          <p:nvPr>
            <p:ph idx="2" type="body"/>
          </p:nvPr>
        </p:nvSpPr>
        <p:spPr>
          <a:xfrm>
            <a:off x="839880" y="2505240"/>
            <a:ext cx="5157360" cy="368424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1" name="Google Shape;51;p38"/>
          <p:cNvSpPr txBox="1"/>
          <p:nvPr>
            <p:ph idx="3" type="body"/>
          </p:nvPr>
        </p:nvSpPr>
        <p:spPr>
          <a:xfrm>
            <a:off x="6172200" y="1681200"/>
            <a:ext cx="5182920" cy="823680"/>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2" name="Google Shape;52;p38"/>
          <p:cNvSpPr txBox="1"/>
          <p:nvPr>
            <p:ph idx="4" type="body"/>
          </p:nvPr>
        </p:nvSpPr>
        <p:spPr>
          <a:xfrm>
            <a:off x="6172200" y="2505240"/>
            <a:ext cx="5182920" cy="368424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3" name="Google Shape;53;p38"/>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4" name="Google Shape;54;p38"/>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5" name="Google Shape;55;p38"/>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rgbClr val="FFFFFF"/>
        </a:solidFill>
      </p:bgPr>
    </p:bg>
    <p:spTree>
      <p:nvGrpSpPr>
        <p:cNvPr id="56" name="Shape 56"/>
        <p:cNvGrpSpPr/>
        <p:nvPr/>
      </p:nvGrpSpPr>
      <p:grpSpPr>
        <a:xfrm>
          <a:off x="0" y="0"/>
          <a:ext cx="0" cy="0"/>
          <a:chOff x="0" y="0"/>
          <a:chExt cx="0" cy="0"/>
        </a:xfrm>
      </p:grpSpPr>
      <p:sp>
        <p:nvSpPr>
          <p:cNvPr id="57" name="Google Shape;57;p39"/>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8" name="Google Shape;58;p39"/>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9" name="Google Shape;59;p39"/>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0" name="Google Shape;60;p39"/>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bg>
      <p:bgPr>
        <a:solidFill>
          <a:srgbClr val="FFFFFF"/>
        </a:solidFill>
      </p:bgPr>
    </p:bg>
    <p:spTree>
      <p:nvGrpSpPr>
        <p:cNvPr id="61" name="Shape 61"/>
        <p:cNvGrpSpPr/>
        <p:nvPr/>
      </p:nvGrpSpPr>
      <p:grpSpPr>
        <a:xfrm>
          <a:off x="0" y="0"/>
          <a:ext cx="0" cy="0"/>
          <a:chOff x="0" y="0"/>
          <a:chExt cx="0" cy="0"/>
        </a:xfrm>
      </p:grpSpPr>
      <p:sp>
        <p:nvSpPr>
          <p:cNvPr id="62" name="Google Shape;62;p40"/>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3" name="Google Shape;63;p40"/>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4" name="Google Shape;64;p40"/>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ethics.gc.ca/eng/tcps2-eptc2_2018_chapter11-chapitre11.html#a"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title"/>
          </p:nvPr>
        </p:nvSpPr>
        <p:spPr>
          <a:xfrm>
            <a:off x="1523875" y="1122477"/>
            <a:ext cx="9143700" cy="14430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0" lang="en-US" sz="6000" u="none" strike="noStrike">
                <a:solidFill>
                  <a:schemeClr val="dk1"/>
                </a:solidFill>
                <a:latin typeface="Calibri"/>
                <a:ea typeface="Calibri"/>
                <a:cs typeface="Calibri"/>
                <a:sym typeface="Calibri"/>
              </a:rPr>
              <a:t>Experimental Design</a:t>
            </a:r>
            <a:endParaRPr b="0" sz="6000" u="none" strike="noStrike">
              <a:solidFill>
                <a:schemeClr val="dk1"/>
              </a:solidFill>
              <a:latin typeface="Calibri"/>
              <a:ea typeface="Calibri"/>
              <a:cs typeface="Calibri"/>
              <a:sym typeface="Calibri"/>
            </a:endParaRPr>
          </a:p>
        </p:txBody>
      </p:sp>
      <p:sp>
        <p:nvSpPr>
          <p:cNvPr id="85" name="Google Shape;85;p1"/>
          <p:cNvSpPr txBox="1"/>
          <p:nvPr>
            <p:ph idx="1" type="subTitle"/>
          </p:nvPr>
        </p:nvSpPr>
        <p:spPr>
          <a:xfrm>
            <a:off x="1523880" y="3602160"/>
            <a:ext cx="9143640" cy="165528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Corinne Riddell</a:t>
            </a:r>
            <a:endParaRPr b="0" i="0" sz="2400" u="none" cap="none" strike="noStrike">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(Instructor: </a:t>
            </a:r>
            <a:r>
              <a:rPr lang="en-US" sz="2400">
                <a:solidFill>
                  <a:schemeClr val="dk1"/>
                </a:solidFill>
                <a:latin typeface="Calibri"/>
                <a:ea typeface="Calibri"/>
                <a:cs typeface="Calibri"/>
                <a:sym typeface="Calibri"/>
              </a:rPr>
              <a:t>Tomer</a:t>
            </a:r>
            <a:r>
              <a:rPr lang="en-US" sz="2400">
                <a:solidFill>
                  <a:schemeClr val="dk1"/>
                </a:solidFill>
                <a:latin typeface="Calibri"/>
                <a:ea typeface="Calibri"/>
                <a:cs typeface="Calibri"/>
                <a:sym typeface="Calibri"/>
              </a:rPr>
              <a:t> Altman)</a:t>
            </a:r>
            <a:endParaRPr sz="2400">
              <a:solidFill>
                <a:schemeClr val="dk1"/>
              </a:solidFill>
              <a:latin typeface="Calibri"/>
              <a:ea typeface="Calibri"/>
              <a:cs typeface="Calibri"/>
              <a:sym typeface="Calibri"/>
            </a:endParaRPr>
          </a:p>
          <a:p>
            <a:pPr indent="0" lvl="0" marL="0" marR="0" rtl="0" algn="ctr">
              <a:lnSpc>
                <a:spcPct val="90000"/>
              </a:lnSpc>
              <a:spcBef>
                <a:spcPts val="1001"/>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September 1</a:t>
            </a:r>
            <a:r>
              <a:rPr lang="en-US" sz="2400">
                <a:solidFill>
                  <a:schemeClr val="dk1"/>
                </a:solidFill>
                <a:latin typeface="Calibri"/>
                <a:ea typeface="Calibri"/>
                <a:cs typeface="Calibri"/>
                <a:sym typeface="Calibri"/>
              </a:rPr>
              <a:t>9</a:t>
            </a:r>
            <a:r>
              <a:rPr b="0" i="0" lang="en-US" sz="2400" u="none" cap="none" strike="noStrike">
                <a:solidFill>
                  <a:schemeClr val="dk1"/>
                </a:solidFill>
                <a:latin typeface="Calibri"/>
                <a:ea typeface="Calibri"/>
                <a:cs typeface="Calibri"/>
                <a:sym typeface="Calibri"/>
              </a:rPr>
              <a:t>, 202</a:t>
            </a:r>
            <a:r>
              <a:rPr lang="en-US" sz="2400">
                <a:solidFill>
                  <a:schemeClr val="dk1"/>
                </a:solidFill>
                <a:latin typeface="Calibri"/>
                <a:ea typeface="Calibri"/>
                <a:cs typeface="Calibri"/>
                <a:sym typeface="Calibri"/>
              </a:rPr>
              <a:t>5</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0"/>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Benefits of experimental design</a:t>
            </a:r>
            <a:endParaRPr b="0" sz="4400" u="none" strike="noStrike">
              <a:solidFill>
                <a:schemeClr val="dk1"/>
              </a:solidFill>
              <a:latin typeface="Calibri"/>
              <a:ea typeface="Calibri"/>
              <a:cs typeface="Calibri"/>
              <a:sym typeface="Calibri"/>
            </a:endParaRPr>
          </a:p>
        </p:txBody>
      </p:sp>
      <p:sp>
        <p:nvSpPr>
          <p:cNvPr id="148" name="Google Shape;148;p10"/>
          <p:cNvSpPr txBox="1"/>
          <p:nvPr>
            <p:ph idx="1" type="body"/>
          </p:nvPr>
        </p:nvSpPr>
        <p:spPr>
          <a:xfrm>
            <a:off x="838080" y="1814185"/>
            <a:ext cx="10515300" cy="43509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When individuals are randomized to exposure conditions, you can avoid the issue of </a:t>
            </a:r>
            <a:r>
              <a:rPr b="1" i="0" lang="en-US" sz="2800" u="none" cap="none" strike="noStrike">
                <a:solidFill>
                  <a:schemeClr val="dk1"/>
                </a:solidFill>
                <a:latin typeface="Calibri"/>
                <a:ea typeface="Calibri"/>
                <a:cs typeface="Calibri"/>
                <a:sym typeface="Calibri"/>
              </a:rPr>
              <a:t>confounding</a:t>
            </a:r>
            <a:r>
              <a:rPr b="0" i="0" lang="en-US" sz="2800" u="none" cap="none" strike="noStrike">
                <a:solidFill>
                  <a:schemeClr val="dk1"/>
                </a:solidFill>
                <a:latin typeface="Calibri"/>
                <a:ea typeface="Calibri"/>
                <a:cs typeface="Calibri"/>
                <a:sym typeface="Calibri"/>
              </a:rPr>
              <a:t> (or “</a:t>
            </a:r>
            <a:r>
              <a:rPr b="1" i="0" lang="en-US" sz="2800" u="none" cap="none" strike="noStrike">
                <a:solidFill>
                  <a:schemeClr val="dk1"/>
                </a:solidFill>
                <a:latin typeface="Calibri"/>
                <a:ea typeface="Calibri"/>
                <a:cs typeface="Calibri"/>
                <a:sym typeface="Calibri"/>
              </a:rPr>
              <a:t>lurking variables</a:t>
            </a:r>
            <a:r>
              <a:rPr b="0" i="0" lang="en-US" sz="2800" u="none" cap="none" strike="noStrike">
                <a:solidFill>
                  <a:schemeClr val="dk1"/>
                </a:solidFill>
                <a:latin typeface="Calibri"/>
                <a:ea typeface="Calibri"/>
                <a:cs typeface="Calibri"/>
                <a:sym typeface="Calibri"/>
              </a:rPr>
              <a:t>”)</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49" name="Google Shape;149;p10"/>
          <p:cNvSpPr/>
          <p:nvPr/>
        </p:nvSpPr>
        <p:spPr>
          <a:xfrm>
            <a:off x="8164981" y="4326200"/>
            <a:ext cx="1111800" cy="4578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Flowering</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50" name="Google Shape;150;p10"/>
          <p:cNvSpPr/>
          <p:nvPr/>
        </p:nvSpPr>
        <p:spPr>
          <a:xfrm>
            <a:off x="4375675" y="4093575"/>
            <a:ext cx="2126100" cy="92310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Treatment condition (photo period + wavelength) </a:t>
            </a:r>
            <a:endParaRPr b="0" i="0" sz="1800" u="none" cap="none" strike="noStrike">
              <a:solidFill>
                <a:srgbClr val="000000"/>
              </a:solidFill>
              <a:latin typeface="Arial"/>
              <a:ea typeface="Arial"/>
              <a:cs typeface="Arial"/>
              <a:sym typeface="Arial"/>
            </a:endParaRPr>
          </a:p>
        </p:txBody>
      </p:sp>
      <p:cxnSp>
        <p:nvCxnSpPr>
          <p:cNvPr id="151" name="Google Shape;151;p10"/>
          <p:cNvCxnSpPr>
            <a:stCxn id="150" idx="3"/>
            <a:endCxn id="149" idx="1"/>
          </p:cNvCxnSpPr>
          <p:nvPr/>
        </p:nvCxnSpPr>
        <p:spPr>
          <a:xfrm>
            <a:off x="6501775" y="4555125"/>
            <a:ext cx="1663200" cy="0"/>
          </a:xfrm>
          <a:prstGeom prst="straightConnector1">
            <a:avLst/>
          </a:prstGeom>
          <a:noFill/>
          <a:ln cap="flat" cmpd="sng" w="9525">
            <a:solidFill>
              <a:srgbClr val="4472C4"/>
            </a:solidFill>
            <a:prstDash val="solid"/>
            <a:round/>
            <a:headEnd len="sm" w="sm" type="none"/>
            <a:tailEnd len="med" w="med" type="triangle"/>
          </a:ln>
        </p:spPr>
      </p:cxnSp>
      <p:sp>
        <p:nvSpPr>
          <p:cNvPr id="152" name="Google Shape;152;p10"/>
          <p:cNvSpPr/>
          <p:nvPr/>
        </p:nvSpPr>
        <p:spPr>
          <a:xfrm>
            <a:off x="7119360" y="4647600"/>
            <a:ext cx="291600" cy="3690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b="0" i="0" sz="1800" u="none" cap="none" strike="noStrike">
              <a:solidFill>
                <a:srgbClr val="000000"/>
              </a:solidFill>
              <a:latin typeface="Arial"/>
              <a:ea typeface="Arial"/>
              <a:cs typeface="Arial"/>
              <a:sym typeface="Arial"/>
            </a:endParaRPr>
          </a:p>
        </p:txBody>
      </p:sp>
      <p:sp>
        <p:nvSpPr>
          <p:cNvPr id="153" name="Google Shape;153;p10"/>
          <p:cNvSpPr/>
          <p:nvPr/>
        </p:nvSpPr>
        <p:spPr>
          <a:xfrm>
            <a:off x="1451640" y="2916350"/>
            <a:ext cx="8302200" cy="9231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With </a:t>
            </a:r>
            <a:r>
              <a:rPr b="1" i="0" lang="en-US" sz="1800" u="none" cap="none" strike="noStrike">
                <a:solidFill>
                  <a:schemeClr val="dk1"/>
                </a:solidFill>
                <a:latin typeface="Calibri"/>
                <a:ea typeface="Calibri"/>
                <a:cs typeface="Calibri"/>
                <a:sym typeface="Calibri"/>
              </a:rPr>
              <a:t>experimental</a:t>
            </a:r>
            <a:r>
              <a:rPr b="0" i="0" lang="en-US" sz="1800" u="none" cap="none" strike="noStrike">
                <a:solidFill>
                  <a:schemeClr val="dk1"/>
                </a:solidFill>
                <a:latin typeface="Calibri"/>
                <a:ea typeface="Calibri"/>
                <a:cs typeface="Calibri"/>
                <a:sym typeface="Calibri"/>
              </a:rPr>
              <a:t> data, the only thing that should affect whether a flower is treated is the randomization mechanism. No other variables that increase/decrease the chance of flowering are also associated with the treatment the flower received </a:t>
            </a:r>
            <a:endParaRPr b="0" i="0" sz="1800" u="none" cap="none" strike="noStrike">
              <a:solidFill>
                <a:srgbClr val="000000"/>
              </a:solidFill>
              <a:latin typeface="Arial"/>
              <a:ea typeface="Arial"/>
              <a:cs typeface="Arial"/>
              <a:sym typeface="Arial"/>
            </a:endParaRPr>
          </a:p>
        </p:txBody>
      </p:sp>
      <p:sp>
        <p:nvSpPr>
          <p:cNvPr id="154" name="Google Shape;154;p10"/>
          <p:cNvSpPr/>
          <p:nvPr/>
        </p:nvSpPr>
        <p:spPr>
          <a:xfrm>
            <a:off x="6540848" y="5841725"/>
            <a:ext cx="1377600" cy="3690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Confounders</a:t>
            </a:r>
            <a:endParaRPr b="0" i="0" sz="1800" u="none" cap="none" strike="noStrike">
              <a:solidFill>
                <a:srgbClr val="000000"/>
              </a:solidFill>
              <a:latin typeface="Arial"/>
              <a:ea typeface="Arial"/>
              <a:cs typeface="Arial"/>
              <a:sym typeface="Arial"/>
            </a:endParaRPr>
          </a:p>
        </p:txBody>
      </p:sp>
      <p:cxnSp>
        <p:nvCxnSpPr>
          <p:cNvPr id="155" name="Google Shape;155;p10"/>
          <p:cNvCxnSpPr>
            <a:stCxn id="154" idx="3"/>
            <a:endCxn id="149" idx="2"/>
          </p:cNvCxnSpPr>
          <p:nvPr/>
        </p:nvCxnSpPr>
        <p:spPr>
          <a:xfrm flipH="1" rot="10800000">
            <a:off x="7918448" y="4783925"/>
            <a:ext cx="802500" cy="1242300"/>
          </a:xfrm>
          <a:prstGeom prst="straightConnector1">
            <a:avLst/>
          </a:prstGeom>
          <a:noFill/>
          <a:ln cap="flat" cmpd="sng" w="9525">
            <a:solidFill>
              <a:srgbClr val="4472C4"/>
            </a:solidFill>
            <a:prstDash val="solid"/>
            <a:round/>
            <a:headEnd len="sm" w="sm" type="none"/>
            <a:tailEnd len="med" w="med" type="triangle"/>
          </a:ln>
        </p:spPr>
      </p:cxnSp>
      <p:cxnSp>
        <p:nvCxnSpPr>
          <p:cNvPr id="156" name="Google Shape;156;p10"/>
          <p:cNvCxnSpPr>
            <a:stCxn id="154" idx="1"/>
            <a:endCxn id="150" idx="2"/>
          </p:cNvCxnSpPr>
          <p:nvPr/>
        </p:nvCxnSpPr>
        <p:spPr>
          <a:xfrm rot="10800000">
            <a:off x="5438648" y="5016725"/>
            <a:ext cx="1102200" cy="1009500"/>
          </a:xfrm>
          <a:prstGeom prst="straightConnector1">
            <a:avLst/>
          </a:prstGeom>
          <a:noFill/>
          <a:ln cap="flat" cmpd="sng" w="9525">
            <a:solidFill>
              <a:srgbClr val="4472C4"/>
            </a:solidFill>
            <a:prstDash val="solid"/>
            <a:round/>
            <a:headEnd len="sm" w="sm" type="none"/>
            <a:tailEnd len="med" w="med" type="triangle"/>
          </a:ln>
        </p:spPr>
      </p:cxnSp>
      <p:sp>
        <p:nvSpPr>
          <p:cNvPr id="157" name="Google Shape;157;p10"/>
          <p:cNvSpPr/>
          <p:nvPr/>
        </p:nvSpPr>
        <p:spPr>
          <a:xfrm rot="2472600">
            <a:off x="6844320" y="5634360"/>
            <a:ext cx="792000" cy="783360"/>
          </a:xfrm>
          <a:prstGeom prst="plus">
            <a:avLst>
              <a:gd fmla="val 25000" name="adj"/>
            </a:avLst>
          </a:prstGeom>
          <a:solidFill>
            <a:srgbClr val="FF0000"/>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8" name="Google Shape;158;p10"/>
          <p:cNvSpPr/>
          <p:nvPr/>
        </p:nvSpPr>
        <p:spPr>
          <a:xfrm>
            <a:off x="1517100" y="4093550"/>
            <a:ext cx="1605600" cy="9231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Randomization mechanism</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cxnSp>
        <p:nvCxnSpPr>
          <p:cNvPr id="159" name="Google Shape;159;p10"/>
          <p:cNvCxnSpPr>
            <a:stCxn id="158" idx="3"/>
            <a:endCxn id="150" idx="1"/>
          </p:cNvCxnSpPr>
          <p:nvPr/>
        </p:nvCxnSpPr>
        <p:spPr>
          <a:xfrm>
            <a:off x="3122700" y="4555100"/>
            <a:ext cx="1253100" cy="0"/>
          </a:xfrm>
          <a:prstGeom prst="straightConnector1">
            <a:avLst/>
          </a:prstGeom>
          <a:noFill/>
          <a:ln cap="flat" cmpd="sng" w="9525">
            <a:solidFill>
              <a:srgbClr val="4472C4"/>
            </a:solidFill>
            <a:prstDash val="solid"/>
            <a:round/>
            <a:headEnd len="sm" w="sm"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1"/>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Benefits of experimental design</a:t>
            </a:r>
            <a:endParaRPr b="0" sz="4400" u="none" strike="noStrike">
              <a:solidFill>
                <a:schemeClr val="dk1"/>
              </a:solidFill>
              <a:latin typeface="Calibri"/>
              <a:ea typeface="Calibri"/>
              <a:cs typeface="Calibri"/>
              <a:sym typeface="Calibri"/>
            </a:endParaRPr>
          </a:p>
        </p:txBody>
      </p:sp>
      <p:sp>
        <p:nvSpPr>
          <p:cNvPr id="165" name="Google Shape;165;p11"/>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When individuals are randomized to exposure conditions, you can avoid the issue of </a:t>
            </a:r>
            <a:r>
              <a:rPr b="1" i="0" lang="en-US" sz="2800" u="none" cap="none" strike="noStrike">
                <a:solidFill>
                  <a:schemeClr val="dk1"/>
                </a:solidFill>
                <a:latin typeface="Calibri"/>
                <a:ea typeface="Calibri"/>
                <a:cs typeface="Calibri"/>
                <a:sym typeface="Calibri"/>
              </a:rPr>
              <a:t>confounding</a:t>
            </a:r>
            <a:r>
              <a:rPr b="0" i="0" lang="en-US" sz="2800" u="none" cap="none" strike="noStrike">
                <a:solidFill>
                  <a:schemeClr val="dk1"/>
                </a:solidFill>
                <a:latin typeface="Calibri"/>
                <a:ea typeface="Calibri"/>
                <a:cs typeface="Calibri"/>
                <a:sym typeface="Calibri"/>
              </a:rPr>
              <a:t> (or “lurking variables”)</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The environment can be tightly </a:t>
            </a:r>
            <a:r>
              <a:rPr b="1" i="0" lang="en-US" sz="2800" u="none" cap="none" strike="noStrike">
                <a:solidFill>
                  <a:schemeClr val="dk1"/>
                </a:solidFill>
                <a:latin typeface="Calibri"/>
                <a:ea typeface="Calibri"/>
                <a:cs typeface="Calibri"/>
                <a:sym typeface="Calibri"/>
              </a:rPr>
              <a:t>controlled</a:t>
            </a:r>
            <a:r>
              <a:rPr b="0" i="0" lang="en-US" sz="2800" u="none" cap="none" strike="noStrike">
                <a:solidFill>
                  <a:schemeClr val="dk1"/>
                </a:solidFill>
                <a:latin typeface="Calibri"/>
                <a:ea typeface="Calibri"/>
                <a:cs typeface="Calibri"/>
                <a:sym typeface="Calibri"/>
              </a:rPr>
              <a:t> so that everything is exactly the same except for the treatment applied</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Every experiment involves </a:t>
            </a:r>
            <a:r>
              <a:rPr b="1" i="0" lang="en-US" sz="2800" u="none" cap="none" strike="noStrike">
                <a:solidFill>
                  <a:schemeClr val="dk1"/>
                </a:solidFill>
                <a:latin typeface="Calibri"/>
                <a:ea typeface="Calibri"/>
                <a:cs typeface="Calibri"/>
                <a:sym typeface="Calibri"/>
              </a:rPr>
              <a:t>comparison</a:t>
            </a:r>
            <a:r>
              <a:rPr b="0" i="0" lang="en-US" sz="2800" u="none" cap="none" strike="noStrike">
                <a:solidFill>
                  <a:schemeClr val="dk1"/>
                </a:solidFill>
                <a:latin typeface="Calibri"/>
                <a:ea typeface="Calibri"/>
                <a:cs typeface="Calibri"/>
                <a:sym typeface="Calibri"/>
              </a:rPr>
              <a:t> between treatment groups – this allows you to see the effect of a treatment condition on an outcome vs. what occurred under another treatment condition</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2"/>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Uncontrolled experiments</a:t>
            </a:r>
            <a:endParaRPr b="0" sz="4400" u="none" strike="noStrike">
              <a:solidFill>
                <a:schemeClr val="dk1"/>
              </a:solidFill>
              <a:latin typeface="Calibri"/>
              <a:ea typeface="Calibri"/>
              <a:cs typeface="Calibri"/>
              <a:sym typeface="Calibri"/>
            </a:endParaRPr>
          </a:p>
        </p:txBody>
      </p:sp>
      <p:sp>
        <p:nvSpPr>
          <p:cNvPr id="171" name="Google Shape;171;p12"/>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Uncontrolled experiments are a bad idea! They do not have a comparison group, but involve researchers still exposing experimental units to a treatment</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Suppose there is a vaccine trial where 50,000 people receive the vaccine. Suppose 0.1% of the study participants had an adverse outcome. Does this imply the vaccine is harmful? Why or why not?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3"/>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Randomized controlled trial (RCT)</a:t>
            </a:r>
            <a:endParaRPr b="0" sz="4400" u="none" strike="noStrike">
              <a:solidFill>
                <a:schemeClr val="dk1"/>
              </a:solidFill>
              <a:latin typeface="Calibri"/>
              <a:ea typeface="Calibri"/>
              <a:cs typeface="Calibri"/>
              <a:sym typeface="Calibri"/>
            </a:endParaRPr>
          </a:p>
        </p:txBody>
      </p:sp>
      <p:sp>
        <p:nvSpPr>
          <p:cNvPr id="177" name="Google Shape;177;p13"/>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Also called a randomized clinical trial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Involve the randomization of study participation to at least two experimental conditions, these conditions are often called </a:t>
            </a:r>
            <a:r>
              <a:rPr b="1" i="0" lang="en-US" sz="2800" u="none" cap="none" strike="noStrike">
                <a:solidFill>
                  <a:schemeClr val="dk1"/>
                </a:solidFill>
                <a:latin typeface="Calibri"/>
                <a:ea typeface="Calibri"/>
                <a:cs typeface="Calibri"/>
                <a:sym typeface="Calibri"/>
              </a:rPr>
              <a:t>study arms</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If possible, both the individuals and the clinicians are </a:t>
            </a:r>
            <a:r>
              <a:rPr b="1" i="0" lang="en-US" sz="2800" u="none" cap="none" strike="noStrike">
                <a:solidFill>
                  <a:schemeClr val="dk1"/>
                </a:solidFill>
                <a:latin typeface="Calibri"/>
                <a:ea typeface="Calibri"/>
                <a:cs typeface="Calibri"/>
                <a:sym typeface="Calibri"/>
              </a:rPr>
              <a:t>blinded</a:t>
            </a:r>
            <a:r>
              <a:rPr b="0" i="0" lang="en-US" sz="2800" u="none" cap="none" strike="noStrike">
                <a:solidFill>
                  <a:schemeClr val="dk1"/>
                </a:solidFill>
                <a:latin typeface="Calibri"/>
                <a:ea typeface="Calibri"/>
                <a:cs typeface="Calibri"/>
                <a:sym typeface="Calibri"/>
              </a:rPr>
              <a:t> to the randomization; they don’t know who is receiving the treatment and who is receiving the placebo</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4"/>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Randomized controlled trial (RCT)</a:t>
            </a:r>
            <a:endParaRPr b="0" sz="4400" u="none" strike="noStrike">
              <a:solidFill>
                <a:schemeClr val="dk1"/>
              </a:solidFill>
              <a:latin typeface="Calibri"/>
              <a:ea typeface="Calibri"/>
              <a:cs typeface="Calibri"/>
              <a:sym typeface="Calibri"/>
            </a:endParaRPr>
          </a:p>
        </p:txBody>
      </p:sp>
      <p:sp>
        <p:nvSpPr>
          <p:cNvPr id="183" name="Google Shape;183;p14"/>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Oftentimes, the researchers are comparing a new medicine to </a:t>
            </a:r>
            <a:r>
              <a:rPr lang="en-US" sz="2800">
                <a:solidFill>
                  <a:schemeClr val="dk1"/>
                </a:solidFill>
                <a:latin typeface="Calibri"/>
                <a:ea typeface="Calibri"/>
                <a:cs typeface="Calibri"/>
                <a:sym typeface="Calibri"/>
              </a:rPr>
              <a:t>the current standard treatment</a:t>
            </a:r>
            <a:endParaRPr sz="2800">
              <a:solidFill>
                <a:schemeClr val="dk1"/>
              </a:solidFill>
              <a:latin typeface="Calibri"/>
              <a:ea typeface="Calibri"/>
              <a:cs typeface="Calibri"/>
              <a:sym typeface="Calibri"/>
            </a:endParaRPr>
          </a:p>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If no current treatment is available the researchers could compare the new treatment to a placebo treatment</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1" i="0" lang="en-US" sz="2800" u="none" cap="none" strike="noStrike">
                <a:solidFill>
                  <a:schemeClr val="dk1"/>
                </a:solidFill>
                <a:latin typeface="Calibri"/>
                <a:ea typeface="Calibri"/>
                <a:cs typeface="Calibri"/>
                <a:sym typeface="Calibri"/>
              </a:rPr>
              <a:t>Placebo: </a:t>
            </a:r>
            <a:r>
              <a:rPr b="0" i="0" lang="en-US" sz="2800" u="none" cap="none" strike="noStrike">
                <a:solidFill>
                  <a:schemeClr val="dk1"/>
                </a:solidFill>
                <a:latin typeface="Calibri"/>
                <a:ea typeface="Calibri"/>
                <a:cs typeface="Calibri"/>
                <a:sym typeface="Calibri"/>
              </a:rPr>
              <a:t>An inactive treatment meant to mimic the look or feel of the treatment being tested in an RCT but that has no active ingredients</a:t>
            </a:r>
            <a:endParaRPr b="0" i="0" sz="2800" u="none" cap="none" strike="noStrike">
              <a:solidFill>
                <a:schemeClr val="dk1"/>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chemeClr val="dk1"/>
                </a:solidFill>
                <a:latin typeface="Calibri"/>
                <a:ea typeface="Calibri"/>
                <a:cs typeface="Calibri"/>
                <a:sym typeface="Calibri"/>
              </a:rPr>
              <a:t>Examples: Sugar pill, saline injection</a:t>
            </a:r>
            <a:endParaRPr b="0" i="0" sz="2400" u="none" cap="none" strike="noStrike">
              <a:solidFill>
                <a:schemeClr val="dk1"/>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chemeClr val="dk1"/>
                </a:solidFill>
                <a:latin typeface="Calibri"/>
                <a:ea typeface="Calibri"/>
                <a:cs typeface="Calibri"/>
                <a:sym typeface="Calibri"/>
              </a:rPr>
              <a:t>Can you think of an example of when a placebo treatment is hard to create?</a:t>
            </a:r>
            <a:endParaRPr b="0" i="0" sz="2400" u="none" cap="none" strike="noStrike">
              <a:solidFill>
                <a:schemeClr val="dk1"/>
              </a:solidFill>
              <a:latin typeface="Calibri"/>
              <a:ea typeface="Calibri"/>
              <a:cs typeface="Calibri"/>
              <a:sym typeface="Calibri"/>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5"/>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Placebo effect</a:t>
            </a:r>
            <a:endParaRPr b="0" sz="4400" u="none" strike="noStrike">
              <a:solidFill>
                <a:schemeClr val="dk1"/>
              </a:solidFill>
              <a:latin typeface="Calibri"/>
              <a:ea typeface="Calibri"/>
              <a:cs typeface="Calibri"/>
              <a:sym typeface="Calibri"/>
            </a:endParaRPr>
          </a:p>
        </p:txBody>
      </p:sp>
      <p:sp>
        <p:nvSpPr>
          <p:cNvPr id="189" name="Google Shape;189;p15"/>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The placebo effect is the measured effect on the outcome in the placebo “arm” of the RCT</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Placebo effects may be positive, such that individuals feel like they’re getting better under the treatment and report less pain, improved well-being, better sleep, less anxiety, etc.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Placebo effect may also be negative, and individuals might report more headaches, nausea, constipation, etc.	</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6"/>
          <p:cNvSpPr txBox="1"/>
          <p:nvPr>
            <p:ph type="title"/>
          </p:nvPr>
        </p:nvSpPr>
        <p:spPr>
          <a:xfrm>
            <a:off x="831950" y="1709644"/>
            <a:ext cx="10515300" cy="11748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b="0" lang="en-US" sz="6000" u="none" strike="noStrike">
                <a:solidFill>
                  <a:schemeClr val="dk1"/>
                </a:solidFill>
                <a:latin typeface="Calibri"/>
                <a:ea typeface="Calibri"/>
                <a:cs typeface="Calibri"/>
                <a:sym typeface="Calibri"/>
              </a:rPr>
              <a:t>Research Ethics</a:t>
            </a:r>
            <a:endParaRPr b="0" sz="6000" u="none" strike="noStrike">
              <a:solidFill>
                <a:schemeClr val="dk1"/>
              </a:solidFill>
              <a:latin typeface="Calibri"/>
              <a:ea typeface="Calibri"/>
              <a:cs typeface="Calibri"/>
              <a:sym typeface="Calibri"/>
            </a:endParaRPr>
          </a:p>
        </p:txBody>
      </p:sp>
      <p:sp>
        <p:nvSpPr>
          <p:cNvPr id="195" name="Google Shape;195;p16"/>
          <p:cNvSpPr txBox="1"/>
          <p:nvPr>
            <p:ph idx="1" type="body"/>
          </p:nvPr>
        </p:nvSpPr>
        <p:spPr>
          <a:xfrm>
            <a:off x="831960" y="4589640"/>
            <a:ext cx="10515240" cy="149976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SzPts val="2400"/>
              <a:buFont typeface="Arial"/>
              <a:buNone/>
            </a:pPr>
            <a:r>
              <a:t/>
            </a:r>
            <a:endParaRPr b="0" i="0" sz="2400" u="none" cap="none" strike="noStrike">
              <a:solidFill>
                <a:srgbClr val="888888"/>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7"/>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In which of these cases can you do an experiment on humans?</a:t>
            </a:r>
            <a:endParaRPr b="0" sz="4400" u="none" strike="noStrike">
              <a:solidFill>
                <a:schemeClr val="dk1"/>
              </a:solidFill>
              <a:latin typeface="Calibri"/>
              <a:ea typeface="Calibri"/>
              <a:cs typeface="Calibri"/>
              <a:sym typeface="Calibri"/>
            </a:endParaRPr>
          </a:p>
        </p:txBody>
      </p:sp>
      <p:sp>
        <p:nvSpPr>
          <p:cNvPr id="202" name="Google Shape;202;p17"/>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Is it ethical to randomize individuals to exposure to incurable infectious diseases?</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Is it ethical to randomize individuals to exposure to lack of sleep?</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Is it ethical to randomize individuals to different levels of socio-economic status?</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Is it ethical to randomize fetuses to different levels of maternal alcohol or smoking exposure?</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8"/>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Tuskegee syphilis study</a:t>
            </a:r>
            <a:endParaRPr b="0" sz="4400" u="none" strike="noStrike">
              <a:solidFill>
                <a:schemeClr val="dk1"/>
              </a:solidFill>
              <a:latin typeface="Calibri"/>
              <a:ea typeface="Calibri"/>
              <a:cs typeface="Calibri"/>
              <a:sym typeface="Calibri"/>
            </a:endParaRPr>
          </a:p>
        </p:txBody>
      </p:sp>
      <p:sp>
        <p:nvSpPr>
          <p:cNvPr id="209" name="Google Shape;209;p18"/>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From 1932 to 1972, several hundred black men were observed for the “natural progression” of syphilis in Tuskegee, Alabama</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The men were told they were being treated, when they were not, and effective treatment was never provided</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In 1945 Penicillin was the treatment of choice for syphilis and very effective, but was not given to the men</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The study was planned to go on for 6 months but lasted 40 years and only ended when news articles were published that condemned the study</a:t>
            </a:r>
            <a:endParaRPr b="0" i="0" sz="2800" u="none" cap="none" strike="noStrike">
              <a:solidFill>
                <a:schemeClr val="dk1"/>
              </a:solidFill>
              <a:latin typeface="Calibri"/>
              <a:ea typeface="Calibri"/>
              <a:cs typeface="Calibri"/>
              <a:sym typeface="Calibri"/>
            </a:endParaRPr>
          </a:p>
        </p:txBody>
      </p:sp>
      <p:sp>
        <p:nvSpPr>
          <p:cNvPr id="210" name="Google Shape;210;p18"/>
          <p:cNvSpPr/>
          <p:nvPr/>
        </p:nvSpPr>
        <p:spPr>
          <a:xfrm>
            <a:off x="838080" y="5992200"/>
            <a:ext cx="6121080" cy="3690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More information: https://www.cdc.gov/tuskegee/timeline.htm</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9"/>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Major issues with the Tuskegee syphilis study </a:t>
            </a:r>
            <a:endParaRPr b="0" sz="4400" u="none" strike="noStrike">
              <a:solidFill>
                <a:schemeClr val="dk1"/>
              </a:solidFill>
              <a:latin typeface="Calibri"/>
              <a:ea typeface="Calibri"/>
              <a:cs typeface="Calibri"/>
              <a:sym typeface="Calibri"/>
            </a:endParaRPr>
          </a:p>
        </p:txBody>
      </p:sp>
      <p:sp>
        <p:nvSpPr>
          <p:cNvPr id="216" name="Google Shape;216;p19"/>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1" i="0" lang="en-US" sz="2800" u="none" cap="none" strike="noStrike">
                <a:solidFill>
                  <a:schemeClr val="dk1"/>
                </a:solidFill>
                <a:latin typeface="Calibri"/>
                <a:ea typeface="Calibri"/>
                <a:cs typeface="Calibri"/>
                <a:sym typeface="Calibri"/>
              </a:rPr>
              <a:t>No informed consent</a:t>
            </a:r>
            <a:r>
              <a:rPr b="0" i="0" lang="en-US" sz="2800" u="none" cap="none" strike="noStrike">
                <a:solidFill>
                  <a:schemeClr val="dk1"/>
                </a:solidFill>
                <a:latin typeface="Calibri"/>
                <a:ea typeface="Calibri"/>
                <a:cs typeface="Calibri"/>
                <a:sym typeface="Calibri"/>
              </a:rPr>
              <a:t>: The men were told they were being treated when they were not</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1" i="0" lang="en-US" sz="2800" u="none" cap="none" strike="noStrike">
                <a:solidFill>
                  <a:schemeClr val="dk1"/>
                </a:solidFill>
                <a:latin typeface="Calibri"/>
                <a:ea typeface="Calibri"/>
                <a:cs typeface="Calibri"/>
                <a:sym typeface="Calibri"/>
              </a:rPr>
              <a:t>Effective treatment was withheld</a:t>
            </a:r>
            <a:r>
              <a:rPr b="0" i="0" lang="en-US" sz="2800" u="none" cap="none" strike="noStrike">
                <a:solidFill>
                  <a:schemeClr val="dk1"/>
                </a:solidFill>
                <a:latin typeface="Calibri"/>
                <a:ea typeface="Calibri"/>
                <a:cs typeface="Calibri"/>
                <a:sym typeface="Calibri"/>
              </a:rPr>
              <a:t>: A treatment existed during the study (penicillin) but was not offered to the men in the study</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1" i="0" lang="en-US" sz="2800" u="none" cap="none" strike="noStrike">
                <a:solidFill>
                  <a:schemeClr val="dk1"/>
                </a:solidFill>
                <a:latin typeface="Calibri"/>
                <a:ea typeface="Calibri"/>
                <a:cs typeface="Calibri"/>
                <a:sym typeface="Calibri"/>
              </a:rPr>
              <a:t>Underlying racism: </a:t>
            </a:r>
            <a:r>
              <a:rPr b="0" i="0" lang="en-US" sz="2800" u="none" cap="none" strike="noStrike">
                <a:solidFill>
                  <a:schemeClr val="dk1"/>
                </a:solidFill>
                <a:latin typeface="Calibri"/>
                <a:ea typeface="Calibri"/>
                <a:cs typeface="Calibri"/>
                <a:sym typeface="Calibri"/>
              </a:rPr>
              <a:t>Why was the study performed only on black men in the first place? Would this study have been performed on white men?</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Learning objectives for today</a:t>
            </a:r>
            <a:endParaRPr b="0" sz="4400" u="none" strike="noStrike">
              <a:solidFill>
                <a:schemeClr val="dk1"/>
              </a:solidFill>
              <a:latin typeface="Calibri"/>
              <a:ea typeface="Calibri"/>
              <a:cs typeface="Calibri"/>
              <a:sym typeface="Calibri"/>
            </a:endParaRPr>
          </a:p>
        </p:txBody>
      </p:sp>
      <p:sp>
        <p:nvSpPr>
          <p:cNvPr id="92" name="Google Shape;92;p2"/>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Introduce terminology related to experiments</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Learn best practices for experimental designs, including randomized controlled trials, and why these practices reduce bias</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Discuss historical atrocities committed against marginalized racial and ethnic groups and how these atrocities affect regulations governing human experimentation today</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0"/>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Background: Residential Schools in Canada for Indigenous children	</a:t>
            </a:r>
            <a:endParaRPr b="0" sz="4400" u="none" strike="noStrike">
              <a:solidFill>
                <a:schemeClr val="dk1"/>
              </a:solidFill>
              <a:latin typeface="Calibri"/>
              <a:ea typeface="Calibri"/>
              <a:cs typeface="Calibri"/>
              <a:sym typeface="Calibri"/>
            </a:endParaRPr>
          </a:p>
        </p:txBody>
      </p:sp>
      <p:sp>
        <p:nvSpPr>
          <p:cNvPr id="222" name="Google Shape;222;p20"/>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400"/>
              <a:buFont typeface="Arial"/>
              <a:buChar char="•"/>
            </a:pPr>
            <a:r>
              <a:rPr b="0" i="0" lang="en-US" sz="2400" u="none" cap="none" strike="noStrike">
                <a:solidFill>
                  <a:schemeClr val="dk1"/>
                </a:solidFill>
                <a:latin typeface="Calibri"/>
                <a:ea typeface="Calibri"/>
                <a:cs typeface="Calibri"/>
                <a:sym typeface="Calibri"/>
              </a:rPr>
              <a:t>Approximately 1879-1979</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400"/>
              <a:buFont typeface="Arial"/>
              <a:buChar char="•"/>
            </a:pPr>
            <a:r>
              <a:rPr b="0" i="0" lang="en-US" sz="2400" u="none" cap="none" strike="noStrike">
                <a:solidFill>
                  <a:schemeClr val="dk1"/>
                </a:solidFill>
                <a:latin typeface="Calibri"/>
                <a:ea typeface="Calibri"/>
                <a:cs typeface="Calibri"/>
                <a:sym typeface="Calibri"/>
              </a:rPr>
              <a:t>Over 150,000 children attended the schools</a:t>
            </a:r>
            <a:endParaRPr b="0" i="0" sz="2400" u="none" cap="none" strike="noStrike">
              <a:solidFill>
                <a:schemeClr val="dk1"/>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ts val="2000"/>
              <a:buFont typeface="Arial"/>
              <a:buChar char="•"/>
            </a:pPr>
            <a:r>
              <a:rPr b="0" i="0" lang="en-US" sz="2000" u="none" cap="none" strike="noStrike">
                <a:solidFill>
                  <a:schemeClr val="dk1"/>
                </a:solidFill>
                <a:latin typeface="Calibri"/>
                <a:ea typeface="Calibri"/>
                <a:cs typeface="Calibri"/>
                <a:sym typeface="Calibri"/>
              </a:rPr>
              <a:t>80,000 still alive today</a:t>
            </a:r>
            <a:endParaRPr b="0" i="0" sz="2000" u="none" cap="none" strike="noStrike">
              <a:solidFill>
                <a:schemeClr val="dk1"/>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ts val="2000"/>
              <a:buFont typeface="Arial"/>
              <a:buChar char="•"/>
            </a:pPr>
            <a:r>
              <a:rPr b="0" i="0" lang="en-US" sz="2000" u="none" cap="none" strike="noStrike">
                <a:solidFill>
                  <a:schemeClr val="dk1"/>
                </a:solidFill>
                <a:latin typeface="Calibri"/>
                <a:ea typeface="Calibri"/>
                <a:cs typeface="Calibri"/>
                <a:sym typeface="Calibri"/>
              </a:rPr>
              <a:t>6,000 estimated deaths during attendance by the Truth and Reconciliation Commission (TRC)</a:t>
            </a:r>
            <a:endParaRPr b="0" i="0" sz="20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400"/>
              <a:buFont typeface="Arial"/>
              <a:buChar char="•"/>
            </a:pPr>
            <a:r>
              <a:rPr b="0" i="0" lang="en-US" sz="2400" u="none" cap="none" strike="noStrike">
                <a:solidFill>
                  <a:schemeClr val="dk1"/>
                </a:solidFill>
                <a:latin typeface="Calibri"/>
                <a:ea typeface="Calibri"/>
                <a:cs typeface="Calibri"/>
                <a:sym typeface="Calibri"/>
              </a:rPr>
              <a:t>Children could not speak their native languages or acknowledge their cultures</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400"/>
              <a:buFont typeface="Arial"/>
              <a:buChar char="•"/>
            </a:pPr>
            <a:r>
              <a:rPr b="0" i="0" lang="en-US" sz="2400" u="none" cap="none" strike="noStrike">
                <a:solidFill>
                  <a:schemeClr val="dk1"/>
                </a:solidFill>
                <a:latin typeface="Calibri"/>
                <a:ea typeface="Calibri"/>
                <a:cs typeface="Calibri"/>
                <a:sym typeface="Calibri"/>
              </a:rPr>
              <a:t>Systemic physical, psychological, and sexual abuse</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400"/>
              <a:buFont typeface="Arial"/>
              <a:buChar char="•"/>
            </a:pPr>
            <a:r>
              <a:rPr b="0" i="0" lang="en-US" sz="2400" u="none" cap="none" strike="noStrike">
                <a:solidFill>
                  <a:schemeClr val="dk1"/>
                </a:solidFill>
                <a:latin typeface="Calibri"/>
                <a:ea typeface="Calibri"/>
                <a:cs typeface="Calibri"/>
                <a:sym typeface="Calibri"/>
              </a:rPr>
              <a:t>Early mortality of 30-60% within </a:t>
            </a:r>
            <a:r>
              <a:rPr lang="en-US" sz="2400">
                <a:solidFill>
                  <a:schemeClr val="dk1"/>
                </a:solidFill>
                <a:latin typeface="Calibri"/>
                <a:ea typeface="Calibri"/>
                <a:cs typeface="Calibri"/>
                <a:sym typeface="Calibri"/>
              </a:rPr>
              <a:t>five</a:t>
            </a:r>
            <a:r>
              <a:rPr b="0" i="0" lang="en-US" sz="2400" u="none" cap="none" strike="noStrike">
                <a:solidFill>
                  <a:schemeClr val="dk1"/>
                </a:solidFill>
                <a:latin typeface="Calibri"/>
                <a:ea typeface="Calibri"/>
                <a:cs typeface="Calibri"/>
                <a:sym typeface="Calibri"/>
              </a:rPr>
              <a:t> years of entry, as estimated by the </a:t>
            </a:r>
            <a:r>
              <a:rPr lang="en-US" sz="2400">
                <a:solidFill>
                  <a:schemeClr val="dk1"/>
                </a:solidFill>
                <a:latin typeface="Calibri"/>
                <a:ea typeface="Calibri"/>
                <a:cs typeface="Calibri"/>
                <a:sym typeface="Calibri"/>
              </a:rPr>
              <a:t>c</a:t>
            </a:r>
            <a:r>
              <a:rPr b="0" i="0" lang="en-US" sz="2400" u="none" cap="none" strike="noStrike">
                <a:solidFill>
                  <a:schemeClr val="dk1"/>
                </a:solidFill>
                <a:latin typeface="Calibri"/>
                <a:ea typeface="Calibri"/>
                <a:cs typeface="Calibri"/>
                <a:sym typeface="Calibri"/>
              </a:rPr>
              <a:t>hief medical officer in 1909</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400"/>
              <a:buFont typeface="Arial"/>
              <a:buChar char="•"/>
            </a:pPr>
            <a:r>
              <a:rPr b="0" i="0" lang="en-US" sz="2400" u="none" cap="none" strike="noStrike">
                <a:solidFill>
                  <a:schemeClr val="dk1"/>
                </a:solidFill>
                <a:latin typeface="Calibri"/>
                <a:ea typeface="Calibri"/>
                <a:cs typeface="Calibri"/>
                <a:sym typeface="Calibri"/>
              </a:rPr>
              <a:t>The TRC says 1 in 25 children died in these schools during all time</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400"/>
              <a:buFont typeface="Arial"/>
              <a:buChar char="•"/>
            </a:pPr>
            <a:r>
              <a:rPr b="0" i="0" lang="en-US" sz="2400" u="none" cap="none" strike="noStrike">
                <a:solidFill>
                  <a:schemeClr val="dk1"/>
                </a:solidFill>
                <a:latin typeface="Calibri"/>
                <a:ea typeface="Calibri"/>
                <a:cs typeface="Calibri"/>
                <a:sym typeface="Calibri"/>
              </a:rPr>
              <a:t>Rates of TB very high. At one school, 50% of children had TB in early operation.</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1"/>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Residential Schools in Canada for Indigenous children	</a:t>
            </a:r>
            <a:endParaRPr b="0" sz="4400" u="none" strike="noStrike">
              <a:solidFill>
                <a:schemeClr val="dk1"/>
              </a:solidFill>
              <a:latin typeface="Calibri"/>
              <a:ea typeface="Calibri"/>
              <a:cs typeface="Calibri"/>
              <a:sym typeface="Calibri"/>
            </a:endParaRPr>
          </a:p>
        </p:txBody>
      </p:sp>
      <p:sp>
        <p:nvSpPr>
          <p:cNvPr id="229" name="Google Shape;229;p21"/>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400"/>
              <a:buFont typeface="Arial"/>
              <a:buChar char="•"/>
            </a:pPr>
            <a:r>
              <a:rPr b="0" i="0" lang="en-US" sz="2400" u="none" cap="none" strike="noStrike">
                <a:solidFill>
                  <a:schemeClr val="dk1"/>
                </a:solidFill>
                <a:latin typeface="Calibri"/>
                <a:ea typeface="Calibri"/>
                <a:cs typeface="Calibri"/>
                <a:sym typeface="Calibri"/>
              </a:rPr>
              <a:t>Nutritional experiments were performed on the children</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400"/>
              <a:buFont typeface="Arial"/>
              <a:buChar char="•"/>
            </a:pPr>
            <a:r>
              <a:rPr b="0" i="0" lang="en-US" sz="2400" u="none" cap="none" strike="noStrike">
                <a:solidFill>
                  <a:schemeClr val="dk1"/>
                </a:solidFill>
                <a:latin typeface="Calibri"/>
                <a:ea typeface="Calibri"/>
                <a:cs typeface="Calibri"/>
                <a:sym typeface="Calibri"/>
              </a:rPr>
              <a:t>One account of experiments between 1942 and 1952 led by the Department of Indian Affairs of Canada under two physicians, one a famed nutritionist and former president of the Canadian Pediatric Society</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400"/>
              <a:buFont typeface="Arial"/>
              <a:buChar char="•"/>
            </a:pPr>
            <a:r>
              <a:rPr b="0" i="0" lang="en-US" sz="2400" u="none" cap="none" strike="noStrike">
                <a:solidFill>
                  <a:schemeClr val="dk1"/>
                </a:solidFill>
                <a:latin typeface="Calibri"/>
                <a:ea typeface="Calibri"/>
                <a:cs typeface="Calibri"/>
                <a:sym typeface="Calibri"/>
              </a:rPr>
              <a:t>Control and treatment groups of malnourished children were denied adequate nutrition</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400"/>
              <a:buFont typeface="Arial"/>
              <a:buChar char="•"/>
            </a:pPr>
            <a:r>
              <a:rPr b="0" i="0" lang="en-US" sz="2400" u="none" cap="none" strike="noStrike">
                <a:solidFill>
                  <a:schemeClr val="dk1"/>
                </a:solidFill>
                <a:latin typeface="Calibri"/>
                <a:ea typeface="Calibri"/>
                <a:cs typeface="Calibri"/>
                <a:sym typeface="Calibri"/>
              </a:rPr>
              <a:t>The treatments provided were themselves inadequate and sometimes harmful and likely contributed to more death</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400"/>
              <a:buFont typeface="Arial"/>
              <a:buChar char="•"/>
            </a:pPr>
            <a:r>
              <a:rPr b="0" i="0" lang="en-US" sz="2400" u="none" cap="none" strike="noStrike">
                <a:solidFill>
                  <a:schemeClr val="dk1"/>
                </a:solidFill>
                <a:latin typeface="Calibri"/>
                <a:ea typeface="Calibri"/>
                <a:cs typeface="Calibri"/>
                <a:sym typeface="Calibri"/>
              </a:rPr>
              <a:t>“…efforts were made to control as many factors as possible, even when they harmed the research subjects…dental care was denied…researchers wanted to observe the state of dental caries and gingivitis with malnutrition.”</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2"/>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Major issues</a:t>
            </a:r>
            <a:endParaRPr b="0" sz="4400" u="none" strike="noStrike">
              <a:solidFill>
                <a:schemeClr val="dk1"/>
              </a:solidFill>
              <a:latin typeface="Calibri"/>
              <a:ea typeface="Calibri"/>
              <a:cs typeface="Calibri"/>
              <a:sym typeface="Calibri"/>
            </a:endParaRPr>
          </a:p>
        </p:txBody>
      </p:sp>
      <p:sp>
        <p:nvSpPr>
          <p:cNvPr id="235" name="Google Shape;235;p22"/>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1" i="0" lang="en-US" sz="2800" u="none" cap="none" strike="noStrike">
                <a:solidFill>
                  <a:schemeClr val="dk1"/>
                </a:solidFill>
                <a:latin typeface="Calibri"/>
                <a:ea typeface="Calibri"/>
                <a:cs typeface="Calibri"/>
                <a:sym typeface="Calibri"/>
              </a:rPr>
              <a:t>No informed consent: </a:t>
            </a:r>
            <a:r>
              <a:rPr b="0" i="0" lang="en-US" sz="2800" u="none" cap="none" strike="noStrike">
                <a:solidFill>
                  <a:schemeClr val="dk1"/>
                </a:solidFill>
                <a:latin typeface="Calibri"/>
                <a:ea typeface="Calibri"/>
                <a:cs typeface="Calibri"/>
                <a:sym typeface="Calibri"/>
              </a:rPr>
              <a:t>Who can give consent when the individuals are children? Here, the parents were not informed.</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1" i="0" lang="en-US" sz="2800" u="none" cap="none" strike="noStrike">
                <a:solidFill>
                  <a:schemeClr val="dk1"/>
                </a:solidFill>
                <a:latin typeface="Calibri"/>
                <a:ea typeface="Calibri"/>
                <a:cs typeface="Calibri"/>
                <a:sym typeface="Calibri"/>
              </a:rPr>
              <a:t>Effective treatment was withheld: </a:t>
            </a:r>
            <a:r>
              <a:rPr b="0" i="0" lang="en-US" sz="2800" u="none" cap="none" strike="noStrike">
                <a:solidFill>
                  <a:schemeClr val="dk1"/>
                </a:solidFill>
                <a:latin typeface="Calibri"/>
                <a:ea typeface="Calibri"/>
                <a:cs typeface="Calibri"/>
                <a:sym typeface="Calibri"/>
              </a:rPr>
              <a:t>All children in this study were undernourished and were denied other forms of healthcare (e.g., dentistry)</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1" i="0" lang="en-US" sz="2800" u="none" cap="none" strike="noStrike">
                <a:solidFill>
                  <a:schemeClr val="dk1"/>
                </a:solidFill>
                <a:latin typeface="Calibri"/>
                <a:ea typeface="Calibri"/>
                <a:cs typeface="Calibri"/>
                <a:sym typeface="Calibri"/>
              </a:rPr>
              <a:t>Underlying cultural genocide: </a:t>
            </a:r>
            <a:r>
              <a:rPr b="0" i="0" lang="en-US" sz="2800" u="none" cap="none" strike="noStrike">
                <a:solidFill>
                  <a:schemeClr val="dk1"/>
                </a:solidFill>
                <a:latin typeface="Calibri"/>
                <a:ea typeface="Calibri"/>
                <a:cs typeface="Calibri"/>
                <a:sym typeface="Calibri"/>
              </a:rPr>
              <a:t>The Truth and Reconciliation committee deemed the compulsory mandatory schooling of Indigenous children cultural genocide</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236" name="Google Shape;236;p22"/>
          <p:cNvSpPr/>
          <p:nvPr/>
        </p:nvSpPr>
        <p:spPr>
          <a:xfrm>
            <a:off x="715680" y="5988600"/>
            <a:ext cx="10760400" cy="64584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rgbClr val="222222"/>
                </a:solidFill>
                <a:latin typeface="Arial"/>
                <a:ea typeface="Arial"/>
                <a:cs typeface="Arial"/>
                <a:sym typeface="Arial"/>
              </a:rPr>
              <a:t>MacDonald NE, Stanwick R, Lynk A. Canada’s shameful history of nutrition research on residential school children: the need for strong medical ethics in Aboriginal health research.</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3"/>
          <p:cNvSpPr txBox="1"/>
          <p:nvPr>
            <p:ph type="title"/>
          </p:nvPr>
        </p:nvSpPr>
        <p:spPr>
          <a:xfrm>
            <a:off x="838075" y="365050"/>
            <a:ext cx="10515300" cy="1346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Nazi experiments during the Holocaust</a:t>
            </a:r>
            <a:endParaRPr b="0" sz="4400" u="none" strike="noStrike">
              <a:solidFill>
                <a:schemeClr val="dk1"/>
              </a:solidFill>
              <a:latin typeface="Calibri"/>
              <a:ea typeface="Calibri"/>
              <a:cs typeface="Calibri"/>
              <a:sym typeface="Calibri"/>
            </a:endParaRPr>
          </a:p>
        </p:txBody>
      </p:sp>
      <p:sp>
        <p:nvSpPr>
          <p:cNvPr id="243" name="Google Shape;243;p23"/>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400050" lvl="0" marL="457200" marR="0" rtl="0" algn="l">
              <a:lnSpc>
                <a:spcPct val="90000"/>
              </a:lnSpc>
              <a:spcBef>
                <a:spcPts val="1001"/>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In Nazi death camps during WWII, 7,000+ Jews, Gypsies and other “undesirables” were experimented on against their will:</a:t>
            </a:r>
            <a:endParaRPr sz="2700">
              <a:solidFill>
                <a:schemeClr val="dk1"/>
              </a:solidFill>
              <a:latin typeface="Calibri"/>
              <a:ea typeface="Calibri"/>
              <a:cs typeface="Calibri"/>
              <a:sym typeface="Calibri"/>
            </a:endParaRPr>
          </a:p>
          <a:p>
            <a:pPr indent="-400050" lvl="1" marL="914400" marR="0" rtl="0" algn="l">
              <a:lnSpc>
                <a:spcPct val="90000"/>
              </a:lnSpc>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Forced sterilization</a:t>
            </a:r>
            <a:endParaRPr sz="2700">
              <a:solidFill>
                <a:schemeClr val="dk1"/>
              </a:solidFill>
              <a:latin typeface="Calibri"/>
              <a:ea typeface="Calibri"/>
              <a:cs typeface="Calibri"/>
              <a:sym typeface="Calibri"/>
            </a:endParaRPr>
          </a:p>
          <a:p>
            <a:pPr indent="-400050" lvl="1" marL="914400" marR="0" rtl="0" algn="l">
              <a:lnSpc>
                <a:spcPct val="90000"/>
              </a:lnSpc>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Extreme exposure to cold, sea water, &amp; high altitude</a:t>
            </a:r>
            <a:endParaRPr sz="2700">
              <a:solidFill>
                <a:schemeClr val="dk1"/>
              </a:solidFill>
              <a:latin typeface="Calibri"/>
              <a:ea typeface="Calibri"/>
              <a:cs typeface="Calibri"/>
              <a:sym typeface="Calibri"/>
            </a:endParaRPr>
          </a:p>
          <a:p>
            <a:pPr indent="-400050" lvl="1" marL="914400" marR="0" rtl="0" algn="l">
              <a:lnSpc>
                <a:spcPct val="90000"/>
              </a:lnSpc>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Poisoning to test antidotes &amp; experimental drugs</a:t>
            </a:r>
            <a:endParaRPr sz="2700">
              <a:solidFill>
                <a:schemeClr val="dk1"/>
              </a:solidFill>
              <a:latin typeface="Calibri"/>
              <a:ea typeface="Calibri"/>
              <a:cs typeface="Calibri"/>
              <a:sym typeface="Calibri"/>
            </a:endParaRPr>
          </a:p>
          <a:p>
            <a:pPr indent="-400050" lvl="1" marL="914400" marR="0" rtl="0" algn="l">
              <a:lnSpc>
                <a:spcPct val="90000"/>
              </a:lnSpc>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Bones broken to test amputation methods</a:t>
            </a:r>
            <a:endParaRPr sz="2700">
              <a:solidFill>
                <a:schemeClr val="dk1"/>
              </a:solidFill>
              <a:latin typeface="Calibri"/>
              <a:ea typeface="Calibri"/>
              <a:cs typeface="Calibri"/>
              <a:sym typeface="Calibri"/>
            </a:endParaRPr>
          </a:p>
          <a:p>
            <a:pPr indent="-400050" lvl="1" marL="914400" marR="0" rtl="0" algn="l">
              <a:lnSpc>
                <a:spcPct val="90000"/>
              </a:lnSpc>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Experiments on twins, children</a:t>
            </a:r>
            <a:endParaRPr sz="2700">
              <a:solidFill>
                <a:schemeClr val="dk1"/>
              </a:solidFill>
              <a:latin typeface="Calibri"/>
              <a:ea typeface="Calibri"/>
              <a:cs typeface="Calibri"/>
              <a:sym typeface="Calibri"/>
            </a:endParaRPr>
          </a:p>
          <a:p>
            <a:pPr indent="-400050" lvl="0" marL="457200" marR="0" rtl="0" algn="l">
              <a:lnSpc>
                <a:spcPct val="90000"/>
              </a:lnSpc>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In the wake of the Allied victory over Nazi Germany, the perpetrators of these atrocities were put on trial in Nuremberg, Germany</a:t>
            </a:r>
            <a:endParaRPr sz="2700">
              <a:solidFill>
                <a:schemeClr val="dk1"/>
              </a:solidFill>
              <a:latin typeface="Calibri"/>
              <a:ea typeface="Calibri"/>
              <a:cs typeface="Calibri"/>
              <a:sym typeface="Calibri"/>
            </a:endParaRPr>
          </a:p>
          <a:p>
            <a:pPr indent="-400050" lvl="0" marL="457200" marR="0" rtl="0" algn="l">
              <a:lnSpc>
                <a:spcPct val="90000"/>
              </a:lnSpc>
              <a:spcBef>
                <a:spcPts val="0"/>
              </a:spcBef>
              <a:spcAft>
                <a:spcPts val="0"/>
              </a:spcAft>
              <a:buClr>
                <a:schemeClr val="dk1"/>
              </a:buClr>
              <a:buSzPts val="2700"/>
              <a:buFont typeface="Calibri"/>
              <a:buChar char="●"/>
            </a:pPr>
            <a:r>
              <a:rPr lang="en-US" sz="2700">
                <a:solidFill>
                  <a:schemeClr val="dk1"/>
                </a:solidFill>
                <a:latin typeface="Calibri"/>
                <a:ea typeface="Calibri"/>
                <a:cs typeface="Calibri"/>
                <a:sym typeface="Calibri"/>
              </a:rPr>
              <a:t>As part of the prosecution, Allied doctors formulated a set of principles for what constitutes an ethical experiment: The Nuremberg Code</a:t>
            </a:r>
            <a:endParaRPr sz="2700">
              <a:solidFill>
                <a:schemeClr val="dk1"/>
              </a:solidFill>
              <a:latin typeface="Calibri"/>
              <a:ea typeface="Calibri"/>
              <a:cs typeface="Calibri"/>
              <a:sym typeface="Calibri"/>
            </a:endParaRPr>
          </a:p>
          <a:p>
            <a:pPr indent="0" lvl="0" marL="0" marR="0" rtl="0" algn="l">
              <a:lnSpc>
                <a:spcPct val="90000"/>
              </a:lnSpc>
              <a:spcBef>
                <a:spcPts val="1001"/>
              </a:spcBef>
              <a:spcAft>
                <a:spcPts val="0"/>
              </a:spcAft>
              <a:buNone/>
            </a:pPr>
            <a:r>
              <a:rPr lang="en-US" sz="1200">
                <a:solidFill>
                  <a:srgbClr val="3A3A3A"/>
                </a:solidFill>
                <a:latin typeface="Calibri"/>
                <a:ea typeface="Calibri"/>
                <a:cs typeface="Calibri"/>
                <a:sym typeface="Calibri"/>
              </a:rPr>
              <a:t>P. Weindling, </a:t>
            </a:r>
            <a:r>
              <a:rPr i="1" lang="en-US" sz="1200">
                <a:solidFill>
                  <a:srgbClr val="3A3A3A"/>
                </a:solidFill>
                <a:latin typeface="Calibri"/>
                <a:ea typeface="Calibri"/>
                <a:cs typeface="Calibri"/>
                <a:sym typeface="Calibri"/>
              </a:rPr>
              <a:t>Nazi Medicine and the Nuremberg Trials: From Medical War Crimes to Informed Consent</a:t>
            </a:r>
            <a:r>
              <a:rPr lang="en-US" sz="1200">
                <a:solidFill>
                  <a:srgbClr val="3A3A3A"/>
                </a:solidFill>
                <a:latin typeface="Calibri"/>
                <a:ea typeface="Calibri"/>
                <a:cs typeface="Calibri"/>
                <a:sym typeface="Calibri"/>
              </a:rPr>
              <a:t> (2004).</a:t>
            </a:r>
            <a:endParaRPr sz="27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380eb6a376d_0_0"/>
          <p:cNvSpPr txBox="1"/>
          <p:nvPr>
            <p:ph type="title"/>
          </p:nvPr>
        </p:nvSpPr>
        <p:spPr>
          <a:xfrm>
            <a:off x="838080" y="365040"/>
            <a:ext cx="10515300" cy="1325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Nuremberg Code drafted in 1947</a:t>
            </a:r>
            <a:endParaRPr b="0" sz="4400" u="none" strike="noStrike">
              <a:solidFill>
                <a:schemeClr val="dk1"/>
              </a:solidFill>
              <a:latin typeface="Calibri"/>
              <a:ea typeface="Calibri"/>
              <a:cs typeface="Calibri"/>
              <a:sym typeface="Calibri"/>
            </a:endParaRPr>
          </a:p>
        </p:txBody>
      </p:sp>
      <p:sp>
        <p:nvSpPr>
          <p:cNvPr id="250" name="Google Shape;250;g380eb6a376d_0_0"/>
          <p:cNvSpPr txBox="1"/>
          <p:nvPr>
            <p:ph idx="1" type="body"/>
          </p:nvPr>
        </p:nvSpPr>
        <p:spPr>
          <a:xfrm>
            <a:off x="838080" y="1825560"/>
            <a:ext cx="10515300" cy="4350900"/>
          </a:xfrm>
          <a:prstGeom prst="rect">
            <a:avLst/>
          </a:prstGeom>
          <a:noFill/>
          <a:ln>
            <a:noFill/>
          </a:ln>
        </p:spPr>
        <p:txBody>
          <a:bodyPr anchorCtr="0" anchor="t" bIns="45700" lIns="91425" spcFirstLastPara="1" rIns="91425" wrap="square" tIns="45700">
            <a:noAutofit/>
          </a:bodyPr>
          <a:lstStyle/>
          <a:p>
            <a:pPr indent="-514440" lvl="0" marL="514440" marR="0" rtl="0" algn="l">
              <a:lnSpc>
                <a:spcPct val="90000"/>
              </a:lnSpc>
              <a:spcBef>
                <a:spcPts val="0"/>
              </a:spcBef>
              <a:spcAft>
                <a:spcPts val="0"/>
              </a:spcAft>
              <a:buClr>
                <a:srgbClr val="000000"/>
              </a:buClr>
              <a:buSzPts val="2800"/>
              <a:buFont typeface="Calibri"/>
              <a:buAutoNum type="arabicPeriod"/>
            </a:pPr>
            <a:r>
              <a:rPr b="0" i="0" lang="en-US" sz="2800" u="none" cap="none" strike="noStrike">
                <a:solidFill>
                  <a:schemeClr val="dk1"/>
                </a:solidFill>
                <a:latin typeface="Calibri"/>
                <a:ea typeface="Calibri"/>
                <a:cs typeface="Calibri"/>
                <a:sym typeface="Calibri"/>
              </a:rPr>
              <a:t>The voluntary consent of the human subject is absolutely essential.</a:t>
            </a:r>
            <a:endParaRPr b="0" i="0" sz="2800" u="none" cap="none" strike="noStrike">
              <a:solidFill>
                <a:schemeClr val="dk1"/>
              </a:solidFill>
              <a:latin typeface="Calibri"/>
              <a:ea typeface="Calibri"/>
              <a:cs typeface="Calibri"/>
              <a:sym typeface="Calibri"/>
            </a:endParaRPr>
          </a:p>
          <a:p>
            <a:pPr indent="-514440" lvl="0" marL="514440" marR="0" rtl="0" algn="l">
              <a:lnSpc>
                <a:spcPct val="90000"/>
              </a:lnSpc>
              <a:spcBef>
                <a:spcPts val="1001"/>
              </a:spcBef>
              <a:spcAft>
                <a:spcPts val="0"/>
              </a:spcAft>
              <a:buClr>
                <a:srgbClr val="000000"/>
              </a:buClr>
              <a:buSzPts val="2800"/>
              <a:buFont typeface="Calibri"/>
              <a:buAutoNum type="arabicPeriod"/>
            </a:pPr>
            <a:r>
              <a:rPr b="0" i="0" lang="en-US" sz="2800" u="none" cap="none" strike="noStrike">
                <a:solidFill>
                  <a:schemeClr val="dk1"/>
                </a:solidFill>
                <a:latin typeface="Calibri"/>
                <a:ea typeface="Calibri"/>
                <a:cs typeface="Calibri"/>
                <a:sym typeface="Calibri"/>
              </a:rPr>
              <a:t>The experiment should be such as to yield fruitful results for the good of society, unprocurable by other methods or means of study, and not random and unnecessary in nature.</a:t>
            </a:r>
            <a:endParaRPr b="0" i="0" sz="2800" u="none" cap="none" strike="noStrike">
              <a:solidFill>
                <a:schemeClr val="dk1"/>
              </a:solidFill>
              <a:latin typeface="Calibri"/>
              <a:ea typeface="Calibri"/>
              <a:cs typeface="Calibri"/>
              <a:sym typeface="Calibri"/>
            </a:endParaRPr>
          </a:p>
          <a:p>
            <a:pPr indent="-514440" lvl="0" marL="514440" marR="0" rtl="0" algn="l">
              <a:lnSpc>
                <a:spcPct val="90000"/>
              </a:lnSpc>
              <a:spcBef>
                <a:spcPts val="1001"/>
              </a:spcBef>
              <a:spcAft>
                <a:spcPts val="0"/>
              </a:spcAft>
              <a:buClr>
                <a:srgbClr val="000000"/>
              </a:buClr>
              <a:buSzPts val="2800"/>
              <a:buFont typeface="Calibri"/>
              <a:buAutoNum type="arabicPeriod"/>
            </a:pPr>
            <a:r>
              <a:rPr b="0" i="0" lang="en-US" sz="2800" u="none" cap="none" strike="noStrike">
                <a:solidFill>
                  <a:schemeClr val="dk1"/>
                </a:solidFill>
                <a:latin typeface="Calibri"/>
                <a:ea typeface="Calibri"/>
                <a:cs typeface="Calibri"/>
                <a:sym typeface="Calibri"/>
              </a:rPr>
              <a:t>The experiment should be so designed and based on the results of animal experimentation and a knowledge of the natural history of the disease or other problem under study that the anticipated results will justify the performance of the experiment.</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4"/>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Nuremberg Code drafted in 1947</a:t>
            </a:r>
            <a:endParaRPr b="0" sz="4400" u="none" strike="noStrike">
              <a:solidFill>
                <a:schemeClr val="dk1"/>
              </a:solidFill>
              <a:latin typeface="Calibri"/>
              <a:ea typeface="Calibri"/>
              <a:cs typeface="Calibri"/>
              <a:sym typeface="Calibri"/>
            </a:endParaRPr>
          </a:p>
        </p:txBody>
      </p:sp>
      <p:sp>
        <p:nvSpPr>
          <p:cNvPr id="256" name="Google Shape;256;p24"/>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rmAutofit fontScale="92500" lnSpcReduction="9999"/>
          </a:bodyPr>
          <a:lstStyle/>
          <a:p>
            <a:pPr indent="-514440" lvl="0" marL="514440" marR="0" rtl="0" algn="l">
              <a:lnSpc>
                <a:spcPct val="90000"/>
              </a:lnSpc>
              <a:spcBef>
                <a:spcPts val="0"/>
              </a:spcBef>
              <a:spcAft>
                <a:spcPts val="0"/>
              </a:spcAft>
              <a:buClr>
                <a:srgbClr val="000000"/>
              </a:buClr>
              <a:buSzPct val="100000"/>
              <a:buFont typeface="Arial"/>
              <a:buAutoNum type="arabicPeriod" startAt="4"/>
            </a:pPr>
            <a:r>
              <a:rPr b="0" i="0" lang="en-US" sz="2800" u="none" cap="none" strike="noStrike">
                <a:solidFill>
                  <a:schemeClr val="dk1"/>
                </a:solidFill>
                <a:latin typeface="Calibri"/>
                <a:ea typeface="Calibri"/>
                <a:cs typeface="Calibri"/>
                <a:sym typeface="Calibri"/>
              </a:rPr>
              <a:t>The experiment should be so conducted as to avoid all unnecessary physical and mental suffering and injury.</a:t>
            </a:r>
            <a:endParaRPr b="0" i="0" sz="2800" u="none" cap="none" strike="noStrike">
              <a:solidFill>
                <a:schemeClr val="dk1"/>
              </a:solidFill>
              <a:latin typeface="Calibri"/>
              <a:ea typeface="Calibri"/>
              <a:cs typeface="Calibri"/>
              <a:sym typeface="Calibri"/>
            </a:endParaRPr>
          </a:p>
          <a:p>
            <a:pPr indent="-514440" lvl="0" marL="514440" marR="0" rtl="0" algn="l">
              <a:lnSpc>
                <a:spcPct val="90000"/>
              </a:lnSpc>
              <a:spcBef>
                <a:spcPts val="1001"/>
              </a:spcBef>
              <a:spcAft>
                <a:spcPts val="0"/>
              </a:spcAft>
              <a:buClr>
                <a:srgbClr val="000000"/>
              </a:buClr>
              <a:buSzPct val="100000"/>
              <a:buFont typeface="Arial"/>
              <a:buAutoNum type="arabicPeriod" startAt="4"/>
            </a:pPr>
            <a:r>
              <a:rPr b="0" i="0" lang="en-US" sz="2800" u="none" cap="none" strike="noStrike">
                <a:solidFill>
                  <a:schemeClr val="dk1"/>
                </a:solidFill>
                <a:latin typeface="Calibri"/>
                <a:ea typeface="Calibri"/>
                <a:cs typeface="Calibri"/>
                <a:sym typeface="Calibri"/>
              </a:rPr>
              <a:t>No experiment should be conducted where there is an </a:t>
            </a:r>
            <a:r>
              <a:rPr b="0" i="1" lang="en-US" sz="2800" u="none" cap="none" strike="noStrike">
                <a:solidFill>
                  <a:schemeClr val="dk1"/>
                </a:solidFill>
                <a:latin typeface="Calibri"/>
                <a:ea typeface="Calibri"/>
                <a:cs typeface="Calibri"/>
                <a:sym typeface="Calibri"/>
              </a:rPr>
              <a:t>a priori</a:t>
            </a:r>
            <a:r>
              <a:rPr b="0" i="0" lang="en-US" sz="2800" u="none" cap="none" strike="noStrike">
                <a:solidFill>
                  <a:schemeClr val="dk1"/>
                </a:solidFill>
                <a:latin typeface="Calibri"/>
                <a:ea typeface="Calibri"/>
                <a:cs typeface="Calibri"/>
                <a:sym typeface="Calibri"/>
              </a:rPr>
              <a:t> reason to believe that death or disabling injury will occur; except, perhaps, in those experiments where the experimental physicians also serve as subjects.</a:t>
            </a:r>
            <a:endParaRPr b="0" i="0" sz="2800" u="none" cap="none" strike="noStrike">
              <a:solidFill>
                <a:schemeClr val="dk1"/>
              </a:solidFill>
              <a:latin typeface="Calibri"/>
              <a:ea typeface="Calibri"/>
              <a:cs typeface="Calibri"/>
              <a:sym typeface="Calibri"/>
            </a:endParaRPr>
          </a:p>
          <a:p>
            <a:pPr indent="-514440" lvl="0" marL="514440" marR="0" rtl="0" algn="l">
              <a:lnSpc>
                <a:spcPct val="90000"/>
              </a:lnSpc>
              <a:spcBef>
                <a:spcPts val="1001"/>
              </a:spcBef>
              <a:spcAft>
                <a:spcPts val="0"/>
              </a:spcAft>
              <a:buClr>
                <a:srgbClr val="000000"/>
              </a:buClr>
              <a:buSzPct val="100000"/>
              <a:buFont typeface="Arial"/>
              <a:buAutoNum type="arabicPeriod" startAt="4"/>
            </a:pPr>
            <a:r>
              <a:rPr b="0" i="0" lang="en-US" sz="2800" u="none" cap="none" strike="noStrike">
                <a:solidFill>
                  <a:schemeClr val="dk1"/>
                </a:solidFill>
                <a:latin typeface="Calibri"/>
                <a:ea typeface="Calibri"/>
                <a:cs typeface="Calibri"/>
                <a:sym typeface="Calibri"/>
              </a:rPr>
              <a:t>The degree of risk to be taken should never exceed that determined by the humanitarian importance of the problem to be solved by the experiment.</a:t>
            </a:r>
            <a:endParaRPr b="0" i="0" sz="2800" u="none" cap="none" strike="noStrike">
              <a:solidFill>
                <a:schemeClr val="dk1"/>
              </a:solidFill>
              <a:latin typeface="Calibri"/>
              <a:ea typeface="Calibri"/>
              <a:cs typeface="Calibri"/>
              <a:sym typeface="Calibri"/>
            </a:endParaRPr>
          </a:p>
          <a:p>
            <a:pPr indent="-514440" lvl="0" marL="514440" marR="0" rtl="0" algn="l">
              <a:lnSpc>
                <a:spcPct val="90000"/>
              </a:lnSpc>
              <a:spcBef>
                <a:spcPts val="1001"/>
              </a:spcBef>
              <a:spcAft>
                <a:spcPts val="0"/>
              </a:spcAft>
              <a:buClr>
                <a:srgbClr val="000000"/>
              </a:buClr>
              <a:buSzPct val="100000"/>
              <a:buFont typeface="Arial"/>
              <a:buAutoNum type="arabicPeriod" startAt="4"/>
            </a:pPr>
            <a:r>
              <a:rPr b="0" i="0" lang="en-US" sz="2800" u="none" cap="none" strike="noStrike">
                <a:solidFill>
                  <a:schemeClr val="dk1"/>
                </a:solidFill>
                <a:latin typeface="Calibri"/>
                <a:ea typeface="Calibri"/>
                <a:cs typeface="Calibri"/>
                <a:sym typeface="Calibri"/>
              </a:rPr>
              <a:t>Proper preparations should be made and adequate facilities provided to protect the experimental subject against even remote possibilities of injury, disability, or death.</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1"/>
              </a:spcBef>
              <a:spcAft>
                <a:spcPts val="0"/>
              </a:spcAft>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5"/>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Nuremberg Code drafted in 1947</a:t>
            </a:r>
            <a:endParaRPr b="0" sz="4400" u="none" strike="noStrike">
              <a:solidFill>
                <a:schemeClr val="dk1"/>
              </a:solidFill>
              <a:latin typeface="Calibri"/>
              <a:ea typeface="Calibri"/>
              <a:cs typeface="Calibri"/>
              <a:sym typeface="Calibri"/>
            </a:endParaRPr>
          </a:p>
        </p:txBody>
      </p:sp>
      <p:sp>
        <p:nvSpPr>
          <p:cNvPr id="262" name="Google Shape;262;p25"/>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457200" lvl="0" marL="457200" marR="0" rtl="0" algn="l">
              <a:lnSpc>
                <a:spcPct val="90000"/>
              </a:lnSpc>
              <a:spcBef>
                <a:spcPts val="0"/>
              </a:spcBef>
              <a:spcAft>
                <a:spcPts val="0"/>
              </a:spcAft>
              <a:buClr>
                <a:srgbClr val="000000"/>
              </a:buClr>
              <a:buSzPts val="2400"/>
              <a:buFont typeface="Arial"/>
              <a:buAutoNum type="arabicPeriod" startAt="8"/>
            </a:pPr>
            <a:r>
              <a:rPr b="0" i="0" lang="en-US" sz="2400" u="none" cap="none" strike="noStrike">
                <a:solidFill>
                  <a:schemeClr val="dk1"/>
                </a:solidFill>
                <a:latin typeface="Calibri"/>
                <a:ea typeface="Calibri"/>
                <a:cs typeface="Calibri"/>
                <a:sym typeface="Calibri"/>
              </a:rPr>
              <a:t>The experiment should be conducted only by scientifically qualified persons. The highest degree of skill and care should be required through all stages of the experiment of those who conduct or engage in the experiment.</a:t>
            </a:r>
            <a:endParaRPr b="0" i="0" sz="2400" u="none" cap="none" strike="noStrike">
              <a:solidFill>
                <a:schemeClr val="dk1"/>
              </a:solidFill>
              <a:latin typeface="Calibri"/>
              <a:ea typeface="Calibri"/>
              <a:cs typeface="Calibri"/>
              <a:sym typeface="Calibri"/>
            </a:endParaRPr>
          </a:p>
          <a:p>
            <a:pPr indent="-457200" lvl="0" marL="457200" marR="0" rtl="0" algn="l">
              <a:lnSpc>
                <a:spcPct val="90000"/>
              </a:lnSpc>
              <a:spcBef>
                <a:spcPts val="1001"/>
              </a:spcBef>
              <a:spcAft>
                <a:spcPts val="0"/>
              </a:spcAft>
              <a:buClr>
                <a:srgbClr val="000000"/>
              </a:buClr>
              <a:buSzPts val="2400"/>
              <a:buFont typeface="Arial"/>
              <a:buAutoNum type="arabicPeriod" startAt="8"/>
            </a:pPr>
            <a:r>
              <a:rPr b="0" i="0" lang="en-US" sz="2400" u="none" cap="none" strike="noStrike">
                <a:solidFill>
                  <a:schemeClr val="dk1"/>
                </a:solidFill>
                <a:latin typeface="Calibri"/>
                <a:ea typeface="Calibri"/>
                <a:cs typeface="Calibri"/>
                <a:sym typeface="Calibri"/>
              </a:rPr>
              <a:t>During the course of the experiment the human subject should be at liberty to bring the experiment to an end if he has reached the physical or mental state where continuation of the experiment seems to him to be impossible.</a:t>
            </a:r>
            <a:endParaRPr b="0" i="0" sz="2400" u="none" cap="none" strike="noStrike">
              <a:solidFill>
                <a:schemeClr val="dk1"/>
              </a:solidFill>
              <a:latin typeface="Calibri"/>
              <a:ea typeface="Calibri"/>
              <a:cs typeface="Calibri"/>
              <a:sym typeface="Calibri"/>
            </a:endParaRPr>
          </a:p>
          <a:p>
            <a:pPr indent="-457200" lvl="0" marL="457200" marR="0" rtl="0" algn="l">
              <a:lnSpc>
                <a:spcPct val="90000"/>
              </a:lnSpc>
              <a:spcBef>
                <a:spcPts val="1001"/>
              </a:spcBef>
              <a:spcAft>
                <a:spcPts val="0"/>
              </a:spcAft>
              <a:buClr>
                <a:srgbClr val="000000"/>
              </a:buClr>
              <a:buSzPts val="2400"/>
              <a:buFont typeface="Arial"/>
              <a:buAutoNum type="arabicPeriod" startAt="8"/>
            </a:pPr>
            <a:r>
              <a:rPr b="0" i="0" lang="en-US" sz="2400" u="none" cap="none" strike="noStrike">
                <a:solidFill>
                  <a:schemeClr val="dk1"/>
                </a:solidFill>
                <a:latin typeface="Calibri"/>
                <a:ea typeface="Calibri"/>
                <a:cs typeface="Calibri"/>
                <a:sym typeface="Calibri"/>
              </a:rPr>
              <a:t>During the course of the experiment the scientist in charge must be prepared to terminate the experiment at any stage, if he has probable cause to believe, in the exercise of the good faith, superior skill and careful judgment required of him that a continuation of the experiment is likely to result in injury, disability, or death to the experimental subject.</a:t>
            </a:r>
            <a:endParaRPr b="0" i="0" sz="2400" u="none" cap="none" strike="noStrike">
              <a:solidFill>
                <a:schemeClr val="dk1"/>
              </a:solidFill>
              <a:latin typeface="Calibri"/>
              <a:ea typeface="Calibri"/>
              <a:cs typeface="Calibri"/>
              <a:sym typeface="Calibri"/>
            </a:endParaRPr>
          </a:p>
          <a:p>
            <a:pPr indent="0" lvl="0" marL="0" marR="0" rtl="0" algn="l">
              <a:lnSpc>
                <a:spcPct val="90000"/>
              </a:lnSpc>
              <a:spcBef>
                <a:spcPts val="1001"/>
              </a:spcBef>
              <a:spcAft>
                <a:spcPts val="0"/>
              </a:spcAft>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6"/>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Code of Federal Regulations</a:t>
            </a:r>
            <a:endParaRPr b="0" sz="4400" u="none" strike="noStrike">
              <a:solidFill>
                <a:schemeClr val="dk1"/>
              </a:solidFill>
              <a:latin typeface="Calibri"/>
              <a:ea typeface="Calibri"/>
              <a:cs typeface="Calibri"/>
              <a:sym typeface="Calibri"/>
            </a:endParaRPr>
          </a:p>
        </p:txBody>
      </p:sp>
      <p:sp>
        <p:nvSpPr>
          <p:cNvPr id="268" name="Google Shape;268;p26"/>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The Nuremberg Code is the basis for Title 45 and 46 in the code of federal regulations</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These regulations are used by institutional review boards (</a:t>
            </a:r>
            <a:r>
              <a:rPr lang="en-US" sz="2800">
                <a:solidFill>
                  <a:schemeClr val="dk1"/>
                </a:solidFill>
                <a:latin typeface="Calibri"/>
                <a:ea typeface="Calibri"/>
                <a:cs typeface="Calibri"/>
                <a:sym typeface="Calibri"/>
              </a:rPr>
              <a:t>IRBs)</a:t>
            </a:r>
            <a:r>
              <a:rPr b="0" i="0" lang="en-US" sz="2800" u="none" cap="none" strike="noStrike">
                <a:solidFill>
                  <a:schemeClr val="dk1"/>
                </a:solidFill>
                <a:latin typeface="Calibri"/>
                <a:ea typeface="Calibri"/>
                <a:cs typeface="Calibri"/>
                <a:sym typeface="Calibri"/>
              </a:rPr>
              <a:t>. All studies of human subjects conducted in the United States must be approved by these review boards.</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9"/>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Clinical equipoise</a:t>
            </a:r>
            <a:endParaRPr b="0" sz="4400" u="none" strike="noStrike">
              <a:solidFill>
                <a:schemeClr val="dk1"/>
              </a:solidFill>
              <a:latin typeface="Calibri"/>
              <a:ea typeface="Calibri"/>
              <a:cs typeface="Calibri"/>
              <a:sym typeface="Calibri"/>
            </a:endParaRPr>
          </a:p>
        </p:txBody>
      </p:sp>
      <p:sp>
        <p:nvSpPr>
          <p:cNvPr id="274" name="Google Shape;274;p29"/>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Requires general uncertainty in the medical (clinical) community if the newly proposed treatment will be </a:t>
            </a:r>
            <a:r>
              <a:rPr lang="en-US" sz="2800">
                <a:solidFill>
                  <a:schemeClr val="dk1"/>
                </a:solidFill>
                <a:latin typeface="Calibri"/>
                <a:ea typeface="Calibri"/>
                <a:cs typeface="Calibri"/>
                <a:sym typeface="Calibri"/>
              </a:rPr>
              <a:t>superior to existing treatments</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The assumption that there is not one 'better' intervention present (for either the control or experimental group) during the design of a randomized controlled trial (RCT).</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What would happen if researchers enrolled participants in a study that compared the effect of Treatment A vs. Treatment B on mortality when there is moderate medical evidence that Treatment B is less effective or has many serious side effects?</a:t>
            </a:r>
            <a:endParaRPr b="0" i="0" sz="2800" u="none" cap="none" strike="noStrike">
              <a:solidFill>
                <a:schemeClr val="dk1"/>
              </a:solidFill>
              <a:latin typeface="Calibri"/>
              <a:ea typeface="Calibri"/>
              <a:cs typeface="Calibri"/>
              <a:sym typeface="Calibri"/>
            </a:endParaRPr>
          </a:p>
        </p:txBody>
      </p:sp>
      <p:sp>
        <p:nvSpPr>
          <p:cNvPr id="275" name="Google Shape;275;p29"/>
          <p:cNvSpPr/>
          <p:nvPr/>
        </p:nvSpPr>
        <p:spPr>
          <a:xfrm>
            <a:off x="1068840" y="5988600"/>
            <a:ext cx="10191600" cy="64584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sng" cap="none" strike="noStrike">
                <a:solidFill>
                  <a:schemeClr val="dk1"/>
                </a:solidFill>
                <a:latin typeface="Calibri"/>
                <a:ea typeface="Calibri"/>
                <a:cs typeface="Calibri"/>
                <a:sym typeface="Calibri"/>
                <a:hlinkClick r:id="rId3">
                  <a:extLst>
                    <a:ext uri="{A12FA001-AC4F-418D-AE19-62706E023703}">
                      <ahyp:hlinkClr val="tx"/>
                    </a:ext>
                  </a:extLst>
                </a:hlinkClick>
              </a:rPr>
              <a:t>https://ethics.gc.ca/eng/tcps2-eptc2_2018_chapter11-chapitre11.html#a</a:t>
            </a:r>
            <a:r>
              <a:rPr b="0" i="0" lang="en-US" sz="1800" u="none" cap="none" strike="noStrike">
                <a:solidFill>
                  <a:schemeClr val="dk1"/>
                </a:solidFill>
                <a:latin typeface="Calibri"/>
                <a:ea typeface="Calibri"/>
                <a:cs typeface="Calibri"/>
                <a:sym typeface="Calibri"/>
              </a:rPr>
              <a:t> (this is a Canadian reference, but is also required for trials in the United States)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0"/>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Summary of lecture</a:t>
            </a:r>
            <a:endParaRPr b="0" sz="4400" u="none" strike="noStrike">
              <a:solidFill>
                <a:schemeClr val="dk1"/>
              </a:solidFill>
              <a:latin typeface="Calibri"/>
              <a:ea typeface="Calibri"/>
              <a:cs typeface="Calibri"/>
              <a:sym typeface="Calibri"/>
            </a:endParaRPr>
          </a:p>
        </p:txBody>
      </p:sp>
      <p:sp>
        <p:nvSpPr>
          <p:cNvPr id="281" name="Google Shape;281;p30"/>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New terminology on experiments: experimental unit, factor, treatments, randomized controlled trials, blinding, placebo, placebo effects</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Research ethics</a:t>
            </a:r>
            <a:endParaRPr b="0" i="0" sz="2800" u="none" cap="none" strike="noStrike">
              <a:solidFill>
                <a:schemeClr val="dk1"/>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chemeClr val="dk1"/>
                </a:solidFill>
                <a:latin typeface="Calibri"/>
                <a:ea typeface="Calibri"/>
                <a:cs typeface="Calibri"/>
                <a:sym typeface="Calibri"/>
              </a:rPr>
              <a:t>Fraught history of human experimentation</a:t>
            </a:r>
            <a:endParaRPr b="0" i="0" sz="2400" u="none" cap="none" strike="noStrike">
              <a:solidFill>
                <a:schemeClr val="dk1"/>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chemeClr val="dk1"/>
                </a:solidFill>
                <a:latin typeface="Calibri"/>
                <a:ea typeface="Calibri"/>
                <a:cs typeface="Calibri"/>
                <a:sym typeface="Calibri"/>
              </a:rPr>
              <a:t>Today’s regulation reflect this history, such as informed consent</a:t>
            </a:r>
            <a:endParaRPr b="0" i="0" sz="2400" u="none" cap="none" strike="noStrike">
              <a:solidFill>
                <a:schemeClr val="dk1"/>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chemeClr val="dk1"/>
                </a:solidFill>
                <a:latin typeface="Calibri"/>
                <a:ea typeface="Calibri"/>
                <a:cs typeface="Calibri"/>
                <a:sym typeface="Calibri"/>
              </a:rPr>
              <a:t>Other issues like clinical equipoise</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Experimental Units</a:t>
            </a:r>
            <a:endParaRPr b="0" sz="4400" u="none" strike="noStrike">
              <a:solidFill>
                <a:schemeClr val="dk1"/>
              </a:solidFill>
              <a:latin typeface="Calibri"/>
              <a:ea typeface="Calibri"/>
              <a:cs typeface="Calibri"/>
              <a:sym typeface="Calibri"/>
            </a:endParaRPr>
          </a:p>
        </p:txBody>
      </p:sp>
      <p:sp>
        <p:nvSpPr>
          <p:cNvPr id="98" name="Google Shape;98;p3"/>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rmAutofit lnSpcReduction="9999"/>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Who is the treatment being applied to? Treatments can be assigned to individual people or to larger groups</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When individuals are the experimental unit, we call them participants, patients, or subjects</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Larger experimental units include hospitals, states, communities, schools, etc.</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In R, we often have one row of data for each experimental unit</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If you had multiple measurements per unit (say multiple hospital visits to each patient, or a row of data for each state-year), then you’d have multiple rows per experimental units in a “long” dataset (*shout-out for longitudinal data analysis*)</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Randomization</a:t>
            </a:r>
            <a:endParaRPr b="0" sz="4400" u="none" strike="noStrike">
              <a:solidFill>
                <a:schemeClr val="dk1"/>
              </a:solidFill>
              <a:latin typeface="Calibri"/>
              <a:ea typeface="Calibri"/>
              <a:cs typeface="Calibri"/>
              <a:sym typeface="Calibri"/>
            </a:endParaRPr>
          </a:p>
        </p:txBody>
      </p:sp>
      <p:sp>
        <p:nvSpPr>
          <p:cNvPr id="104" name="Google Shape;104;p4"/>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When the experimental unit is a person, they are </a:t>
            </a:r>
            <a:r>
              <a:rPr b="1" i="0" lang="en-US" sz="2800" u="none" cap="none" strike="noStrike">
                <a:solidFill>
                  <a:schemeClr val="dk1"/>
                </a:solidFill>
                <a:latin typeface="Calibri"/>
                <a:ea typeface="Calibri"/>
                <a:cs typeface="Calibri"/>
                <a:sym typeface="Calibri"/>
              </a:rPr>
              <a:t>randomly assigned </a:t>
            </a:r>
            <a:r>
              <a:rPr b="0" i="0" lang="en-US" sz="2800" u="none" cap="none" strike="noStrike">
                <a:solidFill>
                  <a:schemeClr val="dk1"/>
                </a:solidFill>
                <a:latin typeface="Calibri"/>
                <a:ea typeface="Calibri"/>
                <a:cs typeface="Calibri"/>
                <a:sym typeface="Calibri"/>
              </a:rPr>
              <a:t>to different levels of treatment</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In a lab setting, the experimental units themselves (like a mouse) are designed to be identical as possible</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The result of both (randomization and making the units as similar as possible) is to reduce the chance for confounding – or the chance that a unit’s treatment is associated with another variable that affects their chance of experiencing the outcome.</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Factor and treatment</a:t>
            </a:r>
            <a:endParaRPr b="0" sz="4400" u="none" strike="noStrike">
              <a:solidFill>
                <a:schemeClr val="dk1"/>
              </a:solidFill>
              <a:latin typeface="Calibri"/>
              <a:ea typeface="Calibri"/>
              <a:cs typeface="Calibri"/>
              <a:sym typeface="Calibri"/>
            </a:endParaRPr>
          </a:p>
        </p:txBody>
      </p:sp>
      <p:sp>
        <p:nvSpPr>
          <p:cNvPr id="110" name="Google Shape;110;p5"/>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1" i="0" lang="en-US" sz="2800" u="none" cap="none" strike="noStrike">
                <a:solidFill>
                  <a:schemeClr val="dk1"/>
                </a:solidFill>
                <a:latin typeface="Calibri"/>
                <a:ea typeface="Calibri"/>
                <a:cs typeface="Calibri"/>
                <a:sym typeface="Calibri"/>
              </a:rPr>
              <a:t>Factor</a:t>
            </a:r>
            <a:r>
              <a:rPr b="0" i="0" lang="en-US" sz="2800" u="none" cap="none" strike="noStrike">
                <a:solidFill>
                  <a:schemeClr val="dk1"/>
                </a:solidFill>
                <a:latin typeface="Calibri"/>
                <a:ea typeface="Calibri"/>
                <a:cs typeface="Calibri"/>
                <a:sym typeface="Calibri"/>
              </a:rPr>
              <a:t>: An explanatory variable that is being manipulated. There can be more than 1 factor variable being manipulated at once.</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1" i="0" lang="en-US" sz="2800" u="none" cap="none" strike="noStrike">
                <a:solidFill>
                  <a:schemeClr val="dk1"/>
                </a:solidFill>
                <a:latin typeface="Calibri"/>
                <a:ea typeface="Calibri"/>
                <a:cs typeface="Calibri"/>
                <a:sym typeface="Calibri"/>
              </a:rPr>
              <a:t>Treatment</a:t>
            </a:r>
            <a:r>
              <a:rPr b="0" i="0" lang="en-US" sz="2800" u="none" cap="none" strike="noStrike">
                <a:solidFill>
                  <a:schemeClr val="dk1"/>
                </a:solidFill>
                <a:latin typeface="Calibri"/>
                <a:ea typeface="Calibri"/>
                <a:cs typeface="Calibri"/>
                <a:sym typeface="Calibri"/>
              </a:rPr>
              <a:t>: A specific experimental condition. When there is more than 1 factor, then the treatment is a combination of specific values of each factor.</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Factors and treatments are categorical variables. In R, we often refer to both of these variable types as Factors. Confusing, I know.</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Example with two factors (Ex 8.2 pg 178 from Ed. 3)</a:t>
            </a:r>
            <a:endParaRPr b="0" sz="4400" u="none" strike="noStrike">
              <a:solidFill>
                <a:schemeClr val="dk1"/>
              </a:solidFill>
              <a:latin typeface="Calibri"/>
              <a:ea typeface="Calibri"/>
              <a:cs typeface="Calibri"/>
              <a:sym typeface="Calibri"/>
            </a:endParaRPr>
          </a:p>
        </p:txBody>
      </p:sp>
      <p:sp>
        <p:nvSpPr>
          <p:cNvPr id="116" name="Google Shape;116;p6"/>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1" i="0" lang="en-US" sz="2800" u="none" cap="none" strike="noStrike">
                <a:solidFill>
                  <a:schemeClr val="dk1"/>
                </a:solidFill>
                <a:latin typeface="Calibri"/>
                <a:ea typeface="Calibri"/>
                <a:cs typeface="Calibri"/>
                <a:sym typeface="Calibri"/>
              </a:rPr>
              <a:t>Photoperiod</a:t>
            </a:r>
            <a:r>
              <a:rPr b="0" i="0" lang="en-US" sz="2800" u="none" cap="none" strike="noStrike">
                <a:solidFill>
                  <a:schemeClr val="dk1"/>
                </a:solidFill>
                <a:latin typeface="Calibri"/>
                <a:ea typeface="Calibri"/>
                <a:cs typeface="Calibri"/>
                <a:sym typeface="Calibri"/>
              </a:rPr>
              <a:t> is the relative lengths of light and dark periods in a 24-hour cycle. It is a common environmental cue for flowering.</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1" i="0" lang="en-US" sz="2800" u="none" cap="none" strike="noStrike">
                <a:solidFill>
                  <a:schemeClr val="dk1"/>
                </a:solidFill>
                <a:latin typeface="Calibri"/>
                <a:ea typeface="Calibri"/>
                <a:cs typeface="Calibri"/>
                <a:sym typeface="Calibri"/>
              </a:rPr>
              <a:t>Light wavelength </a:t>
            </a:r>
            <a:r>
              <a:rPr b="0" i="0" lang="en-US" sz="2800" u="none" cap="none" strike="noStrike">
                <a:solidFill>
                  <a:schemeClr val="dk1"/>
                </a:solidFill>
                <a:latin typeface="Calibri"/>
                <a:ea typeface="Calibri"/>
                <a:cs typeface="Calibri"/>
                <a:sym typeface="Calibri"/>
              </a:rPr>
              <a:t>is also hypothesized to affect the flowering of Chrysanthemum flowers</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A plant physiologist grew chrysanthemums in </a:t>
            </a:r>
            <a:r>
              <a:rPr b="1" i="0" lang="en-US" sz="2800" u="none" cap="none" strike="noStrike">
                <a:solidFill>
                  <a:schemeClr val="dk1"/>
                </a:solidFill>
                <a:latin typeface="Calibri"/>
                <a:ea typeface="Calibri"/>
                <a:cs typeface="Calibri"/>
                <a:sym typeface="Calibri"/>
              </a:rPr>
              <a:t>controlled</a:t>
            </a:r>
            <a:r>
              <a:rPr b="0" i="0" lang="en-US" sz="2800" u="none" cap="none" strike="noStrike">
                <a:solidFill>
                  <a:schemeClr val="dk1"/>
                </a:solidFill>
                <a:latin typeface="Calibri"/>
                <a:ea typeface="Calibri"/>
                <a:cs typeface="Calibri"/>
                <a:sym typeface="Calibri"/>
              </a:rPr>
              <a:t> greenhouses under different combinations of photoperiods (short day, long day, continuous light, and interrupted night) and light wavelengths (blue light, red light, or blue + red light)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The plants were kept in these conditions for </a:t>
            </a:r>
            <a:r>
              <a:rPr lang="en-US" sz="2800">
                <a:solidFill>
                  <a:schemeClr val="dk1"/>
                </a:solidFill>
                <a:latin typeface="Calibri"/>
                <a:ea typeface="Calibri"/>
                <a:cs typeface="Calibri"/>
                <a:sym typeface="Calibri"/>
              </a:rPr>
              <a:t>five</a:t>
            </a:r>
            <a:r>
              <a:rPr b="0" i="0" lang="en-US" sz="2800" u="none" cap="none" strike="noStrike">
                <a:solidFill>
                  <a:schemeClr val="dk1"/>
                </a:solidFill>
                <a:latin typeface="Calibri"/>
                <a:ea typeface="Calibri"/>
                <a:cs typeface="Calibri"/>
                <a:sym typeface="Calibri"/>
              </a:rPr>
              <a:t> weeks and examined regularly to assess whether they had flowered</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Check your understanding</a:t>
            </a:r>
            <a:endParaRPr b="0" sz="4400" u="none" strike="noStrike">
              <a:solidFill>
                <a:schemeClr val="dk1"/>
              </a:solidFill>
              <a:latin typeface="Calibri"/>
              <a:ea typeface="Calibri"/>
              <a:cs typeface="Calibri"/>
              <a:sym typeface="Calibri"/>
            </a:endParaRPr>
          </a:p>
        </p:txBody>
      </p:sp>
      <p:sp>
        <p:nvSpPr>
          <p:cNvPr id="122" name="Google Shape;122;p7"/>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Who (or what) is the experimental unit in this study?</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What is the response variable?</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How many factors are there?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How many levels does each factor have?</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How many treatment groups are there?</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ctr">
              <a:lnSpc>
                <a:spcPct val="90000"/>
              </a:lnSpc>
              <a:spcBef>
                <a:spcPts val="1001"/>
              </a:spcBef>
              <a:spcAft>
                <a:spcPts val="0"/>
              </a:spcAft>
              <a:buClr>
                <a:schemeClr val="dk1"/>
              </a:buClr>
              <a:buSzPts val="2800"/>
              <a:buFont typeface="Calibri"/>
              <a:buNone/>
            </a:pPr>
            <a:r>
              <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Example with two factors (Ex 8.2 pg 178 from Ed. 3)</a:t>
            </a:r>
            <a:endParaRPr b="0" sz="4400" u="none" strike="noStrike">
              <a:solidFill>
                <a:schemeClr val="dk1"/>
              </a:solidFill>
              <a:latin typeface="Calibri"/>
              <a:ea typeface="Calibri"/>
              <a:cs typeface="Calibri"/>
              <a:sym typeface="Calibri"/>
            </a:endParaRPr>
          </a:p>
        </p:txBody>
      </p:sp>
      <p:sp>
        <p:nvSpPr>
          <p:cNvPr id="128" name="Google Shape;128;p8"/>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Is it better to assign one flower to each treatment group or multiple flower per treatment group?</a:t>
            </a:r>
            <a:endParaRPr b="0" i="0" sz="2800" u="none" cap="none" strike="noStrike">
              <a:solidFill>
                <a:schemeClr val="dk1"/>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chemeClr val="dk1"/>
                </a:solidFill>
                <a:latin typeface="Calibri"/>
                <a:ea typeface="Calibri"/>
                <a:cs typeface="Calibri"/>
                <a:sym typeface="Calibri"/>
              </a:rPr>
              <a:t>What is a risk with assigning one flower per group?</a:t>
            </a:r>
            <a:endParaRPr b="0" i="0" sz="2400" u="none" cap="none" strike="noStrike">
              <a:solidFill>
                <a:schemeClr val="dk1"/>
              </a:solidFill>
              <a:latin typeface="Calibri"/>
              <a:ea typeface="Calibri"/>
              <a:cs typeface="Calibri"/>
              <a:sym typeface="Calibri"/>
            </a:endParaRPr>
          </a:p>
          <a:p>
            <a:pPr indent="-22860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chemeClr val="dk1"/>
                </a:solidFill>
                <a:latin typeface="Calibri"/>
                <a:ea typeface="Calibri"/>
                <a:cs typeface="Calibri"/>
                <a:sym typeface="Calibri"/>
              </a:rPr>
              <a:t>What is a benefit of assigning one flower per group?</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More is often better</a:t>
            </a:r>
            <a:r>
              <a:rPr lang="en-US" sz="2800">
                <a:solidFill>
                  <a:schemeClr val="dk1"/>
                </a:solidFill>
                <a:latin typeface="Calibri"/>
                <a:ea typeface="Calibri"/>
                <a:cs typeface="Calibri"/>
                <a:sym typeface="Calibri"/>
              </a:rPr>
              <a:t>: the</a:t>
            </a:r>
            <a:r>
              <a:rPr b="0" i="0" lang="en-US" sz="2800" u="none" cap="none" strike="noStrike">
                <a:solidFill>
                  <a:schemeClr val="dk1"/>
                </a:solidFill>
                <a:latin typeface="Calibri"/>
                <a:ea typeface="Calibri"/>
                <a:cs typeface="Calibri"/>
                <a:sym typeface="Calibri"/>
              </a:rPr>
              <a:t> principle of </a:t>
            </a:r>
            <a:r>
              <a:rPr b="1" i="0" lang="en-US" sz="2800" u="none" cap="none" strike="noStrike">
                <a:solidFill>
                  <a:schemeClr val="dk1"/>
                </a:solidFill>
                <a:latin typeface="Calibri"/>
                <a:ea typeface="Calibri"/>
                <a:cs typeface="Calibri"/>
                <a:sym typeface="Calibri"/>
              </a:rPr>
              <a:t>replication</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499"/>
              </a:spcBef>
              <a:spcAft>
                <a:spcPts val="0"/>
              </a:spcAft>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US" sz="4400" u="none" strike="noStrike">
                <a:solidFill>
                  <a:schemeClr val="dk1"/>
                </a:solidFill>
                <a:latin typeface="Calibri"/>
                <a:ea typeface="Calibri"/>
                <a:cs typeface="Calibri"/>
                <a:sym typeface="Calibri"/>
              </a:rPr>
              <a:t>Benefits of experimental design</a:t>
            </a:r>
            <a:endParaRPr b="0" sz="4400" u="none" strike="noStrike">
              <a:solidFill>
                <a:schemeClr val="dk1"/>
              </a:solidFill>
              <a:latin typeface="Calibri"/>
              <a:ea typeface="Calibri"/>
              <a:cs typeface="Calibri"/>
              <a:sym typeface="Calibri"/>
            </a:endParaRPr>
          </a:p>
        </p:txBody>
      </p:sp>
      <p:sp>
        <p:nvSpPr>
          <p:cNvPr id="134" name="Google Shape;134;p9"/>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chemeClr val="dk1"/>
                </a:solidFill>
                <a:latin typeface="Calibri"/>
                <a:ea typeface="Calibri"/>
                <a:cs typeface="Calibri"/>
                <a:sym typeface="Calibri"/>
              </a:rPr>
              <a:t>When individuals are randomized to exposure conditions, you can avoid the issue of </a:t>
            </a:r>
            <a:r>
              <a:rPr b="1" i="0" lang="en-US" sz="2800" u="none" cap="none" strike="noStrike">
                <a:solidFill>
                  <a:schemeClr val="dk1"/>
                </a:solidFill>
                <a:latin typeface="Calibri"/>
                <a:ea typeface="Calibri"/>
                <a:cs typeface="Calibri"/>
                <a:sym typeface="Calibri"/>
              </a:rPr>
              <a:t>confounding</a:t>
            </a:r>
            <a:r>
              <a:rPr b="0" i="0" lang="en-US" sz="2800" u="none" cap="none" strike="noStrike">
                <a:solidFill>
                  <a:schemeClr val="dk1"/>
                </a:solidFill>
                <a:latin typeface="Calibri"/>
                <a:ea typeface="Calibri"/>
                <a:cs typeface="Calibri"/>
                <a:sym typeface="Calibri"/>
              </a:rPr>
              <a:t> (or “</a:t>
            </a:r>
            <a:r>
              <a:rPr b="1" i="0" lang="en-US" sz="2800" u="none" cap="none" strike="noStrike">
                <a:solidFill>
                  <a:schemeClr val="dk1"/>
                </a:solidFill>
                <a:latin typeface="Calibri"/>
                <a:ea typeface="Calibri"/>
                <a:cs typeface="Calibri"/>
                <a:sym typeface="Calibri"/>
              </a:rPr>
              <a:t>lurking variables</a:t>
            </a:r>
            <a:r>
              <a:rPr b="0" i="0" lang="en-US" sz="2800" u="none" cap="none" strike="noStrike">
                <a:solidFill>
                  <a:schemeClr val="dk1"/>
                </a:solidFill>
                <a:latin typeface="Calibri"/>
                <a:ea typeface="Calibri"/>
                <a:cs typeface="Calibri"/>
                <a:sym typeface="Calibri"/>
              </a:rPr>
              <a:t>”)</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35" name="Google Shape;135;p9"/>
          <p:cNvSpPr/>
          <p:nvPr/>
        </p:nvSpPr>
        <p:spPr>
          <a:xfrm>
            <a:off x="6433972" y="4404902"/>
            <a:ext cx="1108800" cy="4371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Flowering</a:t>
            </a:r>
            <a:endParaRPr b="0" i="0" sz="1800" u="none" cap="none" strike="noStrike">
              <a:solidFill>
                <a:srgbClr val="000000"/>
              </a:solidFill>
              <a:latin typeface="Arial"/>
              <a:ea typeface="Arial"/>
              <a:cs typeface="Arial"/>
              <a:sym typeface="Arial"/>
            </a:endParaRPr>
          </a:p>
        </p:txBody>
      </p:sp>
      <p:sp>
        <p:nvSpPr>
          <p:cNvPr id="136" name="Google Shape;136;p9"/>
          <p:cNvSpPr/>
          <p:nvPr/>
        </p:nvSpPr>
        <p:spPr>
          <a:xfrm>
            <a:off x="2237275" y="4161905"/>
            <a:ext cx="2572200" cy="92310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Treatment condition (photo period + wavelength) </a:t>
            </a:r>
            <a:endParaRPr b="0" i="0" sz="1800" u="none" cap="none" strike="noStrike">
              <a:solidFill>
                <a:srgbClr val="000000"/>
              </a:solidFill>
              <a:latin typeface="Arial"/>
              <a:ea typeface="Arial"/>
              <a:cs typeface="Arial"/>
              <a:sym typeface="Arial"/>
            </a:endParaRPr>
          </a:p>
        </p:txBody>
      </p:sp>
      <p:cxnSp>
        <p:nvCxnSpPr>
          <p:cNvPr id="137" name="Google Shape;137;p9"/>
          <p:cNvCxnSpPr>
            <a:stCxn id="136" idx="3"/>
            <a:endCxn id="135" idx="1"/>
          </p:cNvCxnSpPr>
          <p:nvPr/>
        </p:nvCxnSpPr>
        <p:spPr>
          <a:xfrm>
            <a:off x="4809475" y="4623455"/>
            <a:ext cx="1624500" cy="0"/>
          </a:xfrm>
          <a:prstGeom prst="straightConnector1">
            <a:avLst/>
          </a:prstGeom>
          <a:noFill/>
          <a:ln cap="flat" cmpd="sng" w="9525">
            <a:solidFill>
              <a:srgbClr val="4472C4"/>
            </a:solidFill>
            <a:prstDash val="solid"/>
            <a:round/>
            <a:headEnd len="sm" w="sm" type="none"/>
            <a:tailEnd len="med" w="med" type="triangle"/>
          </a:ln>
        </p:spPr>
      </p:cxnSp>
      <p:sp>
        <p:nvSpPr>
          <p:cNvPr id="138" name="Google Shape;138;p9"/>
          <p:cNvSpPr/>
          <p:nvPr/>
        </p:nvSpPr>
        <p:spPr>
          <a:xfrm>
            <a:off x="5151870" y="5172055"/>
            <a:ext cx="291600" cy="3690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b="0" i="0" sz="1800" u="none" cap="none" strike="noStrike">
              <a:solidFill>
                <a:srgbClr val="000000"/>
              </a:solidFill>
              <a:latin typeface="Arial"/>
              <a:ea typeface="Arial"/>
              <a:cs typeface="Arial"/>
              <a:sym typeface="Arial"/>
            </a:endParaRPr>
          </a:p>
        </p:txBody>
      </p:sp>
      <p:sp>
        <p:nvSpPr>
          <p:cNvPr id="139" name="Google Shape;139;p9"/>
          <p:cNvSpPr/>
          <p:nvPr/>
        </p:nvSpPr>
        <p:spPr>
          <a:xfrm>
            <a:off x="1463040" y="3429000"/>
            <a:ext cx="8302320" cy="64584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With </a:t>
            </a:r>
            <a:r>
              <a:rPr b="1" i="0" lang="en-US" sz="1800" u="none" cap="none" strike="noStrike">
                <a:solidFill>
                  <a:schemeClr val="dk1"/>
                </a:solidFill>
                <a:latin typeface="Calibri"/>
                <a:ea typeface="Calibri"/>
                <a:cs typeface="Calibri"/>
                <a:sym typeface="Calibri"/>
              </a:rPr>
              <a:t>observational</a:t>
            </a:r>
            <a:r>
              <a:rPr b="0" i="0" lang="en-US" sz="1800" u="none" cap="none" strike="noStrike">
                <a:solidFill>
                  <a:schemeClr val="dk1"/>
                </a:solidFill>
                <a:latin typeface="Calibri"/>
                <a:ea typeface="Calibri"/>
                <a:cs typeface="Calibri"/>
                <a:sym typeface="Calibri"/>
              </a:rPr>
              <a:t> data, there is often a risk of confounders that make the comparison across treatment conditions “unfair”:</a:t>
            </a:r>
            <a:endParaRPr b="0" i="0" sz="1800" u="none" cap="none" strike="noStrike">
              <a:solidFill>
                <a:srgbClr val="000000"/>
              </a:solidFill>
              <a:latin typeface="Arial"/>
              <a:ea typeface="Arial"/>
              <a:cs typeface="Arial"/>
              <a:sym typeface="Arial"/>
            </a:endParaRPr>
          </a:p>
        </p:txBody>
      </p:sp>
      <p:sp>
        <p:nvSpPr>
          <p:cNvPr id="140" name="Google Shape;140;p9"/>
          <p:cNvSpPr/>
          <p:nvPr/>
        </p:nvSpPr>
        <p:spPr>
          <a:xfrm>
            <a:off x="4602125" y="5813650"/>
            <a:ext cx="1391100" cy="3690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Confounders</a:t>
            </a:r>
            <a:endParaRPr b="0" i="0" sz="1800" u="none" cap="none" strike="noStrike">
              <a:solidFill>
                <a:srgbClr val="000000"/>
              </a:solidFill>
              <a:latin typeface="Arial"/>
              <a:ea typeface="Arial"/>
              <a:cs typeface="Arial"/>
              <a:sym typeface="Arial"/>
            </a:endParaRPr>
          </a:p>
        </p:txBody>
      </p:sp>
      <p:cxnSp>
        <p:nvCxnSpPr>
          <p:cNvPr id="141" name="Google Shape;141;p9"/>
          <p:cNvCxnSpPr>
            <a:stCxn id="140" idx="3"/>
            <a:endCxn id="135" idx="2"/>
          </p:cNvCxnSpPr>
          <p:nvPr/>
        </p:nvCxnSpPr>
        <p:spPr>
          <a:xfrm flipH="1" rot="10800000">
            <a:off x="5993225" y="4841950"/>
            <a:ext cx="995100" cy="1156200"/>
          </a:xfrm>
          <a:prstGeom prst="straightConnector1">
            <a:avLst/>
          </a:prstGeom>
          <a:noFill/>
          <a:ln cap="flat" cmpd="sng" w="9525">
            <a:solidFill>
              <a:srgbClr val="4472C4"/>
            </a:solidFill>
            <a:prstDash val="solid"/>
            <a:round/>
            <a:headEnd len="sm" w="sm" type="none"/>
            <a:tailEnd len="med" w="med" type="triangle"/>
          </a:ln>
        </p:spPr>
      </p:cxnSp>
      <p:cxnSp>
        <p:nvCxnSpPr>
          <p:cNvPr id="142" name="Google Shape;142;p9"/>
          <p:cNvCxnSpPr>
            <a:stCxn id="140" idx="1"/>
            <a:endCxn id="136" idx="2"/>
          </p:cNvCxnSpPr>
          <p:nvPr/>
        </p:nvCxnSpPr>
        <p:spPr>
          <a:xfrm rot="10800000">
            <a:off x="3523325" y="5084950"/>
            <a:ext cx="1078800" cy="913200"/>
          </a:xfrm>
          <a:prstGeom prst="straightConnector1">
            <a:avLst/>
          </a:prstGeom>
          <a:noFill/>
          <a:ln cap="flat" cmpd="sng" w="9525">
            <a:solidFill>
              <a:srgbClr val="4472C4"/>
            </a:solidFill>
            <a:prstDash val="solid"/>
            <a:round/>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2020-09-12T18:34:12Z</dcterms:created>
  <dc:creator>Microsoft Office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8</vt:i4>
  </property>
  <property fmtid="{D5CDD505-2E9C-101B-9397-08002B2CF9AE}" pid="3" name="PresentationFormat">
    <vt:lpwstr>Widescreen</vt:lpwstr>
  </property>
  <property fmtid="{D5CDD505-2E9C-101B-9397-08002B2CF9AE}" pid="4" name="Slides">
    <vt:i4>30</vt:i4>
  </property>
</Properties>
</file>