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3" roundtripDataSignature="AMtx7mhPlsf2sOjAcjvnTU0OyTy3WSKY7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customschemas.google.com/relationships/presentationmetadata" Target="meta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2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3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14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Answer: P(C = cancer| Test = positive) = ?</a:t>
            </a:r>
            <a:endParaRPr/>
          </a:p>
        </p:txBody>
      </p:sp>
      <p:sp>
        <p:nvSpPr>
          <p:cNvPr id="250" name="Google Shape;250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5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7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8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9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0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1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2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3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4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5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8cfcacba83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8cfcacba83_0_6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g38cfcacba83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p26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8cfcacba8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8cfcacba83_0_0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38cfcacba83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youtube.com/watch?v=BcvLAw-JRss" TargetMode="External"/><Relationship Id="rId4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Tree diagrams, absolute frequencies, and diagnostic testing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3602038"/>
            <a:ext cx="9144000" cy="1400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PH142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Corinne Riddell (Instructor: </a:t>
            </a:r>
            <a:r>
              <a:rPr lang="en-US"/>
              <a:t>Tomer</a:t>
            </a:r>
            <a:r>
              <a:rPr lang="en-US"/>
              <a:t> Altman)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September 26, 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Method B: Tree diagram</a:t>
            </a:r>
            <a:endParaRPr/>
          </a:p>
        </p:txBody>
      </p:sp>
      <p:sp>
        <p:nvSpPr>
          <p:cNvPr id="144" name="Google Shape;144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Rather than using absolute frequencies, you might prefer to draw this information using a tree diagram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These diagrams are helpful when you know information about conditional probabilities and when the events of interest have more than two states (which is when Venn diagrams are used)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Method B: Tree diagram</a:t>
            </a:r>
            <a:endParaRPr/>
          </a:p>
        </p:txBody>
      </p:sp>
      <p:cxnSp>
        <p:nvCxnSpPr>
          <p:cNvPr id="150" name="Google Shape;150;p10"/>
          <p:cNvCxnSpPr/>
          <p:nvPr/>
        </p:nvCxnSpPr>
        <p:spPr>
          <a:xfrm flipH="1" rot="10800000">
            <a:off x="838200" y="2601686"/>
            <a:ext cx="2111829" cy="139960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1" name="Google Shape;151;p10"/>
          <p:cNvCxnSpPr/>
          <p:nvPr/>
        </p:nvCxnSpPr>
        <p:spPr>
          <a:xfrm>
            <a:off x="838200" y="4001294"/>
            <a:ext cx="2111829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2" name="Google Shape;152;p10"/>
          <p:cNvCxnSpPr/>
          <p:nvPr/>
        </p:nvCxnSpPr>
        <p:spPr>
          <a:xfrm>
            <a:off x="838200" y="4001294"/>
            <a:ext cx="2024743" cy="133270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3" name="Google Shape;153;p10"/>
          <p:cNvSpPr txBox="1"/>
          <p:nvPr/>
        </p:nvSpPr>
        <p:spPr>
          <a:xfrm>
            <a:off x="2971799" y="1690688"/>
            <a:ext cx="2623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 M</a:t>
            </a:r>
            <a:endParaRPr/>
          </a:p>
        </p:txBody>
      </p:sp>
      <p:sp>
        <p:nvSpPr>
          <p:cNvPr id="154" name="Google Shape;154;p10"/>
          <p:cNvSpPr txBox="1"/>
          <p:nvPr/>
        </p:nvSpPr>
        <p:spPr>
          <a:xfrm>
            <a:off x="2971799" y="2360320"/>
            <a:ext cx="2623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teen</a:t>
            </a:r>
            <a:endParaRPr/>
          </a:p>
        </p:txBody>
      </p:sp>
      <p:sp>
        <p:nvSpPr>
          <p:cNvPr id="155" name="Google Shape;155;p10"/>
          <p:cNvSpPr txBox="1"/>
          <p:nvPr/>
        </p:nvSpPr>
        <p:spPr>
          <a:xfrm>
            <a:off x="2950029" y="5149334"/>
            <a:ext cx="262345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older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adult</a:t>
            </a:r>
            <a:endParaRPr/>
          </a:p>
        </p:txBody>
      </p:sp>
      <p:sp>
        <p:nvSpPr>
          <p:cNvPr id="156" name="Google Shape;156;p10"/>
          <p:cNvSpPr txBox="1"/>
          <p:nvPr/>
        </p:nvSpPr>
        <p:spPr>
          <a:xfrm>
            <a:off x="2971799" y="3816628"/>
            <a:ext cx="262345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younger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adult</a:t>
            </a:r>
            <a:endParaRPr/>
          </a:p>
        </p:txBody>
      </p:sp>
      <p:sp>
        <p:nvSpPr>
          <p:cNvPr id="157" name="Google Shape;157;p10"/>
          <p:cNvSpPr txBox="1"/>
          <p:nvPr/>
        </p:nvSpPr>
        <p:spPr>
          <a:xfrm>
            <a:off x="1551214" y="2407607"/>
            <a:ext cx="2623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P(M)</a:t>
            </a:r>
            <a:endParaRPr/>
          </a:p>
        </p:txBody>
      </p:sp>
      <p:sp>
        <p:nvSpPr>
          <p:cNvPr id="158" name="Google Shape;158;p10"/>
          <p:cNvSpPr txBox="1"/>
          <p:nvPr/>
        </p:nvSpPr>
        <p:spPr>
          <a:xfrm>
            <a:off x="1551213" y="2915043"/>
            <a:ext cx="2623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0.09</a:t>
            </a:r>
            <a:endParaRPr/>
          </a:p>
        </p:txBody>
      </p:sp>
      <p:sp>
        <p:nvSpPr>
          <p:cNvPr id="159" name="Google Shape;159;p10"/>
          <p:cNvSpPr txBox="1"/>
          <p:nvPr/>
        </p:nvSpPr>
        <p:spPr>
          <a:xfrm>
            <a:off x="1551213" y="3640650"/>
            <a:ext cx="2623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0.24</a:t>
            </a:r>
            <a:endParaRPr/>
          </a:p>
        </p:txBody>
      </p:sp>
      <p:sp>
        <p:nvSpPr>
          <p:cNvPr id="160" name="Google Shape;160;p10"/>
          <p:cNvSpPr txBox="1"/>
          <p:nvPr/>
        </p:nvSpPr>
        <p:spPr>
          <a:xfrm>
            <a:off x="1551212" y="4680339"/>
            <a:ext cx="2623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0.67</a:t>
            </a:r>
            <a:endParaRPr/>
          </a:p>
        </p:txBody>
      </p:sp>
      <p:cxnSp>
        <p:nvCxnSpPr>
          <p:cNvPr id="161" name="Google Shape;161;p10"/>
          <p:cNvCxnSpPr/>
          <p:nvPr/>
        </p:nvCxnSpPr>
        <p:spPr>
          <a:xfrm flipH="1" rot="10800000">
            <a:off x="3682092" y="2054413"/>
            <a:ext cx="2405743" cy="48866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2" name="Google Shape;162;p10"/>
          <p:cNvCxnSpPr/>
          <p:nvPr/>
        </p:nvCxnSpPr>
        <p:spPr>
          <a:xfrm flipH="1" rot="10800000">
            <a:off x="3875313" y="3731382"/>
            <a:ext cx="2266954" cy="40841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3" name="Google Shape;163;p10"/>
          <p:cNvCxnSpPr/>
          <p:nvPr/>
        </p:nvCxnSpPr>
        <p:spPr>
          <a:xfrm flipH="1" rot="10800000">
            <a:off x="3592285" y="4922978"/>
            <a:ext cx="2405743" cy="48866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4" name="Google Shape;164;p10"/>
          <p:cNvCxnSpPr/>
          <p:nvPr/>
        </p:nvCxnSpPr>
        <p:spPr>
          <a:xfrm>
            <a:off x="3682092" y="2564876"/>
            <a:ext cx="2422075" cy="22035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5" name="Google Shape;165;p10"/>
          <p:cNvCxnSpPr>
            <a:endCxn id="166" idx="1"/>
          </p:cNvCxnSpPr>
          <p:nvPr/>
        </p:nvCxnSpPr>
        <p:spPr>
          <a:xfrm>
            <a:off x="3875167" y="4143298"/>
            <a:ext cx="2267100" cy="220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7" name="Google Shape;167;p10"/>
          <p:cNvCxnSpPr/>
          <p:nvPr/>
        </p:nvCxnSpPr>
        <p:spPr>
          <a:xfrm>
            <a:off x="3592285" y="5422371"/>
            <a:ext cx="2422075" cy="22035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8" name="Google Shape;168;p10"/>
          <p:cNvSpPr txBox="1"/>
          <p:nvPr/>
        </p:nvSpPr>
        <p:spPr>
          <a:xfrm>
            <a:off x="6142267" y="1331832"/>
            <a:ext cx="2623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 B</a:t>
            </a:r>
            <a:endParaRPr/>
          </a:p>
        </p:txBody>
      </p:sp>
      <p:sp>
        <p:nvSpPr>
          <p:cNvPr id="169" name="Google Shape;169;p10"/>
          <p:cNvSpPr txBox="1"/>
          <p:nvPr/>
        </p:nvSpPr>
        <p:spPr>
          <a:xfrm>
            <a:off x="4702631" y="1506022"/>
            <a:ext cx="2623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P(B|M)</a:t>
            </a:r>
            <a:endParaRPr/>
          </a:p>
        </p:txBody>
      </p:sp>
      <p:sp>
        <p:nvSpPr>
          <p:cNvPr id="170" name="Google Shape;170;p10"/>
          <p:cNvSpPr txBox="1"/>
          <p:nvPr/>
        </p:nvSpPr>
        <p:spPr>
          <a:xfrm>
            <a:off x="4702631" y="3359017"/>
            <a:ext cx="2623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0.50</a:t>
            </a:r>
            <a:endParaRPr/>
          </a:p>
        </p:txBody>
      </p:sp>
      <p:sp>
        <p:nvSpPr>
          <p:cNvPr id="171" name="Google Shape;171;p10"/>
          <p:cNvSpPr txBox="1"/>
          <p:nvPr/>
        </p:nvSpPr>
        <p:spPr>
          <a:xfrm>
            <a:off x="4634594" y="4253620"/>
            <a:ext cx="2623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0.50</a:t>
            </a:r>
            <a:endParaRPr/>
          </a:p>
        </p:txBody>
      </p:sp>
      <p:sp>
        <p:nvSpPr>
          <p:cNvPr id="172" name="Google Shape;172;p10"/>
          <p:cNvSpPr txBox="1"/>
          <p:nvPr/>
        </p:nvSpPr>
        <p:spPr>
          <a:xfrm>
            <a:off x="4634594" y="4762985"/>
            <a:ext cx="2623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0.75</a:t>
            </a:r>
            <a:endParaRPr/>
          </a:p>
        </p:txBody>
      </p:sp>
      <p:sp>
        <p:nvSpPr>
          <p:cNvPr id="173" name="Google Shape;173;p10"/>
          <p:cNvSpPr txBox="1"/>
          <p:nvPr/>
        </p:nvSpPr>
        <p:spPr>
          <a:xfrm>
            <a:off x="4634594" y="5516494"/>
            <a:ext cx="2623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0.25</a:t>
            </a:r>
            <a:endParaRPr/>
          </a:p>
        </p:txBody>
      </p:sp>
      <p:sp>
        <p:nvSpPr>
          <p:cNvPr id="174" name="Google Shape;174;p10"/>
          <p:cNvSpPr txBox="1"/>
          <p:nvPr/>
        </p:nvSpPr>
        <p:spPr>
          <a:xfrm>
            <a:off x="4702630" y="2685019"/>
            <a:ext cx="2623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0.77</a:t>
            </a:r>
            <a:endParaRPr/>
          </a:p>
        </p:txBody>
      </p:sp>
      <p:sp>
        <p:nvSpPr>
          <p:cNvPr id="175" name="Google Shape;175;p10"/>
          <p:cNvSpPr txBox="1"/>
          <p:nvPr/>
        </p:nvSpPr>
        <p:spPr>
          <a:xfrm>
            <a:off x="4702631" y="1976092"/>
            <a:ext cx="2623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0.23</a:t>
            </a:r>
            <a:endParaRPr/>
          </a:p>
        </p:txBody>
      </p:sp>
      <p:sp>
        <p:nvSpPr>
          <p:cNvPr id="176" name="Google Shape;176;p10"/>
          <p:cNvSpPr txBox="1"/>
          <p:nvPr/>
        </p:nvSpPr>
        <p:spPr>
          <a:xfrm>
            <a:off x="6087835" y="1856998"/>
            <a:ext cx="2623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intended</a:t>
            </a:r>
            <a:endParaRPr/>
          </a:p>
        </p:txBody>
      </p:sp>
      <p:sp>
        <p:nvSpPr>
          <p:cNvPr id="177" name="Google Shape;177;p10"/>
          <p:cNvSpPr txBox="1"/>
          <p:nvPr/>
        </p:nvSpPr>
        <p:spPr>
          <a:xfrm>
            <a:off x="6087834" y="2597473"/>
            <a:ext cx="2623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unintended</a:t>
            </a:r>
            <a:endParaRPr/>
          </a:p>
        </p:txBody>
      </p:sp>
      <p:sp>
        <p:nvSpPr>
          <p:cNvPr id="178" name="Google Shape;178;p10"/>
          <p:cNvSpPr txBox="1"/>
          <p:nvPr/>
        </p:nvSpPr>
        <p:spPr>
          <a:xfrm>
            <a:off x="6142268" y="3438657"/>
            <a:ext cx="2623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intended</a:t>
            </a:r>
            <a:endParaRPr/>
          </a:p>
        </p:txBody>
      </p:sp>
      <p:sp>
        <p:nvSpPr>
          <p:cNvPr id="166" name="Google Shape;166;p10"/>
          <p:cNvSpPr txBox="1"/>
          <p:nvPr/>
        </p:nvSpPr>
        <p:spPr>
          <a:xfrm>
            <a:off x="6142267" y="4179132"/>
            <a:ext cx="2623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unintended</a:t>
            </a:r>
            <a:endParaRPr/>
          </a:p>
        </p:txBody>
      </p:sp>
      <p:sp>
        <p:nvSpPr>
          <p:cNvPr id="179" name="Google Shape;179;p10"/>
          <p:cNvSpPr txBox="1"/>
          <p:nvPr/>
        </p:nvSpPr>
        <p:spPr>
          <a:xfrm>
            <a:off x="6142268" y="4699109"/>
            <a:ext cx="2623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intended</a:t>
            </a:r>
            <a:endParaRPr/>
          </a:p>
        </p:txBody>
      </p:sp>
      <p:sp>
        <p:nvSpPr>
          <p:cNvPr id="180" name="Google Shape;180;p10"/>
          <p:cNvSpPr txBox="1"/>
          <p:nvPr/>
        </p:nvSpPr>
        <p:spPr>
          <a:xfrm>
            <a:off x="6142267" y="5439584"/>
            <a:ext cx="2623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unintended</a:t>
            </a:r>
            <a:endParaRPr/>
          </a:p>
        </p:txBody>
      </p:sp>
      <p:sp>
        <p:nvSpPr>
          <p:cNvPr id="181" name="Google Shape;181;p10"/>
          <p:cNvSpPr txBox="1"/>
          <p:nvPr/>
        </p:nvSpPr>
        <p:spPr>
          <a:xfrm>
            <a:off x="8001006" y="1302095"/>
            <a:ext cx="2623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P(M and B)</a:t>
            </a:r>
            <a:endParaRPr/>
          </a:p>
        </p:txBody>
      </p:sp>
      <p:sp>
        <p:nvSpPr>
          <p:cNvPr id="182" name="Google Shape;182;p10"/>
          <p:cNvSpPr txBox="1"/>
          <p:nvPr/>
        </p:nvSpPr>
        <p:spPr>
          <a:xfrm>
            <a:off x="8001005" y="1813289"/>
            <a:ext cx="2623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0.0207</a:t>
            </a:r>
            <a:endParaRPr/>
          </a:p>
        </p:txBody>
      </p:sp>
      <p:sp>
        <p:nvSpPr>
          <p:cNvPr id="183" name="Google Shape;183;p10"/>
          <p:cNvSpPr txBox="1"/>
          <p:nvPr/>
        </p:nvSpPr>
        <p:spPr>
          <a:xfrm>
            <a:off x="8001005" y="3329314"/>
            <a:ext cx="2623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0.12</a:t>
            </a:r>
            <a:endParaRPr/>
          </a:p>
        </p:txBody>
      </p:sp>
      <p:sp>
        <p:nvSpPr>
          <p:cNvPr id="184" name="Google Shape;184;p10"/>
          <p:cNvSpPr txBox="1"/>
          <p:nvPr/>
        </p:nvSpPr>
        <p:spPr>
          <a:xfrm>
            <a:off x="8001004" y="4680339"/>
            <a:ext cx="2623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0.5025</a:t>
            </a:r>
            <a:endParaRPr/>
          </a:p>
        </p:txBody>
      </p:sp>
      <p:sp>
        <p:nvSpPr>
          <p:cNvPr id="185" name="Google Shape;185;p10"/>
          <p:cNvSpPr txBox="1"/>
          <p:nvPr/>
        </p:nvSpPr>
        <p:spPr>
          <a:xfrm>
            <a:off x="8001003" y="5472499"/>
            <a:ext cx="2623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0.1675</a:t>
            </a:r>
            <a:endParaRPr/>
          </a:p>
        </p:txBody>
      </p:sp>
      <p:sp>
        <p:nvSpPr>
          <p:cNvPr id="186" name="Google Shape;186;p10"/>
          <p:cNvSpPr txBox="1"/>
          <p:nvPr/>
        </p:nvSpPr>
        <p:spPr>
          <a:xfrm>
            <a:off x="7960183" y="4156698"/>
            <a:ext cx="2623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0.12</a:t>
            </a:r>
            <a:endParaRPr/>
          </a:p>
        </p:txBody>
      </p:sp>
      <p:sp>
        <p:nvSpPr>
          <p:cNvPr id="187" name="Google Shape;187;p10"/>
          <p:cNvSpPr txBox="1"/>
          <p:nvPr/>
        </p:nvSpPr>
        <p:spPr>
          <a:xfrm>
            <a:off x="8001003" y="2612436"/>
            <a:ext cx="2623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0.0693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Method B: Tree diagram</a:t>
            </a:r>
            <a:endParaRPr/>
          </a:p>
        </p:txBody>
      </p:sp>
      <p:cxnSp>
        <p:nvCxnSpPr>
          <p:cNvPr id="193" name="Google Shape;193;p11"/>
          <p:cNvCxnSpPr/>
          <p:nvPr/>
        </p:nvCxnSpPr>
        <p:spPr>
          <a:xfrm flipH="1" rot="10800000">
            <a:off x="838200" y="2601686"/>
            <a:ext cx="2111829" cy="139960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4" name="Google Shape;194;p11"/>
          <p:cNvCxnSpPr/>
          <p:nvPr/>
        </p:nvCxnSpPr>
        <p:spPr>
          <a:xfrm>
            <a:off x="838200" y="4001294"/>
            <a:ext cx="2111829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5" name="Google Shape;195;p11"/>
          <p:cNvCxnSpPr/>
          <p:nvPr/>
        </p:nvCxnSpPr>
        <p:spPr>
          <a:xfrm>
            <a:off x="838200" y="4001294"/>
            <a:ext cx="2024743" cy="133270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6" name="Google Shape;196;p11"/>
          <p:cNvSpPr txBox="1"/>
          <p:nvPr/>
        </p:nvSpPr>
        <p:spPr>
          <a:xfrm>
            <a:off x="2971799" y="1690688"/>
            <a:ext cx="2623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 M</a:t>
            </a:r>
            <a:endParaRPr/>
          </a:p>
        </p:txBody>
      </p:sp>
      <p:sp>
        <p:nvSpPr>
          <p:cNvPr id="197" name="Google Shape;197;p11"/>
          <p:cNvSpPr txBox="1"/>
          <p:nvPr/>
        </p:nvSpPr>
        <p:spPr>
          <a:xfrm>
            <a:off x="2971799" y="2360320"/>
            <a:ext cx="2623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teen</a:t>
            </a:r>
            <a:endParaRPr/>
          </a:p>
        </p:txBody>
      </p:sp>
      <p:sp>
        <p:nvSpPr>
          <p:cNvPr id="198" name="Google Shape;198;p11"/>
          <p:cNvSpPr txBox="1"/>
          <p:nvPr/>
        </p:nvSpPr>
        <p:spPr>
          <a:xfrm>
            <a:off x="2950029" y="5149334"/>
            <a:ext cx="262345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older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adult</a:t>
            </a:r>
            <a:endParaRPr/>
          </a:p>
        </p:txBody>
      </p:sp>
      <p:sp>
        <p:nvSpPr>
          <p:cNvPr id="199" name="Google Shape;199;p11"/>
          <p:cNvSpPr txBox="1"/>
          <p:nvPr/>
        </p:nvSpPr>
        <p:spPr>
          <a:xfrm>
            <a:off x="2971799" y="3816628"/>
            <a:ext cx="262345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younger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adult</a:t>
            </a:r>
            <a:endParaRPr/>
          </a:p>
        </p:txBody>
      </p:sp>
      <p:sp>
        <p:nvSpPr>
          <p:cNvPr id="200" name="Google Shape;200;p11"/>
          <p:cNvSpPr txBox="1"/>
          <p:nvPr/>
        </p:nvSpPr>
        <p:spPr>
          <a:xfrm>
            <a:off x="1551214" y="2407607"/>
            <a:ext cx="2623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P(M)</a:t>
            </a:r>
            <a:endParaRPr/>
          </a:p>
        </p:txBody>
      </p:sp>
      <p:sp>
        <p:nvSpPr>
          <p:cNvPr id="201" name="Google Shape;201;p11"/>
          <p:cNvSpPr txBox="1"/>
          <p:nvPr/>
        </p:nvSpPr>
        <p:spPr>
          <a:xfrm>
            <a:off x="1551213" y="2915043"/>
            <a:ext cx="2623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0.09</a:t>
            </a:r>
            <a:endParaRPr/>
          </a:p>
        </p:txBody>
      </p:sp>
      <p:sp>
        <p:nvSpPr>
          <p:cNvPr id="202" name="Google Shape;202;p11"/>
          <p:cNvSpPr txBox="1"/>
          <p:nvPr/>
        </p:nvSpPr>
        <p:spPr>
          <a:xfrm>
            <a:off x="1551213" y="3640650"/>
            <a:ext cx="2623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0.24</a:t>
            </a:r>
            <a:endParaRPr/>
          </a:p>
        </p:txBody>
      </p:sp>
      <p:sp>
        <p:nvSpPr>
          <p:cNvPr id="203" name="Google Shape;203;p11"/>
          <p:cNvSpPr txBox="1"/>
          <p:nvPr/>
        </p:nvSpPr>
        <p:spPr>
          <a:xfrm>
            <a:off x="1551212" y="4680339"/>
            <a:ext cx="2623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0.67</a:t>
            </a:r>
            <a:endParaRPr/>
          </a:p>
        </p:txBody>
      </p:sp>
      <p:cxnSp>
        <p:nvCxnSpPr>
          <p:cNvPr id="204" name="Google Shape;204;p11"/>
          <p:cNvCxnSpPr/>
          <p:nvPr/>
        </p:nvCxnSpPr>
        <p:spPr>
          <a:xfrm flipH="1" rot="10800000">
            <a:off x="3682092" y="2054413"/>
            <a:ext cx="2405743" cy="48866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5" name="Google Shape;205;p11"/>
          <p:cNvCxnSpPr/>
          <p:nvPr/>
        </p:nvCxnSpPr>
        <p:spPr>
          <a:xfrm flipH="1" rot="10800000">
            <a:off x="3875313" y="3731382"/>
            <a:ext cx="2266954" cy="40841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6" name="Google Shape;206;p11"/>
          <p:cNvCxnSpPr/>
          <p:nvPr/>
        </p:nvCxnSpPr>
        <p:spPr>
          <a:xfrm flipH="1" rot="10800000">
            <a:off x="3592285" y="4922978"/>
            <a:ext cx="2405743" cy="48866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7" name="Google Shape;207;p11"/>
          <p:cNvCxnSpPr/>
          <p:nvPr/>
        </p:nvCxnSpPr>
        <p:spPr>
          <a:xfrm>
            <a:off x="3682092" y="2564876"/>
            <a:ext cx="2422075" cy="22035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8" name="Google Shape;208;p11"/>
          <p:cNvCxnSpPr>
            <a:endCxn id="209" idx="1"/>
          </p:cNvCxnSpPr>
          <p:nvPr/>
        </p:nvCxnSpPr>
        <p:spPr>
          <a:xfrm>
            <a:off x="3875167" y="4143298"/>
            <a:ext cx="2267100" cy="220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0" name="Google Shape;210;p11"/>
          <p:cNvCxnSpPr/>
          <p:nvPr/>
        </p:nvCxnSpPr>
        <p:spPr>
          <a:xfrm>
            <a:off x="3592285" y="5422371"/>
            <a:ext cx="2422075" cy="22035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1" name="Google Shape;211;p11"/>
          <p:cNvSpPr txBox="1"/>
          <p:nvPr/>
        </p:nvSpPr>
        <p:spPr>
          <a:xfrm>
            <a:off x="6142267" y="1331832"/>
            <a:ext cx="2623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 B</a:t>
            </a:r>
            <a:endParaRPr/>
          </a:p>
        </p:txBody>
      </p:sp>
      <p:sp>
        <p:nvSpPr>
          <p:cNvPr id="212" name="Google Shape;212;p11"/>
          <p:cNvSpPr txBox="1"/>
          <p:nvPr/>
        </p:nvSpPr>
        <p:spPr>
          <a:xfrm>
            <a:off x="4702631" y="1506022"/>
            <a:ext cx="2623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P(B|M)</a:t>
            </a:r>
            <a:endParaRPr/>
          </a:p>
        </p:txBody>
      </p:sp>
      <p:sp>
        <p:nvSpPr>
          <p:cNvPr id="213" name="Google Shape;213;p11"/>
          <p:cNvSpPr txBox="1"/>
          <p:nvPr/>
        </p:nvSpPr>
        <p:spPr>
          <a:xfrm>
            <a:off x="4702631" y="3359017"/>
            <a:ext cx="2623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0.50</a:t>
            </a:r>
            <a:endParaRPr/>
          </a:p>
        </p:txBody>
      </p:sp>
      <p:sp>
        <p:nvSpPr>
          <p:cNvPr id="214" name="Google Shape;214;p11"/>
          <p:cNvSpPr txBox="1"/>
          <p:nvPr/>
        </p:nvSpPr>
        <p:spPr>
          <a:xfrm>
            <a:off x="4634594" y="4253620"/>
            <a:ext cx="2623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0.50</a:t>
            </a:r>
            <a:endParaRPr/>
          </a:p>
        </p:txBody>
      </p:sp>
      <p:sp>
        <p:nvSpPr>
          <p:cNvPr id="215" name="Google Shape;215;p11"/>
          <p:cNvSpPr txBox="1"/>
          <p:nvPr/>
        </p:nvSpPr>
        <p:spPr>
          <a:xfrm>
            <a:off x="4634594" y="4762985"/>
            <a:ext cx="2623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0.75</a:t>
            </a:r>
            <a:endParaRPr/>
          </a:p>
        </p:txBody>
      </p:sp>
      <p:sp>
        <p:nvSpPr>
          <p:cNvPr id="216" name="Google Shape;216;p11"/>
          <p:cNvSpPr txBox="1"/>
          <p:nvPr/>
        </p:nvSpPr>
        <p:spPr>
          <a:xfrm>
            <a:off x="4634594" y="5516494"/>
            <a:ext cx="2623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0.25</a:t>
            </a:r>
            <a:endParaRPr/>
          </a:p>
        </p:txBody>
      </p:sp>
      <p:sp>
        <p:nvSpPr>
          <p:cNvPr id="217" name="Google Shape;217;p11"/>
          <p:cNvSpPr txBox="1"/>
          <p:nvPr/>
        </p:nvSpPr>
        <p:spPr>
          <a:xfrm>
            <a:off x="4702630" y="2685019"/>
            <a:ext cx="2623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0.77</a:t>
            </a:r>
            <a:endParaRPr/>
          </a:p>
        </p:txBody>
      </p:sp>
      <p:sp>
        <p:nvSpPr>
          <p:cNvPr id="218" name="Google Shape;218;p11"/>
          <p:cNvSpPr txBox="1"/>
          <p:nvPr/>
        </p:nvSpPr>
        <p:spPr>
          <a:xfrm>
            <a:off x="4702631" y="1976092"/>
            <a:ext cx="2623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0.23</a:t>
            </a:r>
            <a:endParaRPr/>
          </a:p>
        </p:txBody>
      </p:sp>
      <p:sp>
        <p:nvSpPr>
          <p:cNvPr id="219" name="Google Shape;219;p11"/>
          <p:cNvSpPr txBox="1"/>
          <p:nvPr/>
        </p:nvSpPr>
        <p:spPr>
          <a:xfrm>
            <a:off x="6087835" y="1856998"/>
            <a:ext cx="2623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intended</a:t>
            </a:r>
            <a:endParaRPr/>
          </a:p>
        </p:txBody>
      </p:sp>
      <p:sp>
        <p:nvSpPr>
          <p:cNvPr id="220" name="Google Shape;220;p11"/>
          <p:cNvSpPr txBox="1"/>
          <p:nvPr/>
        </p:nvSpPr>
        <p:spPr>
          <a:xfrm>
            <a:off x="6087834" y="2597473"/>
            <a:ext cx="2623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unintended</a:t>
            </a:r>
            <a:endParaRPr/>
          </a:p>
        </p:txBody>
      </p:sp>
      <p:sp>
        <p:nvSpPr>
          <p:cNvPr id="221" name="Google Shape;221;p11"/>
          <p:cNvSpPr txBox="1"/>
          <p:nvPr/>
        </p:nvSpPr>
        <p:spPr>
          <a:xfrm>
            <a:off x="6142268" y="3438657"/>
            <a:ext cx="2623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intended</a:t>
            </a:r>
            <a:endParaRPr/>
          </a:p>
        </p:txBody>
      </p:sp>
      <p:sp>
        <p:nvSpPr>
          <p:cNvPr id="209" name="Google Shape;209;p11"/>
          <p:cNvSpPr txBox="1"/>
          <p:nvPr/>
        </p:nvSpPr>
        <p:spPr>
          <a:xfrm>
            <a:off x="6142267" y="4179132"/>
            <a:ext cx="2623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unintended</a:t>
            </a:r>
            <a:endParaRPr/>
          </a:p>
        </p:txBody>
      </p:sp>
      <p:sp>
        <p:nvSpPr>
          <p:cNvPr id="222" name="Google Shape;222;p11"/>
          <p:cNvSpPr txBox="1"/>
          <p:nvPr/>
        </p:nvSpPr>
        <p:spPr>
          <a:xfrm>
            <a:off x="6142268" y="4699109"/>
            <a:ext cx="2623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intended</a:t>
            </a:r>
            <a:endParaRPr/>
          </a:p>
        </p:txBody>
      </p:sp>
      <p:sp>
        <p:nvSpPr>
          <p:cNvPr id="223" name="Google Shape;223;p11"/>
          <p:cNvSpPr txBox="1"/>
          <p:nvPr/>
        </p:nvSpPr>
        <p:spPr>
          <a:xfrm>
            <a:off x="6142267" y="5439584"/>
            <a:ext cx="2623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unintended</a:t>
            </a:r>
            <a:endParaRPr/>
          </a:p>
        </p:txBody>
      </p:sp>
      <p:sp>
        <p:nvSpPr>
          <p:cNvPr id="224" name="Google Shape;224;p11"/>
          <p:cNvSpPr txBox="1"/>
          <p:nvPr/>
        </p:nvSpPr>
        <p:spPr>
          <a:xfrm>
            <a:off x="8001006" y="1302095"/>
            <a:ext cx="2623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P(M and B)</a:t>
            </a:r>
            <a:endParaRPr/>
          </a:p>
        </p:txBody>
      </p:sp>
      <p:sp>
        <p:nvSpPr>
          <p:cNvPr id="225" name="Google Shape;225;p11"/>
          <p:cNvSpPr txBox="1"/>
          <p:nvPr/>
        </p:nvSpPr>
        <p:spPr>
          <a:xfrm>
            <a:off x="8001005" y="1813289"/>
            <a:ext cx="2623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0.0207</a:t>
            </a:r>
            <a:endParaRPr/>
          </a:p>
        </p:txBody>
      </p:sp>
      <p:sp>
        <p:nvSpPr>
          <p:cNvPr id="226" name="Google Shape;226;p11"/>
          <p:cNvSpPr txBox="1"/>
          <p:nvPr/>
        </p:nvSpPr>
        <p:spPr>
          <a:xfrm>
            <a:off x="8001005" y="3329314"/>
            <a:ext cx="2623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0.12</a:t>
            </a:r>
            <a:endParaRPr/>
          </a:p>
        </p:txBody>
      </p:sp>
      <p:sp>
        <p:nvSpPr>
          <p:cNvPr id="227" name="Google Shape;227;p11"/>
          <p:cNvSpPr txBox="1"/>
          <p:nvPr/>
        </p:nvSpPr>
        <p:spPr>
          <a:xfrm>
            <a:off x="8001004" y="4680339"/>
            <a:ext cx="2623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0.5025</a:t>
            </a:r>
            <a:endParaRPr/>
          </a:p>
        </p:txBody>
      </p:sp>
      <p:sp>
        <p:nvSpPr>
          <p:cNvPr id="228" name="Google Shape;228;p11"/>
          <p:cNvSpPr txBox="1"/>
          <p:nvPr/>
        </p:nvSpPr>
        <p:spPr>
          <a:xfrm>
            <a:off x="8001003" y="5472499"/>
            <a:ext cx="2623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0.1675</a:t>
            </a:r>
            <a:endParaRPr/>
          </a:p>
        </p:txBody>
      </p:sp>
      <p:sp>
        <p:nvSpPr>
          <p:cNvPr id="229" name="Google Shape;229;p11"/>
          <p:cNvSpPr txBox="1"/>
          <p:nvPr/>
        </p:nvSpPr>
        <p:spPr>
          <a:xfrm>
            <a:off x="7960183" y="4156698"/>
            <a:ext cx="2623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0.12</a:t>
            </a:r>
            <a:endParaRPr/>
          </a:p>
        </p:txBody>
      </p:sp>
      <p:sp>
        <p:nvSpPr>
          <p:cNvPr id="230" name="Google Shape;230;p11"/>
          <p:cNvSpPr txBox="1"/>
          <p:nvPr/>
        </p:nvSpPr>
        <p:spPr>
          <a:xfrm>
            <a:off x="8001003" y="2612436"/>
            <a:ext cx="2623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0.0693</a:t>
            </a:r>
            <a:endParaRPr/>
          </a:p>
        </p:txBody>
      </p:sp>
      <p:sp>
        <p:nvSpPr>
          <p:cNvPr id="231" name="Google Shape;231;p11"/>
          <p:cNvSpPr/>
          <p:nvPr/>
        </p:nvSpPr>
        <p:spPr>
          <a:xfrm>
            <a:off x="6142267" y="2612436"/>
            <a:ext cx="2773133" cy="354369"/>
          </a:xfrm>
          <a:prstGeom prst="rect">
            <a:avLst/>
          </a:prstGeom>
          <a:noFill/>
          <a:ln cap="flat" cmpd="sng" w="1905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1"/>
          <p:cNvSpPr/>
          <p:nvPr/>
        </p:nvSpPr>
        <p:spPr>
          <a:xfrm>
            <a:off x="6142267" y="4223044"/>
            <a:ext cx="2773133" cy="354369"/>
          </a:xfrm>
          <a:prstGeom prst="rect">
            <a:avLst/>
          </a:prstGeom>
          <a:noFill/>
          <a:ln cap="flat" cmpd="sng" w="1905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1"/>
          <p:cNvSpPr/>
          <p:nvPr/>
        </p:nvSpPr>
        <p:spPr>
          <a:xfrm>
            <a:off x="6136822" y="5465542"/>
            <a:ext cx="2773133" cy="354369"/>
          </a:xfrm>
          <a:prstGeom prst="rect">
            <a:avLst/>
          </a:prstGeom>
          <a:noFill/>
          <a:ln cap="flat" cmpd="sng" w="1905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1"/>
          <p:cNvSpPr/>
          <p:nvPr/>
        </p:nvSpPr>
        <p:spPr>
          <a:xfrm>
            <a:off x="6136822" y="6156828"/>
            <a:ext cx="4966607" cy="354369"/>
          </a:xfrm>
          <a:prstGeom prst="rect">
            <a:avLst/>
          </a:prstGeom>
          <a:noFill/>
          <a:ln cap="flat" cmpd="sng" w="1905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1"/>
          <p:cNvSpPr txBox="1"/>
          <p:nvPr/>
        </p:nvSpPr>
        <p:spPr>
          <a:xfrm>
            <a:off x="6211659" y="6123913"/>
            <a:ext cx="62960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P(B=unintended) = 0.0693 + 0.12 + 0.1675 = 35.7% 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2"/>
          <p:cNvSpPr txBox="1"/>
          <p:nvPr>
            <p:ph type="title"/>
          </p:nvPr>
        </p:nvSpPr>
        <p:spPr>
          <a:xfrm>
            <a:off x="831850" y="1709743"/>
            <a:ext cx="10515600" cy="11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Diagnostic Testing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Recall the question I asked a few days ago…</a:t>
            </a:r>
            <a:endParaRPr/>
          </a:p>
        </p:txBody>
      </p:sp>
      <p:sp>
        <p:nvSpPr>
          <p:cNvPr id="246" name="Google Shape;246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Suppose that there is test for a specific type of cancer that has a 90% chance  of testing positive for cancer if the individual truly has cancer and a 90% chance of testing negative for cancer when the individual does not have it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1% of patients in the population have the cancer being tested for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is the chance that a patient has cancer given that they test positive?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a) Between 0% - 24.9%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b) Between 25.0% - 49.9%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c) Between 50.0% - 74.9%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d) Between 75.0% - 100%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Rewrite this information using prob. notation</a:t>
            </a:r>
            <a:endParaRPr/>
          </a:p>
        </p:txBody>
      </p:sp>
      <p:sp>
        <p:nvSpPr>
          <p:cNvPr id="253" name="Google Shape;253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Let C be the true cancer status. C = cancer for individuals who truly have cancer and C = no cancer for individuals who truly do not have cancer.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Let T be the test result. T = positive for individuals who test positively for cancer and T = negative for individuals who test negative for cancer. Then: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P(C=cancer)=0.01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P(Test = positive|C=cancer) = 0.90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P(Test = negative|C=no cancer) = 0.90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question is “What is the chance that a patient has cancer given that they test positive”. Rewrite the question using this probability notation. </a:t>
            </a:r>
            <a:endParaRPr/>
          </a:p>
          <a:p>
            <a:pPr indent="-876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876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Diagnostic testing definitions</a:t>
            </a:r>
            <a:endParaRPr/>
          </a:p>
        </p:txBody>
      </p:sp>
      <p:sp>
        <p:nvSpPr>
          <p:cNvPr id="259" name="Google Shape;259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Sensitivity</a:t>
            </a:r>
            <a:r>
              <a:rPr lang="en-US"/>
              <a:t>: The test’s ability to appropriately give a positive result when a person tested has the disease, or </a:t>
            </a:r>
            <a:r>
              <a:rPr b="1" lang="en-US"/>
              <a:t>P(T = positive|C=cancer)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Specificity</a:t>
            </a:r>
            <a:r>
              <a:rPr lang="en-US"/>
              <a:t>: The test’s ability to appropriately give a negative result when a person tested does not have the disease, or                            </a:t>
            </a:r>
            <a:r>
              <a:rPr b="1" lang="en-US"/>
              <a:t>P(T = negative|C= no cancer)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Diagnostic testing definitions</a:t>
            </a:r>
            <a:endParaRPr/>
          </a:p>
        </p:txBody>
      </p:sp>
      <p:sp>
        <p:nvSpPr>
          <p:cNvPr id="265" name="Google Shape;265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Positive predictive value</a:t>
            </a:r>
            <a:r>
              <a:rPr lang="en-US"/>
              <a:t>: The chance that a person truly has cancer, given that the test is positive, or </a:t>
            </a:r>
            <a:r>
              <a:rPr b="1" lang="en-US"/>
              <a:t>P(C=cancer|T=positive)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Negative predictive value</a:t>
            </a:r>
            <a:r>
              <a:rPr lang="en-US"/>
              <a:t>: The chance that a person truly does not have cancer, given that the test is negative, or                                  </a:t>
            </a:r>
            <a:r>
              <a:rPr b="1" lang="en-US"/>
              <a:t>P(C=no cancer|T=negative)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Back to the question</a:t>
            </a:r>
            <a:endParaRPr/>
          </a:p>
        </p:txBody>
      </p:sp>
      <p:sp>
        <p:nvSpPr>
          <p:cNvPr id="271" name="Google Shape;271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Going back to the question… The question provided us information on the test’s </a:t>
            </a:r>
            <a:r>
              <a:rPr b="1" lang="en-US"/>
              <a:t>sensitivity</a:t>
            </a:r>
            <a:r>
              <a:rPr lang="en-US"/>
              <a:t> and </a:t>
            </a:r>
            <a:r>
              <a:rPr b="1" lang="en-US"/>
              <a:t>specificity</a:t>
            </a:r>
            <a:r>
              <a:rPr lang="en-US"/>
              <a:t> as well as the </a:t>
            </a:r>
            <a:r>
              <a:rPr b="1" lang="en-US"/>
              <a:t>prevalence</a:t>
            </a:r>
            <a:r>
              <a:rPr lang="en-US"/>
              <a:t> of cancer in the underlying population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question asks us for the test’s </a:t>
            </a:r>
            <a:r>
              <a:rPr b="1" lang="en-US"/>
              <a:t>positive predictive value</a:t>
            </a:r>
            <a:r>
              <a:rPr lang="en-US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can use absolute frequencies or a tree diagram to answer the question.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Absolute frequency approach</a:t>
            </a:r>
            <a:endParaRPr/>
          </a:p>
        </p:txBody>
      </p:sp>
      <p:sp>
        <p:nvSpPr>
          <p:cNvPr id="277" name="Google Shape;277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Suppose that there are 1000 women in the population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Translate the probabilities provided into absolute frequencies: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1% truly have cancer → 10 women truly have cancer, 990 women do not.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90% sensitivity → Among the 10 who truly have cancer, 9 women will test positive and 1 will test negative.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90% specificity → Among the 990 who do not have cancer, 891 will test negative, and 99 will test positive.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So, we have 9 + 99 = 108 women detected with cancer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Of these 108 women, only 9 truly have cancer. Thus, 9/108 = 8.3% of those detected for cancer actually have it.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Today’s agenda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absolute frequencies to calculate probabilities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tree diagrams to calculate probabilities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Apply these skills to diagnostic testing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Sensitivity, specificity, positive predictive value, negative predictive value, true positives, false positives, true negatives, and false negatives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Learn Bayes’ theorem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Method B: Tree diagram</a:t>
            </a:r>
            <a:endParaRPr/>
          </a:p>
        </p:txBody>
      </p:sp>
      <p:cxnSp>
        <p:nvCxnSpPr>
          <p:cNvPr id="283" name="Google Shape;283;p19"/>
          <p:cNvCxnSpPr/>
          <p:nvPr/>
        </p:nvCxnSpPr>
        <p:spPr>
          <a:xfrm flipH="1" rot="10800000">
            <a:off x="838200" y="2601686"/>
            <a:ext cx="2111829" cy="139960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4" name="Google Shape;284;p19"/>
          <p:cNvCxnSpPr/>
          <p:nvPr/>
        </p:nvCxnSpPr>
        <p:spPr>
          <a:xfrm>
            <a:off x="838200" y="4001294"/>
            <a:ext cx="2111829" cy="92952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5" name="Google Shape;285;p19"/>
          <p:cNvSpPr txBox="1"/>
          <p:nvPr/>
        </p:nvSpPr>
        <p:spPr>
          <a:xfrm>
            <a:off x="2971799" y="1690688"/>
            <a:ext cx="2623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 C</a:t>
            </a:r>
            <a:endParaRPr/>
          </a:p>
        </p:txBody>
      </p:sp>
      <p:sp>
        <p:nvSpPr>
          <p:cNvPr id="286" name="Google Shape;286;p19"/>
          <p:cNvSpPr txBox="1"/>
          <p:nvPr/>
        </p:nvSpPr>
        <p:spPr>
          <a:xfrm>
            <a:off x="2971799" y="2360320"/>
            <a:ext cx="2623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cancer</a:t>
            </a:r>
            <a:endParaRPr/>
          </a:p>
        </p:txBody>
      </p:sp>
      <p:sp>
        <p:nvSpPr>
          <p:cNvPr id="287" name="Google Shape;287;p19"/>
          <p:cNvSpPr txBox="1"/>
          <p:nvPr/>
        </p:nvSpPr>
        <p:spPr>
          <a:xfrm>
            <a:off x="2971799" y="4696303"/>
            <a:ext cx="2623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cancer</a:t>
            </a:r>
            <a:endParaRPr/>
          </a:p>
        </p:txBody>
      </p:sp>
      <p:sp>
        <p:nvSpPr>
          <p:cNvPr id="288" name="Google Shape;288;p19"/>
          <p:cNvSpPr txBox="1"/>
          <p:nvPr/>
        </p:nvSpPr>
        <p:spPr>
          <a:xfrm>
            <a:off x="1551214" y="2407607"/>
            <a:ext cx="12382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P(C)</a:t>
            </a:r>
            <a:endParaRPr/>
          </a:p>
        </p:txBody>
      </p:sp>
      <p:sp>
        <p:nvSpPr>
          <p:cNvPr id="289" name="Google Shape;289;p19"/>
          <p:cNvSpPr txBox="1"/>
          <p:nvPr/>
        </p:nvSpPr>
        <p:spPr>
          <a:xfrm>
            <a:off x="1551213" y="2915043"/>
            <a:ext cx="2623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0.01</a:t>
            </a:r>
            <a:endParaRPr/>
          </a:p>
        </p:txBody>
      </p:sp>
      <p:sp>
        <p:nvSpPr>
          <p:cNvPr id="290" name="Google Shape;290;p19"/>
          <p:cNvSpPr txBox="1"/>
          <p:nvPr/>
        </p:nvSpPr>
        <p:spPr>
          <a:xfrm>
            <a:off x="1540331" y="3999210"/>
            <a:ext cx="2623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0.99</a:t>
            </a:r>
            <a:endParaRPr/>
          </a:p>
        </p:txBody>
      </p:sp>
      <p:cxnSp>
        <p:nvCxnSpPr>
          <p:cNvPr id="291" name="Google Shape;291;p19"/>
          <p:cNvCxnSpPr/>
          <p:nvPr/>
        </p:nvCxnSpPr>
        <p:spPr>
          <a:xfrm flipH="1" rot="10800000">
            <a:off x="3682092" y="2054413"/>
            <a:ext cx="2405743" cy="48866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2" name="Google Shape;292;p19"/>
          <p:cNvCxnSpPr/>
          <p:nvPr/>
        </p:nvCxnSpPr>
        <p:spPr>
          <a:xfrm flipH="1" rot="10800000">
            <a:off x="3944763" y="4495310"/>
            <a:ext cx="2266954" cy="40841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3" name="Google Shape;293;p19"/>
          <p:cNvCxnSpPr/>
          <p:nvPr/>
        </p:nvCxnSpPr>
        <p:spPr>
          <a:xfrm>
            <a:off x="3682092" y="2564876"/>
            <a:ext cx="2422075" cy="22035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4" name="Google Shape;294;p19"/>
          <p:cNvCxnSpPr>
            <a:endCxn id="295" idx="1"/>
          </p:cNvCxnSpPr>
          <p:nvPr/>
        </p:nvCxnSpPr>
        <p:spPr>
          <a:xfrm>
            <a:off x="3944617" y="4907226"/>
            <a:ext cx="2267100" cy="220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6" name="Google Shape;296;p19"/>
          <p:cNvSpPr txBox="1"/>
          <p:nvPr/>
        </p:nvSpPr>
        <p:spPr>
          <a:xfrm>
            <a:off x="6142267" y="1331832"/>
            <a:ext cx="2623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 T</a:t>
            </a:r>
            <a:endParaRPr/>
          </a:p>
        </p:txBody>
      </p:sp>
      <p:sp>
        <p:nvSpPr>
          <p:cNvPr id="297" name="Google Shape;297;p19"/>
          <p:cNvSpPr txBox="1"/>
          <p:nvPr/>
        </p:nvSpPr>
        <p:spPr>
          <a:xfrm>
            <a:off x="4702631" y="1506022"/>
            <a:ext cx="2623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P(T|C)</a:t>
            </a:r>
            <a:endParaRPr/>
          </a:p>
        </p:txBody>
      </p:sp>
      <p:sp>
        <p:nvSpPr>
          <p:cNvPr id="298" name="Google Shape;298;p19"/>
          <p:cNvSpPr txBox="1"/>
          <p:nvPr/>
        </p:nvSpPr>
        <p:spPr>
          <a:xfrm>
            <a:off x="4783656" y="4284995"/>
            <a:ext cx="2623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0.10</a:t>
            </a:r>
            <a:endParaRPr/>
          </a:p>
        </p:txBody>
      </p:sp>
      <p:sp>
        <p:nvSpPr>
          <p:cNvPr id="299" name="Google Shape;299;p19"/>
          <p:cNvSpPr txBox="1"/>
          <p:nvPr/>
        </p:nvSpPr>
        <p:spPr>
          <a:xfrm>
            <a:off x="4704044" y="5017548"/>
            <a:ext cx="2623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0.90</a:t>
            </a:r>
            <a:endParaRPr/>
          </a:p>
        </p:txBody>
      </p:sp>
      <p:sp>
        <p:nvSpPr>
          <p:cNvPr id="300" name="Google Shape;300;p19"/>
          <p:cNvSpPr txBox="1"/>
          <p:nvPr/>
        </p:nvSpPr>
        <p:spPr>
          <a:xfrm>
            <a:off x="4702630" y="2685019"/>
            <a:ext cx="2623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0.10</a:t>
            </a:r>
            <a:endParaRPr/>
          </a:p>
        </p:txBody>
      </p:sp>
      <p:sp>
        <p:nvSpPr>
          <p:cNvPr id="301" name="Google Shape;301;p19"/>
          <p:cNvSpPr txBox="1"/>
          <p:nvPr/>
        </p:nvSpPr>
        <p:spPr>
          <a:xfrm>
            <a:off x="4702631" y="1976092"/>
            <a:ext cx="2623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0.90</a:t>
            </a:r>
            <a:endParaRPr/>
          </a:p>
        </p:txBody>
      </p:sp>
      <p:sp>
        <p:nvSpPr>
          <p:cNvPr id="302" name="Google Shape;302;p19"/>
          <p:cNvSpPr txBox="1"/>
          <p:nvPr/>
        </p:nvSpPr>
        <p:spPr>
          <a:xfrm>
            <a:off x="6087835" y="1856998"/>
            <a:ext cx="2623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positive</a:t>
            </a:r>
            <a:endParaRPr/>
          </a:p>
        </p:txBody>
      </p:sp>
      <p:sp>
        <p:nvSpPr>
          <p:cNvPr id="303" name="Google Shape;303;p19"/>
          <p:cNvSpPr txBox="1"/>
          <p:nvPr/>
        </p:nvSpPr>
        <p:spPr>
          <a:xfrm>
            <a:off x="6087834" y="2597473"/>
            <a:ext cx="2623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negative</a:t>
            </a:r>
            <a:endParaRPr/>
          </a:p>
        </p:txBody>
      </p:sp>
      <p:sp>
        <p:nvSpPr>
          <p:cNvPr id="304" name="Google Shape;304;p19"/>
          <p:cNvSpPr txBox="1"/>
          <p:nvPr/>
        </p:nvSpPr>
        <p:spPr>
          <a:xfrm>
            <a:off x="6211718" y="4202585"/>
            <a:ext cx="2623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positive</a:t>
            </a:r>
            <a:endParaRPr/>
          </a:p>
        </p:txBody>
      </p:sp>
      <p:sp>
        <p:nvSpPr>
          <p:cNvPr id="295" name="Google Shape;295;p19"/>
          <p:cNvSpPr txBox="1"/>
          <p:nvPr/>
        </p:nvSpPr>
        <p:spPr>
          <a:xfrm>
            <a:off x="6211717" y="4943060"/>
            <a:ext cx="2623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negative</a:t>
            </a:r>
            <a:endParaRPr/>
          </a:p>
        </p:txBody>
      </p:sp>
      <p:sp>
        <p:nvSpPr>
          <p:cNvPr id="305" name="Google Shape;305;p19"/>
          <p:cNvSpPr txBox="1"/>
          <p:nvPr/>
        </p:nvSpPr>
        <p:spPr>
          <a:xfrm>
            <a:off x="8001006" y="1302095"/>
            <a:ext cx="2623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P(C and T)</a:t>
            </a:r>
            <a:endParaRPr/>
          </a:p>
        </p:txBody>
      </p:sp>
      <p:sp>
        <p:nvSpPr>
          <p:cNvPr id="306" name="Google Shape;306;p19"/>
          <p:cNvSpPr txBox="1"/>
          <p:nvPr/>
        </p:nvSpPr>
        <p:spPr>
          <a:xfrm>
            <a:off x="8001005" y="1813289"/>
            <a:ext cx="2623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0.009</a:t>
            </a:r>
            <a:endParaRPr/>
          </a:p>
        </p:txBody>
      </p:sp>
      <p:sp>
        <p:nvSpPr>
          <p:cNvPr id="307" name="Google Shape;307;p19"/>
          <p:cNvSpPr txBox="1"/>
          <p:nvPr/>
        </p:nvSpPr>
        <p:spPr>
          <a:xfrm>
            <a:off x="7943962" y="5017548"/>
            <a:ext cx="2623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0.891</a:t>
            </a:r>
            <a:endParaRPr/>
          </a:p>
        </p:txBody>
      </p:sp>
      <p:sp>
        <p:nvSpPr>
          <p:cNvPr id="308" name="Google Shape;308;p19"/>
          <p:cNvSpPr txBox="1"/>
          <p:nvPr/>
        </p:nvSpPr>
        <p:spPr>
          <a:xfrm>
            <a:off x="8026981" y="4183876"/>
            <a:ext cx="2623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0.099</a:t>
            </a:r>
            <a:endParaRPr/>
          </a:p>
        </p:txBody>
      </p:sp>
      <p:sp>
        <p:nvSpPr>
          <p:cNvPr id="309" name="Google Shape;309;p19"/>
          <p:cNvSpPr txBox="1"/>
          <p:nvPr/>
        </p:nvSpPr>
        <p:spPr>
          <a:xfrm>
            <a:off x="8001003" y="2612436"/>
            <a:ext cx="2623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0.001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Method B: Tree diagram</a:t>
            </a:r>
            <a:endParaRPr/>
          </a:p>
        </p:txBody>
      </p:sp>
      <p:cxnSp>
        <p:nvCxnSpPr>
          <p:cNvPr id="315" name="Google Shape;315;p20"/>
          <p:cNvCxnSpPr/>
          <p:nvPr/>
        </p:nvCxnSpPr>
        <p:spPr>
          <a:xfrm flipH="1" rot="10800000">
            <a:off x="838200" y="2601686"/>
            <a:ext cx="2111829" cy="139960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6" name="Google Shape;316;p20"/>
          <p:cNvCxnSpPr/>
          <p:nvPr/>
        </p:nvCxnSpPr>
        <p:spPr>
          <a:xfrm>
            <a:off x="838200" y="4001294"/>
            <a:ext cx="2111829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7" name="Google Shape;317;p20"/>
          <p:cNvSpPr txBox="1"/>
          <p:nvPr/>
        </p:nvSpPr>
        <p:spPr>
          <a:xfrm>
            <a:off x="2971799" y="1690688"/>
            <a:ext cx="2623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 C</a:t>
            </a:r>
            <a:endParaRPr/>
          </a:p>
        </p:txBody>
      </p:sp>
      <p:sp>
        <p:nvSpPr>
          <p:cNvPr id="318" name="Google Shape;318;p20"/>
          <p:cNvSpPr txBox="1"/>
          <p:nvPr/>
        </p:nvSpPr>
        <p:spPr>
          <a:xfrm>
            <a:off x="2971799" y="2360320"/>
            <a:ext cx="2623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cancer</a:t>
            </a:r>
            <a:endParaRPr/>
          </a:p>
        </p:txBody>
      </p:sp>
      <p:sp>
        <p:nvSpPr>
          <p:cNvPr id="319" name="Google Shape;319;p20"/>
          <p:cNvSpPr txBox="1"/>
          <p:nvPr/>
        </p:nvSpPr>
        <p:spPr>
          <a:xfrm>
            <a:off x="2971799" y="3816628"/>
            <a:ext cx="262345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cancer</a:t>
            </a:r>
            <a:endParaRPr/>
          </a:p>
        </p:txBody>
      </p:sp>
      <p:sp>
        <p:nvSpPr>
          <p:cNvPr id="320" name="Google Shape;320;p20"/>
          <p:cNvSpPr txBox="1"/>
          <p:nvPr/>
        </p:nvSpPr>
        <p:spPr>
          <a:xfrm>
            <a:off x="1551214" y="2407607"/>
            <a:ext cx="12382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P(C)</a:t>
            </a:r>
            <a:endParaRPr/>
          </a:p>
        </p:txBody>
      </p:sp>
      <p:sp>
        <p:nvSpPr>
          <p:cNvPr id="321" name="Google Shape;321;p20"/>
          <p:cNvSpPr txBox="1"/>
          <p:nvPr/>
        </p:nvSpPr>
        <p:spPr>
          <a:xfrm>
            <a:off x="1551213" y="2915043"/>
            <a:ext cx="2623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0.01</a:t>
            </a:r>
            <a:endParaRPr/>
          </a:p>
        </p:txBody>
      </p:sp>
      <p:sp>
        <p:nvSpPr>
          <p:cNvPr id="322" name="Google Shape;322;p20"/>
          <p:cNvSpPr txBox="1"/>
          <p:nvPr/>
        </p:nvSpPr>
        <p:spPr>
          <a:xfrm>
            <a:off x="1540331" y="3999210"/>
            <a:ext cx="2623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0.99</a:t>
            </a:r>
            <a:endParaRPr/>
          </a:p>
        </p:txBody>
      </p:sp>
      <p:cxnSp>
        <p:nvCxnSpPr>
          <p:cNvPr id="323" name="Google Shape;323;p20"/>
          <p:cNvCxnSpPr/>
          <p:nvPr/>
        </p:nvCxnSpPr>
        <p:spPr>
          <a:xfrm flipH="1" rot="10800000">
            <a:off x="3682092" y="2054413"/>
            <a:ext cx="2405743" cy="48866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4" name="Google Shape;324;p20"/>
          <p:cNvCxnSpPr/>
          <p:nvPr/>
        </p:nvCxnSpPr>
        <p:spPr>
          <a:xfrm flipH="1" rot="10800000">
            <a:off x="3875313" y="3731382"/>
            <a:ext cx="2266954" cy="40841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5" name="Google Shape;325;p20"/>
          <p:cNvCxnSpPr/>
          <p:nvPr/>
        </p:nvCxnSpPr>
        <p:spPr>
          <a:xfrm>
            <a:off x="3682092" y="2564876"/>
            <a:ext cx="2422075" cy="22035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6" name="Google Shape;326;p20"/>
          <p:cNvCxnSpPr>
            <a:endCxn id="327" idx="1"/>
          </p:cNvCxnSpPr>
          <p:nvPr/>
        </p:nvCxnSpPr>
        <p:spPr>
          <a:xfrm>
            <a:off x="3875167" y="4143298"/>
            <a:ext cx="2267100" cy="220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8" name="Google Shape;328;p20"/>
          <p:cNvSpPr txBox="1"/>
          <p:nvPr/>
        </p:nvSpPr>
        <p:spPr>
          <a:xfrm>
            <a:off x="6142267" y="1331832"/>
            <a:ext cx="2623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 B</a:t>
            </a:r>
            <a:endParaRPr/>
          </a:p>
        </p:txBody>
      </p:sp>
      <p:sp>
        <p:nvSpPr>
          <p:cNvPr id="329" name="Google Shape;329;p20"/>
          <p:cNvSpPr txBox="1"/>
          <p:nvPr/>
        </p:nvSpPr>
        <p:spPr>
          <a:xfrm>
            <a:off x="4702631" y="1506022"/>
            <a:ext cx="2623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P(T|C)</a:t>
            </a:r>
            <a:endParaRPr/>
          </a:p>
        </p:txBody>
      </p:sp>
      <p:sp>
        <p:nvSpPr>
          <p:cNvPr id="330" name="Google Shape;330;p20"/>
          <p:cNvSpPr txBox="1"/>
          <p:nvPr/>
        </p:nvSpPr>
        <p:spPr>
          <a:xfrm>
            <a:off x="4738005" y="4330076"/>
            <a:ext cx="2623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0.90</a:t>
            </a:r>
            <a:endParaRPr/>
          </a:p>
        </p:txBody>
      </p:sp>
      <p:sp>
        <p:nvSpPr>
          <p:cNvPr id="331" name="Google Shape;331;p20"/>
          <p:cNvSpPr txBox="1"/>
          <p:nvPr/>
        </p:nvSpPr>
        <p:spPr>
          <a:xfrm>
            <a:off x="4702630" y="3535837"/>
            <a:ext cx="2623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0.10</a:t>
            </a:r>
            <a:endParaRPr/>
          </a:p>
        </p:txBody>
      </p:sp>
      <p:sp>
        <p:nvSpPr>
          <p:cNvPr id="332" name="Google Shape;332;p20"/>
          <p:cNvSpPr txBox="1"/>
          <p:nvPr/>
        </p:nvSpPr>
        <p:spPr>
          <a:xfrm>
            <a:off x="4702630" y="2685019"/>
            <a:ext cx="2623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0.10</a:t>
            </a:r>
            <a:endParaRPr/>
          </a:p>
        </p:txBody>
      </p:sp>
      <p:sp>
        <p:nvSpPr>
          <p:cNvPr id="333" name="Google Shape;333;p20"/>
          <p:cNvSpPr txBox="1"/>
          <p:nvPr/>
        </p:nvSpPr>
        <p:spPr>
          <a:xfrm>
            <a:off x="4702631" y="1976092"/>
            <a:ext cx="2623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0.90</a:t>
            </a:r>
            <a:endParaRPr/>
          </a:p>
        </p:txBody>
      </p:sp>
      <p:sp>
        <p:nvSpPr>
          <p:cNvPr id="334" name="Google Shape;334;p20"/>
          <p:cNvSpPr txBox="1"/>
          <p:nvPr/>
        </p:nvSpPr>
        <p:spPr>
          <a:xfrm>
            <a:off x="6087835" y="1856998"/>
            <a:ext cx="2623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positive</a:t>
            </a:r>
            <a:endParaRPr/>
          </a:p>
        </p:txBody>
      </p:sp>
      <p:sp>
        <p:nvSpPr>
          <p:cNvPr id="335" name="Google Shape;335;p20"/>
          <p:cNvSpPr txBox="1"/>
          <p:nvPr/>
        </p:nvSpPr>
        <p:spPr>
          <a:xfrm>
            <a:off x="6087834" y="2597473"/>
            <a:ext cx="2623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negative</a:t>
            </a:r>
            <a:endParaRPr/>
          </a:p>
        </p:txBody>
      </p:sp>
      <p:sp>
        <p:nvSpPr>
          <p:cNvPr id="336" name="Google Shape;336;p20"/>
          <p:cNvSpPr txBox="1"/>
          <p:nvPr/>
        </p:nvSpPr>
        <p:spPr>
          <a:xfrm>
            <a:off x="6142268" y="3438657"/>
            <a:ext cx="2623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positive</a:t>
            </a:r>
            <a:endParaRPr/>
          </a:p>
        </p:txBody>
      </p:sp>
      <p:sp>
        <p:nvSpPr>
          <p:cNvPr id="327" name="Google Shape;327;p20"/>
          <p:cNvSpPr txBox="1"/>
          <p:nvPr/>
        </p:nvSpPr>
        <p:spPr>
          <a:xfrm>
            <a:off x="6142267" y="4179132"/>
            <a:ext cx="2623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negative</a:t>
            </a:r>
            <a:endParaRPr/>
          </a:p>
        </p:txBody>
      </p:sp>
      <p:sp>
        <p:nvSpPr>
          <p:cNvPr id="337" name="Google Shape;337;p20"/>
          <p:cNvSpPr txBox="1"/>
          <p:nvPr/>
        </p:nvSpPr>
        <p:spPr>
          <a:xfrm>
            <a:off x="8001006" y="1302095"/>
            <a:ext cx="2623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P(C and T)</a:t>
            </a:r>
            <a:endParaRPr/>
          </a:p>
        </p:txBody>
      </p:sp>
      <p:sp>
        <p:nvSpPr>
          <p:cNvPr id="338" name="Google Shape;338;p20"/>
          <p:cNvSpPr txBox="1"/>
          <p:nvPr/>
        </p:nvSpPr>
        <p:spPr>
          <a:xfrm>
            <a:off x="8001005" y="1813289"/>
            <a:ext cx="2623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0.009</a:t>
            </a:r>
            <a:endParaRPr/>
          </a:p>
        </p:txBody>
      </p:sp>
      <p:sp>
        <p:nvSpPr>
          <p:cNvPr id="339" name="Google Shape;339;p20"/>
          <p:cNvSpPr txBox="1"/>
          <p:nvPr/>
        </p:nvSpPr>
        <p:spPr>
          <a:xfrm>
            <a:off x="8001005" y="3329314"/>
            <a:ext cx="2623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0.099</a:t>
            </a:r>
            <a:endParaRPr/>
          </a:p>
        </p:txBody>
      </p:sp>
      <p:sp>
        <p:nvSpPr>
          <p:cNvPr id="340" name="Google Shape;340;p20"/>
          <p:cNvSpPr txBox="1"/>
          <p:nvPr/>
        </p:nvSpPr>
        <p:spPr>
          <a:xfrm>
            <a:off x="7960183" y="4156698"/>
            <a:ext cx="2623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0.891</a:t>
            </a:r>
            <a:endParaRPr/>
          </a:p>
        </p:txBody>
      </p:sp>
      <p:sp>
        <p:nvSpPr>
          <p:cNvPr id="341" name="Google Shape;341;p20"/>
          <p:cNvSpPr txBox="1"/>
          <p:nvPr/>
        </p:nvSpPr>
        <p:spPr>
          <a:xfrm>
            <a:off x="8001003" y="2612436"/>
            <a:ext cx="2623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0.001</a:t>
            </a:r>
            <a:endParaRPr/>
          </a:p>
        </p:txBody>
      </p:sp>
      <p:sp>
        <p:nvSpPr>
          <p:cNvPr id="342" name="Google Shape;342;p20"/>
          <p:cNvSpPr txBox="1"/>
          <p:nvPr/>
        </p:nvSpPr>
        <p:spPr>
          <a:xfrm>
            <a:off x="1058634" y="5398818"/>
            <a:ext cx="1081134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P(C=cancer|T=positive) = P(cancer &amp; test positive)/P(test positive)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= P(cancer &amp; test positive)/[P(test positive &amp; cancer) + P(test positive &amp; no cancer)]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= P(true positive)/[P(true positive) + P(false positive)]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= 0.009/(0.009 + 0.099) = 8.3% </a:t>
            </a:r>
            <a:endParaRPr/>
          </a:p>
        </p:txBody>
      </p:sp>
      <p:sp>
        <p:nvSpPr>
          <p:cNvPr id="343" name="Google Shape;343;p20"/>
          <p:cNvSpPr txBox="1"/>
          <p:nvPr/>
        </p:nvSpPr>
        <p:spPr>
          <a:xfrm>
            <a:off x="9246521" y="1779408"/>
            <a:ext cx="2623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 Positive (TP)</a:t>
            </a:r>
            <a:endParaRPr/>
          </a:p>
        </p:txBody>
      </p:sp>
      <p:sp>
        <p:nvSpPr>
          <p:cNvPr id="344" name="Google Shape;344;p20"/>
          <p:cNvSpPr txBox="1"/>
          <p:nvPr/>
        </p:nvSpPr>
        <p:spPr>
          <a:xfrm>
            <a:off x="9246520" y="2581258"/>
            <a:ext cx="2623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 negative (FN)</a:t>
            </a:r>
            <a:endParaRPr/>
          </a:p>
        </p:txBody>
      </p:sp>
      <p:sp>
        <p:nvSpPr>
          <p:cNvPr id="345" name="Google Shape;345;p20"/>
          <p:cNvSpPr txBox="1"/>
          <p:nvPr/>
        </p:nvSpPr>
        <p:spPr>
          <a:xfrm>
            <a:off x="9271911" y="3327008"/>
            <a:ext cx="2623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 positive (FP)</a:t>
            </a:r>
            <a:endParaRPr/>
          </a:p>
        </p:txBody>
      </p:sp>
      <p:sp>
        <p:nvSpPr>
          <p:cNvPr id="346" name="Google Shape;346;p20"/>
          <p:cNvSpPr txBox="1"/>
          <p:nvPr/>
        </p:nvSpPr>
        <p:spPr>
          <a:xfrm>
            <a:off x="9312731" y="4139793"/>
            <a:ext cx="2623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 negative (TN)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Bayes’ Theorem</a:t>
            </a:r>
            <a:endParaRPr/>
          </a:p>
        </p:txBody>
      </p:sp>
      <p:sp>
        <p:nvSpPr>
          <p:cNvPr id="352" name="Google Shape;352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64" r="0" t="-263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Bayes’ Theorem</a:t>
            </a:r>
            <a:endParaRPr/>
          </a:p>
        </p:txBody>
      </p:sp>
      <p:sp>
        <p:nvSpPr>
          <p:cNvPr id="358" name="Google Shape;358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85" r="0" t="-263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Bayes’ Theorem</a:t>
            </a:r>
            <a:endParaRPr/>
          </a:p>
        </p:txBody>
      </p:sp>
      <p:sp>
        <p:nvSpPr>
          <p:cNvPr id="364" name="Google Shape;364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64" r="0" t="-263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Bayes’ Theorem</a:t>
            </a:r>
            <a:endParaRPr/>
          </a:p>
        </p:txBody>
      </p:sp>
      <p:sp>
        <p:nvSpPr>
          <p:cNvPr id="370" name="Google Shape;370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487" l="-1085" r="-1928" t="-87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Bayes’ Theorem, Generalized</a:t>
            </a:r>
            <a:endParaRPr/>
          </a:p>
        </p:txBody>
      </p:sp>
      <p:sp>
        <p:nvSpPr>
          <p:cNvPr id="376" name="Google Shape;376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Rather than only having A and A', suppose that A could take the values 1, 2, 3, and so on through A=k, where each of these states are disjoint and there probabilities are non-zero and add to 1.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Then for B whose probability is not 0 or 1,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Don’t worry too much about understanding this formula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Rather, focus on practicing the calculations for diagnostic testing like the one shown on the previous slide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You can watch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this video</a:t>
            </a:r>
            <a:r>
              <a:rPr lang="en-US"/>
              <a:t> </a:t>
            </a:r>
            <a:r>
              <a:rPr lang="en-US"/>
              <a:t>(6 mins) to see how Bayes’ Theorem is used in AI today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377" name="Google Shape;377;p25"/>
          <p:cNvSpPr/>
          <p:nvPr/>
        </p:nvSpPr>
        <p:spPr>
          <a:xfrm>
            <a:off x="2500208" y="3322262"/>
            <a:ext cx="7191584" cy="6790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9257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8cfcacba83_0_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Check your understanding!</a:t>
            </a:r>
            <a:endParaRPr/>
          </a:p>
        </p:txBody>
      </p:sp>
      <p:sp>
        <p:nvSpPr>
          <p:cNvPr id="384" name="Google Shape;384;g38cfcacba83_0_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Recap</a:t>
            </a:r>
            <a:endParaRPr/>
          </a:p>
        </p:txBody>
      </p:sp>
      <p:sp>
        <p:nvSpPr>
          <p:cNvPr id="391" name="Google Shape;391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Absolute frequencies or tree diagrams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Use the method you like best to solve for probabilities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Or, use a Venn diagram. Apply the method that makes the most sense to you and suits the question.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Diagnostic testing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Key lesson: Just because sensitivity and specificity are high, this does not imply that the positive predictive value is also high. In lab, you will explore why this is the case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Bayes’ Theorem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We used it without even knowing it!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Don’t worry about the formula, just know how to solve for probabilities using the method that you understand best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Unintended pregnancies</a:t>
            </a:r>
            <a:endParaRPr/>
          </a:p>
        </p:txBody>
      </p:sp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Approximately 9% of all births in the US are to teen mothers (aged 15-19), 24% to younger adult mothers (ages 20-24) and the remaining 67% to older adult mothers (aged 25-44).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survey found that only 23% of births to teen mothers are intended. Among births to younger adult women, 50% are intended, and among older adult women 75% are intended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Define events using probability notation</a:t>
            </a:r>
            <a:endParaRPr/>
          </a:p>
        </p:txBody>
      </p:sp>
      <p:sp>
        <p:nvSpPr>
          <p:cNvPr id="107" name="Google Shape;10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Express all the percents on the previous slide using probability notation.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Let M denote the age of the mother and B denote whether the birth was intended. Then we can define the events on the previous slides as: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P(M = teen) = 0.09	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P(M = young adult) = 0.24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P(M = older adult) = 0.67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P(B = intended|M = teen) = 0.23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P(B = intended|M = young adult) = 0.5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P(B = intended|M = older adult) = 0.75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8cfcacba83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Check your understanding!</a:t>
            </a:r>
            <a:endParaRPr/>
          </a:p>
        </p:txBody>
      </p:sp>
      <p:sp>
        <p:nvSpPr>
          <p:cNvPr id="114" name="Google Shape;114;g38cfcacba83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Question to answer</a:t>
            </a:r>
            <a:endParaRPr/>
          </a:p>
        </p:txBody>
      </p:sp>
      <p:sp>
        <p:nvSpPr>
          <p:cNvPr id="120" name="Google Shape;120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is the probability that any given live birth in the U.S. is unintended?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Rewrite this question as a probability statement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will review two ways to answer this question: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US"/>
              <a:t>Using absolute frequencies (not covered in the book)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US"/>
              <a:t>Using tree diagrams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Method A: Absolute Frequencies</a:t>
            </a:r>
            <a:endParaRPr/>
          </a:p>
        </p:txBody>
      </p:sp>
      <p:sp>
        <p:nvSpPr>
          <p:cNvPr id="126" name="Google Shape;126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Pretend there are 1000 women. Given that 9%, 24%, and 67% of the mothers are teens, younger, and older mothers (respectively) this means that out of the 1000: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90 are teens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240 are younger mothers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670 are older mothers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Method A: Absolute Frequencies</a:t>
            </a:r>
            <a:endParaRPr/>
          </a:p>
        </p:txBody>
      </p:sp>
      <p:sp>
        <p:nvSpPr>
          <p:cNvPr id="132" name="Google Shape;132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Now, </a:t>
            </a:r>
            <a:r>
              <a:rPr lang="en-US" u="sng"/>
              <a:t>conditional</a:t>
            </a:r>
            <a:r>
              <a:rPr lang="en-US"/>
              <a:t> on being a teen, 23% of the pregnancies are intended.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means that 90 x 23% = 20.7 teen mothers had intended pregnancies.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can calculate these joint probabilities for each age group: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90 are teens, 90 x 23% = 20.7 teens with intended pregnancies (and 69.3 teens with unintended pregnancies).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240 are younger mothers, 240 x 50% = 120 younger mothers with intended pregnancies (and 120 younger mothers with unintended pregnancies).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670 are older mothers, 670 x 75% = 502.5 older mothers with intended pregnancies (and 167.5 with unintended pregnancies).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Method A: Absolute Frequencies</a:t>
            </a:r>
            <a:endParaRPr/>
          </a:p>
        </p:txBody>
      </p:sp>
      <p:sp>
        <p:nvSpPr>
          <p:cNvPr id="138" name="Google Shape;138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Then, we can add on the number of unintended pregnancies across all the mothers: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69.3 + 120 + 167.5 = 356.8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last step is to convert this back to a probability.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do that, remember that there were 1000 women in the population. So 356.8/1000 = 35.7%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Conclusion: The chance that a live birth in the US is unintended is 35.7%.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2019-09-29T16:59:04Z</dcterms:created>
  <dc:creator>Microsoft Office User</dc:creator>
</cp:coreProperties>
</file>