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9" r:id="rId4"/>
    <p:sldId id="270" r:id="rId5"/>
    <p:sldId id="260" r:id="rId6"/>
    <p:sldId id="261" r:id="rId7"/>
    <p:sldId id="271" r:id="rId8"/>
    <p:sldId id="272" r:id="rId9"/>
    <p:sldId id="262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4A8AD-A139-FD33-C7C5-81A30814AD98}" v="141" dt="2024-04-23T07:48:49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06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8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5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69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51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0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9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4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54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3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7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5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0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8B7C-AB58-4B8E-A8EC-66DF2AA70611}" type="datetimeFigureOut">
              <a:rPr lang="en-IN" smtClean="0"/>
              <a:t>04/23/2024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15272-4C25-4883-AC51-DAC187BC79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2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CBE565D-07D8-04F9-0CB9-79E11CE0C815}"/>
              </a:ext>
            </a:extLst>
          </p:cNvPr>
          <p:cNvSpPr txBox="1"/>
          <p:nvPr/>
        </p:nvSpPr>
        <p:spPr>
          <a:xfrm>
            <a:off x="323528" y="980728"/>
            <a:ext cx="8496944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Advancing Water Footprint Analysis in India through Interactive Web Technology </a:t>
            </a:r>
          </a:p>
        </p:txBody>
      </p:sp>
      <p:sp>
        <p:nvSpPr>
          <p:cNvPr id="3" name="Freeform 6"/>
          <p:cNvSpPr/>
          <p:nvPr/>
        </p:nvSpPr>
        <p:spPr>
          <a:xfrm>
            <a:off x="769338" y="2459146"/>
            <a:ext cx="3161471" cy="2471951"/>
          </a:xfrm>
          <a:custGeom>
            <a:avLst/>
            <a:gdLst/>
            <a:ahLst/>
            <a:cxnLst/>
            <a:rect l="l" t="t" r="r" b="b"/>
            <a:pathLst>
              <a:path w="10203081" h="5560250">
                <a:moveTo>
                  <a:pt x="0" y="0"/>
                </a:moveTo>
                <a:lnTo>
                  <a:pt x="10203081" y="0"/>
                </a:lnTo>
                <a:lnTo>
                  <a:pt x="10203081" y="5560250"/>
                </a:lnTo>
                <a:lnTo>
                  <a:pt x="0" y="556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296" r="-1197"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4213476" y="2780928"/>
            <a:ext cx="4572000" cy="12875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Anonymous Pro Bold"/>
              </a:rPr>
              <a:t>Dr. Sharad K Jain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Anonymous Pro Bold"/>
              </a:rPr>
              <a:t>Indian Institute of Technology, </a:t>
            </a:r>
            <a:r>
              <a:rPr lang="en-US" dirty="0" err="1">
                <a:solidFill>
                  <a:srgbClr val="000000"/>
                </a:solidFill>
                <a:latin typeface="Anonymous Pro Bold"/>
              </a:rPr>
              <a:t>Roorkee</a:t>
            </a:r>
            <a:endParaRPr lang="en-US" dirty="0">
              <a:solidFill>
                <a:srgbClr val="000000"/>
              </a:solidFill>
              <a:latin typeface="Anonymous Pro Bold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Anonymous Pro Bold"/>
              </a:rPr>
              <a:t>Sharad.jain@ce.iitr.ac.in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3824" y="4330932"/>
            <a:ext cx="2647713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dirty="0"/>
              <a:t>Team Members</a:t>
            </a:r>
            <a:br>
              <a:rPr lang="en-IN" dirty="0"/>
            </a:br>
            <a:r>
              <a:rPr lang="en-IN" dirty="0"/>
              <a:t>Avi Jain (21113031)</a:t>
            </a:r>
            <a:br>
              <a:rPr lang="en-IN" dirty="0"/>
            </a:br>
            <a:r>
              <a:rPr lang="en-IN" dirty="0"/>
              <a:t>Aviral Jain(21113032)</a:t>
            </a:r>
            <a:br>
              <a:rPr lang="en-IN" dirty="0"/>
            </a:br>
            <a:r>
              <a:rPr lang="en-IN" dirty="0"/>
              <a:t>Tanuja Kumari (21113166)</a:t>
            </a:r>
          </a:p>
        </p:txBody>
      </p:sp>
    </p:spTree>
    <p:extLst>
      <p:ext uri="{BB962C8B-B14F-4D97-AF65-F5344CB8AC3E}">
        <p14:creationId xmlns:p14="http://schemas.microsoft.com/office/powerpoint/2010/main" val="37961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67744" y="3140968"/>
            <a:ext cx="4896544" cy="2016224"/>
          </a:xfrm>
        </p:spPr>
        <p:txBody>
          <a:bodyPr/>
          <a:lstStyle/>
          <a:p>
            <a:pPr marL="0" indent="0">
              <a:buNone/>
            </a:pPr>
            <a:r>
              <a:rPr lang="en-IN" sz="5400" b="1" dirty="0"/>
              <a:t>Thank You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042080" cy="5545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Footprint</a:t>
            </a:r>
            <a:br>
              <a:rPr lang="en-US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2975096"/>
          </a:xfrm>
        </p:spPr>
        <p:txBody>
          <a:bodyPr>
            <a:normAutofit/>
          </a:bodyPr>
          <a:lstStyle/>
          <a:p>
            <a:pPr marL="675890" lvl="1" indent="-337945">
              <a:buFont typeface="Arial"/>
              <a:buChar char="•"/>
            </a:pPr>
            <a:r>
              <a:rPr lang="en-US" sz="1600" dirty="0">
                <a:solidFill>
                  <a:srgbClr val="303238"/>
                </a:solidFill>
              </a:rPr>
              <a:t>Water footprint: The volume of freshwater used to produce the product is summed over various production chain steps.</a:t>
            </a:r>
          </a:p>
          <a:p>
            <a:endParaRPr lang="en-US" sz="1600" dirty="0">
              <a:solidFill>
                <a:srgbClr val="303238"/>
              </a:solidFill>
            </a:endParaRPr>
          </a:p>
          <a:p>
            <a:pPr marL="675890" lvl="1" indent="-337945">
              <a:buFont typeface="Arial"/>
              <a:buChar char="•"/>
            </a:pPr>
            <a:r>
              <a:rPr lang="en-US" sz="1600" dirty="0">
                <a:solidFill>
                  <a:srgbClr val="303238"/>
                </a:solidFill>
              </a:rPr>
              <a:t> It includes temporal and spatial dimensions: when and where water was used.</a:t>
            </a:r>
          </a:p>
          <a:p>
            <a:endParaRPr lang="en-US" sz="1600" dirty="0">
              <a:solidFill>
                <a:srgbClr val="303238"/>
              </a:solidFill>
            </a:endParaRPr>
          </a:p>
          <a:p>
            <a:pPr marL="675890" lvl="1" indent="-337945">
              <a:buFont typeface="Arial"/>
              <a:buChar char="•"/>
            </a:pPr>
            <a:r>
              <a:rPr lang="en-US" sz="1600" dirty="0">
                <a:solidFill>
                  <a:srgbClr val="303238"/>
                </a:solidFill>
              </a:rPr>
              <a:t>Water use is measured in terms of water volumes consumed (evaporated) and polluted. </a:t>
            </a:r>
          </a:p>
          <a:p>
            <a:endParaRPr lang="en-US" sz="1600" dirty="0">
              <a:solidFill>
                <a:srgbClr val="303238"/>
              </a:solidFill>
            </a:endParaRPr>
          </a:p>
          <a:p>
            <a:pPr marL="675890" lvl="1" indent="-337945">
              <a:buFont typeface="Arial"/>
              <a:buChar char="•"/>
            </a:pPr>
            <a:r>
              <a:rPr lang="en-US" sz="1600" dirty="0">
                <a:solidFill>
                  <a:srgbClr val="303238"/>
                </a:solidFill>
              </a:rPr>
              <a:t>The total water footprint of a product breaks down into three components: the blue, green, and gray WFP. </a:t>
            </a:r>
          </a:p>
          <a:p>
            <a:endParaRPr lang="en-US" sz="1600" dirty="0">
              <a:solidFill>
                <a:srgbClr val="303238"/>
              </a:solidFill>
            </a:endParaRP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US" sz="1600" dirty="0">
              <a:solidFill>
                <a:srgbClr val="303238"/>
              </a:solidFill>
            </a:endParaRP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02" y="3861048"/>
            <a:ext cx="5258534" cy="27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6B010F-83E6-B78E-930D-F4BE3C17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alibri"/>
              </a:rPr>
              <a:t>Direct And Indirect Water Usage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FDBC59-8DDD-E87D-D44A-0516463856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Direct Water Usage: Water consumption for immediate, identifiable purposes.</a:t>
            </a:r>
            <a:endParaRPr lang="en-US"/>
          </a:p>
          <a:p>
            <a:r>
              <a:rPr lang="en-GB" dirty="0">
                <a:latin typeface="Arial"/>
                <a:cs typeface="Arial"/>
              </a:rPr>
              <a:t>Examples: Drinking, cooking, bathing, sanitation.</a:t>
            </a:r>
          </a:p>
          <a:p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Indirect Water Usage: Water used in the production of goods and services.</a:t>
            </a:r>
          </a:p>
          <a:p>
            <a:r>
              <a:rPr lang="en-GB" dirty="0">
                <a:latin typeface="Arial"/>
                <a:cs typeface="Arial"/>
              </a:rPr>
              <a:t>Examples: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latin typeface="Arial"/>
                <a:cs typeface="Arial"/>
              </a:rPr>
              <a:t>Agriculture: Water used to grow crops.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latin typeface="Arial"/>
                <a:cs typeface="Arial"/>
              </a:rPr>
              <a:t>Industry: Water used in manufacturing processes.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latin typeface="Arial"/>
                <a:cs typeface="Arial"/>
              </a:rPr>
              <a:t>Energy Production: Water used in energy generation.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latin typeface="Arial"/>
                <a:cs typeface="Arial"/>
              </a:rPr>
              <a:t>Virtual Water: Water embedded in traded goods.</a:t>
            </a:r>
          </a:p>
        </p:txBody>
      </p:sp>
    </p:spTree>
    <p:extLst>
      <p:ext uri="{BB962C8B-B14F-4D97-AF65-F5344CB8AC3E}">
        <p14:creationId xmlns:p14="http://schemas.microsoft.com/office/powerpoint/2010/main" val="392385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09425-FADE-30C0-614F-CE6FE21D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alibri"/>
              </a:rPr>
              <a:t>Types of Water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C1B82D-7E4E-256F-7C49-0BACAEC282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Blue Water Footprint: Represents the volume of surface water and groundwater consumed or polluted during human activities.</a:t>
            </a:r>
            <a:endParaRPr lang="en-US" dirty="0">
              <a:latin typeface="Arial"/>
              <a:cs typeface="Arial"/>
            </a:endParaRPr>
          </a:p>
          <a:p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Green Water Footprint: Refers to the volume of rainwater consumed during the growth of crops and vegetation, excluding runoff.</a:t>
            </a:r>
          </a:p>
          <a:p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Grey Water Footprint: Indicates the volume of water needed to dilute polluted water to meet agreed water quality standards for discharge into the natural water system.</a:t>
            </a:r>
          </a:p>
        </p:txBody>
      </p:sp>
    </p:spTree>
    <p:extLst>
      <p:ext uri="{BB962C8B-B14F-4D97-AF65-F5344CB8AC3E}">
        <p14:creationId xmlns:p14="http://schemas.microsoft.com/office/powerpoint/2010/main" val="170101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Water Footprint of various crops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0854"/>
            <a:ext cx="7056784" cy="542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5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7042080" cy="5545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footprint of a nation or state</a:t>
            </a:r>
            <a:br>
              <a:rPr lang="en-US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715037" lvl="1" indent="-357518">
              <a:lnSpc>
                <a:spcPct val="170000"/>
              </a:lnSpc>
              <a:buFont typeface="Arial"/>
              <a:buChar char="•"/>
            </a:pPr>
            <a:r>
              <a:rPr lang="en-US" sz="1600" dirty="0">
                <a:solidFill>
                  <a:srgbClr val="303238"/>
                </a:solidFill>
              </a:rPr>
              <a:t>Total amount of water used to produce goods and services consumed by the inhabitants of the nation/state.</a:t>
            </a:r>
          </a:p>
          <a:p>
            <a:pPr>
              <a:lnSpc>
                <a:spcPct val="170000"/>
              </a:lnSpc>
            </a:pPr>
            <a:endParaRPr lang="en-US" sz="1600" dirty="0">
              <a:solidFill>
                <a:srgbClr val="303238"/>
              </a:solidFill>
            </a:endParaRPr>
          </a:p>
          <a:p>
            <a:pPr marL="357519" lvl="1" indent="0">
              <a:lnSpc>
                <a:spcPct val="170000"/>
              </a:lnSpc>
              <a:buNone/>
            </a:pPr>
            <a:r>
              <a:rPr lang="en-US" sz="1600" b="1" dirty="0">
                <a:solidFill>
                  <a:srgbClr val="303238"/>
                </a:solidFill>
              </a:rPr>
              <a:t>Components:</a:t>
            </a:r>
          </a:p>
          <a:p>
            <a:pPr marL="715037" lvl="1" indent="-357518">
              <a:lnSpc>
                <a:spcPct val="170000"/>
              </a:lnSpc>
              <a:buFont typeface="Arial"/>
              <a:buChar char="•"/>
            </a:pPr>
            <a:r>
              <a:rPr lang="en-US" sz="1600" b="1" i="1" dirty="0">
                <a:solidFill>
                  <a:srgbClr val="303238"/>
                </a:solidFill>
              </a:rPr>
              <a:t>Internal water footprint </a:t>
            </a:r>
            <a:r>
              <a:rPr lang="en-US" sz="1600" dirty="0">
                <a:solidFill>
                  <a:srgbClr val="303238"/>
                </a:solidFill>
              </a:rPr>
              <a:t>– water use within the country, used to produce goods and services consumed by national population.</a:t>
            </a:r>
          </a:p>
          <a:p>
            <a:pPr marL="715037" lvl="1" indent="-357518">
              <a:lnSpc>
                <a:spcPct val="170000"/>
              </a:lnSpc>
              <a:buFont typeface="Arial"/>
              <a:buChar char="•"/>
            </a:pPr>
            <a:r>
              <a:rPr lang="en-US" sz="1600" b="1" i="1" dirty="0">
                <a:solidFill>
                  <a:srgbClr val="303238"/>
                </a:solidFill>
              </a:rPr>
              <a:t>External water footprint </a:t>
            </a:r>
            <a:r>
              <a:rPr lang="en-US" sz="1600" dirty="0">
                <a:solidFill>
                  <a:srgbClr val="303238"/>
                </a:solidFill>
              </a:rPr>
              <a:t>– annual volume of water resources used in other countries to produce goods and services imported and consumed in country considered.</a:t>
            </a:r>
          </a:p>
          <a:p>
            <a:pPr>
              <a:lnSpc>
                <a:spcPct val="170000"/>
              </a:lnSpc>
            </a:pPr>
            <a:endParaRPr lang="en-US" sz="1600" dirty="0">
              <a:solidFill>
                <a:srgbClr val="303238"/>
              </a:solidFill>
            </a:endParaRPr>
          </a:p>
          <a:p>
            <a:pPr marL="357519" lvl="1" indent="0">
              <a:lnSpc>
                <a:spcPct val="170000"/>
              </a:lnSpc>
              <a:buNone/>
            </a:pPr>
            <a:r>
              <a:rPr lang="en-US" sz="1400" b="1" dirty="0">
                <a:solidFill>
                  <a:srgbClr val="303238"/>
                </a:solidFill>
              </a:rPr>
              <a:t>National/ state water footprint = national /state water use + virtual water (import – export)</a:t>
            </a:r>
          </a:p>
          <a:p>
            <a:pPr>
              <a:lnSpc>
                <a:spcPct val="170000"/>
              </a:lnSpc>
            </a:pPr>
            <a:endParaRPr lang="en-US" sz="1600" dirty="0">
              <a:solidFill>
                <a:srgbClr val="303238"/>
              </a:solidFill>
            </a:endParaRPr>
          </a:p>
          <a:p>
            <a:pPr>
              <a:lnSpc>
                <a:spcPct val="170000"/>
              </a:lnSpc>
            </a:pPr>
            <a:endParaRPr lang="en-US" sz="1600" dirty="0">
              <a:solidFill>
                <a:srgbClr val="303238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31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E9CDE-94BF-E8B7-0D2E-012EE1F3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alibri"/>
              </a:rPr>
              <a:t>Applications of Water Footprint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C348E5-5EAD-4AB6-54E9-854AE8A249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Assess water consumption patterns and environmental impacts.</a:t>
            </a:r>
            <a:endParaRPr lang="en-US" dirty="0"/>
          </a:p>
          <a:p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Understand national dependency on foreign water resources.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Evaluate sustainability of water consumption in river basins.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Determine company's reliance on scarce water resources in supply chain and assess water usage and pollution during production.</a:t>
            </a:r>
            <a:endParaRPr lang="en-GB" dirty="0"/>
          </a:p>
          <a:p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Aid policymakers, researchers, and stakeholders in identifying opportunities for water conservation and sustainable management</a:t>
            </a:r>
            <a:r>
              <a:rPr lang="en-GB" dirty="0">
                <a:latin typeface="Arial"/>
                <a:cs typeface="Arial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LIVE DEMO!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23728" y="3140968"/>
            <a:ext cx="4463355" cy="576064"/>
          </a:xfrm>
        </p:spPr>
        <p:txBody>
          <a:bodyPr/>
          <a:lstStyle/>
          <a:p>
            <a:r>
              <a:rPr lang="en-IN" dirty="0"/>
              <a:t>http://localhost:3000/</a:t>
            </a:r>
          </a:p>
        </p:txBody>
      </p:sp>
    </p:spTree>
    <p:extLst>
      <p:ext uri="{BB962C8B-B14F-4D97-AF65-F5344CB8AC3E}">
        <p14:creationId xmlns:p14="http://schemas.microsoft.com/office/powerpoint/2010/main" val="246713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6141"/>
            <a:ext cx="8208912" cy="5545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requirement to estimate Water footprints</a:t>
            </a:r>
            <a:br>
              <a:rPr lang="en-US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208912" cy="4109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•WFP estimation has large data requirements: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•Data from all sectors where water is used.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•Data from all manufacturing sectors, commercial activities.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•Domestic water use, environmental water use, …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3032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to estimate Water footprints?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•WFP provide a snapshot of water uses across different sectors, industries, geographical regions, etc.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•WFP estimates are helpful in water planning and management.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0323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•WFP estimates show where water can be saved or is being used wastefully.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30323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515</Words>
  <Application>Microsoft Office PowerPoint</Application>
  <PresentationFormat>On-screen Show (4:3)</PresentationFormat>
  <Paragraphs>64</Paragraphs>
  <Slides>10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Water Footprint </vt:lpstr>
      <vt:lpstr>Direct And Indirect Water Usage</vt:lpstr>
      <vt:lpstr>Types of Water Footprint</vt:lpstr>
      <vt:lpstr>Water Footprint of various crops</vt:lpstr>
      <vt:lpstr>Water footprint of a nation or state </vt:lpstr>
      <vt:lpstr>Applications of Water Footprint</vt:lpstr>
      <vt:lpstr>LIVE DEMO!</vt:lpstr>
      <vt:lpstr>Data requirement to estimate Water footprints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Asus</cp:lastModifiedBy>
  <cp:revision>57</cp:revision>
  <dcterms:created xsi:type="dcterms:W3CDTF">2024-03-05T14:58:19Z</dcterms:created>
  <dcterms:modified xsi:type="dcterms:W3CDTF">2024-04-23T17:07:24Z</dcterms:modified>
</cp:coreProperties>
</file>