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1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FBC9D0-8BAA-7D43-B75E-681941CEBD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85DA9-F881-B44B-8F8B-4E1D835B85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F4F1FD-8F0D-1040-A0AB-CC2F90490EB8}" type="datetime1">
              <a:rPr lang="en-US" altLang="en-SI"/>
              <a:pPr/>
              <a:t>6/17/21</a:t>
            </a:fld>
            <a:endParaRPr lang="en-US" alt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CFBFD-0F89-9A41-84F0-C24F668702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F9E0C-78AA-5D4C-BC56-57981F5534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74675B-08D8-6C40-8D31-059DE202CB91}" type="slidenum">
              <a:rPr lang="en-US" altLang="en-SI"/>
              <a:pPr/>
              <a:t>‹#›</a:t>
            </a:fld>
            <a:endParaRPr lang="en-US" altLang="en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5926F0-0607-B74C-AC1B-3A39631FE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E628B-E73A-394E-834C-932D25F1C7E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40F46F-BEC3-4E45-A7FB-0856BCC49E2F}" type="datetime1">
              <a:rPr lang="en-US" altLang="en-SI"/>
              <a:pPr/>
              <a:t>6/17/21</a:t>
            </a:fld>
            <a:endParaRPr lang="en-US" altLang="en-SI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3952570-B0FB-ED44-AF32-160EE3421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B63233D-C453-1645-B00B-B2A12222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noProof="0"/>
              <a:t>Click to edit Master text styles</a:t>
            </a:r>
          </a:p>
          <a:p>
            <a:pPr lvl="1"/>
            <a:r>
              <a:rPr lang="sl-SI" noProof="0"/>
              <a:t>Second level</a:t>
            </a:r>
          </a:p>
          <a:p>
            <a:pPr lvl="2"/>
            <a:r>
              <a:rPr lang="sl-SI" noProof="0"/>
              <a:t>Third level</a:t>
            </a:r>
          </a:p>
          <a:p>
            <a:pPr lvl="3"/>
            <a:r>
              <a:rPr lang="sl-SI" noProof="0"/>
              <a:t>Fourth level</a:t>
            </a:r>
          </a:p>
          <a:p>
            <a:pPr lvl="4"/>
            <a:r>
              <a:rPr lang="sl-SI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C00BC-B540-4845-BF71-5B319EB972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AC0D1-3AF7-1544-8357-AFFADBB51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280D4D-200F-F446-B8E0-03A73A4C1CD4}" type="slidenum">
              <a:rPr lang="en-US" altLang="en-SI"/>
              <a:pPr/>
              <a:t>‹#›</a:t>
            </a:fld>
            <a:endParaRPr lang="en-US" altLang="en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297AC1F9-E34A-934E-90AC-20828BABDC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88C33331-25AA-1B47-9C04-5C723D2E8F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SI" altLang="en-SI"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3A6E8380-4BC1-5A42-945A-5F9D829DA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9578F5F-74DA-9B4F-B918-8640A0A1B2C2}" type="slidenum">
              <a:rPr lang="en-US" altLang="en-SI" sz="1200"/>
              <a:pPr eaLnBrk="1" hangingPunct="1"/>
              <a:t>1</a:t>
            </a:fld>
            <a:endParaRPr lang="en-US" altLang="en-SI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B65A2-53F3-7643-9F48-2C73C961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0C8559-7032-0F45-AC49-BAFB93020AB7}" type="datetime1">
              <a:rPr lang="en-US" altLang="en-SI"/>
              <a:pPr/>
              <a:t>6/17/21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9B880-5128-2047-830E-F1A6C65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F4A3D-4040-F74F-AC65-1D154222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87DF62-62C4-5C4B-AF16-55997DBFDEC5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52943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CA806-D2A6-CB4B-8C14-B64C50B0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68AFB7-074D-4D4F-97B8-E00C91F5A884}" type="datetime1">
              <a:rPr lang="en-US" altLang="en-SI"/>
              <a:pPr/>
              <a:t>6/17/21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D22EF-4A2E-7743-AF50-7CED018D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2D32B-6E70-8747-B2D5-594CF680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1A351-7A9A-A54A-8AA4-73FDACCEA89A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77352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79C6-EF3C-7C44-8D57-35D3DEA6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FB27C3-FF86-9C40-87AB-FFF3F4CF9DB5}" type="datetime1">
              <a:rPr lang="en-US" altLang="en-SI"/>
              <a:pPr/>
              <a:t>6/17/21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9D8-B7EC-E74D-80C4-32AC85BC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5355-5993-C041-8012-9AA65620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CA4BC-A9F7-9E4D-B3EF-D5EDEDE9629E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20136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4C27-C294-9443-A44C-B5E9B193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DECDDD-5EF4-D54B-B384-521743E3E020}" type="datetime1">
              <a:rPr lang="en-US" altLang="en-SI"/>
              <a:pPr/>
              <a:t>6/17/21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FC08-A679-3C45-8F86-9BE818DF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9D4BB-4B42-0143-91D7-EAAA3562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BD3D80-CB63-FB4F-AB32-98D4D97B2224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2849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D7EA0-42BE-344F-A650-5E7E0ACA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1D262D-6BA7-3D43-843C-4CF8C4DA3A95}" type="datetime1">
              <a:rPr lang="en-US" altLang="en-SI"/>
              <a:pPr/>
              <a:t>6/17/21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20AE1-EA22-2F49-957C-5029ADB5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0048-1A3E-B440-A03F-A6764D49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34DA3-2723-CF4F-A253-4DB167344F90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94883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A859A0-EF15-8B48-9170-D95D4D99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CDC1FC-1528-7F4A-9B78-2B5479DF92A8}" type="datetime1">
              <a:rPr lang="en-US" altLang="en-SI"/>
              <a:pPr/>
              <a:t>6/17/21</a:t>
            </a:fld>
            <a:endParaRPr lang="en-US" altLang="en-SI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9F36B9-C9C1-F64B-BEBD-AD497565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6A67D8-6FB6-3D42-B617-7BD2EFFA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641C6-50C9-1046-8758-EC78ED27FF36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160106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E4DFFC-E049-E84B-A8BA-1861D156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1626F6-CE61-1C40-9206-60F26EB4B48A}" type="datetime1">
              <a:rPr lang="en-US" altLang="en-SI"/>
              <a:pPr/>
              <a:t>6/17/21</a:t>
            </a:fld>
            <a:endParaRPr lang="en-US" altLang="en-SI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B7D836-A78E-634B-BB52-10D35DF8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227A00-A227-B54A-8EAD-D2AD6EE7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2C9E7E-0A56-B54B-9843-8CE60C56E6AE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5487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55FAC16-1A2E-0542-8BB0-4BE8D900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594D7-FB82-A14A-B237-4E5B5A775647}" type="datetime1">
              <a:rPr lang="en-US" altLang="en-SI"/>
              <a:pPr/>
              <a:t>6/17/21</a:t>
            </a:fld>
            <a:endParaRPr lang="en-US" altLang="en-SI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66B266-3342-7648-B9F2-88E75820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27A6FF1-3422-AF44-80A6-489061AE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C3467D-CD96-0C49-9DE5-8D77B1CAD216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48209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D4A8F31-AA51-A14B-9AC8-C6AE1440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F51A97-C149-B94D-A26A-9F2F9763654A}" type="datetime1">
              <a:rPr lang="en-US" altLang="en-SI"/>
              <a:pPr/>
              <a:t>6/17/21</a:t>
            </a:fld>
            <a:endParaRPr lang="en-US" altLang="en-SI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6C1DDC1-E3C6-3946-925F-CF413B0B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CA3C03-BBC2-3B44-AAFB-232AF4F2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024A5-E91D-3144-A63A-DEC1DA253353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342495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8BFB0D-90FB-6647-BC77-81383914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18844B-D8AE-BE41-A0FE-2467F9402983}" type="datetime1">
              <a:rPr lang="en-US" altLang="en-SI"/>
              <a:pPr/>
              <a:t>6/17/21</a:t>
            </a:fld>
            <a:endParaRPr lang="en-US" altLang="en-SI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C6F079-AE3E-4F4E-A896-6BE173D9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93354D-F54A-704B-A469-3AB08DF4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DA11D-7E79-C34C-A3E1-9B6CBD6313AB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416667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9F4BCB-5813-9849-ADD7-5390927B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23A84B-8749-E949-A6F5-CB4C2BB22987}" type="datetime1">
              <a:rPr lang="en-US" altLang="en-SI"/>
              <a:pPr/>
              <a:t>6/17/21</a:t>
            </a:fld>
            <a:endParaRPr lang="en-US" altLang="en-SI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ECBFAD-717A-B34A-B852-584693A8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B32BD5-7D9F-3F4A-8C3E-0BA1A9D5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E7FA1-E06E-6B49-87EC-CA1A9A37B29F}" type="slidenum">
              <a:rPr lang="en-US" altLang="en-SI"/>
              <a:pPr/>
              <a:t>‹#›</a:t>
            </a:fld>
            <a:endParaRPr lang="en-US" altLang="en-SI"/>
          </a:p>
        </p:txBody>
      </p:sp>
    </p:spTree>
    <p:extLst>
      <p:ext uri="{BB962C8B-B14F-4D97-AF65-F5344CB8AC3E}">
        <p14:creationId xmlns:p14="http://schemas.microsoft.com/office/powerpoint/2010/main" val="209022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FDBF78D-26CA-8D47-AF2E-C71CC48576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SI"/>
              <a:t>Click to edit Master title style</a:t>
            </a:r>
            <a:endParaRPr lang="en-US" altLang="en-SI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E9494EB-6854-8E4C-905B-1BE6DD07FF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SI"/>
              <a:t>Click to edit Master text styles</a:t>
            </a:r>
          </a:p>
          <a:p>
            <a:pPr lvl="1"/>
            <a:r>
              <a:rPr lang="en-GB" altLang="en-SI"/>
              <a:t>Second level</a:t>
            </a:r>
          </a:p>
          <a:p>
            <a:pPr lvl="2"/>
            <a:r>
              <a:rPr lang="en-GB" altLang="en-SI"/>
              <a:t>Third level</a:t>
            </a:r>
          </a:p>
          <a:p>
            <a:pPr lvl="3"/>
            <a:r>
              <a:rPr lang="en-GB" altLang="en-SI"/>
              <a:t>Fourth level</a:t>
            </a:r>
          </a:p>
          <a:p>
            <a:pPr lvl="4"/>
            <a:r>
              <a:rPr lang="en-GB" altLang="en-SI"/>
              <a:t>Fifth level</a:t>
            </a:r>
            <a:endParaRPr lang="en-US" alt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0DDA-7A31-674A-9379-07813A508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Verdana" panose="020B0604030504040204" pitchFamily="34" charset="0"/>
              </a:defRPr>
            </a:lvl1pPr>
          </a:lstStyle>
          <a:p>
            <a:fld id="{799E9A81-68FA-944C-8BEC-E23E684D9602}" type="datetime1">
              <a:rPr lang="en-US" altLang="en-SI"/>
              <a:pPr/>
              <a:t>6/17/21</a:t>
            </a:fld>
            <a:endParaRPr lang="en-US" alt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288FA-AA29-9144-92CD-8A07D70B8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C77B-4863-4E4D-8317-1F201EF12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7E3C231-F5FB-8C43-A5F1-3C37C1CD4138}" type="slidenum">
              <a:rPr lang="en-US" altLang="en-SI"/>
              <a:pPr/>
              <a:t>‹#›</a:t>
            </a:fld>
            <a:endParaRPr lang="en-US" altLang="en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FEEC04A2-12B6-0242-9009-9F224AF87CAB}"/>
              </a:ext>
            </a:extLst>
          </p:cNvPr>
          <p:cNvSpPr txBox="1">
            <a:spLocks/>
          </p:cNvSpPr>
          <p:nvPr/>
        </p:nvSpPr>
        <p:spPr>
          <a:xfrm>
            <a:off x="1241425" y="5611813"/>
            <a:ext cx="1319213" cy="430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50" dirty="0">
                <a:solidFill>
                  <a:schemeClr val="bg1"/>
                </a:solidFill>
                <a:cs typeface="Verdana"/>
              </a:rPr>
              <a:t>17. </a:t>
            </a:r>
            <a:r>
              <a:rPr lang="en-US" sz="1050" dirty="0" err="1">
                <a:solidFill>
                  <a:schemeClr val="bg1"/>
                </a:solidFill>
                <a:cs typeface="Verdana"/>
              </a:rPr>
              <a:t>junij</a:t>
            </a:r>
            <a:br>
              <a:rPr lang="en-US" sz="1050" dirty="0">
                <a:solidFill>
                  <a:schemeClr val="bg1"/>
                </a:solidFill>
                <a:cs typeface="Verdana"/>
              </a:rPr>
            </a:br>
            <a:r>
              <a:rPr lang="en-US" sz="1050" dirty="0">
                <a:solidFill>
                  <a:schemeClr val="bg1"/>
                </a:solidFill>
                <a:cs typeface="Verdana"/>
              </a:rPr>
              <a:t>2021</a:t>
            </a:r>
            <a:endParaRPr lang="en-US" sz="1050" b="1" dirty="0">
              <a:solidFill>
                <a:schemeClr val="bg1"/>
              </a:solidFill>
              <a:cs typeface="Verdana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07F1C2B-461E-7A4B-ABB4-13AFFC45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719513"/>
            <a:ext cx="415530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Peter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Hrovat</a:t>
            </a:r>
            <a:r>
              <a:rPr lang="en-US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,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Anže</a:t>
            </a:r>
            <a:r>
              <a:rPr lang="en-US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Veršnik</a:t>
            </a:r>
            <a:br>
              <a:rPr lang="sk-SK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</a:br>
            <a:r>
              <a:rPr lang="en-US" sz="210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-</a:t>
            </a:r>
            <a:endParaRPr lang="en-US" sz="2100" b="1" cap="all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Problem </a:t>
            </a:r>
            <a:r>
              <a:rPr lang="en-US" sz="21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porazdelitve</a:t>
            </a:r>
            <a: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</a:p>
          <a:p>
            <a:pPr>
              <a:defRPr/>
            </a:pPr>
            <a: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temperature </a:t>
            </a:r>
            <a:r>
              <a:rPr lang="en-US" sz="21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na</a:t>
            </a:r>
            <a:r>
              <a:rPr lang="en-US" sz="2100" b="1" cap="all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 </a:t>
            </a:r>
            <a:r>
              <a:rPr lang="en-US" sz="2100" b="1" cap="all" dirty="0" err="1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plošči</a:t>
            </a:r>
            <a:endParaRPr lang="en-US" sz="2100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err="1"/>
              <a:t>Rezultati</a:t>
            </a:r>
            <a:br>
              <a:rPr lang="en-US" altLang="en-SI" sz="2500"/>
            </a:br>
            <a:r>
              <a:rPr lang="en-US" altLang="en-SI" sz="2500"/>
              <a:t>V </a:t>
            </a:r>
            <a:r>
              <a:rPr lang="en-US" altLang="en-SI" sz="2500" err="1"/>
              <a:t>odvisnosti</a:t>
            </a:r>
            <a:r>
              <a:rPr lang="en-US" altLang="en-SI" sz="2500"/>
              <a:t> od </a:t>
            </a:r>
            <a:r>
              <a:rPr lang="en-US" altLang="en-SI" sz="2500" err="1"/>
              <a:t>števila</a:t>
            </a:r>
            <a:r>
              <a:rPr lang="en-US" altLang="en-SI" sz="2500"/>
              <a:t> </a:t>
            </a:r>
            <a:r>
              <a:rPr lang="en-US" altLang="en-SI" sz="2500" err="1"/>
              <a:t>elementov</a:t>
            </a:r>
            <a:r>
              <a:rPr lang="en-US" altLang="en-SI" sz="2500"/>
              <a:t> v </a:t>
            </a:r>
            <a:r>
              <a:rPr lang="en-US" altLang="en-SI" sz="2500" err="1"/>
              <a:t>matriki</a:t>
            </a:r>
            <a:endParaRPr lang="en-US" altLang="en-SI" sz="250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938889B-1B24-4823-A135-C1B73AF0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10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1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dirty="0" err="1"/>
              <a:t>Rezultati</a:t>
            </a:r>
            <a:br>
              <a:rPr lang="en-US" altLang="en-SI" sz="2500" dirty="0"/>
            </a:br>
            <a:r>
              <a:rPr lang="en-US" altLang="en-SI" sz="2500" dirty="0"/>
              <a:t>V </a:t>
            </a:r>
            <a:r>
              <a:rPr lang="en-US" altLang="en-SI" sz="2500" dirty="0" err="1"/>
              <a:t>odvisnosti</a:t>
            </a:r>
            <a:r>
              <a:rPr lang="en-US" altLang="en-SI" sz="2500" dirty="0"/>
              <a:t> od </a:t>
            </a:r>
            <a:r>
              <a:rPr lang="en-US" altLang="en-SI" sz="2500" dirty="0" err="1"/>
              <a:t>oblike</a:t>
            </a:r>
            <a:r>
              <a:rPr lang="en-US" altLang="en-SI" sz="2500" dirty="0"/>
              <a:t> </a:t>
            </a:r>
            <a:r>
              <a:rPr lang="en-US" altLang="en-SI" sz="2500" dirty="0" err="1"/>
              <a:t>matrike</a:t>
            </a:r>
            <a:endParaRPr lang="en-US" altLang="en-SI" sz="25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938889B-1B24-4823-A135-C1B73AF0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11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10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dirty="0" err="1"/>
              <a:t>Rezultati</a:t>
            </a:r>
            <a:r>
              <a:rPr lang="en-US" altLang="en-SI" sz="2500" dirty="0"/>
              <a:t> OpenMP</a:t>
            </a:r>
            <a:br>
              <a:rPr lang="en-US" altLang="en-SI" sz="2500" dirty="0"/>
            </a:br>
            <a:r>
              <a:rPr lang="en-US" altLang="en-SI" sz="2500" dirty="0"/>
              <a:t>V </a:t>
            </a:r>
            <a:r>
              <a:rPr lang="en-US" altLang="en-SI" sz="2500" dirty="0" err="1"/>
              <a:t>odvisnosti</a:t>
            </a:r>
            <a:r>
              <a:rPr lang="en-US" altLang="en-SI" sz="2500" dirty="0"/>
              <a:t> od </a:t>
            </a:r>
            <a:r>
              <a:rPr lang="en-US" altLang="en-SI" sz="2500" dirty="0" err="1"/>
              <a:t>števila</a:t>
            </a:r>
            <a:r>
              <a:rPr lang="en-US" altLang="en-SI" sz="2500" dirty="0"/>
              <a:t> </a:t>
            </a:r>
            <a:r>
              <a:rPr lang="en-US" altLang="en-SI" sz="2500" dirty="0" err="1"/>
              <a:t>niti</a:t>
            </a:r>
            <a:endParaRPr lang="en-US" altLang="en-SI" sz="25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938889B-1B24-4823-A135-C1B73AF0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12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7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dirty="0" err="1"/>
              <a:t>Rezultati</a:t>
            </a:r>
            <a:r>
              <a:rPr lang="en-US" altLang="en-SI" sz="2500" dirty="0"/>
              <a:t> MPI</a:t>
            </a:r>
            <a:br>
              <a:rPr lang="en-US" altLang="en-SI" sz="2500" dirty="0"/>
            </a:br>
            <a:r>
              <a:rPr lang="en-US" altLang="en-SI" sz="2500" dirty="0"/>
              <a:t>V </a:t>
            </a:r>
            <a:r>
              <a:rPr lang="en-US" altLang="en-SI" sz="2500" dirty="0" err="1"/>
              <a:t>odvisnosti</a:t>
            </a:r>
            <a:r>
              <a:rPr lang="en-US" altLang="en-SI" sz="2500" dirty="0"/>
              <a:t> od </a:t>
            </a:r>
            <a:r>
              <a:rPr lang="en-US" altLang="en-SI" sz="2500" dirty="0" err="1"/>
              <a:t>števila</a:t>
            </a:r>
            <a:r>
              <a:rPr lang="en-US" altLang="en-SI" sz="2500" dirty="0"/>
              <a:t> </a:t>
            </a:r>
            <a:r>
              <a:rPr lang="en-US" altLang="en-SI" sz="2500" dirty="0" err="1"/>
              <a:t>niti</a:t>
            </a:r>
            <a:r>
              <a:rPr lang="en-US" altLang="en-SI" sz="2500" dirty="0"/>
              <a:t> in </a:t>
            </a:r>
            <a:r>
              <a:rPr lang="en-US" altLang="en-SI" sz="2500" dirty="0" err="1"/>
              <a:t>števila</a:t>
            </a:r>
            <a:r>
              <a:rPr lang="en-US" altLang="en-SI" sz="2500" dirty="0"/>
              <a:t> </a:t>
            </a:r>
            <a:r>
              <a:rPr lang="en-US" altLang="en-SI" sz="2500" dirty="0" err="1"/>
              <a:t>vozlišč</a:t>
            </a:r>
            <a:endParaRPr lang="en-US" altLang="en-SI" sz="25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3938889B-1B24-4823-A135-C1B73AF0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13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7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8569E06-1953-2E40-A5EE-083A27AB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/>
              <a:t>Problem </a:t>
            </a:r>
            <a:r>
              <a:rPr lang="en-US" altLang="en-SI" sz="2500" err="1"/>
              <a:t>porazdelitve</a:t>
            </a:r>
            <a:r>
              <a:rPr lang="en-US" altLang="en-SI" sz="2500"/>
              <a:t> temperature </a:t>
            </a:r>
            <a:r>
              <a:rPr lang="en-US" altLang="en-SI" sz="2500" err="1"/>
              <a:t>na</a:t>
            </a:r>
            <a:r>
              <a:rPr lang="en-US" altLang="en-SI" sz="2500"/>
              <a:t> </a:t>
            </a:r>
            <a:r>
              <a:rPr lang="en-US" altLang="en-SI" sz="2500" err="1"/>
              <a:t>plošči</a:t>
            </a:r>
            <a:endParaRPr lang="en-US" altLang="en-SI" sz="2500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FE006525-5940-734B-888B-715D8DCC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97" y="1341438"/>
            <a:ext cx="6668606" cy="478472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16633-160B-834E-B4EB-B4849C26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41087366-20F8-1C4E-9821-9EDFEDA7E2B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2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err="1"/>
              <a:t>Izračun</a:t>
            </a:r>
            <a:r>
              <a:rPr lang="en-US" altLang="en-SI" sz="2500"/>
              <a:t> </a:t>
            </a:r>
            <a:r>
              <a:rPr lang="en-US" altLang="en-SI" sz="2500" err="1"/>
              <a:t>temperaturne</a:t>
            </a:r>
            <a:r>
              <a:rPr lang="en-US" altLang="en-SI" sz="2500"/>
              <a:t> </a:t>
            </a:r>
            <a:r>
              <a:rPr lang="en-US" altLang="en-SI" sz="2500" err="1"/>
              <a:t>porazdelitve</a:t>
            </a:r>
            <a:r>
              <a:rPr lang="en-US" altLang="en-SI" sz="2500"/>
              <a:t> </a:t>
            </a:r>
            <a:r>
              <a:rPr lang="en-US" altLang="en-SI" sz="2500" err="1"/>
              <a:t>na</a:t>
            </a:r>
            <a:r>
              <a:rPr lang="en-US" altLang="en-SI" sz="2500"/>
              <a:t> </a:t>
            </a:r>
            <a:r>
              <a:rPr lang="en-US" altLang="en-SI" sz="2500" err="1"/>
              <a:t>plošči</a:t>
            </a:r>
            <a:endParaRPr lang="en-US" altLang="en-SI" sz="250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68A0880-B947-5D49-947E-D7AC66F59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08" y="1341438"/>
            <a:ext cx="6337383" cy="478472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3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2500" err="1"/>
              <a:t>Izračun</a:t>
            </a:r>
            <a:r>
              <a:rPr lang="en-US" altLang="en-SI" sz="2500"/>
              <a:t> </a:t>
            </a:r>
            <a:r>
              <a:rPr lang="en-US" altLang="en-SI" sz="2500" err="1"/>
              <a:t>temperaturne</a:t>
            </a:r>
            <a:r>
              <a:rPr lang="en-US" altLang="en-SI" sz="2500"/>
              <a:t> </a:t>
            </a:r>
            <a:r>
              <a:rPr lang="en-US" altLang="en-SI" sz="2500" err="1"/>
              <a:t>porazdelitve</a:t>
            </a:r>
            <a:r>
              <a:rPr lang="en-US" altLang="en-SI" sz="2500"/>
              <a:t> </a:t>
            </a:r>
            <a:r>
              <a:rPr lang="en-US" altLang="en-SI" sz="2500" err="1"/>
              <a:t>na</a:t>
            </a:r>
            <a:r>
              <a:rPr lang="en-US" altLang="en-SI" sz="2500"/>
              <a:t> </a:t>
            </a:r>
            <a:r>
              <a:rPr lang="en-US" altLang="en-SI" sz="2500" err="1"/>
              <a:t>plošči</a:t>
            </a:r>
            <a:endParaRPr lang="en-US" altLang="en-SI" sz="250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E36072F-9BF9-8C4B-B4F4-B9125591F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4391"/>
            <a:ext cx="8229600" cy="425881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4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45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452" y="273050"/>
            <a:ext cx="6520070" cy="76062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SI" sz="1900" dirty="0" err="1"/>
              <a:t>Izračun</a:t>
            </a:r>
            <a:r>
              <a:rPr lang="en-US" altLang="en-SI" sz="1900" dirty="0"/>
              <a:t> </a:t>
            </a:r>
            <a:r>
              <a:rPr lang="en-US" altLang="en-SI" sz="1900" dirty="0" err="1"/>
              <a:t>temperaturne</a:t>
            </a:r>
            <a:r>
              <a:rPr lang="en-US" altLang="en-SI" sz="1900" dirty="0"/>
              <a:t> </a:t>
            </a:r>
            <a:r>
              <a:rPr lang="en-US" altLang="en-SI" sz="1900" dirty="0" err="1"/>
              <a:t>porazdelitve</a:t>
            </a:r>
            <a:r>
              <a:rPr lang="en-US" altLang="en-SI" sz="1900" dirty="0"/>
              <a:t> </a:t>
            </a:r>
            <a:r>
              <a:rPr lang="en-US" altLang="en-SI" sz="1900" dirty="0" err="1"/>
              <a:t>na</a:t>
            </a:r>
            <a:r>
              <a:rPr lang="en-US" altLang="en-SI" sz="1900" dirty="0"/>
              <a:t> </a:t>
            </a:r>
            <a:r>
              <a:rPr lang="en-US" altLang="en-SI" sz="1900" dirty="0" err="1"/>
              <a:t>plošči</a:t>
            </a:r>
            <a:endParaRPr lang="en-US" altLang="en-SI" sz="19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B923C623-FFA2-044A-931A-C0AA8CE7A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956"/>
          <a:stretch/>
        </p:blipFill>
        <p:spPr>
          <a:xfrm>
            <a:off x="327025" y="2345255"/>
            <a:ext cx="4244975" cy="2785902"/>
          </a:xfrm>
          <a:noFill/>
        </p:spPr>
      </p:pic>
      <p:sp>
        <p:nvSpPr>
          <p:cNvPr id="18435" name="Text Placeholder 3">
            <a:extLst>
              <a:ext uri="{FF2B5EF4-FFF2-40B4-BE49-F238E27FC236}">
                <a16:creationId xmlns:a16="http://schemas.microsoft.com/office/drawing/2014/main" id="{161F68D5-A4A1-4BB0-834F-60A50347E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9139" y="2532063"/>
            <a:ext cx="3299791" cy="278590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Novo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celice</a:t>
            </a:r>
            <a:r>
              <a:rPr lang="en-US" dirty="0"/>
              <a:t> se </a:t>
            </a:r>
            <a:r>
              <a:rPr lang="en-US" dirty="0" err="1"/>
              <a:t>izračuna</a:t>
            </a:r>
            <a:r>
              <a:rPr lang="en-US" dirty="0"/>
              <a:t> </a:t>
            </a:r>
            <a:r>
              <a:rPr lang="en-US" dirty="0" err="1"/>
              <a:t>kot</a:t>
            </a:r>
            <a:r>
              <a:rPr lang="en-US" dirty="0"/>
              <a:t> </a:t>
            </a:r>
            <a:r>
              <a:rPr lang="en-US" dirty="0" err="1"/>
              <a:t>povprečje</a:t>
            </a:r>
            <a:r>
              <a:rPr lang="en-US" dirty="0"/>
              <a:t> </a:t>
            </a:r>
            <a:r>
              <a:rPr lang="en-US" dirty="0" err="1"/>
              <a:t>njenih</a:t>
            </a:r>
            <a:r>
              <a:rPr lang="en-US" dirty="0"/>
              <a:t> </a:t>
            </a:r>
            <a:r>
              <a:rPr lang="en-US" dirty="0" err="1"/>
              <a:t>sosed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Časovna</a:t>
            </a:r>
            <a:r>
              <a:rPr lang="en-US" dirty="0"/>
              <a:t> </a:t>
            </a:r>
            <a:r>
              <a:rPr lang="en-US" dirty="0" err="1"/>
              <a:t>zahtevnost</a:t>
            </a:r>
            <a:r>
              <a:rPr lang="en-US" dirty="0"/>
              <a:t> :</a:t>
            </a:r>
          </a:p>
          <a:p>
            <a:r>
              <a:rPr lang="en-US" dirty="0"/>
              <a:t>      O(M * N * </a:t>
            </a:r>
            <a:r>
              <a:rPr lang="en-US" dirty="0" err="1"/>
              <a:t>iter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Prostorska</a:t>
            </a:r>
            <a:r>
              <a:rPr lang="en-US" dirty="0"/>
              <a:t> </a:t>
            </a:r>
            <a:r>
              <a:rPr lang="en-US" dirty="0" err="1"/>
              <a:t>zahtevnost</a:t>
            </a:r>
            <a:r>
              <a:rPr lang="en-US" dirty="0"/>
              <a:t> :</a:t>
            </a:r>
          </a:p>
          <a:p>
            <a:r>
              <a:rPr lang="en-US" dirty="0"/>
              <a:t>      O(M * N * 2) = O (M * 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5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89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r>
              <a:rPr lang="en-US" altLang="en-SI" err="1"/>
              <a:t>Paralelizacija</a:t>
            </a:r>
            <a:r>
              <a:rPr lang="en-US" altLang="en-SI"/>
              <a:t> z OpenMP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A49C2EFD-C327-47E7-8D99-E5F1A68C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6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4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r>
              <a:rPr lang="en-US" altLang="en-SI" dirty="0" err="1"/>
              <a:t>Paralelizacija</a:t>
            </a:r>
            <a:r>
              <a:rPr lang="en-US" altLang="en-SI" dirty="0"/>
              <a:t> z MPI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A49C2EFD-C327-47E7-8D99-E5F1A68C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7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0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/>
          </a:bodyPr>
          <a:lstStyle/>
          <a:p>
            <a:r>
              <a:rPr lang="en-US" altLang="en-SI" dirty="0" err="1"/>
              <a:t>Paralelizacija</a:t>
            </a:r>
            <a:r>
              <a:rPr lang="en-US" altLang="en-SI" dirty="0"/>
              <a:t> z OpenCL</a:t>
            </a: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A49C2EFD-C327-47E7-8D99-E5F1A68C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obeh</a:t>
            </a:r>
            <a:r>
              <a:rPr lang="en-US" dirty="0"/>
              <a:t> </a:t>
            </a:r>
            <a:r>
              <a:rPr lang="en-US" dirty="0" err="1"/>
              <a:t>matrik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grafično</a:t>
            </a:r>
            <a:endParaRPr lang="en-US" dirty="0"/>
          </a:p>
          <a:p>
            <a:r>
              <a:rPr lang="en-US" dirty="0" err="1"/>
              <a:t>Globalna</a:t>
            </a:r>
            <a:r>
              <a:rPr lang="en-US" dirty="0"/>
              <a:t> </a:t>
            </a:r>
            <a:r>
              <a:rPr lang="en-US" dirty="0" err="1"/>
              <a:t>sinhronizacija</a:t>
            </a:r>
            <a:r>
              <a:rPr lang="en-US" dirty="0"/>
              <a:t> z </a:t>
            </a:r>
            <a:r>
              <a:rPr lang="en-US" dirty="0" err="1"/>
              <a:t>zagonom</a:t>
            </a:r>
            <a:r>
              <a:rPr lang="en-US" dirty="0"/>
              <a:t> </a:t>
            </a:r>
            <a:r>
              <a:rPr lang="en-US" dirty="0" err="1"/>
              <a:t>dveh</a:t>
            </a:r>
            <a:r>
              <a:rPr lang="en-US" dirty="0"/>
              <a:t> </a:t>
            </a:r>
            <a:r>
              <a:rPr lang="en-US" dirty="0" err="1"/>
              <a:t>ščepcev</a:t>
            </a:r>
            <a:r>
              <a:rPr lang="en-US" dirty="0"/>
              <a:t> z </a:t>
            </a:r>
            <a:r>
              <a:rPr lang="en-US" dirty="0" err="1"/>
              <a:t>različnimi</a:t>
            </a:r>
            <a:r>
              <a:rPr lang="en-US" dirty="0"/>
              <a:t> </a:t>
            </a:r>
            <a:r>
              <a:rPr lang="en-US" dirty="0" err="1"/>
              <a:t>argumenti</a:t>
            </a:r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koncu</a:t>
            </a:r>
            <a:r>
              <a:rPr lang="en-US" dirty="0"/>
              <a:t> </a:t>
            </a:r>
            <a:r>
              <a:rPr lang="en-US" dirty="0" err="1"/>
              <a:t>kopiranje</a:t>
            </a:r>
            <a:r>
              <a:rPr lang="en-US" dirty="0"/>
              <a:t> </a:t>
            </a:r>
            <a:r>
              <a:rPr lang="en-US" dirty="0" err="1"/>
              <a:t>matrike</a:t>
            </a:r>
            <a:r>
              <a:rPr lang="en-US" dirty="0"/>
              <a:t> </a:t>
            </a:r>
            <a:r>
              <a:rPr lang="en-US" dirty="0" err="1"/>
              <a:t>nazaj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gostitelja</a:t>
            </a:r>
            <a:endParaRPr lang="en-US" dirty="0"/>
          </a:p>
          <a:p>
            <a:r>
              <a:rPr lang="en-US" dirty="0"/>
              <a:t>1. </a:t>
            </a:r>
            <a:r>
              <a:rPr lang="en-US" dirty="0" err="1"/>
              <a:t>verzija</a:t>
            </a:r>
            <a:r>
              <a:rPr lang="en-US" dirty="0"/>
              <a:t> ne </a:t>
            </a:r>
            <a:r>
              <a:rPr lang="en-US" dirty="0" err="1"/>
              <a:t>uporablja</a:t>
            </a:r>
            <a:r>
              <a:rPr lang="en-US" dirty="0"/>
              <a:t> </a:t>
            </a:r>
            <a:r>
              <a:rPr lang="en-US" dirty="0" err="1"/>
              <a:t>lokalnega</a:t>
            </a:r>
            <a:r>
              <a:rPr lang="en-US" dirty="0"/>
              <a:t> </a:t>
            </a:r>
            <a:r>
              <a:rPr lang="en-US" dirty="0" err="1"/>
              <a:t>pomnilnika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verzija</a:t>
            </a:r>
            <a:r>
              <a:rPr lang="en-US" dirty="0"/>
              <a:t> </a:t>
            </a:r>
            <a:r>
              <a:rPr lang="en-US" dirty="0" err="1"/>
              <a:t>uporablja</a:t>
            </a:r>
            <a:r>
              <a:rPr lang="en-US" dirty="0"/>
              <a:t> </a:t>
            </a:r>
            <a:r>
              <a:rPr lang="en-US" dirty="0" err="1"/>
              <a:t>lokalni</a:t>
            </a:r>
            <a:r>
              <a:rPr lang="en-US" dirty="0"/>
              <a:t> </a:t>
            </a:r>
            <a:r>
              <a:rPr lang="en-US" dirty="0" err="1"/>
              <a:t>pomnilnik</a:t>
            </a:r>
            <a:endParaRPr lang="en-US" dirty="0"/>
          </a:p>
          <a:p>
            <a:endParaRPr lang="en-US" dirty="0"/>
          </a:p>
          <a:p>
            <a:r>
              <a:rPr lang="en-US" dirty="0"/>
              <a:t>Nvidia K40 </a:t>
            </a:r>
            <a:r>
              <a:rPr lang="en-US" dirty="0" err="1"/>
              <a:t>ima</a:t>
            </a:r>
            <a:r>
              <a:rPr lang="en-US" dirty="0"/>
              <a:t> 2880 </a:t>
            </a:r>
            <a:r>
              <a:rPr lang="en-US" dirty="0" err="1"/>
              <a:t>jeder</a:t>
            </a:r>
            <a:r>
              <a:rPr lang="en-US" dirty="0"/>
              <a:t> – 2880x </a:t>
            </a:r>
            <a:r>
              <a:rPr lang="en-US" dirty="0" err="1"/>
              <a:t>pohitritev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8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1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5C95C8C1-5DB3-CF4E-972B-817222E8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74638"/>
            <a:ext cx="7648575" cy="800100"/>
          </a:xfrm>
        </p:spPr>
        <p:txBody>
          <a:bodyPr wrap="square" anchor="ctr">
            <a:normAutofit fontScale="90000"/>
          </a:bodyPr>
          <a:lstStyle/>
          <a:p>
            <a:r>
              <a:rPr lang="en-US" altLang="en-SI" dirty="0" err="1"/>
              <a:t>Rezultati</a:t>
            </a:r>
            <a:br>
              <a:rPr lang="en-US" altLang="en-SI" dirty="0"/>
            </a:br>
            <a:r>
              <a:rPr lang="en-US" altLang="en-SI" dirty="0"/>
              <a:t>V </a:t>
            </a:r>
            <a:r>
              <a:rPr lang="en-US" altLang="en-SI" dirty="0" err="1"/>
              <a:t>odvisnosti</a:t>
            </a:r>
            <a:r>
              <a:rPr lang="en-US" altLang="en-SI" dirty="0"/>
              <a:t> od </a:t>
            </a:r>
            <a:r>
              <a:rPr lang="en-US" altLang="en-SI" dirty="0" err="1"/>
              <a:t>števila</a:t>
            </a:r>
            <a:r>
              <a:rPr lang="en-US" altLang="en-SI" dirty="0"/>
              <a:t> </a:t>
            </a:r>
            <a:r>
              <a:rPr lang="en-US" altLang="en-SI" dirty="0" err="1"/>
              <a:t>iteracij</a:t>
            </a:r>
            <a:endParaRPr lang="en-US" altLang="en-SI" dirty="0"/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A49C2EFD-C327-47E7-8D99-E5F1A68C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B752-E113-B040-8A0E-72CA7F17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4563" y="6308725"/>
            <a:ext cx="504825" cy="401638"/>
          </a:xfrm>
        </p:spPr>
        <p:txBody>
          <a:bodyPr wrap="square" anchor="ctr"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fld id="{F9EAC2F6-42E0-924C-B53E-8E1567AC8CA7}" type="slidenum">
              <a:rPr lang="en-US" altLang="en-SI" sz="1000">
                <a:solidFill>
                  <a:schemeClr val="bg1"/>
                </a:solidFill>
              </a:rPr>
              <a:pPr eaLnBrk="1" hangingPunct="1">
                <a:spcAft>
                  <a:spcPts val="600"/>
                </a:spcAft>
              </a:pPr>
              <a:t>9</a:t>
            </a:fld>
            <a:endParaRPr lang="en-US" altLang="en-SI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69533"/>
      </p:ext>
    </p:extLst>
  </p:cSld>
  <p:clrMapOvr>
    <a:masterClrMapping/>
  </p:clrMapOvr>
</p:sld>
</file>

<file path=ppt/theme/theme1.xml><?xml version="1.0" encoding="utf-8"?>
<a:theme xmlns:a="http://schemas.openxmlformats.org/drawingml/2006/main" name="FRI-1profesor">
  <a:themeElements>
    <a:clrScheme name="FRIbarve">
      <a:dk1>
        <a:srgbClr val="000000"/>
      </a:dk1>
      <a:lt1>
        <a:sysClr val="window" lastClr="FFFFFF"/>
      </a:lt1>
      <a:dk2>
        <a:srgbClr val="B4162C"/>
      </a:dk2>
      <a:lt2>
        <a:srgbClr val="FFFFFF"/>
      </a:lt2>
      <a:accent1>
        <a:srgbClr val="ED1C24"/>
      </a:accent1>
      <a:accent2>
        <a:srgbClr val="F04923"/>
      </a:accent2>
      <a:accent3>
        <a:srgbClr val="92278F"/>
      </a:accent3>
      <a:accent4>
        <a:srgbClr val="2E3192"/>
      </a:accent4>
      <a:accent5>
        <a:srgbClr val="00ACD9"/>
      </a:accent5>
      <a:accent6>
        <a:srgbClr val="6CBE45"/>
      </a:accent6>
      <a:hlink>
        <a:srgbClr val="0000FF"/>
      </a:hlink>
      <a:folHlink>
        <a:srgbClr val="800080"/>
      </a:folHlink>
    </a:clrScheme>
    <a:fontScheme name="Verdana">
      <a:maj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FRI-1profesor</Template>
  <TotalTime>125</TotalTime>
  <Words>184</Words>
  <Application>Microsoft Macintosh PowerPoint</Application>
  <PresentationFormat>On-screen Show (4:3)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ＭＳ Ｐゴシック</vt:lpstr>
      <vt:lpstr>Arial</vt:lpstr>
      <vt:lpstr>Verdana</vt:lpstr>
      <vt:lpstr>ヒラギノ角ゴ Pro W3</vt:lpstr>
      <vt:lpstr>FRI-1profesor</vt:lpstr>
      <vt:lpstr>PowerPoint Presentation</vt:lpstr>
      <vt:lpstr>Problem porazdelitve temperature na plošči</vt:lpstr>
      <vt:lpstr>Izračun temperaturne porazdelitve na plošči</vt:lpstr>
      <vt:lpstr>Izračun temperaturne porazdelitve na plošči</vt:lpstr>
      <vt:lpstr>Izračun temperaturne porazdelitve na plošči</vt:lpstr>
      <vt:lpstr>Paralelizacija z OpenMP</vt:lpstr>
      <vt:lpstr>Paralelizacija z MPI</vt:lpstr>
      <vt:lpstr>Paralelizacija z OpenCL</vt:lpstr>
      <vt:lpstr>Rezultati V odvisnosti od števila iteracij</vt:lpstr>
      <vt:lpstr>Rezultati V odvisnosti od števila elementov v matriki</vt:lpstr>
      <vt:lpstr>Rezultati V odvisnosti od oblike matrike</vt:lpstr>
      <vt:lpstr>Rezultati OpenMP V odvisnosti od števila niti</vt:lpstr>
      <vt:lpstr>Rezultati MPI V odvisnosti od števila niti in števila vozlišč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Hrovat, Peter</dc:creator>
  <cp:lastModifiedBy>Hrovat, Peter</cp:lastModifiedBy>
  <cp:revision>8</cp:revision>
  <dcterms:created xsi:type="dcterms:W3CDTF">2021-06-17T10:35:55Z</dcterms:created>
  <dcterms:modified xsi:type="dcterms:W3CDTF">2021-06-17T12:41:38Z</dcterms:modified>
</cp:coreProperties>
</file>