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4" r:id="rId2"/>
    <p:sldId id="288" r:id="rId3"/>
    <p:sldId id="291" r:id="rId4"/>
    <p:sldId id="302" r:id="rId5"/>
    <p:sldId id="292" r:id="rId6"/>
    <p:sldId id="294" r:id="rId7"/>
    <p:sldId id="2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34B5E-168E-4DA0-8D99-0C5A8B8C3B69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0EF38-1015-4609-B7EF-4547E06FC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>
          <a:extLst>
            <a:ext uri="{FF2B5EF4-FFF2-40B4-BE49-F238E27FC236}">
              <a16:creationId xmlns:a16="http://schemas.microsoft.com/office/drawing/2014/main" id="{B1F544E8-7262-E0D8-30E4-9FE7B87BA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:notes">
            <a:extLst>
              <a:ext uri="{FF2B5EF4-FFF2-40B4-BE49-F238E27FC236}">
                <a16:creationId xmlns:a16="http://schemas.microsoft.com/office/drawing/2014/main" id="{24A4D96F-B48D-FFFB-5993-E9051853D7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2" name="Google Shape;462;p16:notes">
            <a:extLst>
              <a:ext uri="{FF2B5EF4-FFF2-40B4-BE49-F238E27FC236}">
                <a16:creationId xmlns:a16="http://schemas.microsoft.com/office/drawing/2014/main" id="{D6F147D0-77B5-4323-18C7-0D85A03C22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97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2BF8-1698-779A-EB9F-F75C0C85F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BA135-DEEE-A7A2-26DE-3361A01B9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8B85F-ABA6-DB80-BE9C-AB8FA062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4357-B574-4483-AFB6-D855C03ACFA9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A0BA-62D7-5676-2181-F6A401C60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7953D-5A81-14D9-5CAF-44EDD454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085-F46C-4EBE-91C5-83FEDA87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0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18A5-1494-3825-4F59-2DB7DACC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D62D0-C398-4A1C-432D-EB7DAD48D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F572-FE51-7D40-CCC9-53012858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4357-B574-4483-AFB6-D855C03ACFA9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9938E-6D37-E20E-F1DF-8D644CE3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709B8-B2EA-C8C1-E3B4-90F0DA32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085-F46C-4EBE-91C5-83FEDA87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1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B993C-BA8C-722F-2530-B4286E80B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5F17-3691-C842-A1EA-72C06B4BB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61CC-C98F-C860-DB10-0546C400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4357-B574-4483-AFB6-D855C03ACFA9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EC235-1982-57A7-A7F1-D489D1EE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B935B-6895-9AE6-1129-287398B9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085-F46C-4EBE-91C5-83FEDA87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1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0"/>
            <a:ext cx="5467350" cy="598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343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3CF7-606D-884E-EDD2-BBE2886B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0344-495E-8704-7D87-A2CCF00F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FC425-E464-8200-4B3C-477EBDC0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4357-B574-4483-AFB6-D855C03ACFA9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8E733-6A70-89DE-387E-9E8B10FB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2288-A78C-DF3C-D58F-2D635EB8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085-F46C-4EBE-91C5-83FEDA87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80A8-4D1A-9402-A453-36FE6E4E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313DF-EC86-B442-30FE-0BC470DE5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051D0-C089-360D-4C50-3D576DE6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4357-B574-4483-AFB6-D855C03ACFA9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F697F-31A8-221B-3E2B-528A468A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3BC3F-11D0-304F-1EEB-66930A0D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085-F46C-4EBE-91C5-83FEDA87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5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6409B-A80F-00BB-257F-9ACA02F8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94F92-8E63-0649-89F8-97217963D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05A65-E578-AEE6-B43E-9F5B86894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75021-008B-24FE-C96A-1B38AAA9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4357-B574-4483-AFB6-D855C03ACFA9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874EA-C39E-40FD-1054-1270E0F4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C8D84-C47F-C1D6-D967-9555F880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085-F46C-4EBE-91C5-83FEDA87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772F-F3E3-0E6A-BCF0-909525C5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F75C6-57CF-969D-1BF6-1EB80C7F9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0DC76-CBAD-BD06-F679-69A6DEE31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F641E-8AC7-B221-BA24-A55C76D0E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9EAE0-F409-05BC-9B16-0675D7199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72A1C-3517-2C75-022B-35EBC9A6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4357-B574-4483-AFB6-D855C03ACFA9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C096F-F4B7-B64F-6983-C08600D3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8FF57-A9F2-8936-F880-EC89A847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085-F46C-4EBE-91C5-83FEDA87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0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B20D-79E3-D933-E97F-DE9A5855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2E008-B3FC-D1CC-E730-59FD959F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4357-B574-4483-AFB6-D855C03ACFA9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D8C40-6C8C-7616-AC83-4B489914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C212F-6537-7E97-4DFA-4F35F5E3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085-F46C-4EBE-91C5-83FEDA87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B35F1-F8FB-730A-8CBE-44F54153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4357-B574-4483-AFB6-D855C03ACFA9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F3B87-6AF6-A1BE-36C2-AC2C7218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D46BF-2F42-6E5F-985B-2D619B2F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085-F46C-4EBE-91C5-83FEDA87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7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6AE21-FD06-1527-B8AD-15DDA576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13CF-986F-A283-4E74-EEAEA1DC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F0AA9-B960-7573-E049-F2E12ED7F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290CB-024B-AE91-7A39-3A07B555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4357-B574-4483-AFB6-D855C03ACFA9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BF219-8C3F-2BCD-B276-A3D057D7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F644C-55E5-BEA1-5DE2-AA923BE1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085-F46C-4EBE-91C5-83FEDA87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B62A-2328-CBF1-2FAC-22F8C5DC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D6771C-B668-6FAC-4B0D-EEBE6FCE8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FD478-D74C-8FF1-32FA-98C07456D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2990A-6179-AA06-42C8-F4BA7040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4357-B574-4483-AFB6-D855C03ACFA9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D27CD-2145-83D1-8858-68C249E0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62807-9A7F-1A2A-5889-29101BD2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085-F46C-4EBE-91C5-83FEDA87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8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DBC48-7E97-D013-CD0D-50D39964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F4083-A355-4109-16D9-E577A283D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96074-0410-6897-6CDD-C46CA2F11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8C4357-B574-4483-AFB6-D855C03ACFA9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93D4-8263-43DD-A0D5-F3FAB66A5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9830F-713B-9FB4-FD40-40465465E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7E1085-F46C-4EBE-91C5-83FEDA873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3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>
          <a:extLst>
            <a:ext uri="{FF2B5EF4-FFF2-40B4-BE49-F238E27FC236}">
              <a16:creationId xmlns:a16="http://schemas.microsoft.com/office/drawing/2014/main" id="{9F73D7F4-BD7A-E47A-642E-409D42010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07A95D-4E6D-0366-FD60-0C6D02924A9F}"/>
              </a:ext>
            </a:extLst>
          </p:cNvPr>
          <p:cNvSpPr/>
          <p:nvPr/>
        </p:nvSpPr>
        <p:spPr>
          <a:xfrm>
            <a:off x="0" y="-117035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4" name="Google Shape;464;p16">
            <a:extLst>
              <a:ext uri="{FF2B5EF4-FFF2-40B4-BE49-F238E27FC236}">
                <a16:creationId xmlns:a16="http://schemas.microsoft.com/office/drawing/2014/main" id="{6AECE66C-FE25-3EED-A0D2-774AC882CE49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93" b="76029"/>
          <a:stretch>
            <a:fillRect/>
          </a:stretch>
        </p:blipFill>
        <p:spPr>
          <a:xfrm>
            <a:off x="1" y="117035"/>
            <a:ext cx="2330452" cy="1587784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6">
            <a:extLst>
              <a:ext uri="{FF2B5EF4-FFF2-40B4-BE49-F238E27FC236}">
                <a16:creationId xmlns:a16="http://schemas.microsoft.com/office/drawing/2014/main" id="{97B553E7-D652-A8CB-FCE7-17DB99C1D608}"/>
              </a:ext>
            </a:extLst>
          </p:cNvPr>
          <p:cNvSpPr txBox="1"/>
          <p:nvPr/>
        </p:nvSpPr>
        <p:spPr>
          <a:xfrm>
            <a:off x="603801" y="2095907"/>
            <a:ext cx="10984398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23sdcs13A/R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CI/CD and Cloud </a:t>
            </a:r>
            <a:r>
              <a:rPr lang="en-US" sz="3200" b="1" cap="all" dirty="0" err="1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devops</a:t>
            </a:r>
            <a:endParaRPr lang="en-US" sz="32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Topic: </a:t>
            </a:r>
          </a:p>
          <a:p>
            <a:pPr lvl="0" algn="ctr"/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Calibri"/>
              </a:rPr>
              <a:t>GitHub </a:t>
            </a:r>
            <a:r>
              <a:rPr lang="en-US" sz="3200" b="1" cap="all">
                <a:ln/>
                <a:solidFill>
                  <a:srgbClr val="C00000"/>
                </a:solidFill>
                <a:cs typeface="Poppins" panose="00000500000000000000" pitchFamily="2" charset="0"/>
                <a:sym typeface="Calibri"/>
              </a:rPr>
              <a:t>actions for ci</a:t>
            </a: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Calibri"/>
              </a:rPr>
              <a:t>/cd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4000" b="1" cap="all" dirty="0">
              <a:ln/>
              <a:solidFill>
                <a:srgbClr val="C00000"/>
              </a:solidFill>
              <a:effectLst/>
              <a:cs typeface="Poppins" panose="00000500000000000000" pitchFamily="2" charset="0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Dr. suneetha Bulla</a:t>
            </a:r>
            <a:endParaRPr lang="en-US" sz="4000" b="1" dirty="0">
              <a:solidFill>
                <a:srgbClr val="C00000"/>
              </a:solidFill>
              <a:effectLst/>
              <a:cs typeface="Poppins" panose="000005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DDD41D-68C1-D95C-40AA-06F4BD6EB07A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8BCA2E-799F-D250-76A3-86ED737D9B92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KL Deemed to be University Logo">
            <a:extLst>
              <a:ext uri="{FF2B5EF4-FFF2-40B4-BE49-F238E27FC236}">
                <a16:creationId xmlns:a16="http://schemas.microsoft.com/office/drawing/2014/main" id="{EE98B6C5-78E1-81E5-EDF9-C2339C246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2703" y="162754"/>
            <a:ext cx="2509863" cy="1061599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8541D6-2316-E9EF-A539-0B93B0C5C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0225" y="112642"/>
            <a:ext cx="2353365" cy="113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36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93068-E0CA-87A9-4689-23417BF71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02;p17">
            <a:extLst>
              <a:ext uri="{FF2B5EF4-FFF2-40B4-BE49-F238E27FC236}">
                <a16:creationId xmlns:a16="http://schemas.microsoft.com/office/drawing/2014/main" id="{E4CB2AE7-01B3-BC3D-B15C-F10F1F59F7B9}"/>
              </a:ext>
            </a:extLst>
          </p:cNvPr>
          <p:cNvSpPr/>
          <p:nvPr/>
        </p:nvSpPr>
        <p:spPr>
          <a:xfrm>
            <a:off x="3098675" y="2639961"/>
            <a:ext cx="6030576" cy="1069258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800" b="1" dirty="0">
                <a:solidFill>
                  <a:schemeClr val="lt1"/>
                </a:solidFill>
                <a:cs typeface="Poppins" panose="00000500000000000000" pitchFamily="2" charset="0"/>
              </a:rPr>
              <a:t>Git Actions </a:t>
            </a:r>
            <a:endParaRPr sz="2800" b="1" dirty="0">
              <a:solidFill>
                <a:schemeClr val="lt1"/>
              </a:solidFill>
              <a:cs typeface="Poppins" panose="00000500000000000000" pitchFamily="2" charset="0"/>
              <a:sym typeface="Calibri"/>
            </a:endParaRPr>
          </a:p>
        </p:txBody>
      </p:sp>
      <p:pic>
        <p:nvPicPr>
          <p:cNvPr id="6" name="Picture 2" descr="KL Deemed to be University Logo">
            <a:extLst>
              <a:ext uri="{FF2B5EF4-FFF2-40B4-BE49-F238E27FC236}">
                <a16:creationId xmlns:a16="http://schemas.microsoft.com/office/drawing/2014/main" id="{CB8856F1-2438-97C7-4D6B-1BDED9746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703" y="162754"/>
            <a:ext cx="2509863" cy="1061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98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244A-1DD4-BBD5-F1FC-63A651553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Git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251EA-3FA7-9266-B0DC-D6C0C3DA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GitHub Actions is a continuous integration and continuous delivery (CI/CD) platform that allows you to automate your build, test, and deployment pipeline. 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 Create </a:t>
            </a:r>
            <a:r>
              <a:rPr lang="en-US" dirty="0">
                <a:solidFill>
                  <a:srgbClr val="FF0000"/>
                </a:solidFill>
              </a:rPr>
              <a:t>workflows</a:t>
            </a:r>
            <a:r>
              <a:rPr lang="en-US" dirty="0"/>
              <a:t> that run tests whenever you push a change to your repository, or that deploy merged pull requests to production.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GitHub provides preconfigured workflow templates that you can use as-is or customize to create your own workflow.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GitHub analyzes your code and shows you workflow templates that might be useful for your repository.</a:t>
            </a:r>
          </a:p>
        </p:txBody>
      </p:sp>
      <p:pic>
        <p:nvPicPr>
          <p:cNvPr id="7" name="Picture 2" descr="KL Deemed to be University Logo">
            <a:extLst>
              <a:ext uri="{FF2B5EF4-FFF2-40B4-BE49-F238E27FC236}">
                <a16:creationId xmlns:a16="http://schemas.microsoft.com/office/drawing/2014/main" id="{F2DEC11C-10FF-1B0A-9BD2-90FA3D60F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103" y="315154"/>
            <a:ext cx="2509863" cy="1061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044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A090-E45C-F951-77CC-1F91E45B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GitActions</a:t>
            </a:r>
            <a:r>
              <a:rPr lang="en-US" dirty="0"/>
              <a:t> Terminologies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D7D4B63-E3ED-85BD-CAE9-6FA53C2039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17638" y="1426724"/>
          <a:ext cx="10336161" cy="519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820">
                  <a:extLst>
                    <a:ext uri="{9D8B030D-6E8A-4147-A177-3AD203B41FA5}">
                      <a16:colId xmlns:a16="http://schemas.microsoft.com/office/drawing/2014/main" val="4026514994"/>
                    </a:ext>
                  </a:extLst>
                </a:gridCol>
                <a:gridCol w="7695341">
                  <a:extLst>
                    <a:ext uri="{9D8B030D-6E8A-4147-A177-3AD203B41FA5}">
                      <a16:colId xmlns:a16="http://schemas.microsoft.com/office/drawing/2014/main" val="2807287540"/>
                    </a:ext>
                  </a:extLst>
                </a:gridCol>
              </a:tblGrid>
              <a:tr h="3805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598238"/>
                  </a:ext>
                </a:extLst>
              </a:tr>
              <a:tr h="38050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Workflow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 YAML file that defines the automation process.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387965"/>
                  </a:ext>
                </a:extLst>
              </a:tr>
              <a:tr h="38050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Job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 group of steps that run on the same machine.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227176"/>
                  </a:ext>
                </a:extLst>
              </a:tr>
              <a:tr h="38050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Step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 single task, like installing Node.js or running a test.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732267"/>
                  </a:ext>
                </a:extLst>
              </a:tr>
              <a:tr h="38050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Runner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virtual machine (like Ubuntu or Windows) where jobs run.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905067"/>
                  </a:ext>
                </a:extLst>
              </a:tr>
              <a:tr h="38050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Event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 trigger (like push, </a:t>
                      </a:r>
                      <a:r>
                        <a:rPr lang="en-US" dirty="0" err="1"/>
                        <a:t>pull_request</a:t>
                      </a:r>
                      <a:r>
                        <a:rPr lang="en-US" dirty="0"/>
                        <a:t>, or schedule) that starts a workflow.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1572359"/>
                  </a:ext>
                </a:extLst>
              </a:tr>
              <a:tr h="59215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Action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 prebuilt reusable piece of code (like actions/checkout) used in a step.</a:t>
                      </a:r>
                    </a:p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324847"/>
                  </a:ext>
                </a:extLst>
              </a:tr>
              <a:tr h="3805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Friendly name for the workflow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313432"/>
                  </a:ext>
                </a:extLst>
              </a:tr>
              <a:tr h="3805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Events that trigger the workflow (push, </a:t>
                      </a:r>
                      <a:r>
                        <a:rPr lang="en-US" dirty="0" err="1"/>
                        <a:t>pull_request</a:t>
                      </a:r>
                      <a:r>
                        <a:rPr lang="en-US" dirty="0"/>
                        <a:t>, schedule,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7126704"/>
                  </a:ext>
                </a:extLst>
              </a:tr>
              <a:tr h="3805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jobs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Groups of steps executed on a runner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998302"/>
                  </a:ext>
                </a:extLst>
              </a:tr>
              <a:tr h="3805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runs-on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environment (like ubuntu-latest, windows-latest)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527198"/>
                  </a:ext>
                </a:extLst>
              </a:tr>
              <a:tr h="3805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Reusable GitHub Action from Marketplace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8742260"/>
                  </a:ext>
                </a:extLst>
              </a:tr>
              <a:tr h="33837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Shell command to execute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102086"/>
                  </a:ext>
                </a:extLst>
              </a:tr>
            </a:tbl>
          </a:graphicData>
        </a:graphic>
      </p:graphicFrame>
      <p:pic>
        <p:nvPicPr>
          <p:cNvPr id="7" name="Picture 2" descr="KL Deemed to be University Logo">
            <a:extLst>
              <a:ext uri="{FF2B5EF4-FFF2-40B4-BE49-F238E27FC236}">
                <a16:creationId xmlns:a16="http://schemas.microsoft.com/office/drawing/2014/main" id="{1E66486A-7063-D51A-D9AB-2F6FF7647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103" y="315154"/>
            <a:ext cx="2509863" cy="1061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465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16C2-237A-4AA8-5245-FFCBBAA4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Workflow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BD485-8B9B-7CA9-DE98-E5F0E7B74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CI: Continuous Integration workflows</a:t>
            </a:r>
          </a:p>
          <a:p>
            <a:endParaRPr lang="en-US" dirty="0"/>
          </a:p>
          <a:p>
            <a:r>
              <a:rPr lang="en-US" dirty="0"/>
              <a:t>Deployments: Deployment workflows</a:t>
            </a:r>
          </a:p>
          <a:p>
            <a:endParaRPr lang="en-US" dirty="0"/>
          </a:p>
          <a:p>
            <a:r>
              <a:rPr lang="en-US" dirty="0"/>
              <a:t>Automation: Automating workflows</a:t>
            </a:r>
          </a:p>
          <a:p>
            <a:endParaRPr lang="en-US" dirty="0"/>
          </a:p>
          <a:p>
            <a:r>
              <a:rPr lang="en-US" dirty="0"/>
              <a:t>Code Scanning: Code Scanning workflows</a:t>
            </a:r>
          </a:p>
          <a:p>
            <a:endParaRPr lang="en-US" dirty="0"/>
          </a:p>
          <a:p>
            <a:r>
              <a:rPr lang="en-US" dirty="0"/>
              <a:t>Pages: Pages workflows</a:t>
            </a:r>
          </a:p>
        </p:txBody>
      </p:sp>
      <p:pic>
        <p:nvPicPr>
          <p:cNvPr id="4" name="Picture 2" descr="KL Deemed to be University Logo">
            <a:extLst>
              <a:ext uri="{FF2B5EF4-FFF2-40B4-BE49-F238E27FC236}">
                <a16:creationId xmlns:a16="http://schemas.microsoft.com/office/drawing/2014/main" id="{B18D3838-2ADD-CA7F-CB20-243E414DE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703" y="162754"/>
            <a:ext cx="2509863" cy="1061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622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5E07-87FA-A761-9C5C-BDB52CCF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015" y="73742"/>
            <a:ext cx="7097661" cy="1325563"/>
          </a:xfrm>
        </p:spPr>
        <p:txBody>
          <a:bodyPr/>
          <a:lstStyle/>
          <a:p>
            <a:pPr algn="ctr"/>
            <a:r>
              <a:rPr lang="en-US" dirty="0"/>
              <a:t>Workflow Basic Template of 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D3E7B-4FD9-E031-2130-46483A4E8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650" y="1325563"/>
            <a:ext cx="3837040" cy="5384953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name: Basic CI Workflow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on: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push: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branches: [main]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</a:t>
            </a:r>
            <a:r>
              <a:rPr lang="en-US" sz="1800" dirty="0" err="1"/>
              <a:t>pull_request</a:t>
            </a:r>
            <a:r>
              <a:rPr lang="en-US" sz="1800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branches: [main]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jobs: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build: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runs-on: ubuntu-latest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steps: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- name: Checkout Repository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uses: actions/checkout@v4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CB7EC-9983-FD12-E430-A6222CA93E30}"/>
              </a:ext>
            </a:extLst>
          </p:cNvPr>
          <p:cNvSpPr txBox="1"/>
          <p:nvPr/>
        </p:nvSpPr>
        <p:spPr>
          <a:xfrm>
            <a:off x="6096000" y="1973109"/>
            <a:ext cx="3558048" cy="3397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- name: Set up Node.js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uses: actions/setup-node@v4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with: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  node-version: '20'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- name: Install Dependencies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run: </a:t>
            </a:r>
            <a:r>
              <a:rPr lang="en-US" sz="1800" dirty="0" err="1"/>
              <a:t>npm</a:t>
            </a:r>
            <a:r>
              <a:rPr lang="en-US" sz="1800" dirty="0"/>
              <a:t> install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- name: Run Tests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run: </a:t>
            </a:r>
            <a:r>
              <a:rPr lang="en-US" sz="1800" dirty="0" err="1"/>
              <a:t>npm</a:t>
            </a:r>
            <a:r>
              <a:rPr lang="en-US" sz="1800" dirty="0"/>
              <a:t> test</a:t>
            </a:r>
            <a:endParaRPr lang="en-US" dirty="0"/>
          </a:p>
        </p:txBody>
      </p:sp>
      <p:pic>
        <p:nvPicPr>
          <p:cNvPr id="4" name="Picture 2" descr="KL Deemed to be University Logo">
            <a:extLst>
              <a:ext uri="{FF2B5EF4-FFF2-40B4-BE49-F238E27FC236}">
                <a16:creationId xmlns:a16="http://schemas.microsoft.com/office/drawing/2014/main" id="{B5CC69F8-07C3-4F8F-F7A3-60DFBCF3A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703" y="162754"/>
            <a:ext cx="2509863" cy="1061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281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77F10-404C-4B03-9F04-980A53491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C3BB-7C34-34B8-02B6-687CE9FA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016" y="73742"/>
            <a:ext cx="7761339" cy="1325563"/>
          </a:xfrm>
        </p:spPr>
        <p:txBody>
          <a:bodyPr/>
          <a:lstStyle/>
          <a:p>
            <a:pPr algn="ctr"/>
            <a:r>
              <a:rPr lang="en-US" dirty="0"/>
              <a:t>Workflow Basic Template of 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CFFB-E0FD-7595-9115-ED204CC2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650" y="1325563"/>
            <a:ext cx="3837040" cy="5384953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name: Deploy Website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on: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push: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branches: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- main  # triggers when you push to main branch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jobs: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deploy: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runs-on: ubuntu-latest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steps: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- name: Checkout repository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uses: actions/checkout@v4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- name: Set up Node.js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uses: actions/setup-node@v4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with: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        node-version: '20'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DD95F-C2A6-A553-9484-9F4C898C0258}"/>
              </a:ext>
            </a:extLst>
          </p:cNvPr>
          <p:cNvSpPr txBox="1"/>
          <p:nvPr/>
        </p:nvSpPr>
        <p:spPr>
          <a:xfrm>
            <a:off x="6095999" y="1399305"/>
            <a:ext cx="3837040" cy="4726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 </a:t>
            </a:r>
            <a:r>
              <a:rPr lang="en-US" dirty="0"/>
              <a:t> - name: Install dependencies</a:t>
            </a:r>
          </a:p>
          <a:p>
            <a:pPr>
              <a:lnSpc>
                <a:spcPct val="120000"/>
              </a:lnSpc>
            </a:pPr>
            <a:r>
              <a:rPr lang="en-US" dirty="0"/>
              <a:t>      run: 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    - name: Build the project</a:t>
            </a:r>
          </a:p>
          <a:p>
            <a:pPr>
              <a:lnSpc>
                <a:spcPct val="120000"/>
              </a:lnSpc>
            </a:pPr>
            <a:r>
              <a:rPr lang="en-US" dirty="0"/>
              <a:t>      run: </a:t>
            </a:r>
            <a:r>
              <a:rPr lang="en-US" dirty="0" err="1"/>
              <a:t>npm</a:t>
            </a:r>
            <a:r>
              <a:rPr lang="en-US" dirty="0"/>
              <a:t> run build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    - name: Deploy to GitHub Pages</a:t>
            </a:r>
          </a:p>
          <a:p>
            <a:pPr>
              <a:lnSpc>
                <a:spcPct val="120000"/>
              </a:lnSpc>
            </a:pPr>
            <a:r>
              <a:rPr lang="en-US" dirty="0"/>
              <a:t>      uses: </a:t>
            </a:r>
            <a:r>
              <a:rPr lang="en-US" dirty="0" err="1"/>
              <a:t>peaceiris</a:t>
            </a:r>
            <a:r>
              <a:rPr lang="en-US" dirty="0"/>
              <a:t>/actions-gh-pages@v3</a:t>
            </a:r>
          </a:p>
          <a:p>
            <a:pPr>
              <a:lnSpc>
                <a:spcPct val="120000"/>
              </a:lnSpc>
            </a:pPr>
            <a:r>
              <a:rPr lang="en-US" dirty="0"/>
              <a:t>      with:</a:t>
            </a:r>
          </a:p>
          <a:p>
            <a:pPr>
              <a:lnSpc>
                <a:spcPct val="120000"/>
              </a:lnSpc>
            </a:pPr>
            <a:r>
              <a:rPr lang="en-US" dirty="0"/>
              <a:t>        </a:t>
            </a:r>
            <a:r>
              <a:rPr lang="en-US" dirty="0" err="1"/>
              <a:t>github_token</a:t>
            </a:r>
            <a:r>
              <a:rPr lang="en-US" dirty="0"/>
              <a:t>: ${{ </a:t>
            </a:r>
            <a:r>
              <a:rPr lang="en-US" dirty="0" err="1"/>
              <a:t>secrets.GITHUB_TOKEN</a:t>
            </a:r>
            <a:r>
              <a:rPr lang="en-US" dirty="0"/>
              <a:t> }}</a:t>
            </a:r>
          </a:p>
          <a:p>
            <a:pPr>
              <a:lnSpc>
                <a:spcPct val="120000"/>
              </a:lnSpc>
            </a:pPr>
            <a:r>
              <a:rPr lang="en-US" dirty="0"/>
              <a:t>        </a:t>
            </a:r>
            <a:r>
              <a:rPr lang="en-US" dirty="0" err="1"/>
              <a:t>publish_dir</a:t>
            </a:r>
            <a:r>
              <a:rPr lang="en-US" dirty="0"/>
              <a:t>: ./build  # Path to static files</a:t>
            </a:r>
          </a:p>
        </p:txBody>
      </p:sp>
      <p:pic>
        <p:nvPicPr>
          <p:cNvPr id="4" name="Picture 2" descr="KL Deemed to be University Logo">
            <a:extLst>
              <a:ext uri="{FF2B5EF4-FFF2-40B4-BE49-F238E27FC236}">
                <a16:creationId xmlns:a16="http://schemas.microsoft.com/office/drawing/2014/main" id="{5C50DF1A-0EBE-CD14-0D86-E8776363D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703" y="162754"/>
            <a:ext cx="2509863" cy="1061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472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534</Words>
  <Application>Microsoft Office PowerPoint</Application>
  <PresentationFormat>Widescreen</PresentationFormat>
  <Paragraphs>110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Git Actions</vt:lpstr>
      <vt:lpstr>GitActions Terminologies</vt:lpstr>
      <vt:lpstr>Types of Workflow Templates</vt:lpstr>
      <vt:lpstr>Workflow Basic Template of CI</vt:lpstr>
      <vt:lpstr>Workflow Basic Template of 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 Suneetha Bulla</dc:creator>
  <cp:lastModifiedBy>Dr Suneetha Bulla</cp:lastModifiedBy>
  <cp:revision>4</cp:revision>
  <dcterms:created xsi:type="dcterms:W3CDTF">2025-07-10T11:05:22Z</dcterms:created>
  <dcterms:modified xsi:type="dcterms:W3CDTF">2025-07-22T05:53:52Z</dcterms:modified>
</cp:coreProperties>
</file>