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ebm" ContentType="video/webm"/>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626" r:id="rId2"/>
    <p:sldId id="679" r:id="rId3"/>
    <p:sldId id="680" r:id="rId4"/>
    <p:sldId id="681" r:id="rId5"/>
    <p:sldId id="682" r:id="rId6"/>
    <p:sldId id="683" r:id="rId7"/>
    <p:sldId id="678" r:id="rId8"/>
    <p:sldId id="684" r:id="rId9"/>
    <p:sldId id="685" r:id="rId10"/>
    <p:sldId id="686" r:id="rId11"/>
    <p:sldId id="687" r:id="rId12"/>
    <p:sldId id="677" r:id="rId1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CC"/>
    <a:srgbClr val="FFCC00"/>
    <a:srgbClr val="008080"/>
    <a:srgbClr val="00CC00"/>
    <a:srgbClr val="CC6600"/>
    <a:srgbClr val="6600CC"/>
    <a:srgbClr val="00FF00"/>
    <a:srgbClr val="FFFF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86" autoAdjust="0"/>
    <p:restoredTop sz="92575" autoAdjust="0"/>
  </p:normalViewPr>
  <p:slideViewPr>
    <p:cSldViewPr>
      <p:cViewPr varScale="1">
        <p:scale>
          <a:sx n="63" d="100"/>
          <a:sy n="63" d="100"/>
        </p:scale>
        <p:origin x="723" y="51"/>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E2FF6C-DF47-8B45-BC7B-A2C9C2B6BDCD}" type="datetimeFigureOut">
              <a:rPr kumimoji="1" lang="zh-CN" altLang="en-US" smtClean="0"/>
              <a:pPr/>
              <a:t>2022/1/21</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46D3610-FED6-FD4A-AF0C-34AF2D9EC996}" type="slidenum">
              <a:rPr kumimoji="1" lang="zh-CN" altLang="en-US" smtClean="0"/>
              <a:pPr/>
              <a:t>‹#›</a:t>
            </a:fld>
            <a:endParaRPr kumimoji="1" lang="zh-CN" altLang="en-US"/>
          </a:p>
        </p:txBody>
      </p:sp>
    </p:spTree>
    <p:extLst>
      <p:ext uri="{BB962C8B-B14F-4D97-AF65-F5344CB8AC3E}">
        <p14:creationId xmlns:p14="http://schemas.microsoft.com/office/powerpoint/2010/main" val="3354778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C22E7979-303A-4EC1-83BB-8F9E268ACE30}" type="datetimeFigureOut">
              <a:rPr lang="zh-CN" altLang="en-US"/>
              <a:pPr>
                <a:defRPr/>
              </a:pPr>
              <a:t>2022/1/21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4290376D-FF46-4D21-B378-6F6782DDB214}" type="slidenum">
              <a:rPr lang="zh-CN" altLang="en-US"/>
              <a:pPr>
                <a:defRPr/>
              </a:pPr>
              <a:t>‹#›</a:t>
            </a:fld>
            <a:endParaRPr lang="zh-CN" altLang="en-US"/>
          </a:p>
        </p:txBody>
      </p:sp>
    </p:spTree>
    <p:extLst>
      <p:ext uri="{BB962C8B-B14F-4D97-AF65-F5344CB8AC3E}">
        <p14:creationId xmlns:p14="http://schemas.microsoft.com/office/powerpoint/2010/main" val="38859615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777381-4539-4CFE-9F0C-FFB3CC4E6A08}" type="slidenum">
              <a:rPr lang="zh-CN" altLang="en-US" smtClean="0"/>
              <a:pPr/>
              <a:t>1</a:t>
            </a:fld>
            <a:endParaRPr lang="zh-CN" altLang="en-US"/>
          </a:p>
        </p:txBody>
      </p:sp>
    </p:spTree>
    <p:extLst>
      <p:ext uri="{BB962C8B-B14F-4D97-AF65-F5344CB8AC3E}">
        <p14:creationId xmlns:p14="http://schemas.microsoft.com/office/powerpoint/2010/main" val="185414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p:spPr>
        <p:txBody>
          <a:bodyPr/>
          <a:lstStyle/>
          <a:p>
            <a:pPr defTabSz="882154">
              <a:defRPr/>
            </a:pPr>
            <a:endParaRPr lang="en-US" altLang="zh-CN" b="1" dirty="0">
              <a:solidFill>
                <a:srgbClr val="0000FF"/>
              </a:solidFill>
              <a:latin typeface="Arial" charset="0"/>
            </a:endParaRPr>
          </a:p>
        </p:txBody>
      </p:sp>
    </p:spTree>
    <p:extLst>
      <p:ext uri="{BB962C8B-B14F-4D97-AF65-F5344CB8AC3E}">
        <p14:creationId xmlns:p14="http://schemas.microsoft.com/office/powerpoint/2010/main" val="995995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6F7DE6B3-724F-4504-BC0E-760E77642797}" type="datetime1">
              <a:rPr lang="zh-CN" altLang="en-US" smtClean="0"/>
              <a:pPr>
                <a:defRPr/>
              </a:pPr>
              <a:t>2022/1/21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5B7D878-AA3C-435B-B4FD-AFB73997860B}" type="slidenum">
              <a:rPr lang="zh-CN" altLang="en-US"/>
              <a:pPr>
                <a:defRPr/>
              </a:pPr>
              <a:t>‹#›</a:t>
            </a:fld>
            <a:endParaRPr lang="zh-CN" altLang="en-US"/>
          </a:p>
        </p:txBody>
      </p:sp>
    </p:spTree>
    <p:extLst>
      <p:ext uri="{BB962C8B-B14F-4D97-AF65-F5344CB8AC3E}">
        <p14:creationId xmlns:p14="http://schemas.microsoft.com/office/powerpoint/2010/main" val="4273790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3D766597-99D9-477A-B2B9-906FE932CB16}" type="datetime1">
              <a:rPr lang="zh-CN" altLang="en-US" smtClean="0"/>
              <a:pPr>
                <a:defRPr/>
              </a:pPr>
              <a:t>2022/1/21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0B14C29-00C1-4A01-826B-09D0C8121D9F}" type="slidenum">
              <a:rPr lang="zh-CN" altLang="en-US"/>
              <a:pPr>
                <a:defRPr/>
              </a:pPr>
              <a:t>‹#›</a:t>
            </a:fld>
            <a:endParaRPr lang="zh-CN" altLang="en-US"/>
          </a:p>
        </p:txBody>
      </p:sp>
    </p:spTree>
    <p:extLst>
      <p:ext uri="{BB962C8B-B14F-4D97-AF65-F5344CB8AC3E}">
        <p14:creationId xmlns:p14="http://schemas.microsoft.com/office/powerpoint/2010/main" val="1549962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00B95E32-0DB8-4854-9951-16CD71C74214}" type="datetime1">
              <a:rPr lang="zh-CN" altLang="en-US" smtClean="0"/>
              <a:pPr>
                <a:defRPr/>
              </a:pPr>
              <a:t>2022/1/21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A9B0A4A-C019-46CA-8991-395662690106}" type="slidenum">
              <a:rPr lang="zh-CN" altLang="en-US"/>
              <a:pPr>
                <a:defRPr/>
              </a:pPr>
              <a:t>‹#›</a:t>
            </a:fld>
            <a:endParaRPr lang="zh-CN" altLang="en-US"/>
          </a:p>
        </p:txBody>
      </p:sp>
    </p:spTree>
    <p:extLst>
      <p:ext uri="{BB962C8B-B14F-4D97-AF65-F5344CB8AC3E}">
        <p14:creationId xmlns:p14="http://schemas.microsoft.com/office/powerpoint/2010/main" val="3760649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8F26E94-F89E-4302-A7DE-5F580B6815CF}" type="datetime1">
              <a:rPr lang="zh-CN" altLang="en-US" smtClean="0"/>
              <a:pPr>
                <a:defRPr/>
              </a:pPr>
              <a:t>2022/1/21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A61AB87-5FBE-41EB-9B8F-00B79B28F415}" type="slidenum">
              <a:rPr lang="zh-CN" altLang="en-US"/>
              <a:pPr>
                <a:defRPr/>
              </a:pPr>
              <a:t>‹#›</a:t>
            </a:fld>
            <a:endParaRPr lang="zh-CN" altLang="en-US"/>
          </a:p>
        </p:txBody>
      </p:sp>
    </p:spTree>
    <p:extLst>
      <p:ext uri="{BB962C8B-B14F-4D97-AF65-F5344CB8AC3E}">
        <p14:creationId xmlns:p14="http://schemas.microsoft.com/office/powerpoint/2010/main" val="560888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6C7837B-0131-4A4D-9816-47F773B68EFA}" type="datetime1">
              <a:rPr lang="zh-CN" altLang="en-US" smtClean="0"/>
              <a:pPr>
                <a:defRPr/>
              </a:pPr>
              <a:t>2022/1/21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B2DC08F-127C-40BA-A8B4-E1F1102E7A65}" type="slidenum">
              <a:rPr lang="zh-CN" altLang="en-US"/>
              <a:pPr>
                <a:defRPr/>
              </a:pPr>
              <a:t>‹#›</a:t>
            </a:fld>
            <a:endParaRPr lang="zh-CN" altLang="en-US"/>
          </a:p>
        </p:txBody>
      </p:sp>
    </p:spTree>
    <p:extLst>
      <p:ext uri="{BB962C8B-B14F-4D97-AF65-F5344CB8AC3E}">
        <p14:creationId xmlns:p14="http://schemas.microsoft.com/office/powerpoint/2010/main" val="1073859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5172B84A-4466-4695-8758-9716E3E61C8B}" type="datetime1">
              <a:rPr lang="zh-CN" altLang="en-US" smtClean="0"/>
              <a:pPr>
                <a:defRPr/>
              </a:pPr>
              <a:t>2022/1/21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9631E0B-13F5-4193-876D-4D808447F6B4}" type="slidenum">
              <a:rPr lang="zh-CN" altLang="en-US"/>
              <a:pPr>
                <a:defRPr/>
              </a:pPr>
              <a:t>‹#›</a:t>
            </a:fld>
            <a:endParaRPr lang="zh-CN" altLang="en-US"/>
          </a:p>
        </p:txBody>
      </p:sp>
    </p:spTree>
    <p:extLst>
      <p:ext uri="{BB962C8B-B14F-4D97-AF65-F5344CB8AC3E}">
        <p14:creationId xmlns:p14="http://schemas.microsoft.com/office/powerpoint/2010/main" val="1292505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DFE97722-2C4F-4B00-93EA-D8572BAF9349}" type="datetime1">
              <a:rPr lang="zh-CN" altLang="en-US" smtClean="0"/>
              <a:pPr>
                <a:defRPr/>
              </a:pPr>
              <a:t>2022/1/21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23E7B19-6511-42C8-909E-4B155DEB747B}" type="slidenum">
              <a:rPr lang="zh-CN" altLang="en-US"/>
              <a:pPr>
                <a:defRPr/>
              </a:pPr>
              <a:t>‹#›</a:t>
            </a:fld>
            <a:endParaRPr lang="zh-CN" altLang="en-US"/>
          </a:p>
        </p:txBody>
      </p:sp>
    </p:spTree>
    <p:extLst>
      <p:ext uri="{BB962C8B-B14F-4D97-AF65-F5344CB8AC3E}">
        <p14:creationId xmlns:p14="http://schemas.microsoft.com/office/powerpoint/2010/main" val="631774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C0D99022-A21A-47E5-A25C-4D51CF96ABFF}" type="datetime1">
              <a:rPr lang="zh-CN" altLang="en-US" smtClean="0"/>
              <a:pPr>
                <a:defRPr/>
              </a:pPr>
              <a:t>2022/1/21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5F9B8287-B932-4E1E-A11E-38B764B0C803}" type="slidenum">
              <a:rPr lang="zh-CN" altLang="en-US"/>
              <a:pPr>
                <a:defRPr/>
              </a:pPr>
              <a:t>‹#›</a:t>
            </a:fld>
            <a:endParaRPr lang="zh-CN" altLang="en-US"/>
          </a:p>
        </p:txBody>
      </p:sp>
    </p:spTree>
    <p:extLst>
      <p:ext uri="{BB962C8B-B14F-4D97-AF65-F5344CB8AC3E}">
        <p14:creationId xmlns:p14="http://schemas.microsoft.com/office/powerpoint/2010/main" val="3842281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579323BF-CBC6-4813-95AD-72D33ECD32C9}" type="datetime1">
              <a:rPr lang="zh-CN" altLang="en-US" smtClean="0"/>
              <a:pPr>
                <a:defRPr/>
              </a:pPr>
              <a:t>2022/1/21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CF2CF06-6B99-42C8-B175-7B5646A657C6}" type="slidenum">
              <a:rPr lang="zh-CN" altLang="en-US"/>
              <a:pPr>
                <a:defRPr/>
              </a:pPr>
              <a:t>‹#›</a:t>
            </a:fld>
            <a:endParaRPr lang="zh-CN" altLang="en-US"/>
          </a:p>
        </p:txBody>
      </p:sp>
    </p:spTree>
    <p:extLst>
      <p:ext uri="{BB962C8B-B14F-4D97-AF65-F5344CB8AC3E}">
        <p14:creationId xmlns:p14="http://schemas.microsoft.com/office/powerpoint/2010/main" val="74159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A1C0A100-C61E-4F35-9174-521645B79C56}" type="datetime1">
              <a:rPr lang="zh-CN" altLang="en-US" smtClean="0"/>
              <a:pPr>
                <a:defRPr/>
              </a:pPr>
              <a:t>2022/1/21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65230E2-8FEB-40DB-9DE9-E909BA404A52}" type="slidenum">
              <a:rPr lang="zh-CN" altLang="en-US"/>
              <a:pPr>
                <a:defRPr/>
              </a:pPr>
              <a:t>‹#›</a:t>
            </a:fld>
            <a:endParaRPr lang="zh-CN" altLang="en-US"/>
          </a:p>
        </p:txBody>
      </p:sp>
    </p:spTree>
    <p:extLst>
      <p:ext uri="{BB962C8B-B14F-4D97-AF65-F5344CB8AC3E}">
        <p14:creationId xmlns:p14="http://schemas.microsoft.com/office/powerpoint/2010/main" val="1844370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B995EF8-B552-4021-9485-A1D8AF67A52B}" type="datetime1">
              <a:rPr lang="zh-CN" altLang="en-US" smtClean="0"/>
              <a:pPr>
                <a:defRPr/>
              </a:pPr>
              <a:t>2022/1/21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1934C91-E540-4781-8E47-C3A0306853C5}" type="slidenum">
              <a:rPr lang="zh-CN" altLang="en-US"/>
              <a:pPr>
                <a:defRPr/>
              </a:pPr>
              <a:t>‹#›</a:t>
            </a:fld>
            <a:endParaRPr lang="zh-CN" altLang="en-US"/>
          </a:p>
        </p:txBody>
      </p:sp>
    </p:spTree>
    <p:extLst>
      <p:ext uri="{BB962C8B-B14F-4D97-AF65-F5344CB8AC3E}">
        <p14:creationId xmlns:p14="http://schemas.microsoft.com/office/powerpoint/2010/main" val="1130572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D6F6B05C-9EFB-482F-8AED-C6A679B4690D}" type="datetime1">
              <a:rPr lang="zh-CN" altLang="en-US" smtClean="0"/>
              <a:pPr>
                <a:defRPr/>
              </a:pPr>
              <a:t>2022/1/21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1471B900-FD2F-4303-B5F5-51DB6AA41B9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3.gif"/></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webm"/><Relationship Id="rId1" Type="http://schemas.microsoft.com/office/2007/relationships/media" Target="../media/media1.webm"/><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10"/>
          <p:cNvSpPr txBox="1">
            <a:spLocks noChangeArrowheads="1"/>
          </p:cNvSpPr>
          <p:nvPr/>
        </p:nvSpPr>
        <p:spPr bwMode="auto">
          <a:xfrm>
            <a:off x="-275208" y="2274271"/>
            <a:ext cx="9694415" cy="769506"/>
          </a:xfrm>
          <a:prstGeom prst="rect">
            <a:avLst/>
          </a:prstGeom>
          <a:noFill/>
          <a:ln w="8001" algn="ctr">
            <a:noFill/>
            <a:miter lim="800000"/>
            <a:headEnd/>
            <a:tailEnd/>
          </a:ln>
        </p:spPr>
        <p:txBody>
          <a:bodyPr wrap="square">
            <a:spAutoFit/>
          </a:bodyPr>
          <a:lstStyle/>
          <a:p>
            <a:pPr algn="ctr">
              <a:lnSpc>
                <a:spcPct val="110000"/>
              </a:lnSpc>
              <a:defRPr/>
            </a:pPr>
            <a:r>
              <a:rPr lang="zh-CN" altLang="en-US" sz="4300" b="1" dirty="0">
                <a:solidFill>
                  <a:srgbClr val="B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文献调研</a:t>
            </a:r>
            <a:endParaRPr lang="zh-CN" altLang="en-US" sz="4500" b="1" dirty="0">
              <a:solidFill>
                <a:srgbClr val="80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8" name="TextBox 7"/>
          <p:cNvSpPr txBox="1"/>
          <p:nvPr/>
        </p:nvSpPr>
        <p:spPr>
          <a:xfrm>
            <a:off x="5580112" y="6074544"/>
            <a:ext cx="3292418" cy="430887"/>
          </a:xfrm>
          <a:prstGeom prst="rect">
            <a:avLst/>
          </a:prstGeom>
          <a:noFill/>
        </p:spPr>
        <p:txBody>
          <a:bodyPr wrap="square" rtlCol="0">
            <a:spAutoFit/>
          </a:bodyPr>
          <a:lstStyle/>
          <a:p>
            <a:r>
              <a:rPr lang="en-US" sz="2200" b="1" dirty="0">
                <a:latin typeface="微软雅黑" panose="020B0503020204020204" pitchFamily="34" charset="-122"/>
                <a:ea typeface="微软雅黑" panose="020B0503020204020204" pitchFamily="34" charset="-122"/>
              </a:rPr>
              <a:t>2020</a:t>
            </a:r>
            <a:r>
              <a:rPr lang="zh-CN" altLang="en-US" sz="2200" b="1" dirty="0">
                <a:latin typeface="微软雅黑" panose="020B0503020204020204" pitchFamily="34" charset="-122"/>
                <a:ea typeface="微软雅黑" panose="020B0503020204020204" pitchFamily="34" charset="-122"/>
              </a:rPr>
              <a:t>年</a:t>
            </a:r>
            <a:r>
              <a:rPr lang="en-US" altLang="zh-CN" sz="2200" b="1" dirty="0">
                <a:latin typeface="微软雅黑" panose="020B0503020204020204" pitchFamily="34" charset="-122"/>
                <a:ea typeface="微软雅黑" panose="020B0503020204020204" pitchFamily="34" charset="-122"/>
              </a:rPr>
              <a:t>6</a:t>
            </a:r>
            <a:r>
              <a:rPr lang="zh-CN" altLang="en-US" sz="2200" b="1" dirty="0">
                <a:latin typeface="微软雅黑" panose="020B0503020204020204" pitchFamily="34" charset="-122"/>
                <a:ea typeface="微软雅黑" panose="020B0503020204020204" pitchFamily="34" charset="-122"/>
              </a:rPr>
              <a:t>月</a:t>
            </a:r>
            <a:r>
              <a:rPr lang="en-US" altLang="zh-CN" sz="2200" b="1" dirty="0">
                <a:latin typeface="微软雅黑" panose="020B0503020204020204" pitchFamily="34" charset="-122"/>
                <a:ea typeface="微软雅黑" panose="020B0503020204020204" pitchFamily="34" charset="-122"/>
              </a:rPr>
              <a:t>1</a:t>
            </a:r>
            <a:r>
              <a:rPr lang="zh-CN" altLang="en-US" sz="2200" b="1" dirty="0">
                <a:latin typeface="微软雅黑" panose="020B0503020204020204" pitchFamily="34" charset="-122"/>
                <a:ea typeface="微软雅黑" panose="020B0503020204020204" pitchFamily="34" charset="-122"/>
              </a:rPr>
              <a:t>日，南京</a:t>
            </a:r>
            <a:endParaRPr lang="en-US" sz="2200" b="1" dirty="0">
              <a:latin typeface="微软雅黑" panose="020B0503020204020204" pitchFamily="34" charset="-122"/>
              <a:ea typeface="微软雅黑" panose="020B0503020204020204" pitchFamily="34" charset="-122"/>
            </a:endParaRPr>
          </a:p>
        </p:txBody>
      </p:sp>
      <p:sp>
        <p:nvSpPr>
          <p:cNvPr id="10" name="Rectangle 6">
            <a:extLst>
              <a:ext uri="{FF2B5EF4-FFF2-40B4-BE49-F238E27FC236}">
                <a16:creationId xmlns:a16="http://schemas.microsoft.com/office/drawing/2014/main" id="{58517C64-76B4-4FFD-B3CF-B02B93C31F38}"/>
              </a:ext>
            </a:extLst>
          </p:cNvPr>
          <p:cNvSpPr>
            <a:spLocks noGrp="1" noChangeArrowheads="1"/>
          </p:cNvSpPr>
          <p:nvPr>
            <p:ph type="sldNum" sz="quarter" idx="12"/>
          </p:nvPr>
        </p:nvSpPr>
        <p:spPr>
          <a:xfrm>
            <a:off x="7010400" y="6492875"/>
            <a:ext cx="2133600" cy="365125"/>
          </a:xfrm>
          <a:noFill/>
        </p:spPr>
        <p:txBody>
          <a:bodyPr/>
          <a:lstStyle/>
          <a:p>
            <a:fld id="{4C3433E7-8A0E-450A-8B5B-DF6AD05D5207}" type="slidenum">
              <a:rPr lang="en-US" altLang="zh-CN" sz="1800" b="1" smtClean="0">
                <a:solidFill>
                  <a:schemeClr val="tx1"/>
                </a:solidFill>
                <a:latin typeface="Arial" pitchFamily="34" charset="0"/>
              </a:rPr>
              <a:pPr/>
              <a:t>1</a:t>
            </a:fld>
            <a:endParaRPr lang="en-US" altLang="zh-CN" sz="1800" b="1" dirty="0">
              <a:solidFill>
                <a:schemeClr val="tx1"/>
              </a:solidFill>
              <a:latin typeface="Arial" pitchFamily="34" charset="0"/>
            </a:endParaRPr>
          </a:p>
        </p:txBody>
      </p:sp>
      <p:sp>
        <p:nvSpPr>
          <p:cNvPr id="2" name="矩形 1">
            <a:extLst>
              <a:ext uri="{FF2B5EF4-FFF2-40B4-BE49-F238E27FC236}">
                <a16:creationId xmlns:a16="http://schemas.microsoft.com/office/drawing/2014/main" id="{7698FCC8-0CDA-40AD-93C3-CEB8819EB29A}"/>
              </a:ext>
            </a:extLst>
          </p:cNvPr>
          <p:cNvSpPr/>
          <p:nvPr/>
        </p:nvSpPr>
        <p:spPr>
          <a:xfrm>
            <a:off x="3210085" y="4153000"/>
            <a:ext cx="2723823" cy="481542"/>
          </a:xfrm>
          <a:prstGeom prst="rect">
            <a:avLst/>
          </a:prstGeom>
        </p:spPr>
        <p:txBody>
          <a:bodyPr wrap="none">
            <a:spAutoFit/>
          </a:bodyPr>
          <a:lstStyle/>
          <a:p>
            <a:pPr algn="ctr">
              <a:lnSpc>
                <a:spcPts val="3000"/>
              </a:lnSpc>
              <a:spcAft>
                <a:spcPts val="2400"/>
              </a:spcAft>
            </a:pPr>
            <a:r>
              <a:rPr lang="zh-CN" altLang="en-US" sz="3300" b="1" dirty="0">
                <a:latin typeface="微软雅黑" panose="020B0503020204020204" pitchFamily="34" charset="-122"/>
                <a:ea typeface="微软雅黑" panose="020B0503020204020204" pitchFamily="34" charset="-122"/>
              </a:rPr>
              <a:t>报告人：冯哲</a:t>
            </a:r>
            <a:endParaRPr lang="en-US" altLang="zh-CN" sz="3300" b="1" dirty="0">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7698FCC8-0CDA-40AD-93C3-CEB8819EB29A}"/>
              </a:ext>
            </a:extLst>
          </p:cNvPr>
          <p:cNvSpPr/>
          <p:nvPr/>
        </p:nvSpPr>
        <p:spPr>
          <a:xfrm>
            <a:off x="3844875" y="5397032"/>
            <a:ext cx="1454244" cy="481542"/>
          </a:xfrm>
          <a:prstGeom prst="rect">
            <a:avLst/>
          </a:prstGeom>
        </p:spPr>
        <p:txBody>
          <a:bodyPr wrap="none">
            <a:spAutoFit/>
          </a:bodyPr>
          <a:lstStyle/>
          <a:p>
            <a:pPr>
              <a:lnSpc>
                <a:spcPts val="3000"/>
              </a:lnSpc>
              <a:spcAft>
                <a:spcPts val="2400"/>
              </a:spcAft>
            </a:pPr>
            <a:r>
              <a:rPr lang="zh-CN" altLang="en-US" sz="3300" b="1" dirty="0">
                <a:latin typeface="微软雅黑" panose="020B0503020204020204" pitchFamily="34" charset="-122"/>
                <a:ea typeface="微软雅黑" panose="020B0503020204020204" pitchFamily="34" charset="-122"/>
              </a:rPr>
              <a:t>理学院</a:t>
            </a:r>
            <a:endParaRPr lang="en-US" altLang="zh-CN" sz="3300" b="1" dirty="0">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7698FCC8-0CDA-40AD-93C3-CEB8819EB29A}"/>
              </a:ext>
            </a:extLst>
          </p:cNvPr>
          <p:cNvSpPr/>
          <p:nvPr/>
        </p:nvSpPr>
        <p:spPr>
          <a:xfrm>
            <a:off x="3633279" y="4774129"/>
            <a:ext cx="1877437" cy="481542"/>
          </a:xfrm>
          <a:prstGeom prst="rect">
            <a:avLst/>
          </a:prstGeom>
        </p:spPr>
        <p:txBody>
          <a:bodyPr wrap="none">
            <a:spAutoFit/>
          </a:bodyPr>
          <a:lstStyle/>
          <a:p>
            <a:pPr>
              <a:lnSpc>
                <a:spcPts val="3000"/>
              </a:lnSpc>
              <a:spcAft>
                <a:spcPts val="2400"/>
              </a:spcAft>
            </a:pPr>
            <a:r>
              <a:rPr lang="zh-CN" altLang="en-US" sz="3300" b="1" dirty="0">
                <a:latin typeface="微软雅黑" panose="020B0503020204020204" pitchFamily="34" charset="-122"/>
                <a:ea typeface="微软雅黑" panose="020B0503020204020204" pitchFamily="34" charset="-122"/>
              </a:rPr>
              <a:t>河海大学</a:t>
            </a:r>
            <a:endParaRPr lang="en-US" altLang="zh-CN" sz="3300" b="1" dirty="0">
              <a:latin typeface="微软雅黑" panose="020B0503020204020204" pitchFamily="34" charset="-122"/>
              <a:ea typeface="微软雅黑" panose="020B0503020204020204" pitchFamily="34" charset="-122"/>
            </a:endParaRPr>
          </a:p>
        </p:txBody>
      </p:sp>
      <p:pic>
        <p:nvPicPr>
          <p:cNvPr id="13" name="Picture 2" descr="http://www.hhu.edu.cn/_upload/article/images/68/82/3f8a9aa549d5a774e977a9bd805e/f11c0922-a3a3-4198-a8f9-3ec93bc00d18.jpg"/>
          <p:cNvPicPr>
            <a:picLocks noChangeAspect="1" noChangeArrowheads="1"/>
          </p:cNvPicPr>
          <p:nvPr/>
        </p:nvPicPr>
        <p:blipFill>
          <a:blip r:embed="rId3" cstate="print"/>
          <a:srcRect t="38121"/>
          <a:stretch>
            <a:fillRect/>
          </a:stretch>
        </p:blipFill>
        <p:spPr bwMode="auto">
          <a:xfrm>
            <a:off x="-3" y="0"/>
            <a:ext cx="9144000" cy="1844824"/>
          </a:xfrm>
          <a:prstGeom prst="rect">
            <a:avLst/>
          </a:prstGeom>
          <a:noFill/>
        </p:spPr>
      </p:pic>
      <p:pic>
        <p:nvPicPr>
          <p:cNvPr id="14" name="Picture 2" descr="http://www.hhu.edu.cn/_upload/article/images/68/82/3f8a9aa549d5a774e977a9bd805e/f11c0922-a3a3-4198-a8f9-3ec93bc00d18.jpg"/>
          <p:cNvPicPr>
            <a:picLocks noChangeAspect="1" noChangeArrowheads="1"/>
          </p:cNvPicPr>
          <p:nvPr/>
        </p:nvPicPr>
        <p:blipFill>
          <a:blip r:embed="rId3" cstate="print"/>
          <a:srcRect l="59849" t="38121" r="11801" b="40141"/>
          <a:stretch>
            <a:fillRect/>
          </a:stretch>
        </p:blipFill>
        <p:spPr bwMode="auto">
          <a:xfrm>
            <a:off x="3275853" y="17480"/>
            <a:ext cx="2592288" cy="648072"/>
          </a:xfrm>
          <a:prstGeom prst="rect">
            <a:avLst/>
          </a:prstGeom>
          <a:noFill/>
        </p:spPr>
      </p:pic>
    </p:spTree>
    <p:extLst>
      <p:ext uri="{BB962C8B-B14F-4D97-AF65-F5344CB8AC3E}">
        <p14:creationId xmlns:p14="http://schemas.microsoft.com/office/powerpoint/2010/main" val="684271102"/>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45" y="1378669"/>
            <a:ext cx="6039900" cy="3919022"/>
          </a:xfrm>
          <a:prstGeom prst="rect">
            <a:avLst/>
          </a:prstGeom>
          <a:noFill/>
        </p:spPr>
        <p:txBody>
          <a:bodyPr wrap="square" rtlCol="0">
            <a:spAutoFit/>
          </a:bodyPr>
          <a:lstStyle/>
          <a:p>
            <a:pPr marL="214313" indent="-214313">
              <a:spcBef>
                <a:spcPts val="450"/>
              </a:spcBef>
              <a:buFont typeface="Arial" panose="020B0604020202020204" pitchFamily="34" charset="0"/>
              <a:buChar char="•"/>
            </a:pPr>
            <a:r>
              <a:rPr lang="en-US" altLang="zh-CN" dirty="0"/>
              <a:t>Sistani, M.; Staudinger, P.; </a:t>
            </a:r>
            <a:r>
              <a:rPr lang="en-US" altLang="zh-CN" dirty="0" err="1"/>
              <a:t>Greil</a:t>
            </a:r>
            <a:r>
              <a:rPr lang="en-US" altLang="zh-CN" dirty="0"/>
              <a:t>, J.; </a:t>
            </a:r>
            <a:r>
              <a:rPr lang="en-US" altLang="zh-CN" dirty="0" err="1"/>
              <a:t>Holzbauer</a:t>
            </a:r>
            <a:r>
              <a:rPr lang="en-US" altLang="zh-CN" dirty="0"/>
              <a:t>, M.; </a:t>
            </a:r>
            <a:r>
              <a:rPr lang="en-US" altLang="zh-CN" dirty="0" err="1"/>
              <a:t>Detz</a:t>
            </a:r>
            <a:r>
              <a:rPr lang="en-US" altLang="zh-CN" dirty="0"/>
              <a:t>, H.; </a:t>
            </a:r>
            <a:r>
              <a:rPr lang="en-US" altLang="zh-CN" dirty="0" err="1"/>
              <a:t>Bertagnolli</a:t>
            </a:r>
            <a:r>
              <a:rPr lang="en-US" altLang="zh-CN" dirty="0"/>
              <a:t>, E.; </a:t>
            </a:r>
            <a:r>
              <a:rPr lang="en-US" altLang="zh-CN" dirty="0" err="1"/>
              <a:t>Lugstein</a:t>
            </a:r>
            <a:r>
              <a:rPr lang="en-US" altLang="zh-CN" dirty="0"/>
              <a:t>, A., </a:t>
            </a:r>
            <a:r>
              <a:rPr lang="en-US" altLang="zh-CN" dirty="0">
                <a:solidFill>
                  <a:srgbClr val="FF0000"/>
                </a:solidFill>
              </a:rPr>
              <a:t>Room-Temperature</a:t>
            </a:r>
            <a:r>
              <a:rPr lang="en-US" altLang="zh-CN" dirty="0"/>
              <a:t> </a:t>
            </a:r>
            <a:r>
              <a:rPr lang="en-US" altLang="zh-CN" dirty="0">
                <a:solidFill>
                  <a:srgbClr val="0000FF"/>
                </a:solidFill>
              </a:rPr>
              <a:t>Quantum Ballistic Transport</a:t>
            </a:r>
            <a:r>
              <a:rPr lang="en-US" altLang="zh-CN" dirty="0"/>
              <a:t> in </a:t>
            </a:r>
            <a:r>
              <a:rPr lang="en-US" altLang="zh-CN" dirty="0">
                <a:solidFill>
                  <a:schemeClr val="accent3"/>
                </a:solidFill>
              </a:rPr>
              <a:t>Monolithic </a:t>
            </a:r>
            <a:r>
              <a:rPr lang="en-US" altLang="zh-CN" dirty="0" err="1">
                <a:solidFill>
                  <a:schemeClr val="accent3"/>
                </a:solidFill>
              </a:rPr>
              <a:t>Ultrascaled</a:t>
            </a:r>
            <a:r>
              <a:rPr lang="en-US" altLang="zh-CN" dirty="0">
                <a:solidFill>
                  <a:schemeClr val="accent3"/>
                </a:solidFill>
              </a:rPr>
              <a:t> Al–Ge–Al Nanowire </a:t>
            </a:r>
            <a:r>
              <a:rPr lang="en-US" altLang="zh-CN" dirty="0" err="1">
                <a:solidFill>
                  <a:schemeClr val="accent3"/>
                </a:solidFill>
              </a:rPr>
              <a:t>Heterostructures</a:t>
            </a:r>
            <a:r>
              <a:rPr lang="en-US" altLang="zh-CN" dirty="0"/>
              <a:t>. </a:t>
            </a:r>
            <a:r>
              <a:rPr lang="en-US" altLang="zh-CN" b="1" i="1" dirty="0"/>
              <a:t>Nano Letters</a:t>
            </a:r>
            <a:r>
              <a:rPr lang="en-US" altLang="zh-CN" i="1" dirty="0"/>
              <a:t> </a:t>
            </a:r>
            <a:r>
              <a:rPr lang="en-US" altLang="zh-CN" dirty="0"/>
              <a:t>2017</a:t>
            </a:r>
            <a:endParaRPr lang="en-US" altLang="zh-CN" sz="2000" dirty="0">
              <a:solidFill>
                <a:srgbClr val="5B9BD5"/>
              </a:solidFill>
              <a:latin typeface="微软雅黑" panose="020B0503020204020204" pitchFamily="34" charset="-122"/>
              <a:ea typeface="微软雅黑" panose="020B0503020204020204" pitchFamily="34" charset="-122"/>
            </a:endParaRPr>
          </a:p>
          <a:p>
            <a:pPr marL="214313" indent="-214313">
              <a:spcBef>
                <a:spcPts val="450"/>
              </a:spcBef>
              <a:buFont typeface="Arial" panose="020B0604020202020204" pitchFamily="34" charset="0"/>
              <a:buChar char="•"/>
            </a:pPr>
            <a:r>
              <a:rPr lang="zh-CN" altLang="en-US" sz="2000" b="1" dirty="0">
                <a:solidFill>
                  <a:srgbClr val="5B9BD5"/>
                </a:solidFill>
                <a:latin typeface="微软雅黑" panose="020B0503020204020204" pitchFamily="34" charset="-122"/>
                <a:ea typeface="微软雅黑" panose="020B0503020204020204" pitchFamily="34" charset="-122"/>
              </a:rPr>
              <a:t>重要性</a:t>
            </a:r>
            <a:r>
              <a:rPr lang="zh-CN" altLang="en-US" sz="2000" dirty="0">
                <a:solidFill>
                  <a:prstClr val="black"/>
                </a:solidFill>
                <a:latin typeface="微软雅黑" panose="020B0503020204020204" pitchFamily="34" charset="-122"/>
                <a:ea typeface="微软雅黑" panose="020B0503020204020204" pitchFamily="34" charset="-122"/>
              </a:rPr>
              <a:t>：室温下的电导量子化是利用弹道输运的关键。</a:t>
            </a:r>
            <a:endParaRPr lang="en-US" altLang="zh-CN" sz="2000" dirty="0">
              <a:solidFill>
                <a:prstClr val="black"/>
              </a:solidFill>
              <a:latin typeface="微软雅黑" panose="020B0503020204020204" pitchFamily="34" charset="-122"/>
              <a:ea typeface="微软雅黑" panose="020B0503020204020204" pitchFamily="34" charset="-122"/>
            </a:endParaRPr>
          </a:p>
          <a:p>
            <a:pPr marL="214313" indent="-214313">
              <a:spcBef>
                <a:spcPts val="450"/>
              </a:spcBef>
              <a:buFont typeface="Arial" panose="020B0604020202020204" pitchFamily="34" charset="0"/>
              <a:buChar char="•"/>
            </a:pPr>
            <a:r>
              <a:rPr lang="zh-CN" altLang="en-US" sz="2000" b="1" dirty="0">
                <a:solidFill>
                  <a:srgbClr val="5B9BD5"/>
                </a:solidFill>
                <a:latin typeface="微软雅黑" panose="020B0503020204020204" pitchFamily="34" charset="-122"/>
                <a:ea typeface="微软雅黑" panose="020B0503020204020204" pitchFamily="34" charset="-122"/>
              </a:rPr>
              <a:t>瓶颈</a:t>
            </a:r>
            <a:r>
              <a:rPr lang="zh-CN" altLang="en-US" sz="2000" dirty="0">
                <a:solidFill>
                  <a:prstClr val="black"/>
                </a:solidFill>
                <a:latin typeface="微软雅黑" panose="020B0503020204020204" pitchFamily="34" charset="-122"/>
                <a:ea typeface="微软雅黑" panose="020B0503020204020204" pitchFamily="34" charset="-122"/>
              </a:rPr>
              <a:t>：目前电导量子化仅在低温高迁移率材料上发现，且需要复杂的制备和精确的光刻。</a:t>
            </a:r>
            <a:endParaRPr lang="en-US" altLang="zh-CN" sz="2000" dirty="0">
              <a:solidFill>
                <a:prstClr val="black"/>
              </a:solidFill>
              <a:latin typeface="微软雅黑" panose="020B0503020204020204" pitchFamily="34" charset="-122"/>
              <a:ea typeface="微软雅黑" panose="020B0503020204020204" pitchFamily="34" charset="-122"/>
            </a:endParaRPr>
          </a:p>
          <a:p>
            <a:pPr marL="214313" indent="-214313">
              <a:spcBef>
                <a:spcPts val="450"/>
              </a:spcBef>
              <a:buFont typeface="Arial" panose="020B0604020202020204" pitchFamily="34" charset="0"/>
              <a:buChar char="•"/>
            </a:pPr>
            <a:r>
              <a:rPr lang="zh-CN" altLang="en-US" sz="2000" b="1" dirty="0">
                <a:solidFill>
                  <a:srgbClr val="5B9BD5"/>
                </a:solidFill>
                <a:latin typeface="微软雅黑" panose="020B0503020204020204" pitchFamily="34" charset="-122"/>
                <a:ea typeface="微软雅黑" panose="020B0503020204020204" pitchFamily="34" charset="-122"/>
              </a:rPr>
              <a:t>创新点</a:t>
            </a:r>
            <a:r>
              <a:rPr lang="zh-CN" altLang="en-US" sz="2000" dirty="0">
                <a:solidFill>
                  <a:prstClr val="black"/>
                </a:solidFill>
                <a:latin typeface="微软雅黑" panose="020B0503020204020204" pitchFamily="34" charset="-122"/>
                <a:ea typeface="微软雅黑" panose="020B0503020204020204" pitchFamily="34" charset="-122"/>
              </a:rPr>
              <a:t>：利用热诱导交换反应制备</a:t>
            </a:r>
            <a:r>
              <a:rPr lang="en-US" altLang="zh-CN" sz="2000" dirty="0">
                <a:solidFill>
                  <a:prstClr val="black"/>
                </a:solidFill>
                <a:latin typeface="微软雅黑" panose="020B0503020204020204" pitchFamily="34" charset="-122"/>
                <a:ea typeface="微软雅黑" panose="020B0503020204020204" pitchFamily="34" charset="-122"/>
              </a:rPr>
              <a:t>Al-Ge-Al</a:t>
            </a:r>
            <a:r>
              <a:rPr lang="zh-CN" altLang="en-US" sz="2000" dirty="0">
                <a:solidFill>
                  <a:prstClr val="black"/>
                </a:solidFill>
                <a:latin typeface="微软雅黑" panose="020B0503020204020204" pitchFamily="34" charset="-122"/>
                <a:ea typeface="微软雅黑" panose="020B0503020204020204" pitchFamily="34" charset="-122"/>
              </a:rPr>
              <a:t>纳米线异质结构，被观察到室温弹道输运。</a:t>
            </a:r>
            <a:endParaRPr lang="en-US" altLang="zh-CN" sz="2000" dirty="0">
              <a:solidFill>
                <a:prstClr val="black"/>
              </a:solidFill>
              <a:latin typeface="微软雅黑" panose="020B0503020204020204" pitchFamily="34" charset="-122"/>
              <a:ea typeface="微软雅黑" panose="020B0503020204020204" pitchFamily="34" charset="-122"/>
            </a:endParaRPr>
          </a:p>
          <a:p>
            <a:pPr marL="214313" indent="-214313">
              <a:spcBef>
                <a:spcPts val="450"/>
              </a:spcBef>
              <a:buFont typeface="Arial" panose="020B0604020202020204" pitchFamily="34" charset="0"/>
              <a:buChar char="•"/>
            </a:pPr>
            <a:r>
              <a:rPr lang="zh-CN" altLang="en-US" sz="2000" b="1" dirty="0">
                <a:solidFill>
                  <a:srgbClr val="5B9BD5"/>
                </a:solidFill>
                <a:latin typeface="微软雅黑" panose="020B0503020204020204" pitchFamily="34" charset="-122"/>
                <a:ea typeface="微软雅黑" panose="020B0503020204020204" pitchFamily="34" charset="-122"/>
              </a:rPr>
              <a:t>意义</a:t>
            </a:r>
            <a:r>
              <a:rPr lang="zh-CN" altLang="en-US" sz="2000" dirty="0">
                <a:solidFill>
                  <a:prstClr val="black"/>
                </a:solidFill>
                <a:latin typeface="微软雅黑" panose="020B0503020204020204" pitchFamily="34" charset="-122"/>
                <a:ea typeface="微软雅黑" panose="020B0503020204020204" pitchFamily="34" charset="-122"/>
              </a:rPr>
              <a:t>：可以将弹道输运现象集成到</a:t>
            </a:r>
            <a:r>
              <a:rPr lang="en-US" altLang="zh-CN" sz="2000" dirty="0">
                <a:solidFill>
                  <a:prstClr val="black"/>
                </a:solidFill>
                <a:latin typeface="微软雅黑" panose="020B0503020204020204" pitchFamily="34" charset="-122"/>
                <a:ea typeface="微软雅黑" panose="020B0503020204020204" pitchFamily="34" charset="-122"/>
              </a:rPr>
              <a:t>CMOS</a:t>
            </a:r>
            <a:r>
              <a:rPr lang="zh-CN" altLang="en-US" sz="2000" dirty="0">
                <a:solidFill>
                  <a:prstClr val="black"/>
                </a:solidFill>
                <a:latin typeface="微软雅黑" panose="020B0503020204020204" pitchFamily="34" charset="-122"/>
                <a:ea typeface="微软雅黑" panose="020B0503020204020204" pitchFamily="34" charset="-122"/>
              </a:rPr>
              <a:t>技术中。</a:t>
            </a:r>
          </a:p>
        </p:txBody>
      </p:sp>
      <p:pic>
        <p:nvPicPr>
          <p:cNvPr id="3" name="图片 2"/>
          <p:cNvPicPr>
            <a:picLocks noChangeAspect="1"/>
          </p:cNvPicPr>
          <p:nvPr/>
        </p:nvPicPr>
        <p:blipFill rotWithShape="1">
          <a:blip r:embed="rId2"/>
          <a:srcRect r="46849"/>
          <a:stretch/>
        </p:blipFill>
        <p:spPr>
          <a:xfrm>
            <a:off x="6563126" y="3443657"/>
            <a:ext cx="2160000" cy="2517436"/>
          </a:xfrm>
          <a:prstGeom prst="rect">
            <a:avLst/>
          </a:prstGeom>
        </p:spPr>
      </p:pic>
      <p:sp>
        <p:nvSpPr>
          <p:cNvPr id="5" name="矩形 4"/>
          <p:cNvSpPr/>
          <p:nvPr/>
        </p:nvSpPr>
        <p:spPr>
          <a:xfrm>
            <a:off x="71846" y="65061"/>
            <a:ext cx="9072155" cy="523220"/>
          </a:xfrm>
          <a:prstGeom prst="rect">
            <a:avLst/>
          </a:prstGeom>
        </p:spPr>
        <p:txBody>
          <a:bodyPr wrap="square">
            <a:spAutoFit/>
          </a:bodyPr>
          <a:lstStyle/>
          <a:p>
            <a:pPr algn="ctr"/>
            <a:r>
              <a:rPr lang="en-US" altLang="zh-CN" sz="2800" b="1" dirty="0">
                <a:solidFill>
                  <a:srgbClr val="0000FF"/>
                </a:solidFill>
                <a:latin typeface="微软雅黑" panose="020B0503020204020204" pitchFamily="34" charset="-122"/>
                <a:ea typeface="微软雅黑" panose="020B0503020204020204" pitchFamily="34" charset="-122"/>
              </a:rPr>
              <a:t>Ge</a:t>
            </a:r>
            <a:r>
              <a:rPr lang="zh-CN" altLang="en-US" sz="2800" b="1" dirty="0">
                <a:solidFill>
                  <a:srgbClr val="0000FF"/>
                </a:solidFill>
                <a:latin typeface="微软雅黑" panose="020B0503020204020204" pitchFamily="34" charset="-122"/>
                <a:ea typeface="微软雅黑" panose="020B0503020204020204" pitchFamily="34" charset="-122"/>
              </a:rPr>
              <a:t>与</a:t>
            </a:r>
            <a:r>
              <a:rPr lang="en-US" altLang="zh-CN" sz="2800" b="1" dirty="0">
                <a:solidFill>
                  <a:srgbClr val="0000FF"/>
                </a:solidFill>
                <a:latin typeface="微软雅黑" panose="020B0503020204020204" pitchFamily="34" charset="-122"/>
                <a:ea typeface="微软雅黑" panose="020B0503020204020204" pitchFamily="34" charset="-122"/>
              </a:rPr>
              <a:t>Al</a:t>
            </a:r>
            <a:r>
              <a:rPr lang="zh-CN" altLang="en-US" sz="2800" b="1" dirty="0">
                <a:solidFill>
                  <a:srgbClr val="0000FF"/>
                </a:solidFill>
                <a:latin typeface="微软雅黑" panose="020B0503020204020204" pitchFamily="34" charset="-122"/>
                <a:ea typeface="微软雅黑" panose="020B0503020204020204" pitchFamily="34" charset="-122"/>
              </a:rPr>
              <a:t>的置换反应</a:t>
            </a:r>
            <a:r>
              <a:rPr lang="en-US" altLang="zh-CN" sz="2800" b="1" dirty="0">
                <a:solidFill>
                  <a:srgbClr val="0000FF"/>
                </a:solidFill>
                <a:latin typeface="微软雅黑" panose="020B0503020204020204" pitchFamily="34" charset="-122"/>
                <a:ea typeface="微软雅黑" panose="020B0503020204020204" pitchFamily="34" charset="-122"/>
              </a:rPr>
              <a:t>——</a:t>
            </a:r>
            <a:r>
              <a:rPr lang="zh-CN" altLang="en-US" sz="2800" b="1" dirty="0">
                <a:solidFill>
                  <a:srgbClr val="0000FF"/>
                </a:solidFill>
                <a:latin typeface="微软雅黑" panose="020B0503020204020204" pitchFamily="34" charset="-122"/>
                <a:ea typeface="微软雅黑" panose="020B0503020204020204" pitchFamily="34" charset="-122"/>
              </a:rPr>
              <a:t>电极接触问题</a:t>
            </a:r>
          </a:p>
        </p:txBody>
      </p:sp>
      <p:pic>
        <p:nvPicPr>
          <p:cNvPr id="8" name="图片 7"/>
          <p:cNvPicPr>
            <a:picLocks noChangeAspect="1"/>
          </p:cNvPicPr>
          <p:nvPr/>
        </p:nvPicPr>
        <p:blipFill>
          <a:blip r:embed="rId3"/>
          <a:stretch>
            <a:fillRect/>
          </a:stretch>
        </p:blipFill>
        <p:spPr>
          <a:xfrm>
            <a:off x="6372155" y="1356717"/>
            <a:ext cx="2700000" cy="2072222"/>
          </a:xfrm>
          <a:prstGeom prst="rect">
            <a:avLst/>
          </a:prstGeom>
        </p:spPr>
      </p:pic>
      <p:cxnSp>
        <p:nvCxnSpPr>
          <p:cNvPr id="6" name="直接连接符 5"/>
          <p:cNvCxnSpPr/>
          <p:nvPr/>
        </p:nvCxnSpPr>
        <p:spPr>
          <a:xfrm flipH="1" flipV="1">
            <a:off x="1" y="785100"/>
            <a:ext cx="9144000" cy="6532"/>
          </a:xfrm>
          <a:prstGeom prst="line">
            <a:avLst/>
          </a:prstGeom>
          <a:ln w="38100">
            <a:gradFill flip="none" rotWithShape="1">
              <a:gsLst>
                <a:gs pos="0">
                  <a:srgbClr val="0000FF"/>
                </a:gs>
                <a:gs pos="50000">
                  <a:srgbClr val="00B050"/>
                </a:gs>
                <a:gs pos="100000">
                  <a:srgbClr val="FF0000"/>
                </a:gs>
              </a:gsLst>
              <a:lin ang="1080000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6940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45" y="1378669"/>
            <a:ext cx="6039900" cy="3919022"/>
          </a:xfrm>
          <a:prstGeom prst="rect">
            <a:avLst/>
          </a:prstGeom>
          <a:noFill/>
        </p:spPr>
        <p:txBody>
          <a:bodyPr wrap="square" rtlCol="0">
            <a:spAutoFit/>
          </a:bodyPr>
          <a:lstStyle/>
          <a:p>
            <a:pPr marL="214313" indent="-214313">
              <a:spcBef>
                <a:spcPts val="450"/>
              </a:spcBef>
              <a:buFont typeface="Arial" panose="020B0604020202020204" pitchFamily="34" charset="0"/>
              <a:buChar char="•"/>
            </a:pPr>
            <a:r>
              <a:rPr lang="en-US" altLang="zh-CN" dirty="0"/>
              <a:t>Sistani, M.; Staudinger, P.; </a:t>
            </a:r>
            <a:r>
              <a:rPr lang="en-US" altLang="zh-CN" dirty="0" err="1"/>
              <a:t>Greil</a:t>
            </a:r>
            <a:r>
              <a:rPr lang="en-US" altLang="zh-CN" dirty="0"/>
              <a:t>, J.; </a:t>
            </a:r>
            <a:r>
              <a:rPr lang="en-US" altLang="zh-CN" dirty="0" err="1"/>
              <a:t>Holzbauer</a:t>
            </a:r>
            <a:r>
              <a:rPr lang="en-US" altLang="zh-CN" dirty="0"/>
              <a:t>, M.; </a:t>
            </a:r>
            <a:r>
              <a:rPr lang="en-US" altLang="zh-CN" dirty="0" err="1"/>
              <a:t>Detz</a:t>
            </a:r>
            <a:r>
              <a:rPr lang="en-US" altLang="zh-CN" dirty="0"/>
              <a:t>, H.; </a:t>
            </a:r>
            <a:r>
              <a:rPr lang="en-US" altLang="zh-CN" dirty="0" err="1"/>
              <a:t>Bertagnolli</a:t>
            </a:r>
            <a:r>
              <a:rPr lang="en-US" altLang="zh-CN" dirty="0"/>
              <a:t>, E.; </a:t>
            </a:r>
            <a:r>
              <a:rPr lang="en-US" altLang="zh-CN" dirty="0" err="1"/>
              <a:t>Lugstein</a:t>
            </a:r>
            <a:r>
              <a:rPr lang="en-US" altLang="zh-CN" dirty="0"/>
              <a:t>, A., </a:t>
            </a:r>
            <a:r>
              <a:rPr lang="en-US" altLang="zh-CN" dirty="0">
                <a:solidFill>
                  <a:srgbClr val="FF0000"/>
                </a:solidFill>
              </a:rPr>
              <a:t>Room-Temperature</a:t>
            </a:r>
            <a:r>
              <a:rPr lang="en-US" altLang="zh-CN" dirty="0"/>
              <a:t> </a:t>
            </a:r>
            <a:r>
              <a:rPr lang="en-US" altLang="zh-CN" dirty="0">
                <a:solidFill>
                  <a:srgbClr val="0000FF"/>
                </a:solidFill>
              </a:rPr>
              <a:t>Quantum Ballistic Transport</a:t>
            </a:r>
            <a:r>
              <a:rPr lang="en-US" altLang="zh-CN" dirty="0"/>
              <a:t> in </a:t>
            </a:r>
            <a:r>
              <a:rPr lang="en-US" altLang="zh-CN" dirty="0">
                <a:solidFill>
                  <a:schemeClr val="accent3"/>
                </a:solidFill>
              </a:rPr>
              <a:t>Monolithic </a:t>
            </a:r>
            <a:r>
              <a:rPr lang="en-US" altLang="zh-CN" dirty="0" err="1">
                <a:solidFill>
                  <a:schemeClr val="accent3"/>
                </a:solidFill>
              </a:rPr>
              <a:t>Ultrascaled</a:t>
            </a:r>
            <a:r>
              <a:rPr lang="en-US" altLang="zh-CN" dirty="0">
                <a:solidFill>
                  <a:schemeClr val="accent3"/>
                </a:solidFill>
              </a:rPr>
              <a:t> Al–Ge–Al Nanowire </a:t>
            </a:r>
            <a:r>
              <a:rPr lang="en-US" altLang="zh-CN" dirty="0" err="1">
                <a:solidFill>
                  <a:schemeClr val="accent3"/>
                </a:solidFill>
              </a:rPr>
              <a:t>Heterostructures</a:t>
            </a:r>
            <a:r>
              <a:rPr lang="en-US" altLang="zh-CN" dirty="0"/>
              <a:t>. </a:t>
            </a:r>
            <a:r>
              <a:rPr lang="en-US" altLang="zh-CN" b="1" i="1" dirty="0"/>
              <a:t>Nano Letters</a:t>
            </a:r>
            <a:r>
              <a:rPr lang="en-US" altLang="zh-CN" i="1" dirty="0"/>
              <a:t> </a:t>
            </a:r>
            <a:r>
              <a:rPr lang="en-US" altLang="zh-CN" dirty="0"/>
              <a:t>2017</a:t>
            </a:r>
            <a:endParaRPr lang="en-US" altLang="zh-CN" sz="2000" dirty="0">
              <a:solidFill>
                <a:srgbClr val="5B9BD5"/>
              </a:solidFill>
              <a:latin typeface="微软雅黑" panose="020B0503020204020204" pitchFamily="34" charset="-122"/>
              <a:ea typeface="微软雅黑" panose="020B0503020204020204" pitchFamily="34" charset="-122"/>
            </a:endParaRPr>
          </a:p>
          <a:p>
            <a:pPr marL="214313" indent="-214313">
              <a:spcBef>
                <a:spcPts val="450"/>
              </a:spcBef>
              <a:buFont typeface="Arial" panose="020B0604020202020204" pitchFamily="34" charset="0"/>
              <a:buChar char="•"/>
            </a:pPr>
            <a:r>
              <a:rPr lang="zh-CN" altLang="en-US" sz="2000" b="1" dirty="0">
                <a:solidFill>
                  <a:srgbClr val="5B9BD5"/>
                </a:solidFill>
                <a:latin typeface="微软雅黑" panose="020B0503020204020204" pitchFamily="34" charset="-122"/>
                <a:ea typeface="微软雅黑" panose="020B0503020204020204" pitchFamily="34" charset="-122"/>
              </a:rPr>
              <a:t>重要性</a:t>
            </a:r>
            <a:r>
              <a:rPr lang="zh-CN" altLang="en-US" sz="2000" dirty="0">
                <a:solidFill>
                  <a:prstClr val="black"/>
                </a:solidFill>
                <a:latin typeface="微软雅黑" panose="020B0503020204020204" pitchFamily="34" charset="-122"/>
                <a:ea typeface="微软雅黑" panose="020B0503020204020204" pitchFamily="34" charset="-122"/>
              </a:rPr>
              <a:t>：室温下的电导量子化是利用弹道输运的关键。</a:t>
            </a:r>
            <a:endParaRPr lang="en-US" altLang="zh-CN" sz="2000" dirty="0">
              <a:solidFill>
                <a:prstClr val="black"/>
              </a:solidFill>
              <a:latin typeface="微软雅黑" panose="020B0503020204020204" pitchFamily="34" charset="-122"/>
              <a:ea typeface="微软雅黑" panose="020B0503020204020204" pitchFamily="34" charset="-122"/>
            </a:endParaRPr>
          </a:p>
          <a:p>
            <a:pPr marL="214313" indent="-214313">
              <a:spcBef>
                <a:spcPts val="450"/>
              </a:spcBef>
              <a:buFont typeface="Arial" panose="020B0604020202020204" pitchFamily="34" charset="0"/>
              <a:buChar char="•"/>
            </a:pPr>
            <a:r>
              <a:rPr lang="zh-CN" altLang="en-US" sz="2000" b="1" dirty="0">
                <a:solidFill>
                  <a:srgbClr val="5B9BD5"/>
                </a:solidFill>
                <a:latin typeface="微软雅黑" panose="020B0503020204020204" pitchFamily="34" charset="-122"/>
                <a:ea typeface="微软雅黑" panose="020B0503020204020204" pitchFamily="34" charset="-122"/>
              </a:rPr>
              <a:t>瓶颈</a:t>
            </a:r>
            <a:r>
              <a:rPr lang="zh-CN" altLang="en-US" sz="2000" dirty="0">
                <a:solidFill>
                  <a:prstClr val="black"/>
                </a:solidFill>
                <a:latin typeface="微软雅黑" panose="020B0503020204020204" pitchFamily="34" charset="-122"/>
                <a:ea typeface="微软雅黑" panose="020B0503020204020204" pitchFamily="34" charset="-122"/>
              </a:rPr>
              <a:t>：目前电导量子化仅在低温高迁移率材料上发现，且需要复杂的制备和精确的光刻。</a:t>
            </a:r>
            <a:endParaRPr lang="en-US" altLang="zh-CN" sz="2000" dirty="0">
              <a:solidFill>
                <a:prstClr val="black"/>
              </a:solidFill>
              <a:latin typeface="微软雅黑" panose="020B0503020204020204" pitchFamily="34" charset="-122"/>
              <a:ea typeface="微软雅黑" panose="020B0503020204020204" pitchFamily="34" charset="-122"/>
            </a:endParaRPr>
          </a:p>
          <a:p>
            <a:pPr marL="214313" indent="-214313">
              <a:spcBef>
                <a:spcPts val="450"/>
              </a:spcBef>
              <a:buFont typeface="Arial" panose="020B0604020202020204" pitchFamily="34" charset="0"/>
              <a:buChar char="•"/>
            </a:pPr>
            <a:r>
              <a:rPr lang="zh-CN" altLang="en-US" sz="2000" b="1" dirty="0">
                <a:solidFill>
                  <a:srgbClr val="5B9BD5"/>
                </a:solidFill>
                <a:latin typeface="微软雅黑" panose="020B0503020204020204" pitchFamily="34" charset="-122"/>
                <a:ea typeface="微软雅黑" panose="020B0503020204020204" pitchFamily="34" charset="-122"/>
              </a:rPr>
              <a:t>创新点</a:t>
            </a:r>
            <a:r>
              <a:rPr lang="zh-CN" altLang="en-US" sz="2000" dirty="0">
                <a:solidFill>
                  <a:prstClr val="black"/>
                </a:solidFill>
                <a:latin typeface="微软雅黑" panose="020B0503020204020204" pitchFamily="34" charset="-122"/>
                <a:ea typeface="微软雅黑" panose="020B0503020204020204" pitchFamily="34" charset="-122"/>
              </a:rPr>
              <a:t>：利用热诱导交换反应制备</a:t>
            </a:r>
            <a:r>
              <a:rPr lang="en-US" altLang="zh-CN" sz="2000" dirty="0">
                <a:solidFill>
                  <a:prstClr val="black"/>
                </a:solidFill>
                <a:latin typeface="微软雅黑" panose="020B0503020204020204" pitchFamily="34" charset="-122"/>
                <a:ea typeface="微软雅黑" panose="020B0503020204020204" pitchFamily="34" charset="-122"/>
              </a:rPr>
              <a:t>Al-Ge-Al</a:t>
            </a:r>
            <a:r>
              <a:rPr lang="zh-CN" altLang="en-US" sz="2000" dirty="0">
                <a:solidFill>
                  <a:prstClr val="black"/>
                </a:solidFill>
                <a:latin typeface="微软雅黑" panose="020B0503020204020204" pitchFamily="34" charset="-122"/>
                <a:ea typeface="微软雅黑" panose="020B0503020204020204" pitchFamily="34" charset="-122"/>
              </a:rPr>
              <a:t>纳米线异质结构，被观察到室温弹道输运。</a:t>
            </a:r>
            <a:endParaRPr lang="en-US" altLang="zh-CN" sz="2000" dirty="0">
              <a:solidFill>
                <a:prstClr val="black"/>
              </a:solidFill>
              <a:latin typeface="微软雅黑" panose="020B0503020204020204" pitchFamily="34" charset="-122"/>
              <a:ea typeface="微软雅黑" panose="020B0503020204020204" pitchFamily="34" charset="-122"/>
            </a:endParaRPr>
          </a:p>
          <a:p>
            <a:pPr marL="214313" indent="-214313">
              <a:spcBef>
                <a:spcPts val="450"/>
              </a:spcBef>
              <a:buFont typeface="Arial" panose="020B0604020202020204" pitchFamily="34" charset="0"/>
              <a:buChar char="•"/>
            </a:pPr>
            <a:r>
              <a:rPr lang="zh-CN" altLang="en-US" sz="2000" b="1" dirty="0">
                <a:solidFill>
                  <a:srgbClr val="5B9BD5"/>
                </a:solidFill>
                <a:latin typeface="微软雅黑" panose="020B0503020204020204" pitchFamily="34" charset="-122"/>
                <a:ea typeface="微软雅黑" panose="020B0503020204020204" pitchFamily="34" charset="-122"/>
              </a:rPr>
              <a:t>意义</a:t>
            </a:r>
            <a:r>
              <a:rPr lang="zh-CN" altLang="en-US" sz="2000" dirty="0">
                <a:solidFill>
                  <a:prstClr val="black"/>
                </a:solidFill>
                <a:latin typeface="微软雅黑" panose="020B0503020204020204" pitchFamily="34" charset="-122"/>
                <a:ea typeface="微软雅黑" panose="020B0503020204020204" pitchFamily="34" charset="-122"/>
              </a:rPr>
              <a:t>：可以将弹道输运现象集成到</a:t>
            </a:r>
            <a:r>
              <a:rPr lang="en-US" altLang="zh-CN" sz="2000" dirty="0">
                <a:solidFill>
                  <a:prstClr val="black"/>
                </a:solidFill>
                <a:latin typeface="微软雅黑" panose="020B0503020204020204" pitchFamily="34" charset="-122"/>
                <a:ea typeface="微软雅黑" panose="020B0503020204020204" pitchFamily="34" charset="-122"/>
              </a:rPr>
              <a:t>CMOS</a:t>
            </a:r>
            <a:r>
              <a:rPr lang="zh-CN" altLang="en-US" sz="2000" dirty="0">
                <a:solidFill>
                  <a:prstClr val="black"/>
                </a:solidFill>
                <a:latin typeface="微软雅黑" panose="020B0503020204020204" pitchFamily="34" charset="-122"/>
                <a:ea typeface="微软雅黑" panose="020B0503020204020204" pitchFamily="34" charset="-122"/>
              </a:rPr>
              <a:t>技术中。</a:t>
            </a:r>
          </a:p>
        </p:txBody>
      </p:sp>
      <p:pic>
        <p:nvPicPr>
          <p:cNvPr id="3" name="图片 2"/>
          <p:cNvPicPr>
            <a:picLocks noChangeAspect="1"/>
          </p:cNvPicPr>
          <p:nvPr/>
        </p:nvPicPr>
        <p:blipFill rotWithShape="1">
          <a:blip r:embed="rId2"/>
          <a:srcRect r="46849"/>
          <a:stretch/>
        </p:blipFill>
        <p:spPr>
          <a:xfrm>
            <a:off x="6563126" y="3443657"/>
            <a:ext cx="2160000" cy="2517436"/>
          </a:xfrm>
          <a:prstGeom prst="rect">
            <a:avLst/>
          </a:prstGeom>
        </p:spPr>
      </p:pic>
      <p:sp>
        <p:nvSpPr>
          <p:cNvPr id="5" name="矩形 4"/>
          <p:cNvSpPr/>
          <p:nvPr/>
        </p:nvSpPr>
        <p:spPr>
          <a:xfrm>
            <a:off x="71846" y="65061"/>
            <a:ext cx="9072155" cy="523220"/>
          </a:xfrm>
          <a:prstGeom prst="rect">
            <a:avLst/>
          </a:prstGeom>
        </p:spPr>
        <p:txBody>
          <a:bodyPr wrap="square">
            <a:spAutoFit/>
          </a:bodyPr>
          <a:lstStyle/>
          <a:p>
            <a:pPr algn="ctr"/>
            <a:r>
              <a:rPr lang="en-US" altLang="zh-CN" sz="2800" b="1" dirty="0">
                <a:solidFill>
                  <a:srgbClr val="0000FF"/>
                </a:solidFill>
                <a:latin typeface="微软雅黑" panose="020B0503020204020204" pitchFamily="34" charset="-122"/>
                <a:ea typeface="微软雅黑" panose="020B0503020204020204" pitchFamily="34" charset="-122"/>
              </a:rPr>
              <a:t>Ge</a:t>
            </a:r>
            <a:r>
              <a:rPr lang="zh-CN" altLang="en-US" sz="2800" b="1" dirty="0">
                <a:solidFill>
                  <a:srgbClr val="0000FF"/>
                </a:solidFill>
                <a:latin typeface="微软雅黑" panose="020B0503020204020204" pitchFamily="34" charset="-122"/>
                <a:ea typeface="微软雅黑" panose="020B0503020204020204" pitchFamily="34" charset="-122"/>
              </a:rPr>
              <a:t>与</a:t>
            </a:r>
            <a:r>
              <a:rPr lang="en-US" altLang="zh-CN" sz="2800" b="1" dirty="0">
                <a:solidFill>
                  <a:srgbClr val="0000FF"/>
                </a:solidFill>
                <a:latin typeface="微软雅黑" panose="020B0503020204020204" pitchFamily="34" charset="-122"/>
                <a:ea typeface="微软雅黑" panose="020B0503020204020204" pitchFamily="34" charset="-122"/>
              </a:rPr>
              <a:t>Al</a:t>
            </a:r>
            <a:r>
              <a:rPr lang="zh-CN" altLang="en-US" sz="2800" b="1" dirty="0">
                <a:solidFill>
                  <a:srgbClr val="0000FF"/>
                </a:solidFill>
                <a:latin typeface="微软雅黑" panose="020B0503020204020204" pitchFamily="34" charset="-122"/>
                <a:ea typeface="微软雅黑" panose="020B0503020204020204" pitchFamily="34" charset="-122"/>
              </a:rPr>
              <a:t>的置换反应</a:t>
            </a:r>
            <a:r>
              <a:rPr lang="en-US" altLang="zh-CN" sz="2800" b="1" dirty="0">
                <a:solidFill>
                  <a:srgbClr val="0000FF"/>
                </a:solidFill>
                <a:latin typeface="微软雅黑" panose="020B0503020204020204" pitchFamily="34" charset="-122"/>
                <a:ea typeface="微软雅黑" panose="020B0503020204020204" pitchFamily="34" charset="-122"/>
              </a:rPr>
              <a:t>——</a:t>
            </a:r>
            <a:r>
              <a:rPr lang="zh-CN" altLang="en-US" sz="2800" b="1" dirty="0">
                <a:solidFill>
                  <a:srgbClr val="0000FF"/>
                </a:solidFill>
                <a:latin typeface="微软雅黑" panose="020B0503020204020204" pitchFamily="34" charset="-122"/>
                <a:ea typeface="微软雅黑" panose="020B0503020204020204" pitchFamily="34" charset="-122"/>
              </a:rPr>
              <a:t>电极接触问题</a:t>
            </a:r>
          </a:p>
        </p:txBody>
      </p:sp>
      <p:pic>
        <p:nvPicPr>
          <p:cNvPr id="8" name="图片 7"/>
          <p:cNvPicPr>
            <a:picLocks noChangeAspect="1"/>
          </p:cNvPicPr>
          <p:nvPr/>
        </p:nvPicPr>
        <p:blipFill>
          <a:blip r:embed="rId3"/>
          <a:stretch>
            <a:fillRect/>
          </a:stretch>
        </p:blipFill>
        <p:spPr>
          <a:xfrm>
            <a:off x="6372155" y="1356717"/>
            <a:ext cx="2700000" cy="2072222"/>
          </a:xfrm>
          <a:prstGeom prst="rect">
            <a:avLst/>
          </a:prstGeom>
        </p:spPr>
      </p:pic>
      <p:cxnSp>
        <p:nvCxnSpPr>
          <p:cNvPr id="6" name="直接连接符 5"/>
          <p:cNvCxnSpPr/>
          <p:nvPr/>
        </p:nvCxnSpPr>
        <p:spPr>
          <a:xfrm flipH="1" flipV="1">
            <a:off x="1" y="785100"/>
            <a:ext cx="9144000" cy="6532"/>
          </a:xfrm>
          <a:prstGeom prst="line">
            <a:avLst/>
          </a:prstGeom>
          <a:ln w="38100">
            <a:gradFill flip="none" rotWithShape="1">
              <a:gsLst>
                <a:gs pos="0">
                  <a:srgbClr val="0000FF"/>
                </a:gs>
                <a:gs pos="50000">
                  <a:srgbClr val="00B050"/>
                </a:gs>
                <a:gs pos="100000">
                  <a:srgbClr val="FF0000"/>
                </a:gs>
              </a:gsLst>
              <a:lin ang="1080000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3848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3"/>
          <p:cNvSpPr txBox="1">
            <a:spLocks noChangeArrowheads="1"/>
          </p:cNvSpPr>
          <p:nvPr/>
        </p:nvSpPr>
        <p:spPr bwMode="auto">
          <a:xfrm>
            <a:off x="0" y="-8098"/>
            <a:ext cx="9144000" cy="707886"/>
          </a:xfrm>
          <a:prstGeom prst="rect">
            <a:avLst/>
          </a:prstGeom>
          <a:noFill/>
          <a:ln w="9525">
            <a:noFill/>
            <a:miter lim="800000"/>
            <a:headEnd/>
            <a:tailEnd/>
          </a:ln>
        </p:spPr>
        <p:txBody>
          <a:bodyPr wrap="square">
            <a:spAutoFit/>
          </a:bodyPr>
          <a:lstStyle/>
          <a:p>
            <a:pPr algn="ctr"/>
            <a:r>
              <a:rPr lang="zh-CN" altLang="en-US" sz="4000" b="1" dirty="0">
                <a:solidFill>
                  <a:srgbClr val="C00000"/>
                </a:solidFill>
                <a:latin typeface="微软雅黑" panose="020B0503020204020204" pitchFamily="34" charset="-122"/>
                <a:ea typeface="微软雅黑" panose="020B0503020204020204" pitchFamily="34" charset="-122"/>
              </a:rPr>
              <a:t>致   谢</a:t>
            </a:r>
          </a:p>
        </p:txBody>
      </p:sp>
      <p:sp>
        <p:nvSpPr>
          <p:cNvPr id="15" name="矩形 14"/>
          <p:cNvSpPr/>
          <p:nvPr/>
        </p:nvSpPr>
        <p:spPr>
          <a:xfrm>
            <a:off x="683989" y="1046602"/>
            <a:ext cx="8201371" cy="2585323"/>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lnSpc>
                <a:spcPct val="150000"/>
              </a:lnSpc>
              <a:defRPr/>
            </a:pPr>
            <a:r>
              <a:rPr lang="zh-CN" altLang="en-US" sz="3600" b="1" spc="50" dirty="0">
                <a:ln w="11430"/>
                <a:solidFill>
                  <a:srgbClr val="0000CC"/>
                </a:solidFill>
                <a:latin typeface="微软雅黑" panose="020B0503020204020204" pitchFamily="34" charset="-122"/>
                <a:ea typeface="微软雅黑" panose="020B0503020204020204" pitchFamily="34" charset="-122"/>
              </a:rPr>
              <a:t>衷心感谢各位老师指正和支持！</a:t>
            </a:r>
            <a:endParaRPr lang="en-US" altLang="zh-CN" sz="3600" b="1" spc="50" dirty="0">
              <a:ln w="11430"/>
              <a:solidFill>
                <a:srgbClr val="0000CC"/>
              </a:solidFill>
              <a:latin typeface="微软雅黑" panose="020B0503020204020204" pitchFamily="34" charset="-122"/>
              <a:ea typeface="微软雅黑" panose="020B0503020204020204" pitchFamily="34" charset="-122"/>
            </a:endParaRPr>
          </a:p>
          <a:p>
            <a:pPr algn="ctr">
              <a:lnSpc>
                <a:spcPct val="150000"/>
              </a:lnSpc>
              <a:defRPr/>
            </a:pPr>
            <a:r>
              <a:rPr lang="zh-CN" altLang="en-US" sz="3600" b="1" spc="50" dirty="0">
                <a:ln w="11430"/>
                <a:solidFill>
                  <a:srgbClr val="0000CC"/>
                </a:solidFill>
                <a:latin typeface="微软雅黑" panose="020B0503020204020204" pitchFamily="34" charset="-122"/>
                <a:ea typeface="微软雅黑" panose="020B0503020204020204" pitchFamily="34" charset="-122"/>
              </a:rPr>
              <a:t>感谢团队和合作者！</a:t>
            </a:r>
            <a:endParaRPr lang="en-US" altLang="zh-CN" sz="3600" b="1" spc="50" dirty="0">
              <a:ln w="11430"/>
              <a:solidFill>
                <a:srgbClr val="0000CC"/>
              </a:solidFill>
              <a:latin typeface="微软雅黑" panose="020B0503020204020204" pitchFamily="34" charset="-122"/>
              <a:ea typeface="微软雅黑" panose="020B0503020204020204" pitchFamily="34" charset="-122"/>
            </a:endParaRPr>
          </a:p>
          <a:p>
            <a:pPr algn="ctr">
              <a:lnSpc>
                <a:spcPct val="150000"/>
              </a:lnSpc>
              <a:defRPr/>
            </a:pPr>
            <a:r>
              <a:rPr lang="zh-CN" altLang="en-US" sz="3600" b="1" spc="50" dirty="0">
                <a:ln w="11430"/>
                <a:solidFill>
                  <a:srgbClr val="0000CC"/>
                </a:solidFill>
                <a:latin typeface="微软雅黑" panose="020B0503020204020204" pitchFamily="34" charset="-122"/>
                <a:ea typeface="微软雅黑" panose="020B0503020204020204" pitchFamily="34" charset="-122"/>
              </a:rPr>
              <a:t>感谢河海大学理学院</a:t>
            </a:r>
            <a:r>
              <a:rPr lang="en-US" altLang="zh-CN" sz="3600" b="1" spc="50" dirty="0">
                <a:ln w="11430"/>
                <a:solidFill>
                  <a:srgbClr val="0000CC"/>
                </a:solidFill>
                <a:latin typeface="微软雅黑" panose="020B0503020204020204" pitchFamily="34" charset="-122"/>
                <a:ea typeface="微软雅黑" panose="020B0503020204020204" pitchFamily="34" charset="-122"/>
              </a:rPr>
              <a:t>!</a:t>
            </a:r>
          </a:p>
        </p:txBody>
      </p:sp>
      <p:cxnSp>
        <p:nvCxnSpPr>
          <p:cNvPr id="9" name="直接连接符 8"/>
          <p:cNvCxnSpPr/>
          <p:nvPr/>
        </p:nvCxnSpPr>
        <p:spPr>
          <a:xfrm>
            <a:off x="0" y="763117"/>
            <a:ext cx="9144000" cy="158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pic>
        <p:nvPicPr>
          <p:cNvPr id="15362" name="Picture 2" descr="http://www.hhu.edu.cn/_upload/article/images/68/82/3f8a9aa549d5a774e977a9bd805e/f11c0922-a3a3-4198-a8f9-3ec93bc00d18.jpg"/>
          <p:cNvPicPr>
            <a:picLocks noChangeAspect="1" noChangeArrowheads="1"/>
          </p:cNvPicPr>
          <p:nvPr/>
        </p:nvPicPr>
        <p:blipFill>
          <a:blip r:embed="rId3" cstate="print"/>
          <a:srcRect t="38121"/>
          <a:stretch>
            <a:fillRect/>
          </a:stretch>
        </p:blipFill>
        <p:spPr bwMode="auto">
          <a:xfrm>
            <a:off x="0" y="5013176"/>
            <a:ext cx="9144000" cy="1844824"/>
          </a:xfrm>
          <a:prstGeom prst="rect">
            <a:avLst/>
          </a:prstGeom>
          <a:noFill/>
        </p:spPr>
      </p:pic>
      <p:pic>
        <p:nvPicPr>
          <p:cNvPr id="18" name="Picture 2" descr="http://www.hhu.edu.cn/_upload/article/images/68/82/3f8a9aa549d5a774e977a9bd805e/f11c0922-a3a3-4198-a8f9-3ec93bc00d18.jpg"/>
          <p:cNvPicPr>
            <a:picLocks noChangeAspect="1" noChangeArrowheads="1"/>
          </p:cNvPicPr>
          <p:nvPr/>
        </p:nvPicPr>
        <p:blipFill>
          <a:blip r:embed="rId3" cstate="print"/>
          <a:srcRect l="59849" t="38121" r="11801" b="40141"/>
          <a:stretch>
            <a:fillRect/>
          </a:stretch>
        </p:blipFill>
        <p:spPr bwMode="auto">
          <a:xfrm>
            <a:off x="3275856" y="5013176"/>
            <a:ext cx="2592288" cy="648072"/>
          </a:xfrm>
          <a:prstGeom prst="rect">
            <a:avLst/>
          </a:prstGeom>
          <a:noFill/>
        </p:spPr>
      </p:pic>
      <p:pic>
        <p:nvPicPr>
          <p:cNvPr id="15364" name="Picture 4" descr="http://www.hhu.edu.cn/_upload/tpl/00/80/128/template128/images/huawen.gif"/>
          <p:cNvPicPr>
            <a:picLocks noChangeAspect="1" noChangeArrowheads="1"/>
          </p:cNvPicPr>
          <p:nvPr/>
        </p:nvPicPr>
        <p:blipFill>
          <a:blip r:embed="rId4" cstate="print"/>
          <a:srcRect r="34407"/>
          <a:stretch>
            <a:fillRect/>
          </a:stretch>
        </p:blipFill>
        <p:spPr bwMode="auto">
          <a:xfrm>
            <a:off x="-1" y="3933056"/>
            <a:ext cx="9144001" cy="1074415"/>
          </a:xfrm>
          <a:prstGeom prst="rect">
            <a:avLst/>
          </a:prstGeom>
          <a:noFill/>
        </p:spPr>
      </p:pic>
    </p:spTree>
    <p:extLst>
      <p:ext uri="{BB962C8B-B14F-4D97-AF65-F5344CB8AC3E}">
        <p14:creationId xmlns:p14="http://schemas.microsoft.com/office/powerpoint/2010/main" val="1072668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45" y="1378669"/>
            <a:ext cx="6039900" cy="5216813"/>
          </a:xfrm>
          <a:prstGeom prst="rect">
            <a:avLst/>
          </a:prstGeom>
          <a:noFill/>
        </p:spPr>
        <p:txBody>
          <a:bodyPr wrap="square" rtlCol="0">
            <a:spAutoFit/>
          </a:bodyPr>
          <a:lstStyle/>
          <a:p>
            <a:pPr marL="214313" indent="-214313">
              <a:spcBef>
                <a:spcPts val="450"/>
              </a:spcBef>
              <a:buFont typeface="Arial" panose="020B0604020202020204" pitchFamily="34" charset="0"/>
              <a:buChar char="•"/>
            </a:pPr>
            <a:r>
              <a:rPr lang="en-US" altLang="zh-CN" dirty="0">
                <a:latin typeface="苹方-简" panose="020B0400000000000000" pitchFamily="34" charset="-122"/>
                <a:ea typeface="苹方-简" panose="020B0400000000000000" pitchFamily="34" charset="-122"/>
              </a:rPr>
              <a:t>Correia, J.;  De Graaf, G.;  Kong, S.;  Bartek, M.; </a:t>
            </a:r>
            <a:r>
              <a:rPr lang="en-US" altLang="zh-CN" dirty="0" err="1">
                <a:latin typeface="苹方-简" panose="020B0400000000000000" pitchFamily="34" charset="-122"/>
                <a:ea typeface="苹方-简" panose="020B0400000000000000" pitchFamily="34" charset="-122"/>
              </a:rPr>
              <a:t>Wolffenbuttel</a:t>
            </a:r>
            <a:r>
              <a:rPr lang="en-US" altLang="zh-CN" dirty="0">
                <a:latin typeface="苹方-简" panose="020B0400000000000000" pitchFamily="34" charset="-122"/>
                <a:ea typeface="苹方-简" panose="020B0400000000000000" pitchFamily="34" charset="-122"/>
              </a:rPr>
              <a:t>, R., </a:t>
            </a:r>
            <a:r>
              <a:rPr lang="en-US" altLang="zh-CN" dirty="0">
                <a:solidFill>
                  <a:srgbClr val="FF0000"/>
                </a:solidFill>
                <a:latin typeface="苹方-简" panose="020B0400000000000000" pitchFamily="34" charset="-122"/>
                <a:ea typeface="苹方-简" panose="020B0400000000000000" pitchFamily="34" charset="-122"/>
              </a:rPr>
              <a:t>Single-chip CMOS optical </a:t>
            </a:r>
            <a:r>
              <a:rPr lang="en-US" altLang="zh-CN" dirty="0" err="1">
                <a:solidFill>
                  <a:srgbClr val="FF0000"/>
                </a:solidFill>
                <a:latin typeface="苹方-简" panose="020B0400000000000000" pitchFamily="34" charset="-122"/>
                <a:ea typeface="苹方-简" panose="020B0400000000000000" pitchFamily="34" charset="-122"/>
              </a:rPr>
              <a:t>microspectrometer</a:t>
            </a:r>
            <a:r>
              <a:rPr lang="en-US" altLang="zh-CN" dirty="0">
                <a:latin typeface="苹方-简" panose="020B0400000000000000" pitchFamily="34" charset="-122"/>
                <a:ea typeface="苹方-简" panose="020B0400000000000000" pitchFamily="34" charset="-122"/>
              </a:rPr>
              <a:t>. </a:t>
            </a:r>
            <a:r>
              <a:rPr lang="en-US" altLang="zh-CN" i="1" dirty="0">
                <a:latin typeface="苹方-简" panose="020B0400000000000000" pitchFamily="34" charset="-122"/>
                <a:ea typeface="苹方-简" panose="020B0400000000000000" pitchFamily="34" charset="-122"/>
              </a:rPr>
              <a:t>Sensors and Actuators A: Physical </a:t>
            </a:r>
            <a:r>
              <a:rPr lang="en-US" altLang="zh-CN" b="1" dirty="0">
                <a:latin typeface="苹方-简" panose="020B0400000000000000" pitchFamily="34" charset="-122"/>
                <a:ea typeface="苹方-简" panose="020B0400000000000000" pitchFamily="34" charset="-122"/>
              </a:rPr>
              <a:t>2000,</a:t>
            </a:r>
            <a:r>
              <a:rPr lang="en-US" altLang="zh-CN" dirty="0">
                <a:latin typeface="苹方-简" panose="020B0400000000000000" pitchFamily="34" charset="-122"/>
                <a:ea typeface="苹方-简" panose="020B0400000000000000" pitchFamily="34" charset="-122"/>
              </a:rPr>
              <a:t> </a:t>
            </a:r>
            <a:r>
              <a:rPr lang="en-US" altLang="zh-CN" i="1" dirty="0">
                <a:latin typeface="苹方-简" panose="020B0400000000000000" pitchFamily="34" charset="-122"/>
                <a:ea typeface="苹方-简" panose="020B0400000000000000" pitchFamily="34" charset="-122"/>
              </a:rPr>
              <a:t>82</a:t>
            </a:r>
            <a:r>
              <a:rPr lang="en-US" altLang="zh-CN" dirty="0">
                <a:latin typeface="苹方-简" panose="020B0400000000000000" pitchFamily="34" charset="-122"/>
                <a:ea typeface="苹方-简" panose="020B0400000000000000" pitchFamily="34" charset="-122"/>
              </a:rPr>
              <a:t> (1-3), 191-197.</a:t>
            </a:r>
          </a:p>
          <a:p>
            <a:pPr marL="214313" indent="-214313">
              <a:spcBef>
                <a:spcPts val="450"/>
              </a:spcBef>
              <a:buFont typeface="Arial" panose="020B0604020202020204" pitchFamily="34" charset="0"/>
              <a:buChar char="•"/>
            </a:pPr>
            <a:r>
              <a:rPr lang="zh-CN" altLang="en-US" sz="2000" b="1" dirty="0">
                <a:solidFill>
                  <a:srgbClr val="5B9BD5"/>
                </a:solidFill>
                <a:latin typeface="苹方-简" panose="020B0400000000000000" pitchFamily="34" charset="-122"/>
                <a:ea typeface="苹方-简" panose="020B0400000000000000" pitchFamily="34" charset="-122"/>
              </a:rPr>
              <a:t>重要性</a:t>
            </a:r>
            <a:r>
              <a:rPr lang="zh-CN" altLang="en-US" sz="2000" dirty="0">
                <a:solidFill>
                  <a:prstClr val="black"/>
                </a:solidFill>
                <a:latin typeface="苹方-简" panose="020B0400000000000000" pitchFamily="34" charset="-122"/>
                <a:ea typeface="苹方-简" panose="020B0400000000000000" pitchFamily="34" charset="-122"/>
              </a:rPr>
              <a:t>：许多应用，例如通过光学吸收和发射线表征进行化学分析的系统，将受益于低成本单芯片光谱仪的可用性。</a:t>
            </a:r>
            <a:endParaRPr lang="en-US" altLang="zh-CN" sz="2000" dirty="0">
              <a:solidFill>
                <a:prstClr val="black"/>
              </a:solidFill>
              <a:latin typeface="苹方-简" panose="020B0400000000000000" pitchFamily="34" charset="-122"/>
              <a:ea typeface="苹方-简" panose="020B0400000000000000" pitchFamily="34" charset="-122"/>
            </a:endParaRPr>
          </a:p>
          <a:p>
            <a:pPr marL="214313" indent="-214313">
              <a:spcBef>
                <a:spcPts val="450"/>
              </a:spcBef>
              <a:buFont typeface="Arial" panose="020B0604020202020204" pitchFamily="34" charset="0"/>
              <a:buChar char="•"/>
            </a:pPr>
            <a:r>
              <a:rPr lang="zh-CN" altLang="en-US" sz="2000" b="1" dirty="0">
                <a:solidFill>
                  <a:srgbClr val="5B9BD5"/>
                </a:solidFill>
                <a:latin typeface="苹方-简" panose="020B0400000000000000" pitchFamily="34" charset="-122"/>
                <a:ea typeface="苹方-简" panose="020B0400000000000000" pitchFamily="34" charset="-122"/>
              </a:rPr>
              <a:t>瓶颈</a:t>
            </a:r>
            <a:r>
              <a:rPr lang="zh-CN" altLang="en-US" sz="2000" dirty="0">
                <a:solidFill>
                  <a:prstClr val="black"/>
                </a:solidFill>
                <a:latin typeface="苹方-简" panose="020B0400000000000000" pitchFamily="34" charset="-122"/>
                <a:ea typeface="苹方-简" panose="020B0400000000000000" pitchFamily="34" charset="-122"/>
              </a:rPr>
              <a:t>：。</a:t>
            </a:r>
            <a:endParaRPr lang="en-US" altLang="zh-CN" sz="2000" dirty="0">
              <a:solidFill>
                <a:prstClr val="black"/>
              </a:solidFill>
              <a:latin typeface="苹方-简" panose="020B0400000000000000" pitchFamily="34" charset="-122"/>
              <a:ea typeface="苹方-简" panose="020B0400000000000000" pitchFamily="34" charset="-122"/>
            </a:endParaRPr>
          </a:p>
          <a:p>
            <a:pPr marL="214313" indent="-214313">
              <a:spcBef>
                <a:spcPts val="450"/>
              </a:spcBef>
              <a:buFont typeface="Arial" panose="020B0604020202020204" pitchFamily="34" charset="0"/>
              <a:buChar char="•"/>
            </a:pPr>
            <a:r>
              <a:rPr lang="zh-CN" altLang="en-US" sz="2000" b="1" dirty="0">
                <a:solidFill>
                  <a:srgbClr val="5B9BD5"/>
                </a:solidFill>
                <a:latin typeface="苹方-简" panose="020B0400000000000000" pitchFamily="34" charset="-122"/>
                <a:ea typeface="苹方-简" panose="020B0400000000000000" pitchFamily="34" charset="-122"/>
              </a:rPr>
              <a:t>创新点</a:t>
            </a:r>
            <a:r>
              <a:rPr lang="zh-CN" altLang="en-US" sz="2000" dirty="0">
                <a:solidFill>
                  <a:prstClr val="black"/>
                </a:solidFill>
                <a:latin typeface="苹方-简" panose="020B0400000000000000" pitchFamily="34" charset="-122"/>
                <a:ea typeface="苹方-简" panose="020B0400000000000000" pitchFamily="34" charset="-122"/>
              </a:rPr>
              <a:t>：结果是芯片可以仅使用四个外部连接来操作，覆盖半高宽 </a:t>
            </a:r>
            <a:r>
              <a:rPr lang="en-US" altLang="zh-CN" sz="2000" dirty="0">
                <a:solidFill>
                  <a:prstClr val="black"/>
                </a:solidFill>
                <a:latin typeface="苹方-简" panose="020B0400000000000000" pitchFamily="34" charset="-122"/>
                <a:ea typeface="苹方-简" panose="020B0400000000000000" pitchFamily="34" charset="-122"/>
              </a:rPr>
              <a:t>18 nm </a:t>
            </a:r>
            <a:r>
              <a:rPr lang="zh-CN" altLang="en-US" sz="2000" dirty="0">
                <a:solidFill>
                  <a:prstClr val="black"/>
                </a:solidFill>
                <a:latin typeface="苹方-简" panose="020B0400000000000000" pitchFamily="34" charset="-122"/>
                <a:ea typeface="苹方-简" panose="020B0400000000000000" pitchFamily="34" charset="-122"/>
              </a:rPr>
              <a:t>的光谱的可见光谱范围。</a:t>
            </a:r>
            <a:endParaRPr lang="en-US" altLang="zh-CN" sz="2000" dirty="0">
              <a:solidFill>
                <a:prstClr val="black"/>
              </a:solidFill>
              <a:latin typeface="苹方-简" panose="020B0400000000000000" pitchFamily="34" charset="-122"/>
              <a:ea typeface="苹方-简" panose="020B0400000000000000" pitchFamily="34" charset="-122"/>
            </a:endParaRPr>
          </a:p>
          <a:p>
            <a:pPr marL="214313" indent="-214313">
              <a:spcBef>
                <a:spcPts val="450"/>
              </a:spcBef>
              <a:buFont typeface="Arial" panose="020B0604020202020204" pitchFamily="34" charset="0"/>
              <a:buChar char="•"/>
            </a:pPr>
            <a:r>
              <a:rPr lang="zh-CN" altLang="en-US" sz="2000" b="1" dirty="0">
                <a:solidFill>
                  <a:srgbClr val="5B9BD5"/>
                </a:solidFill>
                <a:latin typeface="苹方-简" panose="020B0400000000000000" pitchFamily="34" charset="-122"/>
                <a:ea typeface="苹方-简" panose="020B0400000000000000" pitchFamily="34" charset="-122"/>
              </a:rPr>
              <a:t>意义</a:t>
            </a:r>
            <a:r>
              <a:rPr lang="zh-CN" altLang="en-US" sz="2000" dirty="0">
                <a:solidFill>
                  <a:prstClr val="black"/>
                </a:solidFill>
                <a:latin typeface="苹方-简" panose="020B0400000000000000" pitchFamily="34" charset="-122"/>
                <a:ea typeface="苹方-简" panose="020B0400000000000000" pitchFamily="34" charset="-122"/>
              </a:rPr>
              <a:t>：气体和液体成分的识别、光吸收化学分析、发射线表征、比色法和生化分析是微型光谱仪可能有用的一些应用。</a:t>
            </a:r>
            <a:endParaRPr lang="en-US" altLang="zh-CN" sz="2000" dirty="0">
              <a:solidFill>
                <a:prstClr val="black"/>
              </a:solidFill>
              <a:latin typeface="苹方-简" panose="020B0400000000000000" pitchFamily="34" charset="-122"/>
              <a:ea typeface="苹方-简" panose="020B0400000000000000" pitchFamily="34" charset="-122"/>
            </a:endParaRPr>
          </a:p>
          <a:p>
            <a:pPr marL="214313" indent="-214313">
              <a:spcBef>
                <a:spcPts val="450"/>
              </a:spcBef>
              <a:buFont typeface="Arial" panose="020B0604020202020204" pitchFamily="34" charset="0"/>
              <a:buChar char="•"/>
            </a:pPr>
            <a:endParaRPr lang="en-US" altLang="zh-CN" sz="2000" dirty="0">
              <a:solidFill>
                <a:prstClr val="black"/>
              </a:solidFill>
              <a:latin typeface="苹方-简" panose="020B0400000000000000" pitchFamily="34" charset="-122"/>
              <a:ea typeface="苹方-简" panose="020B0400000000000000" pitchFamily="34" charset="-122"/>
            </a:endParaRPr>
          </a:p>
          <a:p>
            <a:pPr marL="214313" indent="-214313">
              <a:spcBef>
                <a:spcPts val="450"/>
              </a:spcBef>
              <a:buFont typeface="Arial" panose="020B0604020202020204" pitchFamily="34" charset="0"/>
              <a:buChar char="•"/>
            </a:pPr>
            <a:r>
              <a:rPr lang="en-US" altLang="zh-CN" dirty="0">
                <a:latin typeface="苹方-简" panose="020B0400000000000000" pitchFamily="34" charset="-122"/>
                <a:ea typeface="苹方-简" panose="020B0400000000000000" pitchFamily="34" charset="-122"/>
              </a:rPr>
              <a:t>CMOS</a:t>
            </a:r>
            <a:r>
              <a:rPr lang="zh-CN" altLang="en-US" dirty="0">
                <a:latin typeface="苹方-简" panose="020B0400000000000000" pitchFamily="34" charset="-122"/>
                <a:ea typeface="苹方-简" panose="020B0400000000000000" pitchFamily="34" charset="-122"/>
              </a:rPr>
              <a:t>：</a:t>
            </a:r>
            <a:r>
              <a:rPr lang="zh-CN" altLang="en-US" i="0" dirty="0">
                <a:effectLst/>
                <a:latin typeface="苹方-简" panose="020B0400000000000000" pitchFamily="34" charset="-122"/>
                <a:ea typeface="苹方-简" panose="020B0400000000000000" pitchFamily="34" charset="-122"/>
              </a:rPr>
              <a:t>互补金属氧化物半导体（</a:t>
            </a:r>
            <a:r>
              <a:rPr lang="en-US" altLang="zh-CN" i="0" dirty="0">
                <a:effectLst/>
                <a:latin typeface="苹方-简" panose="020B0400000000000000" pitchFamily="34" charset="-122"/>
                <a:ea typeface="苹方-简" panose="020B0400000000000000" pitchFamily="34" charset="-122"/>
              </a:rPr>
              <a:t>Complementary Metal-Oxide-Semiconductor Transistor</a:t>
            </a:r>
            <a:r>
              <a:rPr lang="zh-CN" altLang="en-US" i="0" dirty="0">
                <a:effectLst/>
                <a:latin typeface="苹方-简" panose="020B0400000000000000" pitchFamily="34" charset="-122"/>
                <a:ea typeface="苹方-简" panose="020B0400000000000000" pitchFamily="34" charset="-122"/>
              </a:rPr>
              <a:t>）</a:t>
            </a:r>
            <a:endParaRPr lang="zh-CN" altLang="en-US" dirty="0">
              <a:latin typeface="苹方-简" panose="020B0400000000000000" pitchFamily="34" charset="-122"/>
              <a:ea typeface="苹方-简" panose="020B0400000000000000" pitchFamily="34" charset="-122"/>
            </a:endParaRPr>
          </a:p>
        </p:txBody>
      </p:sp>
      <p:sp>
        <p:nvSpPr>
          <p:cNvPr id="5" name="矩形 4"/>
          <p:cNvSpPr/>
          <p:nvPr/>
        </p:nvSpPr>
        <p:spPr>
          <a:xfrm>
            <a:off x="71846" y="65061"/>
            <a:ext cx="9072155" cy="523220"/>
          </a:xfrm>
          <a:prstGeom prst="rect">
            <a:avLst/>
          </a:prstGeom>
        </p:spPr>
        <p:txBody>
          <a:bodyPr wrap="square">
            <a:spAutoFit/>
          </a:bodyPr>
          <a:lstStyle/>
          <a:p>
            <a:pPr algn="ctr"/>
            <a:r>
              <a:rPr lang="zh-CN" altLang="en-US" sz="2800" b="1" dirty="0">
                <a:solidFill>
                  <a:srgbClr val="0000FF"/>
                </a:solidFill>
                <a:latin typeface="微软雅黑" panose="020B0503020204020204" pitchFamily="34" charset="-122"/>
                <a:ea typeface="微软雅黑" panose="020B0503020204020204" pitchFamily="34" charset="-122"/>
              </a:rPr>
              <a:t>单片</a:t>
            </a:r>
            <a:r>
              <a:rPr lang="en-US" altLang="zh-CN" sz="2800" b="1" dirty="0">
                <a:solidFill>
                  <a:srgbClr val="0000FF"/>
                </a:solidFill>
                <a:latin typeface="微软雅黑" panose="020B0503020204020204" pitchFamily="34" charset="-122"/>
                <a:ea typeface="微软雅黑" panose="020B0503020204020204" pitchFamily="34" charset="-122"/>
              </a:rPr>
              <a:t>CMOS</a:t>
            </a:r>
            <a:r>
              <a:rPr lang="zh-CN" altLang="en-US" sz="2800" b="1" dirty="0">
                <a:solidFill>
                  <a:srgbClr val="0000FF"/>
                </a:solidFill>
                <a:latin typeface="微软雅黑" panose="020B0503020204020204" pitchFamily="34" charset="-122"/>
                <a:ea typeface="微软雅黑" panose="020B0503020204020204" pitchFamily="34" charset="-122"/>
              </a:rPr>
              <a:t>光学显微光谱仪</a:t>
            </a:r>
          </a:p>
        </p:txBody>
      </p:sp>
      <p:cxnSp>
        <p:nvCxnSpPr>
          <p:cNvPr id="6" name="直接连接符 5"/>
          <p:cNvCxnSpPr/>
          <p:nvPr/>
        </p:nvCxnSpPr>
        <p:spPr>
          <a:xfrm flipH="1" flipV="1">
            <a:off x="1" y="785100"/>
            <a:ext cx="9144000" cy="6532"/>
          </a:xfrm>
          <a:prstGeom prst="line">
            <a:avLst/>
          </a:prstGeom>
          <a:ln w="38100">
            <a:gradFill flip="none" rotWithShape="1">
              <a:gsLst>
                <a:gs pos="0">
                  <a:srgbClr val="0000FF"/>
                </a:gs>
                <a:gs pos="50000">
                  <a:srgbClr val="00B050"/>
                </a:gs>
                <a:gs pos="100000">
                  <a:srgbClr val="FF0000"/>
                </a:gs>
              </a:gsLst>
              <a:lin ang="10800000" scaled="1"/>
              <a:tileRect/>
            </a:gradFill>
          </a:ln>
        </p:spPr>
        <p:style>
          <a:lnRef idx="1">
            <a:schemeClr val="accent1"/>
          </a:lnRef>
          <a:fillRef idx="0">
            <a:schemeClr val="accent1"/>
          </a:fillRef>
          <a:effectRef idx="0">
            <a:schemeClr val="accent1"/>
          </a:effectRef>
          <a:fontRef idx="minor">
            <a:schemeClr val="tx1"/>
          </a:fontRef>
        </p:style>
      </p:cxnSp>
      <p:pic>
        <p:nvPicPr>
          <p:cNvPr id="7" name="图片 6" descr="图示&#10;&#10;描述已自动生成">
            <a:extLst>
              <a:ext uri="{FF2B5EF4-FFF2-40B4-BE49-F238E27FC236}">
                <a16:creationId xmlns:a16="http://schemas.microsoft.com/office/drawing/2014/main" id="{F64E82DA-200C-440E-BA9B-D0F0274D75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2361" y="1391732"/>
            <a:ext cx="3022205" cy="2013194"/>
          </a:xfrm>
          <a:prstGeom prst="rect">
            <a:avLst/>
          </a:prstGeom>
        </p:spPr>
      </p:pic>
      <p:pic>
        <p:nvPicPr>
          <p:cNvPr id="10" name="图片 9" descr="图示&#10;&#10;描述已自动生成">
            <a:extLst>
              <a:ext uri="{FF2B5EF4-FFF2-40B4-BE49-F238E27FC236}">
                <a16:creationId xmlns:a16="http://schemas.microsoft.com/office/drawing/2014/main" id="{BAEC976D-C6AA-4D82-8DC5-6CADD8108E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6372199" y="3736810"/>
            <a:ext cx="2663361" cy="2891388"/>
          </a:xfrm>
          <a:prstGeom prst="rect">
            <a:avLst/>
          </a:prstGeom>
        </p:spPr>
      </p:pic>
    </p:spTree>
    <p:extLst>
      <p:ext uri="{BB962C8B-B14F-4D97-AF65-F5344CB8AC3E}">
        <p14:creationId xmlns:p14="http://schemas.microsoft.com/office/powerpoint/2010/main" val="1134480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775241"/>
            <a:ext cx="6039900" cy="6235040"/>
          </a:xfrm>
          <a:prstGeom prst="rect">
            <a:avLst/>
          </a:prstGeom>
          <a:noFill/>
        </p:spPr>
        <p:txBody>
          <a:bodyPr wrap="square" rtlCol="0">
            <a:spAutoFit/>
          </a:bodyPr>
          <a:lstStyle/>
          <a:p>
            <a:pPr marL="214313" indent="-214313">
              <a:spcBef>
                <a:spcPts val="450"/>
              </a:spcBef>
              <a:buFont typeface="Arial" panose="020B0604020202020204" pitchFamily="34" charset="0"/>
              <a:buChar char="•"/>
            </a:pPr>
            <a:r>
              <a:rPr lang="en-US" altLang="zh-CN" dirty="0">
                <a:latin typeface="苹方-简" panose="020B0400000000000000" pitchFamily="34" charset="-122"/>
                <a:ea typeface="苹方-简" panose="020B0400000000000000" pitchFamily="34" charset="-122"/>
              </a:rPr>
              <a:t>Wang, S.-W.;  Xia, C.;  Chen, X.;  Lu, W.;  Li, M.;  Wang, H.;  Zheng, W.; Zhang, T., Concept of </a:t>
            </a:r>
            <a:r>
              <a:rPr lang="en-US" altLang="zh-CN" dirty="0">
                <a:solidFill>
                  <a:srgbClr val="0070C0"/>
                </a:solidFill>
                <a:latin typeface="苹方-简" panose="020B0400000000000000" pitchFamily="34" charset="-122"/>
                <a:ea typeface="苹方-简" panose="020B0400000000000000" pitchFamily="34" charset="-122"/>
              </a:rPr>
              <a:t>a high-resolution miniature spectrometer</a:t>
            </a:r>
            <a:r>
              <a:rPr lang="en-US" altLang="zh-CN" dirty="0">
                <a:latin typeface="苹方-简" panose="020B0400000000000000" pitchFamily="34" charset="-122"/>
                <a:ea typeface="苹方-简" panose="020B0400000000000000" pitchFamily="34" charset="-122"/>
              </a:rPr>
              <a:t> using an </a:t>
            </a:r>
            <a:r>
              <a:rPr lang="en-US" altLang="zh-CN" dirty="0">
                <a:solidFill>
                  <a:srgbClr val="FF0000"/>
                </a:solidFill>
                <a:latin typeface="苹方-简" panose="020B0400000000000000" pitchFamily="34" charset="-122"/>
                <a:ea typeface="苹方-简" panose="020B0400000000000000" pitchFamily="34" charset="-122"/>
              </a:rPr>
              <a:t>integrated filter array</a:t>
            </a:r>
            <a:r>
              <a:rPr lang="en-US" altLang="zh-CN" dirty="0">
                <a:latin typeface="苹方-简" panose="020B0400000000000000" pitchFamily="34" charset="-122"/>
                <a:ea typeface="苹方-简" panose="020B0400000000000000" pitchFamily="34" charset="-122"/>
              </a:rPr>
              <a:t>. </a:t>
            </a:r>
            <a:r>
              <a:rPr lang="en-US" altLang="zh-CN" i="1" dirty="0">
                <a:latin typeface="苹方-简" panose="020B0400000000000000" pitchFamily="34" charset="-122"/>
                <a:ea typeface="苹方-简" panose="020B0400000000000000" pitchFamily="34" charset="-122"/>
              </a:rPr>
              <a:t>Optics letters </a:t>
            </a:r>
            <a:r>
              <a:rPr lang="en-US" altLang="zh-CN" b="1" dirty="0">
                <a:latin typeface="苹方-简" panose="020B0400000000000000" pitchFamily="34" charset="-122"/>
                <a:ea typeface="苹方-简" panose="020B0400000000000000" pitchFamily="34" charset="-122"/>
              </a:rPr>
              <a:t>2007,</a:t>
            </a:r>
            <a:r>
              <a:rPr lang="en-US" altLang="zh-CN" dirty="0">
                <a:latin typeface="苹方-简" panose="020B0400000000000000" pitchFamily="34" charset="-122"/>
                <a:ea typeface="苹方-简" panose="020B0400000000000000" pitchFamily="34" charset="-122"/>
              </a:rPr>
              <a:t> </a:t>
            </a:r>
            <a:r>
              <a:rPr lang="en-US" altLang="zh-CN" i="1" dirty="0">
                <a:latin typeface="苹方-简" panose="020B0400000000000000" pitchFamily="34" charset="-122"/>
                <a:ea typeface="苹方-简" panose="020B0400000000000000" pitchFamily="34" charset="-122"/>
              </a:rPr>
              <a:t>32</a:t>
            </a:r>
            <a:r>
              <a:rPr lang="en-US" altLang="zh-CN" dirty="0">
                <a:latin typeface="苹方-简" panose="020B0400000000000000" pitchFamily="34" charset="-122"/>
                <a:ea typeface="苹方-简" panose="020B0400000000000000" pitchFamily="34" charset="-122"/>
              </a:rPr>
              <a:t> (6), 632-634.</a:t>
            </a:r>
          </a:p>
          <a:p>
            <a:pPr marL="214313" indent="-214313">
              <a:spcBef>
                <a:spcPts val="450"/>
              </a:spcBef>
              <a:buFont typeface="Arial" panose="020B0604020202020204" pitchFamily="34" charset="0"/>
              <a:buChar char="•"/>
            </a:pPr>
            <a:r>
              <a:rPr lang="zh-CN" altLang="en-US" sz="2000" b="1" dirty="0">
                <a:solidFill>
                  <a:srgbClr val="5B9BD5"/>
                </a:solidFill>
                <a:latin typeface="苹方-简" panose="020B0400000000000000" pitchFamily="34" charset="-122"/>
                <a:ea typeface="苹方-简" panose="020B0400000000000000" pitchFamily="34" charset="-122"/>
              </a:rPr>
              <a:t>重要性</a:t>
            </a:r>
            <a:r>
              <a:rPr lang="zh-CN" altLang="en-US" sz="2000" dirty="0">
                <a:solidFill>
                  <a:prstClr val="black"/>
                </a:solidFill>
                <a:latin typeface="苹方-简" panose="020B0400000000000000" pitchFamily="34" charset="-122"/>
                <a:ea typeface="苹方-简" panose="020B0400000000000000" pitchFamily="34" charset="-122"/>
              </a:rPr>
              <a:t>：。</a:t>
            </a:r>
            <a:endParaRPr lang="en-US" altLang="zh-CN" sz="2000" dirty="0">
              <a:solidFill>
                <a:prstClr val="black"/>
              </a:solidFill>
              <a:latin typeface="苹方-简" panose="020B0400000000000000" pitchFamily="34" charset="-122"/>
              <a:ea typeface="苹方-简" panose="020B0400000000000000" pitchFamily="34" charset="-122"/>
            </a:endParaRPr>
          </a:p>
          <a:p>
            <a:pPr marL="214313" indent="-214313">
              <a:spcBef>
                <a:spcPts val="450"/>
              </a:spcBef>
              <a:buFont typeface="Arial" panose="020B0604020202020204" pitchFamily="34" charset="0"/>
              <a:buChar char="•"/>
            </a:pPr>
            <a:r>
              <a:rPr lang="zh-CN" altLang="en-US" sz="2000" b="1" dirty="0">
                <a:solidFill>
                  <a:srgbClr val="5B9BD5"/>
                </a:solidFill>
                <a:latin typeface="苹方-简" panose="020B0400000000000000" pitchFamily="34" charset="-122"/>
                <a:ea typeface="苹方-简" panose="020B0400000000000000" pitchFamily="34" charset="-122"/>
              </a:rPr>
              <a:t>瓶颈</a:t>
            </a:r>
            <a:r>
              <a:rPr lang="zh-CN" altLang="en-US" sz="2000" dirty="0">
                <a:solidFill>
                  <a:prstClr val="black"/>
                </a:solidFill>
                <a:latin typeface="苹方-简" panose="020B0400000000000000" pitchFamily="34" charset="-122"/>
                <a:ea typeface="苹方-简" panose="020B0400000000000000" pitchFamily="34" charset="-122"/>
              </a:rPr>
              <a:t>：滤光片阵列和 </a:t>
            </a:r>
            <a:r>
              <a:rPr lang="en-US" altLang="zh-CN" sz="2000" dirty="0">
                <a:solidFill>
                  <a:prstClr val="black"/>
                </a:solidFill>
                <a:latin typeface="苹方-简" panose="020B0400000000000000" pitchFamily="34" charset="-122"/>
                <a:ea typeface="苹方-简" panose="020B0400000000000000" pitchFamily="34" charset="-122"/>
              </a:rPr>
              <a:t>CCD </a:t>
            </a:r>
            <a:r>
              <a:rPr lang="zh-CN" altLang="en-US" sz="2000" dirty="0">
                <a:solidFill>
                  <a:prstClr val="black"/>
                </a:solidFill>
                <a:latin typeface="苹方-简" panose="020B0400000000000000" pitchFamily="34" charset="-122"/>
                <a:ea typeface="苹方-简" panose="020B0400000000000000" pitchFamily="34" charset="-122"/>
              </a:rPr>
              <a:t>或检测器阵列之间可能会发生不对准，特别是对于具有非常小的元件尺寸和大集成度的滤光片阵列。边缘上的某些滤光片元件将与较少的 </a:t>
            </a:r>
            <a:r>
              <a:rPr lang="en-US" altLang="zh-CN" sz="2000" dirty="0">
                <a:solidFill>
                  <a:prstClr val="black"/>
                </a:solidFill>
                <a:latin typeface="苹方-简" panose="020B0400000000000000" pitchFamily="34" charset="-122"/>
                <a:ea typeface="苹方-简" panose="020B0400000000000000" pitchFamily="34" charset="-122"/>
              </a:rPr>
              <a:t>CCD </a:t>
            </a:r>
            <a:r>
              <a:rPr lang="zh-CN" altLang="en-US" sz="2000" dirty="0">
                <a:solidFill>
                  <a:prstClr val="black"/>
                </a:solidFill>
                <a:latin typeface="苹方-简" panose="020B0400000000000000" pitchFamily="34" charset="-122"/>
                <a:ea typeface="苹方-简" panose="020B0400000000000000" pitchFamily="34" charset="-122"/>
              </a:rPr>
              <a:t>像素匹配，从而导致这些通道获得的信号较弱，并导致光谱中这些波长的信噪比相对较低。</a:t>
            </a:r>
            <a:endParaRPr lang="en-US" altLang="zh-CN" sz="2000" dirty="0">
              <a:solidFill>
                <a:prstClr val="black"/>
              </a:solidFill>
              <a:latin typeface="苹方-简" panose="020B0400000000000000" pitchFamily="34" charset="-122"/>
              <a:ea typeface="苹方-简" panose="020B0400000000000000" pitchFamily="34" charset="-122"/>
            </a:endParaRPr>
          </a:p>
          <a:p>
            <a:pPr marL="214313" indent="-214313">
              <a:spcBef>
                <a:spcPts val="450"/>
              </a:spcBef>
              <a:buFont typeface="Arial" panose="020B0604020202020204" pitchFamily="34" charset="0"/>
              <a:buChar char="•"/>
            </a:pPr>
            <a:r>
              <a:rPr lang="zh-CN" altLang="en-US" sz="2000" b="1" dirty="0">
                <a:solidFill>
                  <a:srgbClr val="5B9BD5"/>
                </a:solidFill>
                <a:latin typeface="苹方-简" panose="020B0400000000000000" pitchFamily="34" charset="-122"/>
                <a:ea typeface="苹方-简" panose="020B0400000000000000" pitchFamily="34" charset="-122"/>
              </a:rPr>
              <a:t>创新点</a:t>
            </a:r>
            <a:r>
              <a:rPr lang="zh-CN" altLang="en-US" sz="2000" dirty="0">
                <a:solidFill>
                  <a:prstClr val="black"/>
                </a:solidFill>
                <a:latin typeface="苹方-简" panose="020B0400000000000000" pitchFamily="34" charset="-122"/>
                <a:ea typeface="苹方-简" panose="020B0400000000000000" pitchFamily="34" charset="-122"/>
              </a:rPr>
              <a:t>：同时具有极低的有效载荷、高分辨率和高可靠性等优点。</a:t>
            </a:r>
            <a:endParaRPr lang="en-US" altLang="zh-CN" sz="2000" dirty="0">
              <a:solidFill>
                <a:prstClr val="black"/>
              </a:solidFill>
              <a:latin typeface="苹方-简" panose="020B0400000000000000" pitchFamily="34" charset="-122"/>
              <a:ea typeface="苹方-简" panose="020B0400000000000000" pitchFamily="34" charset="-122"/>
            </a:endParaRPr>
          </a:p>
          <a:p>
            <a:pPr marL="214313" indent="-214313">
              <a:spcBef>
                <a:spcPts val="450"/>
              </a:spcBef>
              <a:buFont typeface="Arial" panose="020B0604020202020204" pitchFamily="34" charset="0"/>
              <a:buChar char="•"/>
            </a:pPr>
            <a:r>
              <a:rPr lang="zh-CN" altLang="en-US" sz="2000" b="1" dirty="0">
                <a:solidFill>
                  <a:srgbClr val="5B9BD5"/>
                </a:solidFill>
                <a:latin typeface="苹方-简" panose="020B0400000000000000" pitchFamily="34" charset="-122"/>
                <a:ea typeface="苹方-简" panose="020B0400000000000000" pitchFamily="34" charset="-122"/>
              </a:rPr>
              <a:t>意义</a:t>
            </a:r>
            <a:r>
              <a:rPr lang="zh-CN" altLang="en-US" sz="2000" dirty="0">
                <a:solidFill>
                  <a:prstClr val="black"/>
                </a:solidFill>
                <a:latin typeface="苹方-简" panose="020B0400000000000000" pitchFamily="34" charset="-122"/>
                <a:ea typeface="苹方-简" panose="020B0400000000000000" pitchFamily="34" charset="-122"/>
              </a:rPr>
              <a:t>：。</a:t>
            </a:r>
            <a:endParaRPr lang="en-US" altLang="zh-CN" sz="2000" dirty="0">
              <a:solidFill>
                <a:prstClr val="black"/>
              </a:solidFill>
              <a:latin typeface="苹方-简" panose="020B0400000000000000" pitchFamily="34" charset="-122"/>
              <a:ea typeface="苹方-简" panose="020B0400000000000000" pitchFamily="34" charset="-122"/>
            </a:endParaRPr>
          </a:p>
          <a:p>
            <a:pPr marL="214313" indent="-214313">
              <a:spcBef>
                <a:spcPts val="450"/>
              </a:spcBef>
              <a:buFont typeface="Arial" panose="020B0604020202020204" pitchFamily="34" charset="0"/>
              <a:buChar char="•"/>
            </a:pPr>
            <a:endParaRPr lang="en-US" altLang="zh-CN" sz="2000" dirty="0">
              <a:solidFill>
                <a:prstClr val="black"/>
              </a:solidFill>
              <a:latin typeface="苹方-简" panose="020B0400000000000000" pitchFamily="34" charset="-122"/>
              <a:ea typeface="苹方-简" panose="020B0400000000000000" pitchFamily="34" charset="-122"/>
            </a:endParaRPr>
          </a:p>
          <a:p>
            <a:pPr marL="214313" indent="-214313">
              <a:spcBef>
                <a:spcPts val="450"/>
              </a:spcBef>
              <a:buFont typeface="Arial" panose="020B0604020202020204" pitchFamily="34" charset="0"/>
              <a:buChar char="•"/>
            </a:pPr>
            <a:r>
              <a:rPr lang="zh-CN" altLang="en-US" dirty="0">
                <a:solidFill>
                  <a:prstClr val="black"/>
                </a:solidFill>
                <a:latin typeface="苹方-简" panose="020B0400000000000000" pitchFamily="34" charset="-122"/>
                <a:ea typeface="苹方-简" panose="020B0400000000000000" pitchFamily="34" charset="-122"/>
              </a:rPr>
              <a:t>滤光片阵列具体结构（在另一篇文章中），</a:t>
            </a:r>
            <a:r>
              <a:rPr lang="en-US" altLang="zh-CN" dirty="0">
                <a:solidFill>
                  <a:prstClr val="black"/>
                </a:solidFill>
                <a:latin typeface="苹方-简" panose="020B0400000000000000" pitchFamily="34" charset="-122"/>
                <a:ea typeface="苹方-简" panose="020B0400000000000000" pitchFamily="34" charset="-122"/>
              </a:rPr>
              <a:t>CCD</a:t>
            </a:r>
            <a:r>
              <a:rPr lang="zh-CN" altLang="en-US" dirty="0">
                <a:solidFill>
                  <a:prstClr val="black"/>
                </a:solidFill>
                <a:latin typeface="苹方-简" panose="020B0400000000000000" pitchFamily="34" charset="-122"/>
                <a:ea typeface="苹方-简" panose="020B0400000000000000" pitchFamily="34" charset="-122"/>
              </a:rPr>
              <a:t>：</a:t>
            </a:r>
            <a:r>
              <a:rPr lang="en-US" altLang="zh-CN" dirty="0">
                <a:solidFill>
                  <a:prstClr val="black"/>
                </a:solidFill>
                <a:latin typeface="苹方-简" panose="020B0400000000000000" pitchFamily="34" charset="-122"/>
                <a:ea typeface="苹方-简" panose="020B0400000000000000" pitchFamily="34" charset="-122"/>
              </a:rPr>
              <a:t>SONY-ICX409AK</a:t>
            </a:r>
          </a:p>
          <a:p>
            <a:pPr marL="214313" indent="-214313">
              <a:spcBef>
                <a:spcPts val="450"/>
              </a:spcBef>
              <a:buFont typeface="Arial" panose="020B0604020202020204" pitchFamily="34" charset="0"/>
              <a:buChar char="•"/>
            </a:pPr>
            <a:r>
              <a:rPr lang="en-US" altLang="zh-CN" dirty="0">
                <a:solidFill>
                  <a:prstClr val="black"/>
                </a:solidFill>
                <a:latin typeface="苹方-简" panose="020B0400000000000000" pitchFamily="34" charset="-122"/>
                <a:ea typeface="苹方-简" panose="020B0400000000000000" pitchFamily="34" charset="-122"/>
              </a:rPr>
              <a:t>CCD</a:t>
            </a:r>
            <a:r>
              <a:rPr lang="zh-CN" altLang="en-US" dirty="0">
                <a:solidFill>
                  <a:prstClr val="black"/>
                </a:solidFill>
                <a:latin typeface="苹方-简" panose="020B0400000000000000" pitchFamily="34" charset="-122"/>
                <a:ea typeface="苹方-简" panose="020B0400000000000000" pitchFamily="34" charset="-122"/>
              </a:rPr>
              <a:t>：</a:t>
            </a:r>
            <a:r>
              <a:rPr lang="zh-CN" altLang="en-US" b="0" i="0" dirty="0">
                <a:solidFill>
                  <a:srgbClr val="2E3033"/>
                </a:solidFill>
                <a:effectLst/>
                <a:latin typeface="苹方-简" panose="020B0400000000000000" pitchFamily="34" charset="-122"/>
                <a:ea typeface="苹方-简" panose="020B0400000000000000" pitchFamily="34" charset="-122"/>
              </a:rPr>
              <a:t>电荷耦合器件（</a:t>
            </a:r>
            <a:r>
              <a:rPr lang="en-US" altLang="zh-CN" b="0" i="0" dirty="0">
                <a:solidFill>
                  <a:srgbClr val="2E3033"/>
                </a:solidFill>
                <a:effectLst/>
                <a:latin typeface="苹方-简" panose="020B0400000000000000" pitchFamily="34" charset="-122"/>
                <a:ea typeface="苹方-简" panose="020B0400000000000000" pitchFamily="34" charset="-122"/>
              </a:rPr>
              <a:t>Charge Coupled Device</a:t>
            </a:r>
            <a:r>
              <a:rPr lang="zh-CN" altLang="en-US" b="0" i="0" dirty="0">
                <a:solidFill>
                  <a:srgbClr val="2E3033"/>
                </a:solidFill>
                <a:effectLst/>
                <a:latin typeface="苹方-简" panose="020B0400000000000000" pitchFamily="34" charset="-122"/>
                <a:ea typeface="苹方-简" panose="020B0400000000000000" pitchFamily="34" charset="-122"/>
              </a:rPr>
              <a:t>）</a:t>
            </a:r>
            <a:endParaRPr lang="zh-CN" altLang="en-US" dirty="0">
              <a:solidFill>
                <a:prstClr val="black"/>
              </a:solidFill>
              <a:latin typeface="苹方-简" panose="020B0400000000000000" pitchFamily="34" charset="-122"/>
              <a:ea typeface="苹方-简" panose="020B0400000000000000" pitchFamily="34" charset="-122"/>
            </a:endParaRPr>
          </a:p>
        </p:txBody>
      </p:sp>
      <p:sp>
        <p:nvSpPr>
          <p:cNvPr id="5" name="矩形 4"/>
          <p:cNvSpPr/>
          <p:nvPr/>
        </p:nvSpPr>
        <p:spPr>
          <a:xfrm>
            <a:off x="71846" y="65061"/>
            <a:ext cx="9072155" cy="523220"/>
          </a:xfrm>
          <a:prstGeom prst="rect">
            <a:avLst/>
          </a:prstGeom>
        </p:spPr>
        <p:txBody>
          <a:bodyPr wrap="square">
            <a:spAutoFit/>
          </a:bodyPr>
          <a:lstStyle/>
          <a:p>
            <a:pPr algn="ctr"/>
            <a:r>
              <a:rPr lang="zh-CN" altLang="en-US" sz="2800" b="1" dirty="0">
                <a:solidFill>
                  <a:srgbClr val="0000FF"/>
                </a:solidFill>
                <a:latin typeface="微软雅黑" panose="020B0503020204020204" pitchFamily="34" charset="-122"/>
                <a:ea typeface="微软雅黑" panose="020B0503020204020204" pitchFamily="34" charset="-122"/>
              </a:rPr>
              <a:t>使用集成滤光片阵列的高分辨率微型光谱仪的概念</a:t>
            </a:r>
          </a:p>
        </p:txBody>
      </p:sp>
      <p:cxnSp>
        <p:nvCxnSpPr>
          <p:cNvPr id="6" name="直接连接符 5"/>
          <p:cNvCxnSpPr/>
          <p:nvPr/>
        </p:nvCxnSpPr>
        <p:spPr>
          <a:xfrm flipH="1" flipV="1">
            <a:off x="1" y="785100"/>
            <a:ext cx="9144000" cy="6532"/>
          </a:xfrm>
          <a:prstGeom prst="line">
            <a:avLst/>
          </a:prstGeom>
          <a:ln w="38100">
            <a:gradFill flip="none" rotWithShape="1">
              <a:gsLst>
                <a:gs pos="0">
                  <a:srgbClr val="0000FF"/>
                </a:gs>
                <a:gs pos="50000">
                  <a:srgbClr val="00B050"/>
                </a:gs>
                <a:gs pos="100000">
                  <a:srgbClr val="FF0000"/>
                </a:gs>
              </a:gsLst>
              <a:lin ang="10800000" scaled="1"/>
              <a:tileRect/>
            </a:gra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208A2D62-AE91-4FB7-BD1C-7CE65B622A93}"/>
              </a:ext>
            </a:extLst>
          </p:cNvPr>
          <p:cNvPicPr>
            <a:picLocks noChangeAspect="1"/>
          </p:cNvPicPr>
          <p:nvPr/>
        </p:nvPicPr>
        <p:blipFill>
          <a:blip r:embed="rId2"/>
          <a:stretch>
            <a:fillRect/>
          </a:stretch>
        </p:blipFill>
        <p:spPr>
          <a:xfrm>
            <a:off x="5796136" y="1093442"/>
            <a:ext cx="3347864" cy="1098100"/>
          </a:xfrm>
          <a:prstGeom prst="rect">
            <a:avLst/>
          </a:prstGeom>
        </p:spPr>
      </p:pic>
      <p:pic>
        <p:nvPicPr>
          <p:cNvPr id="7" name="图片 6">
            <a:extLst>
              <a:ext uri="{FF2B5EF4-FFF2-40B4-BE49-F238E27FC236}">
                <a16:creationId xmlns:a16="http://schemas.microsoft.com/office/drawing/2014/main" id="{7978E85A-B731-497C-BB3D-A2727CD67787}"/>
              </a:ext>
            </a:extLst>
          </p:cNvPr>
          <p:cNvPicPr>
            <a:picLocks noChangeAspect="1"/>
          </p:cNvPicPr>
          <p:nvPr/>
        </p:nvPicPr>
        <p:blipFill>
          <a:blip r:embed="rId3"/>
          <a:stretch>
            <a:fillRect/>
          </a:stretch>
        </p:blipFill>
        <p:spPr>
          <a:xfrm>
            <a:off x="5884836" y="2459836"/>
            <a:ext cx="3170463" cy="4077215"/>
          </a:xfrm>
          <a:prstGeom prst="rect">
            <a:avLst/>
          </a:prstGeom>
        </p:spPr>
      </p:pic>
    </p:spTree>
    <p:extLst>
      <p:ext uri="{BB962C8B-B14F-4D97-AF65-F5344CB8AC3E}">
        <p14:creationId xmlns:p14="http://schemas.microsoft.com/office/powerpoint/2010/main" val="3257479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45" y="1378669"/>
            <a:ext cx="6039900" cy="3888244"/>
          </a:xfrm>
          <a:prstGeom prst="rect">
            <a:avLst/>
          </a:prstGeom>
          <a:noFill/>
        </p:spPr>
        <p:txBody>
          <a:bodyPr wrap="square" rtlCol="0">
            <a:spAutoFit/>
          </a:bodyPr>
          <a:lstStyle/>
          <a:p>
            <a:pPr marL="214313" indent="-214313">
              <a:spcBef>
                <a:spcPts val="450"/>
              </a:spcBef>
              <a:buFont typeface="Arial" panose="020B0604020202020204" pitchFamily="34" charset="0"/>
              <a:buChar char="•"/>
            </a:pPr>
            <a:r>
              <a:rPr lang="en-US" altLang="zh-CN" dirty="0">
                <a:latin typeface="苹方-简" panose="020B0400000000000000" pitchFamily="34" charset="-122"/>
                <a:ea typeface="苹方-简" panose="020B0400000000000000" pitchFamily="34" charset="-122"/>
              </a:rPr>
              <a:t>Wang, S.-W.;  Li, M.;  Xia, C.-S.;  Wang, H.-Q.;  Chen, X.-S.; Lu, W., </a:t>
            </a:r>
            <a:r>
              <a:rPr lang="en-US" altLang="zh-CN" dirty="0">
                <a:solidFill>
                  <a:srgbClr val="FF0000"/>
                </a:solidFill>
                <a:latin typeface="苹方-简" panose="020B0400000000000000" pitchFamily="34" charset="-122"/>
                <a:ea typeface="苹方-简" panose="020B0400000000000000" pitchFamily="34" charset="-122"/>
              </a:rPr>
              <a:t>128</a:t>
            </a:r>
            <a:r>
              <a:rPr lang="en-US" altLang="zh-CN" dirty="0">
                <a:latin typeface="苹方-简" panose="020B0400000000000000" pitchFamily="34" charset="-122"/>
                <a:ea typeface="苹方-简" panose="020B0400000000000000" pitchFamily="34" charset="-122"/>
              </a:rPr>
              <a:t> channels of </a:t>
            </a:r>
            <a:r>
              <a:rPr lang="en-US" altLang="zh-CN" dirty="0">
                <a:solidFill>
                  <a:srgbClr val="FF0000"/>
                </a:solidFill>
                <a:latin typeface="苹方-简" panose="020B0400000000000000" pitchFamily="34" charset="-122"/>
                <a:ea typeface="苹方-简" panose="020B0400000000000000" pitchFamily="34" charset="-122"/>
              </a:rPr>
              <a:t>integrated filter array</a:t>
            </a:r>
            <a:r>
              <a:rPr lang="en-US" altLang="zh-CN" dirty="0">
                <a:latin typeface="苹方-简" panose="020B0400000000000000" pitchFamily="34" charset="-122"/>
                <a:ea typeface="苹方-简" panose="020B0400000000000000" pitchFamily="34" charset="-122"/>
              </a:rPr>
              <a:t> rapidly fabricated by using the </a:t>
            </a:r>
            <a:r>
              <a:rPr lang="en-US" altLang="zh-CN" dirty="0">
                <a:solidFill>
                  <a:srgbClr val="0070C0"/>
                </a:solidFill>
                <a:latin typeface="苹方-简" panose="020B0400000000000000" pitchFamily="34" charset="-122"/>
                <a:ea typeface="苹方-简" panose="020B0400000000000000" pitchFamily="34" charset="-122"/>
              </a:rPr>
              <a:t>combinatorial deposition technique</a:t>
            </a:r>
            <a:r>
              <a:rPr lang="en-US" altLang="zh-CN" dirty="0">
                <a:latin typeface="苹方-简" panose="020B0400000000000000" pitchFamily="34" charset="-122"/>
                <a:ea typeface="苹方-简" panose="020B0400000000000000" pitchFamily="34" charset="-122"/>
              </a:rPr>
              <a:t>. </a:t>
            </a:r>
            <a:r>
              <a:rPr lang="en-US" altLang="zh-CN" i="1" dirty="0">
                <a:latin typeface="苹方-简" panose="020B0400000000000000" pitchFamily="34" charset="-122"/>
                <a:ea typeface="苹方-简" panose="020B0400000000000000" pitchFamily="34" charset="-122"/>
              </a:rPr>
              <a:t>Applied Physics B </a:t>
            </a:r>
            <a:r>
              <a:rPr lang="en-US" altLang="zh-CN" b="1" dirty="0">
                <a:latin typeface="苹方-简" panose="020B0400000000000000" pitchFamily="34" charset="-122"/>
                <a:ea typeface="苹方-简" panose="020B0400000000000000" pitchFamily="34" charset="-122"/>
              </a:rPr>
              <a:t>2007,</a:t>
            </a:r>
            <a:r>
              <a:rPr lang="en-US" altLang="zh-CN" dirty="0">
                <a:latin typeface="苹方-简" panose="020B0400000000000000" pitchFamily="34" charset="-122"/>
                <a:ea typeface="苹方-简" panose="020B0400000000000000" pitchFamily="34" charset="-122"/>
              </a:rPr>
              <a:t> </a:t>
            </a:r>
            <a:r>
              <a:rPr lang="en-US" altLang="zh-CN" i="1" dirty="0">
                <a:latin typeface="苹方-简" panose="020B0400000000000000" pitchFamily="34" charset="-122"/>
                <a:ea typeface="苹方-简" panose="020B0400000000000000" pitchFamily="34" charset="-122"/>
              </a:rPr>
              <a:t>88</a:t>
            </a:r>
            <a:r>
              <a:rPr lang="en-US" altLang="zh-CN" dirty="0">
                <a:latin typeface="苹方-简" panose="020B0400000000000000" pitchFamily="34" charset="-122"/>
                <a:ea typeface="苹方-简" panose="020B0400000000000000" pitchFamily="34" charset="-122"/>
              </a:rPr>
              <a:t> (2), 281-284.</a:t>
            </a:r>
          </a:p>
          <a:p>
            <a:pPr marL="214313" indent="-214313">
              <a:spcBef>
                <a:spcPts val="450"/>
              </a:spcBef>
              <a:buFont typeface="Arial" panose="020B0604020202020204" pitchFamily="34" charset="0"/>
              <a:buChar char="•"/>
            </a:pPr>
            <a:r>
              <a:rPr lang="zh-CN" altLang="en-US" sz="2000" b="1" dirty="0">
                <a:solidFill>
                  <a:srgbClr val="5B9BD5"/>
                </a:solidFill>
                <a:latin typeface="苹方-简" panose="020B0400000000000000" pitchFamily="34" charset="-122"/>
                <a:ea typeface="苹方-简" panose="020B0400000000000000" pitchFamily="34" charset="-122"/>
              </a:rPr>
              <a:t>重要性</a:t>
            </a:r>
            <a:r>
              <a:rPr lang="zh-CN" altLang="en-US" sz="2000" dirty="0">
                <a:solidFill>
                  <a:prstClr val="black"/>
                </a:solidFill>
                <a:latin typeface="苹方-简" panose="020B0400000000000000" pitchFamily="34" charset="-122"/>
                <a:ea typeface="苹方-简" panose="020B0400000000000000" pitchFamily="34" charset="-122"/>
              </a:rPr>
              <a:t>：。</a:t>
            </a:r>
            <a:endParaRPr lang="en-US" altLang="zh-CN" sz="2000" dirty="0">
              <a:solidFill>
                <a:prstClr val="black"/>
              </a:solidFill>
              <a:latin typeface="苹方-简" panose="020B0400000000000000" pitchFamily="34" charset="-122"/>
              <a:ea typeface="苹方-简" panose="020B0400000000000000" pitchFamily="34" charset="-122"/>
            </a:endParaRPr>
          </a:p>
          <a:p>
            <a:pPr marL="214313" indent="-214313">
              <a:spcBef>
                <a:spcPts val="450"/>
              </a:spcBef>
              <a:buFont typeface="Arial" panose="020B0604020202020204" pitchFamily="34" charset="0"/>
              <a:buChar char="•"/>
            </a:pPr>
            <a:r>
              <a:rPr lang="zh-CN" altLang="en-US" sz="2000" b="1" dirty="0">
                <a:solidFill>
                  <a:srgbClr val="5B9BD5"/>
                </a:solidFill>
                <a:latin typeface="苹方-简" panose="020B0400000000000000" pitchFamily="34" charset="-122"/>
                <a:ea typeface="苹方-简" panose="020B0400000000000000" pitchFamily="34" charset="-122"/>
              </a:rPr>
              <a:t>瓶颈</a:t>
            </a:r>
            <a:r>
              <a:rPr lang="zh-CN" altLang="en-US" sz="2000" dirty="0">
                <a:solidFill>
                  <a:prstClr val="black"/>
                </a:solidFill>
                <a:latin typeface="苹方-简" panose="020B0400000000000000" pitchFamily="34" charset="-122"/>
                <a:ea typeface="苹方-简" panose="020B0400000000000000" pitchFamily="34" charset="-122"/>
              </a:rPr>
              <a:t>：。</a:t>
            </a:r>
            <a:endParaRPr lang="en-US" altLang="zh-CN" sz="2000" dirty="0">
              <a:solidFill>
                <a:prstClr val="black"/>
              </a:solidFill>
              <a:latin typeface="苹方-简" panose="020B0400000000000000" pitchFamily="34" charset="-122"/>
              <a:ea typeface="苹方-简" panose="020B0400000000000000" pitchFamily="34" charset="-122"/>
            </a:endParaRPr>
          </a:p>
          <a:p>
            <a:pPr marL="214313" indent="-214313">
              <a:spcBef>
                <a:spcPts val="450"/>
              </a:spcBef>
              <a:buFont typeface="Arial" panose="020B0604020202020204" pitchFamily="34" charset="0"/>
              <a:buChar char="•"/>
            </a:pPr>
            <a:r>
              <a:rPr lang="zh-CN" altLang="en-US" sz="2000" b="1" dirty="0">
                <a:solidFill>
                  <a:srgbClr val="5B9BD5"/>
                </a:solidFill>
                <a:latin typeface="苹方-简" panose="020B0400000000000000" pitchFamily="34" charset="-122"/>
                <a:ea typeface="苹方-简" panose="020B0400000000000000" pitchFamily="34" charset="-122"/>
              </a:rPr>
              <a:t>创新点</a:t>
            </a:r>
            <a:r>
              <a:rPr lang="zh-CN" altLang="en-US" sz="2000" dirty="0">
                <a:solidFill>
                  <a:prstClr val="black"/>
                </a:solidFill>
                <a:latin typeface="苹方-简" panose="020B0400000000000000" pitchFamily="34" charset="-122"/>
                <a:ea typeface="苹方-简" panose="020B0400000000000000" pitchFamily="34" charset="-122"/>
              </a:rPr>
              <a:t>：截至当时（</a:t>
            </a:r>
            <a:r>
              <a:rPr lang="en-US" altLang="zh-CN" sz="2000" dirty="0">
                <a:solidFill>
                  <a:prstClr val="black"/>
                </a:solidFill>
                <a:latin typeface="苹方-简" panose="020B0400000000000000" pitchFamily="34" charset="-122"/>
                <a:ea typeface="苹方-简" panose="020B0400000000000000" pitchFamily="34" charset="-122"/>
              </a:rPr>
              <a:t>2007</a:t>
            </a:r>
            <a:r>
              <a:rPr lang="zh-CN" altLang="en-US" sz="2000" dirty="0">
                <a:solidFill>
                  <a:prstClr val="black"/>
                </a:solidFill>
                <a:latin typeface="苹方-简" panose="020B0400000000000000" pitchFamily="34" charset="-122"/>
                <a:ea typeface="苹方-简" panose="020B0400000000000000" pitchFamily="34" charset="-122"/>
              </a:rPr>
              <a:t>）制作滤波器阵列最高效的组合方法。</a:t>
            </a:r>
            <a:endParaRPr lang="en-US" altLang="zh-CN" sz="2000" dirty="0">
              <a:solidFill>
                <a:prstClr val="black"/>
              </a:solidFill>
              <a:latin typeface="苹方-简" panose="020B0400000000000000" pitchFamily="34" charset="-122"/>
              <a:ea typeface="苹方-简" panose="020B0400000000000000" pitchFamily="34" charset="-122"/>
            </a:endParaRPr>
          </a:p>
          <a:p>
            <a:pPr marL="214313" indent="-214313">
              <a:spcBef>
                <a:spcPts val="450"/>
              </a:spcBef>
              <a:buFont typeface="Arial" panose="020B0604020202020204" pitchFamily="34" charset="0"/>
              <a:buChar char="•"/>
            </a:pPr>
            <a:r>
              <a:rPr lang="zh-CN" altLang="en-US" sz="2000" b="1" dirty="0">
                <a:solidFill>
                  <a:srgbClr val="5B9BD5"/>
                </a:solidFill>
                <a:latin typeface="苹方-简" panose="020B0400000000000000" pitchFamily="34" charset="-122"/>
                <a:ea typeface="苹方-简" panose="020B0400000000000000" pitchFamily="34" charset="-122"/>
              </a:rPr>
              <a:t>意义</a:t>
            </a:r>
            <a:r>
              <a:rPr lang="zh-CN" altLang="en-US" sz="2000" dirty="0">
                <a:solidFill>
                  <a:prstClr val="black"/>
                </a:solidFill>
                <a:latin typeface="苹方-简" panose="020B0400000000000000" pitchFamily="34" charset="-122"/>
                <a:ea typeface="苹方-简" panose="020B0400000000000000" pitchFamily="34" charset="-122"/>
              </a:rPr>
              <a:t>：组合沉积技术（</a:t>
            </a:r>
            <a:r>
              <a:rPr lang="en-US" altLang="zh-CN" sz="2000" dirty="0">
                <a:solidFill>
                  <a:prstClr val="black"/>
                </a:solidFill>
                <a:latin typeface="苹方-简" panose="020B0400000000000000" pitchFamily="34" charset="-122"/>
                <a:ea typeface="苹方-简" panose="020B0400000000000000" pitchFamily="34" charset="-122"/>
              </a:rPr>
              <a:t>CDT</a:t>
            </a:r>
            <a:r>
              <a:rPr lang="zh-CN" altLang="en-US" sz="2000" dirty="0">
                <a:solidFill>
                  <a:prstClr val="black"/>
                </a:solidFill>
                <a:latin typeface="苹方-简" panose="020B0400000000000000" pitchFamily="34" charset="-122"/>
                <a:ea typeface="苹方-简" panose="020B0400000000000000" pitchFamily="34" charset="-122"/>
              </a:rPr>
              <a:t>）相对组合刻蚀技术（</a:t>
            </a:r>
            <a:r>
              <a:rPr lang="en-US" altLang="zh-CN" sz="2000" dirty="0">
                <a:solidFill>
                  <a:prstClr val="black"/>
                </a:solidFill>
                <a:latin typeface="苹方-简" panose="020B0400000000000000" pitchFamily="34" charset="-122"/>
                <a:ea typeface="苹方-简" panose="020B0400000000000000" pitchFamily="34" charset="-122"/>
              </a:rPr>
              <a:t>CET</a:t>
            </a:r>
            <a:r>
              <a:rPr lang="zh-CN" altLang="en-US" sz="2000" dirty="0">
                <a:solidFill>
                  <a:prstClr val="black"/>
                </a:solidFill>
                <a:latin typeface="苹方-简" panose="020B0400000000000000" pitchFamily="34" charset="-122"/>
                <a:ea typeface="苹方-简" panose="020B0400000000000000" pitchFamily="34" charset="-122"/>
              </a:rPr>
              <a:t>）简化了制备过程，减少了影响滤波器性能的因素。</a:t>
            </a:r>
          </a:p>
        </p:txBody>
      </p:sp>
      <p:sp>
        <p:nvSpPr>
          <p:cNvPr id="5" name="矩形 4"/>
          <p:cNvSpPr/>
          <p:nvPr/>
        </p:nvSpPr>
        <p:spPr>
          <a:xfrm>
            <a:off x="71846" y="65061"/>
            <a:ext cx="9072155" cy="523220"/>
          </a:xfrm>
          <a:prstGeom prst="rect">
            <a:avLst/>
          </a:prstGeom>
        </p:spPr>
        <p:txBody>
          <a:bodyPr wrap="square">
            <a:spAutoFit/>
          </a:bodyPr>
          <a:lstStyle/>
          <a:p>
            <a:pPr algn="ctr"/>
            <a:r>
              <a:rPr lang="zh-CN" altLang="en-US" sz="2800" b="1" dirty="0">
                <a:solidFill>
                  <a:srgbClr val="0000FF"/>
                </a:solidFill>
                <a:latin typeface="微软雅黑" panose="020B0503020204020204" pitchFamily="34" charset="-122"/>
                <a:ea typeface="微软雅黑" panose="020B0503020204020204" pitchFamily="34" charset="-122"/>
              </a:rPr>
              <a:t>采用组合沉积技术快速制造</a:t>
            </a:r>
            <a:r>
              <a:rPr lang="en-US" altLang="zh-CN" sz="2800" b="1" dirty="0">
                <a:solidFill>
                  <a:srgbClr val="0000FF"/>
                </a:solidFill>
                <a:latin typeface="微软雅黑" panose="020B0503020204020204" pitchFamily="34" charset="-122"/>
                <a:ea typeface="微软雅黑" panose="020B0503020204020204" pitchFamily="34" charset="-122"/>
              </a:rPr>
              <a:t>128</a:t>
            </a:r>
            <a:r>
              <a:rPr lang="zh-CN" altLang="en-US" sz="2800" b="1" dirty="0">
                <a:solidFill>
                  <a:srgbClr val="0000FF"/>
                </a:solidFill>
                <a:latin typeface="微软雅黑" panose="020B0503020204020204" pitchFamily="34" charset="-122"/>
                <a:ea typeface="微软雅黑" panose="020B0503020204020204" pitchFamily="34" charset="-122"/>
              </a:rPr>
              <a:t>通道集成滤波器阵列</a:t>
            </a:r>
          </a:p>
        </p:txBody>
      </p:sp>
      <p:cxnSp>
        <p:nvCxnSpPr>
          <p:cNvPr id="6" name="直接连接符 5"/>
          <p:cNvCxnSpPr/>
          <p:nvPr/>
        </p:nvCxnSpPr>
        <p:spPr>
          <a:xfrm flipH="1" flipV="1">
            <a:off x="1" y="785100"/>
            <a:ext cx="9144000" cy="6532"/>
          </a:xfrm>
          <a:prstGeom prst="line">
            <a:avLst/>
          </a:prstGeom>
          <a:ln w="38100">
            <a:gradFill flip="none" rotWithShape="1">
              <a:gsLst>
                <a:gs pos="0">
                  <a:srgbClr val="0000FF"/>
                </a:gs>
                <a:gs pos="50000">
                  <a:srgbClr val="00B050"/>
                </a:gs>
                <a:gs pos="100000">
                  <a:srgbClr val="FF0000"/>
                </a:gs>
              </a:gsLst>
              <a:lin ang="10800000" scaled="1"/>
              <a:tileRect/>
            </a:gra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6C6B0575-0DA8-48ED-8074-B3DFDDD930C3}"/>
              </a:ext>
            </a:extLst>
          </p:cNvPr>
          <p:cNvPicPr>
            <a:picLocks noChangeAspect="1"/>
          </p:cNvPicPr>
          <p:nvPr/>
        </p:nvPicPr>
        <p:blipFill>
          <a:blip r:embed="rId2"/>
          <a:stretch>
            <a:fillRect/>
          </a:stretch>
        </p:blipFill>
        <p:spPr>
          <a:xfrm>
            <a:off x="5833519" y="2204864"/>
            <a:ext cx="3310481" cy="1900732"/>
          </a:xfrm>
          <a:prstGeom prst="rect">
            <a:avLst/>
          </a:prstGeom>
        </p:spPr>
      </p:pic>
    </p:spTree>
    <p:extLst>
      <p:ext uri="{BB962C8B-B14F-4D97-AF65-F5344CB8AC3E}">
        <p14:creationId xmlns:p14="http://schemas.microsoft.com/office/powerpoint/2010/main" val="1874371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45" y="1378669"/>
            <a:ext cx="6039900" cy="3303468"/>
          </a:xfrm>
          <a:prstGeom prst="rect">
            <a:avLst/>
          </a:prstGeom>
          <a:noFill/>
        </p:spPr>
        <p:txBody>
          <a:bodyPr wrap="square" rtlCol="0">
            <a:spAutoFit/>
          </a:bodyPr>
          <a:lstStyle/>
          <a:p>
            <a:pPr marL="214313" indent="-214313">
              <a:spcBef>
                <a:spcPts val="450"/>
              </a:spcBef>
              <a:buFont typeface="Arial" panose="020B0604020202020204" pitchFamily="34" charset="0"/>
              <a:buChar char="•"/>
            </a:pPr>
            <a:r>
              <a:rPr lang="en-US" altLang="zh-CN" dirty="0">
                <a:latin typeface="苹方-简" panose="020B0400000000000000" pitchFamily="34" charset="-122"/>
                <a:ea typeface="苹方-简" panose="020B0400000000000000" pitchFamily="34" charset="-122"/>
              </a:rPr>
              <a:t>Pervez, N. K.;  Cheng, W.;  Jia, Z.;  Cox, M. P.;  </a:t>
            </a:r>
            <a:r>
              <a:rPr lang="en-US" altLang="zh-CN" dirty="0" err="1">
                <a:latin typeface="苹方-简" panose="020B0400000000000000" pitchFamily="34" charset="-122"/>
                <a:ea typeface="苹方-简" panose="020B0400000000000000" pitchFamily="34" charset="-122"/>
              </a:rPr>
              <a:t>Edrees</a:t>
            </a:r>
            <a:r>
              <a:rPr lang="en-US" altLang="zh-CN" dirty="0">
                <a:latin typeface="苹方-简" panose="020B0400000000000000" pitchFamily="34" charset="-122"/>
                <a:ea typeface="苹方-简" panose="020B0400000000000000" pitchFamily="34" charset="-122"/>
              </a:rPr>
              <a:t>, H. M.; </a:t>
            </a:r>
            <a:r>
              <a:rPr lang="en-US" altLang="zh-CN" dirty="0" err="1">
                <a:latin typeface="苹方-简" panose="020B0400000000000000" pitchFamily="34" charset="-122"/>
                <a:ea typeface="苹方-简" panose="020B0400000000000000" pitchFamily="34" charset="-122"/>
              </a:rPr>
              <a:t>Kymissis</a:t>
            </a:r>
            <a:r>
              <a:rPr lang="en-US" altLang="zh-CN" dirty="0">
                <a:latin typeface="苹方-简" panose="020B0400000000000000" pitchFamily="34" charset="-122"/>
                <a:ea typeface="苹方-简" panose="020B0400000000000000" pitchFamily="34" charset="-122"/>
              </a:rPr>
              <a:t>, I., </a:t>
            </a:r>
            <a:r>
              <a:rPr lang="en-US" altLang="zh-CN" dirty="0">
                <a:solidFill>
                  <a:srgbClr val="FF0000"/>
                </a:solidFill>
                <a:latin typeface="苹方-简" panose="020B0400000000000000" pitchFamily="34" charset="-122"/>
                <a:ea typeface="苹方-简" panose="020B0400000000000000" pitchFamily="34" charset="-122"/>
              </a:rPr>
              <a:t>Photonic crystal</a:t>
            </a:r>
            <a:r>
              <a:rPr lang="en-US" altLang="zh-CN" dirty="0">
                <a:latin typeface="苹方-简" panose="020B0400000000000000" pitchFamily="34" charset="-122"/>
                <a:ea typeface="苹方-简" panose="020B0400000000000000" pitchFamily="34" charset="-122"/>
              </a:rPr>
              <a:t> spectrometer. </a:t>
            </a:r>
            <a:r>
              <a:rPr lang="en-US" altLang="zh-CN" i="1" dirty="0">
                <a:latin typeface="苹方-简" panose="020B0400000000000000" pitchFamily="34" charset="-122"/>
                <a:ea typeface="苹方-简" panose="020B0400000000000000" pitchFamily="34" charset="-122"/>
              </a:rPr>
              <a:t>Optics express </a:t>
            </a:r>
            <a:r>
              <a:rPr lang="en-US" altLang="zh-CN" b="1" dirty="0">
                <a:latin typeface="苹方-简" panose="020B0400000000000000" pitchFamily="34" charset="-122"/>
                <a:ea typeface="苹方-简" panose="020B0400000000000000" pitchFamily="34" charset="-122"/>
              </a:rPr>
              <a:t>2010,</a:t>
            </a:r>
            <a:r>
              <a:rPr lang="en-US" altLang="zh-CN" dirty="0">
                <a:latin typeface="苹方-简" panose="020B0400000000000000" pitchFamily="34" charset="-122"/>
                <a:ea typeface="苹方-简" panose="020B0400000000000000" pitchFamily="34" charset="-122"/>
              </a:rPr>
              <a:t> </a:t>
            </a:r>
            <a:r>
              <a:rPr lang="en-US" altLang="zh-CN" i="1" dirty="0">
                <a:latin typeface="苹方-简" panose="020B0400000000000000" pitchFamily="34" charset="-122"/>
                <a:ea typeface="苹方-简" panose="020B0400000000000000" pitchFamily="34" charset="-122"/>
              </a:rPr>
              <a:t>18</a:t>
            </a:r>
            <a:r>
              <a:rPr lang="en-US" altLang="zh-CN" dirty="0">
                <a:latin typeface="苹方-简" panose="020B0400000000000000" pitchFamily="34" charset="-122"/>
                <a:ea typeface="苹方-简" panose="020B0400000000000000" pitchFamily="34" charset="-122"/>
              </a:rPr>
              <a:t> (8), 8277-8285.</a:t>
            </a:r>
          </a:p>
          <a:p>
            <a:pPr marL="214313" indent="-214313">
              <a:spcBef>
                <a:spcPts val="450"/>
              </a:spcBef>
              <a:buFont typeface="Arial" panose="020B0604020202020204" pitchFamily="34" charset="0"/>
              <a:buChar char="•"/>
            </a:pPr>
            <a:r>
              <a:rPr lang="zh-CN" altLang="en-US" sz="2000" b="1" dirty="0">
                <a:solidFill>
                  <a:srgbClr val="5B9BD5"/>
                </a:solidFill>
                <a:latin typeface="苹方-简" panose="020B0400000000000000" pitchFamily="34" charset="-122"/>
                <a:ea typeface="苹方-简" panose="020B0400000000000000" pitchFamily="34" charset="-122"/>
              </a:rPr>
              <a:t>重要性</a:t>
            </a:r>
            <a:r>
              <a:rPr lang="zh-CN" altLang="en-US" sz="2000" dirty="0">
                <a:solidFill>
                  <a:prstClr val="black"/>
                </a:solidFill>
                <a:latin typeface="苹方-简" panose="020B0400000000000000" pitchFamily="34" charset="-122"/>
                <a:ea typeface="苹方-简" panose="020B0400000000000000" pitchFamily="34" charset="-122"/>
              </a:rPr>
              <a:t>：。</a:t>
            </a:r>
            <a:endParaRPr lang="en-US" altLang="zh-CN" sz="2000" dirty="0">
              <a:solidFill>
                <a:prstClr val="black"/>
              </a:solidFill>
              <a:latin typeface="苹方-简" panose="020B0400000000000000" pitchFamily="34" charset="-122"/>
              <a:ea typeface="苹方-简" panose="020B0400000000000000" pitchFamily="34" charset="-122"/>
            </a:endParaRPr>
          </a:p>
          <a:p>
            <a:pPr marL="214313" indent="-214313">
              <a:spcBef>
                <a:spcPts val="450"/>
              </a:spcBef>
              <a:buFont typeface="Arial" panose="020B0604020202020204" pitchFamily="34" charset="0"/>
              <a:buChar char="•"/>
            </a:pPr>
            <a:r>
              <a:rPr lang="zh-CN" altLang="en-US" sz="2000" b="1" dirty="0">
                <a:solidFill>
                  <a:srgbClr val="5B9BD5"/>
                </a:solidFill>
                <a:latin typeface="苹方-简" panose="020B0400000000000000" pitchFamily="34" charset="-122"/>
                <a:ea typeface="苹方-简" panose="020B0400000000000000" pitchFamily="34" charset="-122"/>
              </a:rPr>
              <a:t>瓶颈</a:t>
            </a:r>
            <a:r>
              <a:rPr lang="zh-CN" altLang="en-US" sz="2000" dirty="0">
                <a:solidFill>
                  <a:prstClr val="black"/>
                </a:solidFill>
                <a:latin typeface="苹方-简" panose="020B0400000000000000" pitchFamily="34" charset="-122"/>
                <a:ea typeface="苹方-简" panose="020B0400000000000000" pitchFamily="34" charset="-122"/>
              </a:rPr>
              <a:t>：。</a:t>
            </a:r>
            <a:endParaRPr lang="en-US" altLang="zh-CN" sz="2000" dirty="0">
              <a:solidFill>
                <a:prstClr val="black"/>
              </a:solidFill>
              <a:latin typeface="苹方-简" panose="020B0400000000000000" pitchFamily="34" charset="-122"/>
              <a:ea typeface="苹方-简" panose="020B0400000000000000" pitchFamily="34" charset="-122"/>
            </a:endParaRPr>
          </a:p>
          <a:p>
            <a:pPr marL="214313" indent="-214313">
              <a:spcBef>
                <a:spcPts val="450"/>
              </a:spcBef>
              <a:buFont typeface="Arial" panose="020B0604020202020204" pitchFamily="34" charset="0"/>
              <a:buChar char="•"/>
            </a:pPr>
            <a:r>
              <a:rPr lang="zh-CN" altLang="en-US" sz="2000" b="1" dirty="0">
                <a:solidFill>
                  <a:srgbClr val="5B9BD5"/>
                </a:solidFill>
                <a:latin typeface="苹方-简" panose="020B0400000000000000" pitchFamily="34" charset="-122"/>
                <a:ea typeface="苹方-简" panose="020B0400000000000000" pitchFamily="34" charset="-122"/>
              </a:rPr>
              <a:t>创新点</a:t>
            </a:r>
            <a:r>
              <a:rPr lang="zh-CN" altLang="en-US" sz="2000" dirty="0">
                <a:solidFill>
                  <a:prstClr val="black"/>
                </a:solidFill>
                <a:latin typeface="苹方-简" panose="020B0400000000000000" pitchFamily="34" charset="-122"/>
                <a:ea typeface="苹方-简" panose="020B0400000000000000" pitchFamily="34" charset="-122"/>
              </a:rPr>
              <a:t>：对阵列响应的确定性控制、小尺寸、计算得到宽带光谱，成本极低。</a:t>
            </a:r>
            <a:endParaRPr lang="en-US" altLang="zh-CN" sz="2000" dirty="0">
              <a:solidFill>
                <a:prstClr val="black"/>
              </a:solidFill>
              <a:latin typeface="苹方-简" panose="020B0400000000000000" pitchFamily="34" charset="-122"/>
              <a:ea typeface="苹方-简" panose="020B0400000000000000" pitchFamily="34" charset="-122"/>
            </a:endParaRPr>
          </a:p>
          <a:p>
            <a:pPr marL="214313" indent="-214313">
              <a:spcBef>
                <a:spcPts val="450"/>
              </a:spcBef>
              <a:buFont typeface="Arial" panose="020B0604020202020204" pitchFamily="34" charset="0"/>
              <a:buChar char="•"/>
            </a:pPr>
            <a:r>
              <a:rPr lang="zh-CN" altLang="en-US" sz="2000" b="1" dirty="0">
                <a:solidFill>
                  <a:srgbClr val="5B9BD5"/>
                </a:solidFill>
                <a:latin typeface="苹方-简" panose="020B0400000000000000" pitchFamily="34" charset="-122"/>
                <a:ea typeface="苹方-简" panose="020B0400000000000000" pitchFamily="34" charset="-122"/>
              </a:rPr>
              <a:t>意义</a:t>
            </a:r>
            <a:r>
              <a:rPr lang="zh-CN" altLang="en-US" sz="2000" dirty="0">
                <a:solidFill>
                  <a:prstClr val="black"/>
                </a:solidFill>
                <a:latin typeface="苹方-简" panose="020B0400000000000000" pitchFamily="34" charset="-122"/>
                <a:ea typeface="苹方-简" panose="020B0400000000000000" pitchFamily="34" charset="-122"/>
              </a:rPr>
              <a:t>：消费者应用，例如彩色印刷和彩色涂料匹配中的监测和反馈。</a:t>
            </a:r>
          </a:p>
        </p:txBody>
      </p:sp>
      <p:sp>
        <p:nvSpPr>
          <p:cNvPr id="5" name="矩形 4"/>
          <p:cNvSpPr/>
          <p:nvPr/>
        </p:nvSpPr>
        <p:spPr>
          <a:xfrm>
            <a:off x="71846" y="65061"/>
            <a:ext cx="9072155" cy="523220"/>
          </a:xfrm>
          <a:prstGeom prst="rect">
            <a:avLst/>
          </a:prstGeom>
        </p:spPr>
        <p:txBody>
          <a:bodyPr wrap="square">
            <a:spAutoFit/>
          </a:bodyPr>
          <a:lstStyle/>
          <a:p>
            <a:pPr algn="ctr"/>
            <a:r>
              <a:rPr lang="zh-CN" altLang="en-US" sz="2800" b="1" dirty="0">
                <a:solidFill>
                  <a:srgbClr val="0000FF"/>
                </a:solidFill>
                <a:latin typeface="微软雅黑" panose="020B0503020204020204" pitchFamily="34" charset="-122"/>
                <a:ea typeface="微软雅黑" panose="020B0503020204020204" pitchFamily="34" charset="-122"/>
              </a:rPr>
              <a:t>光子晶体光谱仪</a:t>
            </a:r>
          </a:p>
        </p:txBody>
      </p:sp>
      <p:cxnSp>
        <p:nvCxnSpPr>
          <p:cNvPr id="6" name="直接连接符 5"/>
          <p:cNvCxnSpPr/>
          <p:nvPr/>
        </p:nvCxnSpPr>
        <p:spPr>
          <a:xfrm flipH="1" flipV="1">
            <a:off x="1" y="785100"/>
            <a:ext cx="9144000" cy="6532"/>
          </a:xfrm>
          <a:prstGeom prst="line">
            <a:avLst/>
          </a:prstGeom>
          <a:ln w="38100">
            <a:gradFill flip="none" rotWithShape="1">
              <a:gsLst>
                <a:gs pos="0">
                  <a:srgbClr val="0000FF"/>
                </a:gs>
                <a:gs pos="50000">
                  <a:srgbClr val="00B050"/>
                </a:gs>
                <a:gs pos="100000">
                  <a:srgbClr val="FF0000"/>
                </a:gs>
              </a:gsLst>
              <a:lin ang="10800000" scaled="1"/>
              <a:tileRect/>
            </a:gra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7F000611-84BA-427D-89F9-CCC8E7BDFBF1}"/>
              </a:ext>
            </a:extLst>
          </p:cNvPr>
          <p:cNvPicPr>
            <a:picLocks noChangeAspect="1"/>
          </p:cNvPicPr>
          <p:nvPr/>
        </p:nvPicPr>
        <p:blipFill>
          <a:blip r:embed="rId2"/>
          <a:stretch>
            <a:fillRect/>
          </a:stretch>
        </p:blipFill>
        <p:spPr>
          <a:xfrm>
            <a:off x="971600" y="1700479"/>
            <a:ext cx="7825608" cy="3778852"/>
          </a:xfrm>
          <a:prstGeom prst="rect">
            <a:avLst/>
          </a:prstGeom>
        </p:spPr>
      </p:pic>
    </p:spTree>
    <p:extLst>
      <p:ext uri="{BB962C8B-B14F-4D97-AF65-F5344CB8AC3E}">
        <p14:creationId xmlns:p14="http://schemas.microsoft.com/office/powerpoint/2010/main" val="3884475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21" y="1375872"/>
            <a:ext cx="6039900" cy="3483005"/>
          </a:xfrm>
          <a:prstGeom prst="rect">
            <a:avLst/>
          </a:prstGeom>
          <a:noFill/>
        </p:spPr>
        <p:txBody>
          <a:bodyPr wrap="square" rtlCol="0">
            <a:spAutoFit/>
          </a:bodyPr>
          <a:lstStyle/>
          <a:p>
            <a:pPr marL="214313" indent="-214313">
              <a:spcBef>
                <a:spcPts val="450"/>
              </a:spcBef>
              <a:buFont typeface="Arial" panose="020B0604020202020204" pitchFamily="34" charset="0"/>
              <a:buChar char="•"/>
            </a:pPr>
            <a:r>
              <a:rPr lang="en-US" altLang="zh-CN" dirty="0">
                <a:latin typeface="苹方-简" panose="020B0400000000000000" pitchFamily="34" charset="-122"/>
                <a:ea typeface="苹方-简" panose="020B0400000000000000" pitchFamily="34" charset="-122"/>
              </a:rPr>
              <a:t>Pervez, N. K.;  Cheng, W.;  Jia, Z.;  Cox, M. P.;  </a:t>
            </a:r>
            <a:r>
              <a:rPr lang="en-US" altLang="zh-CN" dirty="0" err="1">
                <a:latin typeface="苹方-简" panose="020B0400000000000000" pitchFamily="34" charset="-122"/>
                <a:ea typeface="苹方-简" panose="020B0400000000000000" pitchFamily="34" charset="-122"/>
              </a:rPr>
              <a:t>Edrees</a:t>
            </a:r>
            <a:r>
              <a:rPr lang="en-US" altLang="zh-CN" dirty="0">
                <a:latin typeface="苹方-简" panose="020B0400000000000000" pitchFamily="34" charset="-122"/>
                <a:ea typeface="苹方-简" panose="020B0400000000000000" pitchFamily="34" charset="-122"/>
              </a:rPr>
              <a:t>, H. M.; </a:t>
            </a:r>
            <a:r>
              <a:rPr lang="en-US" altLang="zh-CN" dirty="0" err="1">
                <a:latin typeface="苹方-简" panose="020B0400000000000000" pitchFamily="34" charset="-122"/>
                <a:ea typeface="苹方-简" panose="020B0400000000000000" pitchFamily="34" charset="-122"/>
              </a:rPr>
              <a:t>Kymissis</a:t>
            </a:r>
            <a:r>
              <a:rPr lang="en-US" altLang="zh-CN" dirty="0">
                <a:latin typeface="苹方-简" panose="020B0400000000000000" pitchFamily="34" charset="-122"/>
                <a:ea typeface="苹方-简" panose="020B0400000000000000" pitchFamily="34" charset="-122"/>
              </a:rPr>
              <a:t>, I., </a:t>
            </a:r>
            <a:r>
              <a:rPr lang="en-US" altLang="zh-CN" dirty="0">
                <a:solidFill>
                  <a:srgbClr val="FF0000"/>
                </a:solidFill>
                <a:latin typeface="苹方-简" panose="020B0400000000000000" pitchFamily="34" charset="-122"/>
                <a:ea typeface="苹方-简" panose="020B0400000000000000" pitchFamily="34" charset="-122"/>
              </a:rPr>
              <a:t>Photonic crystal</a:t>
            </a:r>
            <a:r>
              <a:rPr lang="en-US" altLang="zh-CN" dirty="0">
                <a:latin typeface="苹方-简" panose="020B0400000000000000" pitchFamily="34" charset="-122"/>
                <a:ea typeface="苹方-简" panose="020B0400000000000000" pitchFamily="34" charset="-122"/>
              </a:rPr>
              <a:t> spectrometer. </a:t>
            </a:r>
            <a:r>
              <a:rPr lang="en-US" altLang="zh-CN" i="1" dirty="0">
                <a:latin typeface="苹方-简" panose="020B0400000000000000" pitchFamily="34" charset="-122"/>
                <a:ea typeface="苹方-简" panose="020B0400000000000000" pitchFamily="34" charset="-122"/>
              </a:rPr>
              <a:t>Optics express </a:t>
            </a:r>
            <a:r>
              <a:rPr lang="en-US" altLang="zh-CN" b="1" dirty="0">
                <a:latin typeface="苹方-简" panose="020B0400000000000000" pitchFamily="34" charset="-122"/>
                <a:ea typeface="苹方-简" panose="020B0400000000000000" pitchFamily="34" charset="-122"/>
              </a:rPr>
              <a:t>2010,</a:t>
            </a:r>
            <a:r>
              <a:rPr lang="en-US" altLang="zh-CN" dirty="0">
                <a:latin typeface="苹方-简" panose="020B0400000000000000" pitchFamily="34" charset="-122"/>
                <a:ea typeface="苹方-简" panose="020B0400000000000000" pitchFamily="34" charset="-122"/>
              </a:rPr>
              <a:t> </a:t>
            </a:r>
            <a:r>
              <a:rPr lang="en-US" altLang="zh-CN" i="1" dirty="0">
                <a:latin typeface="苹方-简" panose="020B0400000000000000" pitchFamily="34" charset="-122"/>
                <a:ea typeface="苹方-简" panose="020B0400000000000000" pitchFamily="34" charset="-122"/>
              </a:rPr>
              <a:t>18</a:t>
            </a:r>
            <a:r>
              <a:rPr lang="en-US" altLang="zh-CN" dirty="0">
                <a:latin typeface="苹方-简" panose="020B0400000000000000" pitchFamily="34" charset="-122"/>
                <a:ea typeface="苹方-简" panose="020B0400000000000000" pitchFamily="34" charset="-122"/>
              </a:rPr>
              <a:t> (8), 8277-8285.</a:t>
            </a:r>
          </a:p>
          <a:p>
            <a:pPr marL="214313" indent="-214313">
              <a:spcBef>
                <a:spcPts val="450"/>
              </a:spcBef>
              <a:buFont typeface="Arial" panose="020B0604020202020204" pitchFamily="34" charset="0"/>
              <a:buChar char="•"/>
            </a:pPr>
            <a:r>
              <a:rPr lang="zh-CN" altLang="en-US" sz="2000" b="1" dirty="0">
                <a:solidFill>
                  <a:srgbClr val="5B9BD5"/>
                </a:solidFill>
                <a:latin typeface="微软雅黑" panose="020B0503020204020204" pitchFamily="34" charset="-122"/>
                <a:ea typeface="微软雅黑" panose="020B0503020204020204" pitchFamily="34" charset="-122"/>
              </a:rPr>
              <a:t>机理</a:t>
            </a:r>
            <a:r>
              <a:rPr lang="zh-CN" altLang="en-US" sz="2000" dirty="0">
                <a:solidFill>
                  <a:prstClr val="black"/>
                </a:solidFill>
                <a:latin typeface="微软雅黑" panose="020B0503020204020204" pitchFamily="34" charset="-122"/>
                <a:ea typeface="微软雅黑" panose="020B0503020204020204" pitchFamily="34" charset="-122"/>
              </a:rPr>
              <a:t>：光子晶体由周期性电介质、金属电介质甚至超导体微结构或纳米结构组成，它们影响电磁波传播的方式与半导体晶体中的周期性电势影响电子传播的方式相同，从而确定了允许和禁止的电子能带。光子晶体包含规则重复的高折射率和低折射率区域。</a:t>
            </a:r>
            <a:endParaRPr lang="en-US" altLang="zh-CN" sz="2000" dirty="0">
              <a:solidFill>
                <a:prstClr val="black"/>
              </a:solidFill>
              <a:latin typeface="微软雅黑" panose="020B0503020204020204" pitchFamily="34" charset="-122"/>
              <a:ea typeface="微软雅黑" panose="020B0503020204020204" pitchFamily="34" charset="-122"/>
            </a:endParaRPr>
          </a:p>
          <a:p>
            <a:pPr marL="214313" indent="-214313">
              <a:spcBef>
                <a:spcPts val="450"/>
              </a:spcBef>
              <a:buFont typeface="Arial" panose="020B0604020202020204" pitchFamily="34" charset="0"/>
              <a:buChar char="•"/>
            </a:pPr>
            <a:r>
              <a:rPr lang="zh-CN" altLang="en-US" sz="2000" b="1" dirty="0">
                <a:solidFill>
                  <a:srgbClr val="5B9BD5"/>
                </a:solidFill>
                <a:latin typeface="微软雅黑" panose="020B0503020204020204" pitchFamily="34" charset="-122"/>
                <a:ea typeface="微软雅黑" panose="020B0503020204020204" pitchFamily="34" charset="-122"/>
              </a:rPr>
              <a:t>简化模型</a:t>
            </a:r>
            <a:r>
              <a:rPr lang="zh-CN" altLang="en-US" sz="2000" dirty="0">
                <a:solidFill>
                  <a:prstClr val="black"/>
                </a:solidFill>
                <a:latin typeface="微软雅黑" panose="020B0503020204020204" pitchFamily="34" charset="-122"/>
                <a:ea typeface="微软雅黑" panose="020B0503020204020204" pitchFamily="34" charset="-122"/>
              </a:rPr>
              <a:t>：周期性连续变化的折射率：光子晶体</a:t>
            </a:r>
            <a:r>
              <a:rPr lang="en-US" altLang="zh-CN" sz="2000" dirty="0">
                <a:solidFill>
                  <a:prstClr val="black"/>
                </a:solidFill>
                <a:latin typeface="微软雅黑" panose="020B0503020204020204" pitchFamily="34" charset="-122"/>
                <a:ea typeface="微软雅黑" panose="020B0503020204020204" pitchFamily="34" charset="-122"/>
              </a:rPr>
              <a:t> </a:t>
            </a:r>
            <a:r>
              <a:rPr lang="en-US" altLang="zh-CN" sz="2000" dirty="0">
                <a:solidFill>
                  <a:prstClr val="black"/>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2000" dirty="0">
                <a:solidFill>
                  <a:prstClr val="black"/>
                </a:solidFill>
                <a:latin typeface="微软雅黑" panose="020B0503020204020204" pitchFamily="34" charset="-122"/>
                <a:ea typeface="微软雅黑" panose="020B0503020204020204" pitchFamily="34" charset="-122"/>
                <a:sym typeface="Wingdings" panose="05000000000000000000" pitchFamily="2" charset="2"/>
              </a:rPr>
              <a:t>周期性离散变化的折射率：薄膜结构</a:t>
            </a:r>
            <a:endParaRPr lang="zh-CN" altLang="en-US" sz="2000" dirty="0">
              <a:solidFill>
                <a:prstClr val="black"/>
              </a:solidFill>
              <a:latin typeface="微软雅黑" panose="020B0503020204020204" pitchFamily="34" charset="-122"/>
              <a:ea typeface="微软雅黑" panose="020B0503020204020204" pitchFamily="34" charset="-122"/>
            </a:endParaRPr>
          </a:p>
        </p:txBody>
      </p:sp>
      <p:sp>
        <p:nvSpPr>
          <p:cNvPr id="5" name="矩形 4"/>
          <p:cNvSpPr/>
          <p:nvPr/>
        </p:nvSpPr>
        <p:spPr>
          <a:xfrm>
            <a:off x="71846" y="65061"/>
            <a:ext cx="9072155" cy="523220"/>
          </a:xfrm>
          <a:prstGeom prst="rect">
            <a:avLst/>
          </a:prstGeom>
        </p:spPr>
        <p:txBody>
          <a:bodyPr wrap="square">
            <a:spAutoFit/>
          </a:bodyPr>
          <a:lstStyle/>
          <a:p>
            <a:pPr algn="ctr"/>
            <a:r>
              <a:rPr lang="zh-CN" altLang="en-US" sz="2800" b="1" dirty="0">
                <a:solidFill>
                  <a:srgbClr val="0000FF"/>
                </a:solidFill>
                <a:latin typeface="微软雅黑" panose="020B0503020204020204" pitchFamily="34" charset="-122"/>
                <a:ea typeface="微软雅黑" panose="020B0503020204020204" pitchFamily="34" charset="-122"/>
              </a:rPr>
              <a:t>光子晶体光谱仪</a:t>
            </a:r>
          </a:p>
        </p:txBody>
      </p:sp>
      <p:cxnSp>
        <p:nvCxnSpPr>
          <p:cNvPr id="6" name="直接连接符 5"/>
          <p:cNvCxnSpPr/>
          <p:nvPr/>
        </p:nvCxnSpPr>
        <p:spPr>
          <a:xfrm flipH="1" flipV="1">
            <a:off x="1" y="785100"/>
            <a:ext cx="9144000" cy="6532"/>
          </a:xfrm>
          <a:prstGeom prst="line">
            <a:avLst/>
          </a:prstGeom>
          <a:ln w="38100">
            <a:gradFill flip="none" rotWithShape="1">
              <a:gsLst>
                <a:gs pos="0">
                  <a:srgbClr val="0000FF"/>
                </a:gs>
                <a:gs pos="50000">
                  <a:srgbClr val="00B050"/>
                </a:gs>
                <a:gs pos="100000">
                  <a:srgbClr val="FF0000"/>
                </a:gs>
              </a:gsLst>
              <a:lin ang="10800000" scaled="1"/>
              <a:tileRect/>
            </a:gradFill>
          </a:ln>
        </p:spPr>
        <p:style>
          <a:lnRef idx="1">
            <a:schemeClr val="accent1"/>
          </a:lnRef>
          <a:fillRef idx="0">
            <a:schemeClr val="accent1"/>
          </a:fillRef>
          <a:effectRef idx="0">
            <a:schemeClr val="accent1"/>
          </a:effectRef>
          <a:fontRef idx="minor">
            <a:schemeClr val="tx1"/>
          </a:fontRef>
        </p:style>
      </p:cxnSp>
      <p:pic>
        <p:nvPicPr>
          <p:cNvPr id="7" name="Photonic_Band_Gap_vs_Wavelength">
            <a:hlinkClick r:id="" action="ppaction://media"/>
            <a:extLst>
              <a:ext uri="{FF2B5EF4-FFF2-40B4-BE49-F238E27FC236}">
                <a16:creationId xmlns:a16="http://schemas.microsoft.com/office/drawing/2014/main" id="{4C58182E-D692-4F83-84B1-093CE1262D03}"/>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5076056" y="287564"/>
            <a:ext cx="4070840" cy="4070840"/>
          </a:xfrm>
          <a:prstGeom prst="rect">
            <a:avLst/>
          </a:prstGeom>
        </p:spPr>
      </p:pic>
      <p:pic>
        <p:nvPicPr>
          <p:cNvPr id="11" name="图片 10" descr="图片包含 图表&#10;&#10;描述已自动生成">
            <a:extLst>
              <a:ext uri="{FF2B5EF4-FFF2-40B4-BE49-F238E27FC236}">
                <a16:creationId xmlns:a16="http://schemas.microsoft.com/office/drawing/2014/main" id="{717C7A9B-1FF0-4B4A-998B-9442BE6C5C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544" y="4941168"/>
            <a:ext cx="3621008" cy="1707755"/>
          </a:xfrm>
          <a:prstGeom prst="rect">
            <a:avLst/>
          </a:prstGeom>
        </p:spPr>
      </p:pic>
      <p:pic>
        <p:nvPicPr>
          <p:cNvPr id="13" name="图片 12" descr="钟表的特写&#10;&#10;描述已自动生成">
            <a:extLst>
              <a:ext uri="{FF2B5EF4-FFF2-40B4-BE49-F238E27FC236}">
                <a16:creationId xmlns:a16="http://schemas.microsoft.com/office/drawing/2014/main" id="{55855FC8-ABFE-4CD0-89C0-E8312CB5AB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70614" y="4499371"/>
            <a:ext cx="2724530" cy="2257740"/>
          </a:xfrm>
          <a:prstGeom prst="rect">
            <a:avLst/>
          </a:prstGeom>
        </p:spPr>
      </p:pic>
    </p:spTree>
    <p:extLst>
      <p:ext uri="{BB962C8B-B14F-4D97-AF65-F5344CB8AC3E}">
        <p14:creationId xmlns:p14="http://schemas.microsoft.com/office/powerpoint/2010/main" val="1166825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0200"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10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45" y="1378669"/>
            <a:ext cx="6039900" cy="3611245"/>
          </a:xfrm>
          <a:prstGeom prst="rect">
            <a:avLst/>
          </a:prstGeom>
          <a:noFill/>
        </p:spPr>
        <p:txBody>
          <a:bodyPr wrap="square" rtlCol="0">
            <a:spAutoFit/>
          </a:bodyPr>
          <a:lstStyle/>
          <a:p>
            <a:pPr marL="214313" indent="-214313">
              <a:spcBef>
                <a:spcPts val="450"/>
              </a:spcBef>
              <a:buFont typeface="Arial" panose="020B0604020202020204" pitchFamily="34" charset="0"/>
              <a:buChar char="•"/>
            </a:pPr>
            <a:r>
              <a:rPr lang="en-US" altLang="zh-CN" dirty="0" err="1">
                <a:latin typeface="苹方-简" panose="020B0400000000000000" pitchFamily="34" charset="-122"/>
                <a:ea typeface="苹方-简" panose="020B0400000000000000" pitchFamily="34" charset="-122"/>
              </a:rPr>
              <a:t>Lapray</a:t>
            </a:r>
            <a:r>
              <a:rPr lang="en-US" altLang="zh-CN" dirty="0">
                <a:latin typeface="苹方-简" panose="020B0400000000000000" pitchFamily="34" charset="-122"/>
                <a:ea typeface="苹方-简" panose="020B0400000000000000" pitchFamily="34" charset="-122"/>
              </a:rPr>
              <a:t>, P.-J.;  Wang, X.;  Thomas, J.-B.; </a:t>
            </a:r>
            <a:r>
              <a:rPr lang="en-US" altLang="zh-CN" dirty="0" err="1">
                <a:latin typeface="苹方-简" panose="020B0400000000000000" pitchFamily="34" charset="-122"/>
                <a:ea typeface="苹方-简" panose="020B0400000000000000" pitchFamily="34" charset="-122"/>
              </a:rPr>
              <a:t>Gouton</a:t>
            </a:r>
            <a:r>
              <a:rPr lang="en-US" altLang="zh-CN" dirty="0">
                <a:latin typeface="苹方-简" panose="020B0400000000000000" pitchFamily="34" charset="-122"/>
                <a:ea typeface="苹方-简" panose="020B0400000000000000" pitchFamily="34" charset="-122"/>
              </a:rPr>
              <a:t>, P., </a:t>
            </a:r>
            <a:r>
              <a:rPr lang="en-US" altLang="zh-CN" dirty="0">
                <a:solidFill>
                  <a:srgbClr val="FF0000"/>
                </a:solidFill>
                <a:latin typeface="苹方-简" panose="020B0400000000000000" pitchFamily="34" charset="-122"/>
                <a:ea typeface="苹方-简" panose="020B0400000000000000" pitchFamily="34" charset="-122"/>
              </a:rPr>
              <a:t>Multispectral filter arrays</a:t>
            </a:r>
            <a:r>
              <a:rPr lang="en-US" altLang="zh-CN" dirty="0">
                <a:latin typeface="苹方-简" panose="020B0400000000000000" pitchFamily="34" charset="-122"/>
                <a:ea typeface="苹方-简" panose="020B0400000000000000" pitchFamily="34" charset="-122"/>
              </a:rPr>
              <a:t>: Recent advances and practical implementation. </a:t>
            </a:r>
            <a:r>
              <a:rPr lang="en-US" altLang="zh-CN" i="1" dirty="0">
                <a:latin typeface="苹方-简" panose="020B0400000000000000" pitchFamily="34" charset="-122"/>
                <a:ea typeface="苹方-简" panose="020B0400000000000000" pitchFamily="34" charset="-122"/>
              </a:rPr>
              <a:t>Sensors </a:t>
            </a:r>
            <a:r>
              <a:rPr lang="en-US" altLang="zh-CN" b="1" dirty="0">
                <a:latin typeface="苹方-简" panose="020B0400000000000000" pitchFamily="34" charset="-122"/>
                <a:ea typeface="苹方-简" panose="020B0400000000000000" pitchFamily="34" charset="-122"/>
              </a:rPr>
              <a:t>2014,</a:t>
            </a:r>
            <a:r>
              <a:rPr lang="en-US" altLang="zh-CN" dirty="0">
                <a:latin typeface="苹方-简" panose="020B0400000000000000" pitchFamily="34" charset="-122"/>
                <a:ea typeface="苹方-简" panose="020B0400000000000000" pitchFamily="34" charset="-122"/>
              </a:rPr>
              <a:t> </a:t>
            </a:r>
            <a:r>
              <a:rPr lang="en-US" altLang="zh-CN" i="1" dirty="0">
                <a:latin typeface="苹方-简" panose="020B0400000000000000" pitchFamily="34" charset="-122"/>
                <a:ea typeface="苹方-简" panose="020B0400000000000000" pitchFamily="34" charset="-122"/>
              </a:rPr>
              <a:t>14</a:t>
            </a:r>
            <a:r>
              <a:rPr lang="en-US" altLang="zh-CN" dirty="0">
                <a:latin typeface="苹方-简" panose="020B0400000000000000" pitchFamily="34" charset="-122"/>
                <a:ea typeface="苹方-简" panose="020B0400000000000000" pitchFamily="34" charset="-122"/>
              </a:rPr>
              <a:t> (11), 21626-21659.</a:t>
            </a:r>
            <a:endParaRPr lang="en-US" altLang="zh-CN" i="1" dirty="0">
              <a:latin typeface="苹方-简" panose="020B0400000000000000" pitchFamily="34" charset="-122"/>
              <a:ea typeface="苹方-简" panose="020B0400000000000000" pitchFamily="34" charset="-122"/>
            </a:endParaRPr>
          </a:p>
          <a:p>
            <a:pPr marL="214313" indent="-214313">
              <a:spcBef>
                <a:spcPts val="450"/>
              </a:spcBef>
              <a:buFont typeface="Arial" panose="020B0604020202020204" pitchFamily="34" charset="0"/>
              <a:buChar char="•"/>
            </a:pPr>
            <a:r>
              <a:rPr lang="zh-CN" altLang="en-US" sz="2000" b="1" dirty="0">
                <a:solidFill>
                  <a:srgbClr val="5B9BD5"/>
                </a:solidFill>
                <a:latin typeface="微软雅黑" panose="020B0503020204020204" pitchFamily="34" charset="-122"/>
                <a:ea typeface="微软雅黑" panose="020B0503020204020204" pitchFamily="34" charset="-122"/>
              </a:rPr>
              <a:t>重要性</a:t>
            </a:r>
            <a:r>
              <a:rPr lang="zh-CN" altLang="en-US" sz="2000" dirty="0">
                <a:solidFill>
                  <a:prstClr val="black"/>
                </a:solidFill>
                <a:latin typeface="微软雅黑" panose="020B0503020204020204" pitchFamily="34" charset="-122"/>
                <a:ea typeface="微软雅黑" panose="020B0503020204020204" pitchFamily="34" charset="-122"/>
              </a:rPr>
              <a:t>：室温下的电导量子化是利用弹道输运的关键。</a:t>
            </a:r>
            <a:endParaRPr lang="en-US" altLang="zh-CN" sz="2000" dirty="0">
              <a:solidFill>
                <a:prstClr val="black"/>
              </a:solidFill>
              <a:latin typeface="微软雅黑" panose="020B0503020204020204" pitchFamily="34" charset="-122"/>
              <a:ea typeface="微软雅黑" panose="020B0503020204020204" pitchFamily="34" charset="-122"/>
            </a:endParaRPr>
          </a:p>
          <a:p>
            <a:pPr marL="214313" indent="-214313">
              <a:spcBef>
                <a:spcPts val="450"/>
              </a:spcBef>
              <a:buFont typeface="Arial" panose="020B0604020202020204" pitchFamily="34" charset="0"/>
              <a:buChar char="•"/>
            </a:pPr>
            <a:r>
              <a:rPr lang="zh-CN" altLang="en-US" sz="2000" b="1" dirty="0">
                <a:solidFill>
                  <a:srgbClr val="5B9BD5"/>
                </a:solidFill>
                <a:latin typeface="微软雅黑" panose="020B0503020204020204" pitchFamily="34" charset="-122"/>
                <a:ea typeface="微软雅黑" panose="020B0503020204020204" pitchFamily="34" charset="-122"/>
              </a:rPr>
              <a:t>瓶颈</a:t>
            </a:r>
            <a:r>
              <a:rPr lang="zh-CN" altLang="en-US" sz="2000" dirty="0">
                <a:solidFill>
                  <a:prstClr val="black"/>
                </a:solidFill>
                <a:latin typeface="微软雅黑" panose="020B0503020204020204" pitchFamily="34" charset="-122"/>
                <a:ea typeface="微软雅黑" panose="020B0503020204020204" pitchFamily="34" charset="-122"/>
              </a:rPr>
              <a:t>：目前电导量子化仅在低温高迁移率材料上发现，且需要复杂的制备和精确的光刻。</a:t>
            </a:r>
            <a:endParaRPr lang="en-US" altLang="zh-CN" sz="2000" dirty="0">
              <a:solidFill>
                <a:prstClr val="black"/>
              </a:solidFill>
              <a:latin typeface="微软雅黑" panose="020B0503020204020204" pitchFamily="34" charset="-122"/>
              <a:ea typeface="微软雅黑" panose="020B0503020204020204" pitchFamily="34" charset="-122"/>
            </a:endParaRPr>
          </a:p>
          <a:p>
            <a:pPr marL="214313" indent="-214313">
              <a:spcBef>
                <a:spcPts val="450"/>
              </a:spcBef>
              <a:buFont typeface="Arial" panose="020B0604020202020204" pitchFamily="34" charset="0"/>
              <a:buChar char="•"/>
            </a:pPr>
            <a:r>
              <a:rPr lang="zh-CN" altLang="en-US" sz="2000" b="1" dirty="0">
                <a:solidFill>
                  <a:srgbClr val="5B9BD5"/>
                </a:solidFill>
                <a:latin typeface="微软雅黑" panose="020B0503020204020204" pitchFamily="34" charset="-122"/>
                <a:ea typeface="微软雅黑" panose="020B0503020204020204" pitchFamily="34" charset="-122"/>
              </a:rPr>
              <a:t>创新点</a:t>
            </a:r>
            <a:r>
              <a:rPr lang="zh-CN" altLang="en-US" sz="2000" dirty="0">
                <a:solidFill>
                  <a:prstClr val="black"/>
                </a:solidFill>
                <a:latin typeface="微软雅黑" panose="020B0503020204020204" pitchFamily="34" charset="-122"/>
                <a:ea typeface="微软雅黑" panose="020B0503020204020204" pitchFamily="34" charset="-122"/>
              </a:rPr>
              <a:t>：利用热诱导交换反应制备</a:t>
            </a:r>
            <a:r>
              <a:rPr lang="en-US" altLang="zh-CN" sz="2000" dirty="0">
                <a:solidFill>
                  <a:prstClr val="black"/>
                </a:solidFill>
                <a:latin typeface="微软雅黑" panose="020B0503020204020204" pitchFamily="34" charset="-122"/>
                <a:ea typeface="微软雅黑" panose="020B0503020204020204" pitchFamily="34" charset="-122"/>
              </a:rPr>
              <a:t>Al-Ge-Al</a:t>
            </a:r>
            <a:r>
              <a:rPr lang="zh-CN" altLang="en-US" sz="2000" dirty="0">
                <a:solidFill>
                  <a:prstClr val="black"/>
                </a:solidFill>
                <a:latin typeface="微软雅黑" panose="020B0503020204020204" pitchFamily="34" charset="-122"/>
                <a:ea typeface="微软雅黑" panose="020B0503020204020204" pitchFamily="34" charset="-122"/>
              </a:rPr>
              <a:t>纳米线异质结构，被观察到室温弹道输运。</a:t>
            </a:r>
            <a:endParaRPr lang="en-US" altLang="zh-CN" sz="2000" dirty="0">
              <a:solidFill>
                <a:prstClr val="black"/>
              </a:solidFill>
              <a:latin typeface="微软雅黑" panose="020B0503020204020204" pitchFamily="34" charset="-122"/>
              <a:ea typeface="微软雅黑" panose="020B0503020204020204" pitchFamily="34" charset="-122"/>
            </a:endParaRPr>
          </a:p>
          <a:p>
            <a:pPr marL="214313" indent="-214313">
              <a:spcBef>
                <a:spcPts val="450"/>
              </a:spcBef>
              <a:buFont typeface="Arial" panose="020B0604020202020204" pitchFamily="34" charset="0"/>
              <a:buChar char="•"/>
            </a:pPr>
            <a:r>
              <a:rPr lang="zh-CN" altLang="en-US" sz="2000" b="1" dirty="0">
                <a:solidFill>
                  <a:srgbClr val="5B9BD5"/>
                </a:solidFill>
                <a:latin typeface="微软雅黑" panose="020B0503020204020204" pitchFamily="34" charset="-122"/>
                <a:ea typeface="微软雅黑" panose="020B0503020204020204" pitchFamily="34" charset="-122"/>
              </a:rPr>
              <a:t>意义</a:t>
            </a:r>
            <a:r>
              <a:rPr lang="zh-CN" altLang="en-US" sz="2000" dirty="0">
                <a:solidFill>
                  <a:prstClr val="black"/>
                </a:solidFill>
                <a:latin typeface="微软雅黑" panose="020B0503020204020204" pitchFamily="34" charset="-122"/>
                <a:ea typeface="微软雅黑" panose="020B0503020204020204" pitchFamily="34" charset="-122"/>
              </a:rPr>
              <a:t>：可以将弹道输运现象集成到</a:t>
            </a:r>
            <a:r>
              <a:rPr lang="en-US" altLang="zh-CN" sz="2000" dirty="0">
                <a:solidFill>
                  <a:prstClr val="black"/>
                </a:solidFill>
                <a:latin typeface="微软雅黑" panose="020B0503020204020204" pitchFamily="34" charset="-122"/>
                <a:ea typeface="微软雅黑" panose="020B0503020204020204" pitchFamily="34" charset="-122"/>
              </a:rPr>
              <a:t>CMOS</a:t>
            </a:r>
            <a:r>
              <a:rPr lang="zh-CN" altLang="en-US" sz="2000" dirty="0">
                <a:solidFill>
                  <a:prstClr val="black"/>
                </a:solidFill>
                <a:latin typeface="微软雅黑" panose="020B0503020204020204" pitchFamily="34" charset="-122"/>
                <a:ea typeface="微软雅黑" panose="020B0503020204020204" pitchFamily="34" charset="-122"/>
              </a:rPr>
              <a:t>技术中。</a:t>
            </a:r>
          </a:p>
        </p:txBody>
      </p:sp>
      <p:pic>
        <p:nvPicPr>
          <p:cNvPr id="3" name="图片 2"/>
          <p:cNvPicPr>
            <a:picLocks noChangeAspect="1"/>
          </p:cNvPicPr>
          <p:nvPr/>
        </p:nvPicPr>
        <p:blipFill rotWithShape="1">
          <a:blip r:embed="rId2"/>
          <a:srcRect r="46849"/>
          <a:stretch/>
        </p:blipFill>
        <p:spPr>
          <a:xfrm>
            <a:off x="6563126" y="3443657"/>
            <a:ext cx="2160000" cy="2517436"/>
          </a:xfrm>
          <a:prstGeom prst="rect">
            <a:avLst/>
          </a:prstGeom>
        </p:spPr>
      </p:pic>
      <p:sp>
        <p:nvSpPr>
          <p:cNvPr id="5" name="矩形 4"/>
          <p:cNvSpPr/>
          <p:nvPr/>
        </p:nvSpPr>
        <p:spPr>
          <a:xfrm>
            <a:off x="71846" y="65061"/>
            <a:ext cx="9072155" cy="523220"/>
          </a:xfrm>
          <a:prstGeom prst="rect">
            <a:avLst/>
          </a:prstGeom>
        </p:spPr>
        <p:txBody>
          <a:bodyPr wrap="square">
            <a:spAutoFit/>
          </a:bodyPr>
          <a:lstStyle/>
          <a:p>
            <a:pPr algn="ctr"/>
            <a:r>
              <a:rPr lang="zh-CN" altLang="en-US" sz="2800" b="1" dirty="0">
                <a:solidFill>
                  <a:srgbClr val="0000FF"/>
                </a:solidFill>
                <a:latin typeface="微软雅黑" panose="020B0503020204020204" pitchFamily="34" charset="-122"/>
                <a:ea typeface="微软雅黑" panose="020B0503020204020204" pitchFamily="34" charset="-122"/>
              </a:rPr>
              <a:t>多光谱滤波器阵列：最新进展及实际应用</a:t>
            </a:r>
          </a:p>
        </p:txBody>
      </p:sp>
      <p:pic>
        <p:nvPicPr>
          <p:cNvPr id="8" name="图片 7"/>
          <p:cNvPicPr>
            <a:picLocks noChangeAspect="1"/>
          </p:cNvPicPr>
          <p:nvPr/>
        </p:nvPicPr>
        <p:blipFill>
          <a:blip r:embed="rId3"/>
          <a:stretch>
            <a:fillRect/>
          </a:stretch>
        </p:blipFill>
        <p:spPr>
          <a:xfrm>
            <a:off x="6372155" y="1356717"/>
            <a:ext cx="2700000" cy="2072222"/>
          </a:xfrm>
          <a:prstGeom prst="rect">
            <a:avLst/>
          </a:prstGeom>
        </p:spPr>
      </p:pic>
      <p:cxnSp>
        <p:nvCxnSpPr>
          <p:cNvPr id="6" name="直接连接符 5"/>
          <p:cNvCxnSpPr/>
          <p:nvPr/>
        </p:nvCxnSpPr>
        <p:spPr>
          <a:xfrm flipH="1" flipV="1">
            <a:off x="1" y="785100"/>
            <a:ext cx="9144000" cy="6532"/>
          </a:xfrm>
          <a:prstGeom prst="line">
            <a:avLst/>
          </a:prstGeom>
          <a:ln w="38100">
            <a:gradFill flip="none" rotWithShape="1">
              <a:gsLst>
                <a:gs pos="0">
                  <a:srgbClr val="0000FF"/>
                </a:gs>
                <a:gs pos="50000">
                  <a:srgbClr val="00B050"/>
                </a:gs>
                <a:gs pos="100000">
                  <a:srgbClr val="FF0000"/>
                </a:gs>
              </a:gsLst>
              <a:lin ang="1080000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6442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45" y="1378669"/>
            <a:ext cx="6039900" cy="3919022"/>
          </a:xfrm>
          <a:prstGeom prst="rect">
            <a:avLst/>
          </a:prstGeom>
          <a:noFill/>
        </p:spPr>
        <p:txBody>
          <a:bodyPr wrap="square" rtlCol="0">
            <a:spAutoFit/>
          </a:bodyPr>
          <a:lstStyle/>
          <a:p>
            <a:pPr marL="214313" indent="-214313">
              <a:spcBef>
                <a:spcPts val="450"/>
              </a:spcBef>
              <a:buFont typeface="Arial" panose="020B0604020202020204" pitchFamily="34" charset="0"/>
              <a:buChar char="•"/>
            </a:pPr>
            <a:r>
              <a:rPr lang="en-US" altLang="zh-CN" dirty="0"/>
              <a:t>Sistani, M.; Staudinger, P.; </a:t>
            </a:r>
            <a:r>
              <a:rPr lang="en-US" altLang="zh-CN" dirty="0" err="1"/>
              <a:t>Greil</a:t>
            </a:r>
            <a:r>
              <a:rPr lang="en-US" altLang="zh-CN" dirty="0"/>
              <a:t>, J.; </a:t>
            </a:r>
            <a:r>
              <a:rPr lang="en-US" altLang="zh-CN" dirty="0" err="1"/>
              <a:t>Holzbauer</a:t>
            </a:r>
            <a:r>
              <a:rPr lang="en-US" altLang="zh-CN" dirty="0"/>
              <a:t>, M.; </a:t>
            </a:r>
            <a:r>
              <a:rPr lang="en-US" altLang="zh-CN" dirty="0" err="1"/>
              <a:t>Detz</a:t>
            </a:r>
            <a:r>
              <a:rPr lang="en-US" altLang="zh-CN" dirty="0"/>
              <a:t>, H.; </a:t>
            </a:r>
            <a:r>
              <a:rPr lang="en-US" altLang="zh-CN" dirty="0" err="1"/>
              <a:t>Bertagnolli</a:t>
            </a:r>
            <a:r>
              <a:rPr lang="en-US" altLang="zh-CN" dirty="0"/>
              <a:t>, E.; </a:t>
            </a:r>
            <a:r>
              <a:rPr lang="en-US" altLang="zh-CN" dirty="0" err="1"/>
              <a:t>Lugstein</a:t>
            </a:r>
            <a:r>
              <a:rPr lang="en-US" altLang="zh-CN" dirty="0"/>
              <a:t>, A., </a:t>
            </a:r>
            <a:r>
              <a:rPr lang="en-US" altLang="zh-CN" dirty="0">
                <a:solidFill>
                  <a:srgbClr val="FF0000"/>
                </a:solidFill>
              </a:rPr>
              <a:t>Room-Temperature</a:t>
            </a:r>
            <a:r>
              <a:rPr lang="en-US" altLang="zh-CN" dirty="0"/>
              <a:t> </a:t>
            </a:r>
            <a:r>
              <a:rPr lang="en-US" altLang="zh-CN" dirty="0">
                <a:solidFill>
                  <a:srgbClr val="0000FF"/>
                </a:solidFill>
              </a:rPr>
              <a:t>Quantum Ballistic Transport</a:t>
            </a:r>
            <a:r>
              <a:rPr lang="en-US" altLang="zh-CN" dirty="0"/>
              <a:t> in </a:t>
            </a:r>
            <a:r>
              <a:rPr lang="en-US" altLang="zh-CN" dirty="0">
                <a:solidFill>
                  <a:schemeClr val="accent3"/>
                </a:solidFill>
              </a:rPr>
              <a:t>Monolithic </a:t>
            </a:r>
            <a:r>
              <a:rPr lang="en-US" altLang="zh-CN" dirty="0" err="1">
                <a:solidFill>
                  <a:schemeClr val="accent3"/>
                </a:solidFill>
              </a:rPr>
              <a:t>Ultrascaled</a:t>
            </a:r>
            <a:r>
              <a:rPr lang="en-US" altLang="zh-CN" dirty="0">
                <a:solidFill>
                  <a:schemeClr val="accent3"/>
                </a:solidFill>
              </a:rPr>
              <a:t> Al–Ge–Al Nanowire </a:t>
            </a:r>
            <a:r>
              <a:rPr lang="en-US" altLang="zh-CN" dirty="0" err="1">
                <a:solidFill>
                  <a:schemeClr val="accent3"/>
                </a:solidFill>
              </a:rPr>
              <a:t>Heterostructures</a:t>
            </a:r>
            <a:r>
              <a:rPr lang="en-US" altLang="zh-CN" dirty="0"/>
              <a:t>. </a:t>
            </a:r>
            <a:r>
              <a:rPr lang="en-US" altLang="zh-CN" b="1" i="1" dirty="0"/>
              <a:t>Nano Letters</a:t>
            </a:r>
            <a:r>
              <a:rPr lang="en-US" altLang="zh-CN" i="1" dirty="0"/>
              <a:t> </a:t>
            </a:r>
            <a:r>
              <a:rPr lang="en-US" altLang="zh-CN" dirty="0"/>
              <a:t>2017</a:t>
            </a:r>
            <a:endParaRPr lang="en-US" altLang="zh-CN" sz="2000" dirty="0">
              <a:solidFill>
                <a:srgbClr val="5B9BD5"/>
              </a:solidFill>
              <a:latin typeface="微软雅黑" panose="020B0503020204020204" pitchFamily="34" charset="-122"/>
              <a:ea typeface="微软雅黑" panose="020B0503020204020204" pitchFamily="34" charset="-122"/>
            </a:endParaRPr>
          </a:p>
          <a:p>
            <a:pPr marL="214313" indent="-214313">
              <a:spcBef>
                <a:spcPts val="450"/>
              </a:spcBef>
              <a:buFont typeface="Arial" panose="020B0604020202020204" pitchFamily="34" charset="0"/>
              <a:buChar char="•"/>
            </a:pPr>
            <a:r>
              <a:rPr lang="zh-CN" altLang="en-US" sz="2000" b="1" dirty="0">
                <a:solidFill>
                  <a:srgbClr val="5B9BD5"/>
                </a:solidFill>
                <a:latin typeface="微软雅黑" panose="020B0503020204020204" pitchFamily="34" charset="-122"/>
                <a:ea typeface="微软雅黑" panose="020B0503020204020204" pitchFamily="34" charset="-122"/>
              </a:rPr>
              <a:t>重要性</a:t>
            </a:r>
            <a:r>
              <a:rPr lang="zh-CN" altLang="en-US" sz="2000" dirty="0">
                <a:solidFill>
                  <a:prstClr val="black"/>
                </a:solidFill>
                <a:latin typeface="微软雅黑" panose="020B0503020204020204" pitchFamily="34" charset="-122"/>
                <a:ea typeface="微软雅黑" panose="020B0503020204020204" pitchFamily="34" charset="-122"/>
              </a:rPr>
              <a:t>：室温下的电导量子化是利用弹道输运的关键。</a:t>
            </a:r>
            <a:endParaRPr lang="en-US" altLang="zh-CN" sz="2000" dirty="0">
              <a:solidFill>
                <a:prstClr val="black"/>
              </a:solidFill>
              <a:latin typeface="微软雅黑" panose="020B0503020204020204" pitchFamily="34" charset="-122"/>
              <a:ea typeface="微软雅黑" panose="020B0503020204020204" pitchFamily="34" charset="-122"/>
            </a:endParaRPr>
          </a:p>
          <a:p>
            <a:pPr marL="214313" indent="-214313">
              <a:spcBef>
                <a:spcPts val="450"/>
              </a:spcBef>
              <a:buFont typeface="Arial" panose="020B0604020202020204" pitchFamily="34" charset="0"/>
              <a:buChar char="•"/>
            </a:pPr>
            <a:r>
              <a:rPr lang="zh-CN" altLang="en-US" sz="2000" b="1" dirty="0">
                <a:solidFill>
                  <a:srgbClr val="5B9BD5"/>
                </a:solidFill>
                <a:latin typeface="微软雅黑" panose="020B0503020204020204" pitchFamily="34" charset="-122"/>
                <a:ea typeface="微软雅黑" panose="020B0503020204020204" pitchFamily="34" charset="-122"/>
              </a:rPr>
              <a:t>瓶颈</a:t>
            </a:r>
            <a:r>
              <a:rPr lang="zh-CN" altLang="en-US" sz="2000" dirty="0">
                <a:solidFill>
                  <a:prstClr val="black"/>
                </a:solidFill>
                <a:latin typeface="微软雅黑" panose="020B0503020204020204" pitchFamily="34" charset="-122"/>
                <a:ea typeface="微软雅黑" panose="020B0503020204020204" pitchFamily="34" charset="-122"/>
              </a:rPr>
              <a:t>：目前电导量子化仅在低温高迁移率材料上发现，且需要复杂的制备和精确的光刻。</a:t>
            </a:r>
            <a:endParaRPr lang="en-US" altLang="zh-CN" sz="2000" dirty="0">
              <a:solidFill>
                <a:prstClr val="black"/>
              </a:solidFill>
              <a:latin typeface="微软雅黑" panose="020B0503020204020204" pitchFamily="34" charset="-122"/>
              <a:ea typeface="微软雅黑" panose="020B0503020204020204" pitchFamily="34" charset="-122"/>
            </a:endParaRPr>
          </a:p>
          <a:p>
            <a:pPr marL="214313" indent="-214313">
              <a:spcBef>
                <a:spcPts val="450"/>
              </a:spcBef>
              <a:buFont typeface="Arial" panose="020B0604020202020204" pitchFamily="34" charset="0"/>
              <a:buChar char="•"/>
            </a:pPr>
            <a:r>
              <a:rPr lang="zh-CN" altLang="en-US" sz="2000" b="1" dirty="0">
                <a:solidFill>
                  <a:srgbClr val="5B9BD5"/>
                </a:solidFill>
                <a:latin typeface="微软雅黑" panose="020B0503020204020204" pitchFamily="34" charset="-122"/>
                <a:ea typeface="微软雅黑" panose="020B0503020204020204" pitchFamily="34" charset="-122"/>
              </a:rPr>
              <a:t>创新点</a:t>
            </a:r>
            <a:r>
              <a:rPr lang="zh-CN" altLang="en-US" sz="2000" dirty="0">
                <a:solidFill>
                  <a:prstClr val="black"/>
                </a:solidFill>
                <a:latin typeface="微软雅黑" panose="020B0503020204020204" pitchFamily="34" charset="-122"/>
                <a:ea typeface="微软雅黑" panose="020B0503020204020204" pitchFamily="34" charset="-122"/>
              </a:rPr>
              <a:t>：利用热诱导交换反应制备</a:t>
            </a:r>
            <a:r>
              <a:rPr lang="en-US" altLang="zh-CN" sz="2000" dirty="0">
                <a:solidFill>
                  <a:prstClr val="black"/>
                </a:solidFill>
                <a:latin typeface="微软雅黑" panose="020B0503020204020204" pitchFamily="34" charset="-122"/>
                <a:ea typeface="微软雅黑" panose="020B0503020204020204" pitchFamily="34" charset="-122"/>
              </a:rPr>
              <a:t>Al-Ge-Al</a:t>
            </a:r>
            <a:r>
              <a:rPr lang="zh-CN" altLang="en-US" sz="2000" dirty="0">
                <a:solidFill>
                  <a:prstClr val="black"/>
                </a:solidFill>
                <a:latin typeface="微软雅黑" panose="020B0503020204020204" pitchFamily="34" charset="-122"/>
                <a:ea typeface="微软雅黑" panose="020B0503020204020204" pitchFamily="34" charset="-122"/>
              </a:rPr>
              <a:t>纳米线异质结构，被观察到室温弹道输运。</a:t>
            </a:r>
            <a:endParaRPr lang="en-US" altLang="zh-CN" sz="2000" dirty="0">
              <a:solidFill>
                <a:prstClr val="black"/>
              </a:solidFill>
              <a:latin typeface="微软雅黑" panose="020B0503020204020204" pitchFamily="34" charset="-122"/>
              <a:ea typeface="微软雅黑" panose="020B0503020204020204" pitchFamily="34" charset="-122"/>
            </a:endParaRPr>
          </a:p>
          <a:p>
            <a:pPr marL="214313" indent="-214313">
              <a:spcBef>
                <a:spcPts val="450"/>
              </a:spcBef>
              <a:buFont typeface="Arial" panose="020B0604020202020204" pitchFamily="34" charset="0"/>
              <a:buChar char="•"/>
            </a:pPr>
            <a:r>
              <a:rPr lang="zh-CN" altLang="en-US" sz="2000" b="1" dirty="0">
                <a:solidFill>
                  <a:srgbClr val="5B9BD5"/>
                </a:solidFill>
                <a:latin typeface="微软雅黑" panose="020B0503020204020204" pitchFamily="34" charset="-122"/>
                <a:ea typeface="微软雅黑" panose="020B0503020204020204" pitchFamily="34" charset="-122"/>
              </a:rPr>
              <a:t>意义</a:t>
            </a:r>
            <a:r>
              <a:rPr lang="zh-CN" altLang="en-US" sz="2000" dirty="0">
                <a:solidFill>
                  <a:prstClr val="black"/>
                </a:solidFill>
                <a:latin typeface="微软雅黑" panose="020B0503020204020204" pitchFamily="34" charset="-122"/>
                <a:ea typeface="微软雅黑" panose="020B0503020204020204" pitchFamily="34" charset="-122"/>
              </a:rPr>
              <a:t>：可以将弹道输运现象集成到</a:t>
            </a:r>
            <a:r>
              <a:rPr lang="en-US" altLang="zh-CN" sz="2000" dirty="0">
                <a:solidFill>
                  <a:prstClr val="black"/>
                </a:solidFill>
                <a:latin typeface="微软雅黑" panose="020B0503020204020204" pitchFamily="34" charset="-122"/>
                <a:ea typeface="微软雅黑" panose="020B0503020204020204" pitchFamily="34" charset="-122"/>
              </a:rPr>
              <a:t>CMOS</a:t>
            </a:r>
            <a:r>
              <a:rPr lang="zh-CN" altLang="en-US" sz="2000" dirty="0">
                <a:solidFill>
                  <a:prstClr val="black"/>
                </a:solidFill>
                <a:latin typeface="微软雅黑" panose="020B0503020204020204" pitchFamily="34" charset="-122"/>
                <a:ea typeface="微软雅黑" panose="020B0503020204020204" pitchFamily="34" charset="-122"/>
              </a:rPr>
              <a:t>技术中。</a:t>
            </a:r>
          </a:p>
        </p:txBody>
      </p:sp>
      <p:pic>
        <p:nvPicPr>
          <p:cNvPr id="3" name="图片 2"/>
          <p:cNvPicPr>
            <a:picLocks noChangeAspect="1"/>
          </p:cNvPicPr>
          <p:nvPr/>
        </p:nvPicPr>
        <p:blipFill rotWithShape="1">
          <a:blip r:embed="rId2"/>
          <a:srcRect r="46849"/>
          <a:stretch/>
        </p:blipFill>
        <p:spPr>
          <a:xfrm>
            <a:off x="6563126" y="3443657"/>
            <a:ext cx="2160000" cy="2517436"/>
          </a:xfrm>
          <a:prstGeom prst="rect">
            <a:avLst/>
          </a:prstGeom>
        </p:spPr>
      </p:pic>
      <p:sp>
        <p:nvSpPr>
          <p:cNvPr id="5" name="矩形 4"/>
          <p:cNvSpPr/>
          <p:nvPr/>
        </p:nvSpPr>
        <p:spPr>
          <a:xfrm>
            <a:off x="71846" y="65061"/>
            <a:ext cx="9072155" cy="523220"/>
          </a:xfrm>
          <a:prstGeom prst="rect">
            <a:avLst/>
          </a:prstGeom>
        </p:spPr>
        <p:txBody>
          <a:bodyPr wrap="square">
            <a:spAutoFit/>
          </a:bodyPr>
          <a:lstStyle/>
          <a:p>
            <a:pPr algn="ctr"/>
            <a:r>
              <a:rPr lang="en-US" altLang="zh-CN" sz="2800" b="1" dirty="0">
                <a:solidFill>
                  <a:srgbClr val="0000FF"/>
                </a:solidFill>
                <a:latin typeface="微软雅黑" panose="020B0503020204020204" pitchFamily="34" charset="-122"/>
                <a:ea typeface="微软雅黑" panose="020B0503020204020204" pitchFamily="34" charset="-122"/>
              </a:rPr>
              <a:t>Ge</a:t>
            </a:r>
            <a:r>
              <a:rPr lang="zh-CN" altLang="en-US" sz="2800" b="1" dirty="0">
                <a:solidFill>
                  <a:srgbClr val="0000FF"/>
                </a:solidFill>
                <a:latin typeface="微软雅黑" panose="020B0503020204020204" pitchFamily="34" charset="-122"/>
                <a:ea typeface="微软雅黑" panose="020B0503020204020204" pitchFamily="34" charset="-122"/>
              </a:rPr>
              <a:t>与</a:t>
            </a:r>
            <a:r>
              <a:rPr lang="en-US" altLang="zh-CN" sz="2800" b="1" dirty="0">
                <a:solidFill>
                  <a:srgbClr val="0000FF"/>
                </a:solidFill>
                <a:latin typeface="微软雅黑" panose="020B0503020204020204" pitchFamily="34" charset="-122"/>
                <a:ea typeface="微软雅黑" panose="020B0503020204020204" pitchFamily="34" charset="-122"/>
              </a:rPr>
              <a:t>Al</a:t>
            </a:r>
            <a:r>
              <a:rPr lang="zh-CN" altLang="en-US" sz="2800" b="1" dirty="0">
                <a:solidFill>
                  <a:srgbClr val="0000FF"/>
                </a:solidFill>
                <a:latin typeface="微软雅黑" panose="020B0503020204020204" pitchFamily="34" charset="-122"/>
                <a:ea typeface="微软雅黑" panose="020B0503020204020204" pitchFamily="34" charset="-122"/>
              </a:rPr>
              <a:t>的置换反应</a:t>
            </a:r>
            <a:r>
              <a:rPr lang="en-US" altLang="zh-CN" sz="2800" b="1" dirty="0">
                <a:solidFill>
                  <a:srgbClr val="0000FF"/>
                </a:solidFill>
                <a:latin typeface="微软雅黑" panose="020B0503020204020204" pitchFamily="34" charset="-122"/>
                <a:ea typeface="微软雅黑" panose="020B0503020204020204" pitchFamily="34" charset="-122"/>
              </a:rPr>
              <a:t>——</a:t>
            </a:r>
            <a:r>
              <a:rPr lang="zh-CN" altLang="en-US" sz="2800" b="1" dirty="0">
                <a:solidFill>
                  <a:srgbClr val="0000FF"/>
                </a:solidFill>
                <a:latin typeface="微软雅黑" panose="020B0503020204020204" pitchFamily="34" charset="-122"/>
                <a:ea typeface="微软雅黑" panose="020B0503020204020204" pitchFamily="34" charset="-122"/>
              </a:rPr>
              <a:t>电极接触问题</a:t>
            </a:r>
          </a:p>
        </p:txBody>
      </p:sp>
      <p:pic>
        <p:nvPicPr>
          <p:cNvPr id="8" name="图片 7"/>
          <p:cNvPicPr>
            <a:picLocks noChangeAspect="1"/>
          </p:cNvPicPr>
          <p:nvPr/>
        </p:nvPicPr>
        <p:blipFill>
          <a:blip r:embed="rId3"/>
          <a:stretch>
            <a:fillRect/>
          </a:stretch>
        </p:blipFill>
        <p:spPr>
          <a:xfrm>
            <a:off x="6372155" y="1356717"/>
            <a:ext cx="2700000" cy="2072222"/>
          </a:xfrm>
          <a:prstGeom prst="rect">
            <a:avLst/>
          </a:prstGeom>
        </p:spPr>
      </p:pic>
      <p:cxnSp>
        <p:nvCxnSpPr>
          <p:cNvPr id="6" name="直接连接符 5"/>
          <p:cNvCxnSpPr/>
          <p:nvPr/>
        </p:nvCxnSpPr>
        <p:spPr>
          <a:xfrm flipH="1" flipV="1">
            <a:off x="1" y="785100"/>
            <a:ext cx="9144000" cy="6532"/>
          </a:xfrm>
          <a:prstGeom prst="line">
            <a:avLst/>
          </a:prstGeom>
          <a:ln w="38100">
            <a:gradFill flip="none" rotWithShape="1">
              <a:gsLst>
                <a:gs pos="0">
                  <a:srgbClr val="0000FF"/>
                </a:gs>
                <a:gs pos="50000">
                  <a:srgbClr val="00B050"/>
                </a:gs>
                <a:gs pos="100000">
                  <a:srgbClr val="FF0000"/>
                </a:gs>
              </a:gsLst>
              <a:lin ang="1080000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0075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45" y="1378669"/>
            <a:ext cx="6039900" cy="3919022"/>
          </a:xfrm>
          <a:prstGeom prst="rect">
            <a:avLst/>
          </a:prstGeom>
          <a:noFill/>
        </p:spPr>
        <p:txBody>
          <a:bodyPr wrap="square" rtlCol="0">
            <a:spAutoFit/>
          </a:bodyPr>
          <a:lstStyle/>
          <a:p>
            <a:pPr marL="214313" indent="-214313">
              <a:spcBef>
                <a:spcPts val="450"/>
              </a:spcBef>
              <a:buFont typeface="Arial" panose="020B0604020202020204" pitchFamily="34" charset="0"/>
              <a:buChar char="•"/>
            </a:pPr>
            <a:r>
              <a:rPr lang="en-US" altLang="zh-CN" dirty="0"/>
              <a:t>Sistani, M.; Staudinger, P.; </a:t>
            </a:r>
            <a:r>
              <a:rPr lang="en-US" altLang="zh-CN" dirty="0" err="1"/>
              <a:t>Greil</a:t>
            </a:r>
            <a:r>
              <a:rPr lang="en-US" altLang="zh-CN" dirty="0"/>
              <a:t>, J.; </a:t>
            </a:r>
            <a:r>
              <a:rPr lang="en-US" altLang="zh-CN" dirty="0" err="1"/>
              <a:t>Holzbauer</a:t>
            </a:r>
            <a:r>
              <a:rPr lang="en-US" altLang="zh-CN" dirty="0"/>
              <a:t>, M.; </a:t>
            </a:r>
            <a:r>
              <a:rPr lang="en-US" altLang="zh-CN" dirty="0" err="1"/>
              <a:t>Detz</a:t>
            </a:r>
            <a:r>
              <a:rPr lang="en-US" altLang="zh-CN" dirty="0"/>
              <a:t>, H.; </a:t>
            </a:r>
            <a:r>
              <a:rPr lang="en-US" altLang="zh-CN" dirty="0" err="1"/>
              <a:t>Bertagnolli</a:t>
            </a:r>
            <a:r>
              <a:rPr lang="en-US" altLang="zh-CN" dirty="0"/>
              <a:t>, E.; </a:t>
            </a:r>
            <a:r>
              <a:rPr lang="en-US" altLang="zh-CN" dirty="0" err="1"/>
              <a:t>Lugstein</a:t>
            </a:r>
            <a:r>
              <a:rPr lang="en-US" altLang="zh-CN" dirty="0"/>
              <a:t>, A., </a:t>
            </a:r>
            <a:r>
              <a:rPr lang="en-US" altLang="zh-CN" dirty="0">
                <a:solidFill>
                  <a:srgbClr val="FF0000"/>
                </a:solidFill>
              </a:rPr>
              <a:t>Room-Temperature</a:t>
            </a:r>
            <a:r>
              <a:rPr lang="en-US" altLang="zh-CN" dirty="0"/>
              <a:t> </a:t>
            </a:r>
            <a:r>
              <a:rPr lang="en-US" altLang="zh-CN" dirty="0">
                <a:solidFill>
                  <a:srgbClr val="0000FF"/>
                </a:solidFill>
              </a:rPr>
              <a:t>Quantum Ballistic Transport</a:t>
            </a:r>
            <a:r>
              <a:rPr lang="en-US" altLang="zh-CN" dirty="0"/>
              <a:t> in </a:t>
            </a:r>
            <a:r>
              <a:rPr lang="en-US" altLang="zh-CN" dirty="0">
                <a:solidFill>
                  <a:schemeClr val="accent3"/>
                </a:solidFill>
              </a:rPr>
              <a:t>Monolithic </a:t>
            </a:r>
            <a:r>
              <a:rPr lang="en-US" altLang="zh-CN" dirty="0" err="1">
                <a:solidFill>
                  <a:schemeClr val="accent3"/>
                </a:solidFill>
              </a:rPr>
              <a:t>Ultrascaled</a:t>
            </a:r>
            <a:r>
              <a:rPr lang="en-US" altLang="zh-CN" dirty="0">
                <a:solidFill>
                  <a:schemeClr val="accent3"/>
                </a:solidFill>
              </a:rPr>
              <a:t> Al–Ge–Al Nanowire </a:t>
            </a:r>
            <a:r>
              <a:rPr lang="en-US" altLang="zh-CN" dirty="0" err="1">
                <a:solidFill>
                  <a:schemeClr val="accent3"/>
                </a:solidFill>
              </a:rPr>
              <a:t>Heterostructures</a:t>
            </a:r>
            <a:r>
              <a:rPr lang="en-US" altLang="zh-CN" dirty="0"/>
              <a:t>. </a:t>
            </a:r>
            <a:r>
              <a:rPr lang="en-US" altLang="zh-CN" b="1" i="1" dirty="0"/>
              <a:t>Nano Letters</a:t>
            </a:r>
            <a:r>
              <a:rPr lang="en-US" altLang="zh-CN" i="1" dirty="0"/>
              <a:t> </a:t>
            </a:r>
            <a:r>
              <a:rPr lang="en-US" altLang="zh-CN" dirty="0"/>
              <a:t>2017</a:t>
            </a:r>
            <a:endParaRPr lang="en-US" altLang="zh-CN" sz="2000" dirty="0">
              <a:solidFill>
                <a:srgbClr val="5B9BD5"/>
              </a:solidFill>
              <a:latin typeface="微软雅黑" panose="020B0503020204020204" pitchFamily="34" charset="-122"/>
              <a:ea typeface="微软雅黑" panose="020B0503020204020204" pitchFamily="34" charset="-122"/>
            </a:endParaRPr>
          </a:p>
          <a:p>
            <a:pPr marL="214313" indent="-214313">
              <a:spcBef>
                <a:spcPts val="450"/>
              </a:spcBef>
              <a:buFont typeface="Arial" panose="020B0604020202020204" pitchFamily="34" charset="0"/>
              <a:buChar char="•"/>
            </a:pPr>
            <a:r>
              <a:rPr lang="zh-CN" altLang="en-US" sz="2000" b="1" dirty="0">
                <a:solidFill>
                  <a:srgbClr val="5B9BD5"/>
                </a:solidFill>
                <a:latin typeface="微软雅黑" panose="020B0503020204020204" pitchFamily="34" charset="-122"/>
                <a:ea typeface="微软雅黑" panose="020B0503020204020204" pitchFamily="34" charset="-122"/>
              </a:rPr>
              <a:t>重要性</a:t>
            </a:r>
            <a:r>
              <a:rPr lang="zh-CN" altLang="en-US" sz="2000" dirty="0">
                <a:solidFill>
                  <a:prstClr val="black"/>
                </a:solidFill>
                <a:latin typeface="微软雅黑" panose="020B0503020204020204" pitchFamily="34" charset="-122"/>
                <a:ea typeface="微软雅黑" panose="020B0503020204020204" pitchFamily="34" charset="-122"/>
              </a:rPr>
              <a:t>：室温下的电导量子化是利用弹道输运的关键。</a:t>
            </a:r>
            <a:endParaRPr lang="en-US" altLang="zh-CN" sz="2000" dirty="0">
              <a:solidFill>
                <a:prstClr val="black"/>
              </a:solidFill>
              <a:latin typeface="微软雅黑" panose="020B0503020204020204" pitchFamily="34" charset="-122"/>
              <a:ea typeface="微软雅黑" panose="020B0503020204020204" pitchFamily="34" charset="-122"/>
            </a:endParaRPr>
          </a:p>
          <a:p>
            <a:pPr marL="214313" indent="-214313">
              <a:spcBef>
                <a:spcPts val="450"/>
              </a:spcBef>
              <a:buFont typeface="Arial" panose="020B0604020202020204" pitchFamily="34" charset="0"/>
              <a:buChar char="•"/>
            </a:pPr>
            <a:r>
              <a:rPr lang="zh-CN" altLang="en-US" sz="2000" b="1" dirty="0">
                <a:solidFill>
                  <a:srgbClr val="5B9BD5"/>
                </a:solidFill>
                <a:latin typeface="微软雅黑" panose="020B0503020204020204" pitchFamily="34" charset="-122"/>
                <a:ea typeface="微软雅黑" panose="020B0503020204020204" pitchFamily="34" charset="-122"/>
              </a:rPr>
              <a:t>瓶颈</a:t>
            </a:r>
            <a:r>
              <a:rPr lang="zh-CN" altLang="en-US" sz="2000" dirty="0">
                <a:solidFill>
                  <a:prstClr val="black"/>
                </a:solidFill>
                <a:latin typeface="微软雅黑" panose="020B0503020204020204" pitchFamily="34" charset="-122"/>
                <a:ea typeface="微软雅黑" panose="020B0503020204020204" pitchFamily="34" charset="-122"/>
              </a:rPr>
              <a:t>：目前电导量子化仅在低温高迁移率材料上发现，且需要复杂的制备和精确的光刻。</a:t>
            </a:r>
            <a:endParaRPr lang="en-US" altLang="zh-CN" sz="2000" dirty="0">
              <a:solidFill>
                <a:prstClr val="black"/>
              </a:solidFill>
              <a:latin typeface="微软雅黑" panose="020B0503020204020204" pitchFamily="34" charset="-122"/>
              <a:ea typeface="微软雅黑" panose="020B0503020204020204" pitchFamily="34" charset="-122"/>
            </a:endParaRPr>
          </a:p>
          <a:p>
            <a:pPr marL="214313" indent="-214313">
              <a:spcBef>
                <a:spcPts val="450"/>
              </a:spcBef>
              <a:buFont typeface="Arial" panose="020B0604020202020204" pitchFamily="34" charset="0"/>
              <a:buChar char="•"/>
            </a:pPr>
            <a:r>
              <a:rPr lang="zh-CN" altLang="en-US" sz="2000" b="1" dirty="0">
                <a:solidFill>
                  <a:srgbClr val="5B9BD5"/>
                </a:solidFill>
                <a:latin typeface="微软雅黑" panose="020B0503020204020204" pitchFamily="34" charset="-122"/>
                <a:ea typeface="微软雅黑" panose="020B0503020204020204" pitchFamily="34" charset="-122"/>
              </a:rPr>
              <a:t>创新点</a:t>
            </a:r>
            <a:r>
              <a:rPr lang="zh-CN" altLang="en-US" sz="2000" dirty="0">
                <a:solidFill>
                  <a:prstClr val="black"/>
                </a:solidFill>
                <a:latin typeface="微软雅黑" panose="020B0503020204020204" pitchFamily="34" charset="-122"/>
                <a:ea typeface="微软雅黑" panose="020B0503020204020204" pitchFamily="34" charset="-122"/>
              </a:rPr>
              <a:t>：利用热诱导交换反应制备</a:t>
            </a:r>
            <a:r>
              <a:rPr lang="en-US" altLang="zh-CN" sz="2000" dirty="0">
                <a:solidFill>
                  <a:prstClr val="black"/>
                </a:solidFill>
                <a:latin typeface="微软雅黑" panose="020B0503020204020204" pitchFamily="34" charset="-122"/>
                <a:ea typeface="微软雅黑" panose="020B0503020204020204" pitchFamily="34" charset="-122"/>
              </a:rPr>
              <a:t>Al-Ge-Al</a:t>
            </a:r>
            <a:r>
              <a:rPr lang="zh-CN" altLang="en-US" sz="2000" dirty="0">
                <a:solidFill>
                  <a:prstClr val="black"/>
                </a:solidFill>
                <a:latin typeface="微软雅黑" panose="020B0503020204020204" pitchFamily="34" charset="-122"/>
                <a:ea typeface="微软雅黑" panose="020B0503020204020204" pitchFamily="34" charset="-122"/>
              </a:rPr>
              <a:t>纳米线异质结构，被观察到室温弹道输运。</a:t>
            </a:r>
            <a:endParaRPr lang="en-US" altLang="zh-CN" sz="2000" dirty="0">
              <a:solidFill>
                <a:prstClr val="black"/>
              </a:solidFill>
              <a:latin typeface="微软雅黑" panose="020B0503020204020204" pitchFamily="34" charset="-122"/>
              <a:ea typeface="微软雅黑" panose="020B0503020204020204" pitchFamily="34" charset="-122"/>
            </a:endParaRPr>
          </a:p>
          <a:p>
            <a:pPr marL="214313" indent="-214313">
              <a:spcBef>
                <a:spcPts val="450"/>
              </a:spcBef>
              <a:buFont typeface="Arial" panose="020B0604020202020204" pitchFamily="34" charset="0"/>
              <a:buChar char="•"/>
            </a:pPr>
            <a:r>
              <a:rPr lang="zh-CN" altLang="en-US" sz="2000" b="1" dirty="0">
                <a:solidFill>
                  <a:srgbClr val="5B9BD5"/>
                </a:solidFill>
                <a:latin typeface="微软雅黑" panose="020B0503020204020204" pitchFamily="34" charset="-122"/>
                <a:ea typeface="微软雅黑" panose="020B0503020204020204" pitchFamily="34" charset="-122"/>
              </a:rPr>
              <a:t>意义</a:t>
            </a:r>
            <a:r>
              <a:rPr lang="zh-CN" altLang="en-US" sz="2000" dirty="0">
                <a:solidFill>
                  <a:prstClr val="black"/>
                </a:solidFill>
                <a:latin typeface="微软雅黑" panose="020B0503020204020204" pitchFamily="34" charset="-122"/>
                <a:ea typeface="微软雅黑" panose="020B0503020204020204" pitchFamily="34" charset="-122"/>
              </a:rPr>
              <a:t>：可以将弹道输运现象集成到</a:t>
            </a:r>
            <a:r>
              <a:rPr lang="en-US" altLang="zh-CN" sz="2000" dirty="0">
                <a:solidFill>
                  <a:prstClr val="black"/>
                </a:solidFill>
                <a:latin typeface="微软雅黑" panose="020B0503020204020204" pitchFamily="34" charset="-122"/>
                <a:ea typeface="微软雅黑" panose="020B0503020204020204" pitchFamily="34" charset="-122"/>
              </a:rPr>
              <a:t>CMOS</a:t>
            </a:r>
            <a:r>
              <a:rPr lang="zh-CN" altLang="en-US" sz="2000" dirty="0">
                <a:solidFill>
                  <a:prstClr val="black"/>
                </a:solidFill>
                <a:latin typeface="微软雅黑" panose="020B0503020204020204" pitchFamily="34" charset="-122"/>
                <a:ea typeface="微软雅黑" panose="020B0503020204020204" pitchFamily="34" charset="-122"/>
              </a:rPr>
              <a:t>技术中。</a:t>
            </a:r>
          </a:p>
        </p:txBody>
      </p:sp>
      <p:pic>
        <p:nvPicPr>
          <p:cNvPr id="3" name="图片 2"/>
          <p:cNvPicPr>
            <a:picLocks noChangeAspect="1"/>
          </p:cNvPicPr>
          <p:nvPr/>
        </p:nvPicPr>
        <p:blipFill rotWithShape="1">
          <a:blip r:embed="rId2"/>
          <a:srcRect r="46849"/>
          <a:stretch/>
        </p:blipFill>
        <p:spPr>
          <a:xfrm>
            <a:off x="6563126" y="3443657"/>
            <a:ext cx="2160000" cy="2517436"/>
          </a:xfrm>
          <a:prstGeom prst="rect">
            <a:avLst/>
          </a:prstGeom>
        </p:spPr>
      </p:pic>
      <p:sp>
        <p:nvSpPr>
          <p:cNvPr id="5" name="矩形 4"/>
          <p:cNvSpPr/>
          <p:nvPr/>
        </p:nvSpPr>
        <p:spPr>
          <a:xfrm>
            <a:off x="71846" y="65061"/>
            <a:ext cx="9072155" cy="523220"/>
          </a:xfrm>
          <a:prstGeom prst="rect">
            <a:avLst/>
          </a:prstGeom>
        </p:spPr>
        <p:txBody>
          <a:bodyPr wrap="square">
            <a:spAutoFit/>
          </a:bodyPr>
          <a:lstStyle/>
          <a:p>
            <a:pPr algn="ctr"/>
            <a:r>
              <a:rPr lang="en-US" altLang="zh-CN" sz="2800" b="1" dirty="0">
                <a:solidFill>
                  <a:srgbClr val="0000FF"/>
                </a:solidFill>
                <a:latin typeface="微软雅黑" panose="020B0503020204020204" pitchFamily="34" charset="-122"/>
                <a:ea typeface="微软雅黑" panose="020B0503020204020204" pitchFamily="34" charset="-122"/>
              </a:rPr>
              <a:t>Ge</a:t>
            </a:r>
            <a:r>
              <a:rPr lang="zh-CN" altLang="en-US" sz="2800" b="1" dirty="0">
                <a:solidFill>
                  <a:srgbClr val="0000FF"/>
                </a:solidFill>
                <a:latin typeface="微软雅黑" panose="020B0503020204020204" pitchFamily="34" charset="-122"/>
                <a:ea typeface="微软雅黑" panose="020B0503020204020204" pitchFamily="34" charset="-122"/>
              </a:rPr>
              <a:t>与</a:t>
            </a:r>
            <a:r>
              <a:rPr lang="en-US" altLang="zh-CN" sz="2800" b="1" dirty="0">
                <a:solidFill>
                  <a:srgbClr val="0000FF"/>
                </a:solidFill>
                <a:latin typeface="微软雅黑" panose="020B0503020204020204" pitchFamily="34" charset="-122"/>
                <a:ea typeface="微软雅黑" panose="020B0503020204020204" pitchFamily="34" charset="-122"/>
              </a:rPr>
              <a:t>Al</a:t>
            </a:r>
            <a:r>
              <a:rPr lang="zh-CN" altLang="en-US" sz="2800" b="1" dirty="0">
                <a:solidFill>
                  <a:srgbClr val="0000FF"/>
                </a:solidFill>
                <a:latin typeface="微软雅黑" panose="020B0503020204020204" pitchFamily="34" charset="-122"/>
                <a:ea typeface="微软雅黑" panose="020B0503020204020204" pitchFamily="34" charset="-122"/>
              </a:rPr>
              <a:t>的置换反应</a:t>
            </a:r>
            <a:r>
              <a:rPr lang="en-US" altLang="zh-CN" sz="2800" b="1" dirty="0">
                <a:solidFill>
                  <a:srgbClr val="0000FF"/>
                </a:solidFill>
                <a:latin typeface="微软雅黑" panose="020B0503020204020204" pitchFamily="34" charset="-122"/>
                <a:ea typeface="微软雅黑" panose="020B0503020204020204" pitchFamily="34" charset="-122"/>
              </a:rPr>
              <a:t>——</a:t>
            </a:r>
            <a:r>
              <a:rPr lang="zh-CN" altLang="en-US" sz="2800" b="1" dirty="0">
                <a:solidFill>
                  <a:srgbClr val="0000FF"/>
                </a:solidFill>
                <a:latin typeface="微软雅黑" panose="020B0503020204020204" pitchFamily="34" charset="-122"/>
                <a:ea typeface="微软雅黑" panose="020B0503020204020204" pitchFamily="34" charset="-122"/>
              </a:rPr>
              <a:t>电极接触问题</a:t>
            </a:r>
          </a:p>
        </p:txBody>
      </p:sp>
      <p:pic>
        <p:nvPicPr>
          <p:cNvPr id="8" name="图片 7"/>
          <p:cNvPicPr>
            <a:picLocks noChangeAspect="1"/>
          </p:cNvPicPr>
          <p:nvPr/>
        </p:nvPicPr>
        <p:blipFill>
          <a:blip r:embed="rId3"/>
          <a:stretch>
            <a:fillRect/>
          </a:stretch>
        </p:blipFill>
        <p:spPr>
          <a:xfrm>
            <a:off x="6372155" y="1356717"/>
            <a:ext cx="2700000" cy="2072222"/>
          </a:xfrm>
          <a:prstGeom prst="rect">
            <a:avLst/>
          </a:prstGeom>
        </p:spPr>
      </p:pic>
      <p:cxnSp>
        <p:nvCxnSpPr>
          <p:cNvPr id="6" name="直接连接符 5"/>
          <p:cNvCxnSpPr/>
          <p:nvPr/>
        </p:nvCxnSpPr>
        <p:spPr>
          <a:xfrm flipH="1" flipV="1">
            <a:off x="1" y="785100"/>
            <a:ext cx="9144000" cy="6532"/>
          </a:xfrm>
          <a:prstGeom prst="line">
            <a:avLst/>
          </a:prstGeom>
          <a:ln w="38100">
            <a:gradFill flip="none" rotWithShape="1">
              <a:gsLst>
                <a:gs pos="0">
                  <a:srgbClr val="0000FF"/>
                </a:gs>
                <a:gs pos="50000">
                  <a:srgbClr val="00B050"/>
                </a:gs>
                <a:gs pos="100000">
                  <a:srgbClr val="FF0000"/>
                </a:gs>
              </a:gsLst>
              <a:lin ang="1080000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731053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22768</TotalTime>
  <Words>1326</Words>
  <Application>Microsoft Office PowerPoint</Application>
  <PresentationFormat>全屏显示(4:3)</PresentationFormat>
  <Paragraphs>74</Paragraphs>
  <Slides>12</Slides>
  <Notes>2</Notes>
  <HiddenSlides>0</HiddenSlides>
  <MMClips>1</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微软雅黑</vt:lpstr>
      <vt:lpstr>苹方-简</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番茄花园</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纳米光电子课题组</dc:title>
  <dc:creator>zbshao</dc:creator>
  <cp:lastModifiedBy>冯 哲</cp:lastModifiedBy>
  <cp:revision>1441</cp:revision>
  <dcterms:created xsi:type="dcterms:W3CDTF">2012-05-15T08:12:10Z</dcterms:created>
  <dcterms:modified xsi:type="dcterms:W3CDTF">2022-01-21T09:25:53Z</dcterms:modified>
</cp:coreProperties>
</file>