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2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5" r:id="rId14"/>
    <p:sldId id="318" r:id="rId15"/>
    <p:sldId id="319" r:id="rId16"/>
    <p:sldId id="321" r:id="rId17"/>
    <p:sldId id="322" r:id="rId18"/>
    <p:sldId id="323" r:id="rId19"/>
    <p:sldId id="324" r:id="rId20"/>
    <p:sldId id="325" r:id="rId21"/>
    <p:sldId id="326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jRleVtlE9Y7JgGTuJFHVfOsEB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68"/>
  </p:normalViewPr>
  <p:slideViewPr>
    <p:cSldViewPr snapToGrid="0">
      <p:cViewPr varScale="1">
        <p:scale>
          <a:sx n="105" d="100"/>
          <a:sy n="105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516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04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64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87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5977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14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856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474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53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664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957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76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830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77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977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090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32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225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62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>
            <a:spLocks noGrp="1"/>
          </p:cNvSpPr>
          <p:nvPr>
            <p:ph type="pic" idx="2"/>
          </p:nvPr>
        </p:nvSpPr>
        <p:spPr>
          <a:xfrm>
            <a:off x="5179731" y="1"/>
            <a:ext cx="701227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/>
          <p:nvPr/>
        </p:nvSpPr>
        <p:spPr>
          <a:xfrm>
            <a:off x="554424" y="4033237"/>
            <a:ext cx="5720255" cy="103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698802" y="2766218"/>
            <a:ext cx="40804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98416" y="6036648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001 For Table">
  <p:cSld name="5_001 For Tab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1"/>
          </p:nvPr>
        </p:nvSpPr>
        <p:spPr>
          <a:xfrm>
            <a:off x="837689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2"/>
          </p:nvPr>
        </p:nvSpPr>
        <p:spPr>
          <a:xfrm>
            <a:off x="837689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body" idx="3"/>
          </p:nvPr>
        </p:nvSpPr>
        <p:spPr>
          <a:xfrm>
            <a:off x="3919091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4"/>
          </p:nvPr>
        </p:nvSpPr>
        <p:spPr>
          <a:xfrm>
            <a:off x="3919091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5"/>
          </p:nvPr>
        </p:nvSpPr>
        <p:spPr>
          <a:xfrm>
            <a:off x="7000493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6"/>
          </p:nvPr>
        </p:nvSpPr>
        <p:spPr>
          <a:xfrm>
            <a:off x="7000493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7"/>
          </p:nvPr>
        </p:nvSpPr>
        <p:spPr>
          <a:xfrm>
            <a:off x="695324" y="1300208"/>
            <a:ext cx="6461379" cy="6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9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ion slide">
  <p:cSld name="Separation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3187274" y="2150947"/>
            <a:ext cx="5634953" cy="255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>
            <a:spLocks noGrp="1"/>
          </p:cNvSpPr>
          <p:nvPr>
            <p:ph type="pic" idx="2"/>
          </p:nvPr>
        </p:nvSpPr>
        <p:spPr>
          <a:xfrm>
            <a:off x="2098906" y="4430410"/>
            <a:ext cx="1885265" cy="10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1"/>
          <p:cNvSpPr>
            <a:spLocks noGrp="1"/>
          </p:cNvSpPr>
          <p:nvPr>
            <p:ph type="pic" idx="3"/>
          </p:nvPr>
        </p:nvSpPr>
        <p:spPr>
          <a:xfrm>
            <a:off x="7475671" y="4169663"/>
            <a:ext cx="1033273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1"/>
          <p:cNvSpPr>
            <a:spLocks noGrp="1"/>
          </p:cNvSpPr>
          <p:nvPr>
            <p:ph type="pic" idx="4"/>
          </p:nvPr>
        </p:nvSpPr>
        <p:spPr>
          <a:xfrm>
            <a:off x="2985995" y="1183844"/>
            <a:ext cx="3429878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1"/>
          <p:cNvSpPr>
            <a:spLocks noGrp="1"/>
          </p:cNvSpPr>
          <p:nvPr>
            <p:ph type="pic" idx="5"/>
          </p:nvPr>
        </p:nvSpPr>
        <p:spPr>
          <a:xfrm>
            <a:off x="8144540" y="1158724"/>
            <a:ext cx="3423404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ontent slide">
  <p:cSld name="Сontent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>
            <a:spLocks noGrp="1"/>
          </p:cNvSpPr>
          <p:nvPr>
            <p:ph type="body" idx="1"/>
          </p:nvPr>
        </p:nvSpPr>
        <p:spPr>
          <a:xfrm>
            <a:off x="700590" y="1598741"/>
            <a:ext cx="5138736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43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title"/>
          </p:nvPr>
        </p:nvSpPr>
        <p:spPr>
          <a:xfrm>
            <a:off x="712020" y="597700"/>
            <a:ext cx="581578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body" idx="2"/>
          </p:nvPr>
        </p:nvSpPr>
        <p:spPr>
          <a:xfrm>
            <a:off x="6020071" y="1598741"/>
            <a:ext cx="504781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001 Text slide">
  <p:cSld name="7_001 Text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6415531" y="-13056"/>
            <a:ext cx="5776469" cy="691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709757" y="1603246"/>
            <a:ext cx="4630594" cy="28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2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Text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33"/>
          <p:cNvSpPr/>
          <p:nvPr/>
        </p:nvSpPr>
        <p:spPr>
          <a:xfrm>
            <a:off x="677672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3"/>
          <p:cNvSpPr>
            <a:spLocks noGrp="1"/>
          </p:cNvSpPr>
          <p:nvPr>
            <p:ph type="pic" idx="2"/>
          </p:nvPr>
        </p:nvSpPr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4268788" y="1600916"/>
            <a:ext cx="5801915" cy="350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Table">
  <p:cSld name="For Tab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4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3">
  <p:cSld name="Text slide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>
            <a:spLocks noGrp="1"/>
          </p:cNvSpPr>
          <p:nvPr>
            <p:ph type="pic" idx="2"/>
          </p:nvPr>
        </p:nvSpPr>
        <p:spPr>
          <a:xfrm>
            <a:off x="0" y="3405188"/>
            <a:ext cx="1219200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697896" y="1609247"/>
            <a:ext cx="9393842" cy="13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697895" y="587008"/>
            <a:ext cx="1058287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ish">
  <p:cSld name="Finish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2"/>
          <p:cNvPicPr preferRelativeResize="0"/>
          <p:nvPr/>
        </p:nvPicPr>
        <p:blipFill rotWithShape="1">
          <a:blip r:embed="rId2">
            <a:alphaModFix/>
          </a:blip>
          <a:srcRect t="9357" b="9356"/>
          <a:stretch/>
        </p:blipFill>
        <p:spPr>
          <a:xfrm>
            <a:off x="5639" y="0"/>
            <a:ext cx="12180722" cy="55746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2"/>
          <p:cNvSpPr/>
          <p:nvPr/>
        </p:nvSpPr>
        <p:spPr>
          <a:xfrm>
            <a:off x="3797954" y="1739566"/>
            <a:ext cx="4596092" cy="1186730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2"/>
          <p:cNvSpPr txBox="1"/>
          <p:nvPr/>
        </p:nvSpPr>
        <p:spPr>
          <a:xfrm>
            <a:off x="3659744" y="3266274"/>
            <a:ext cx="52445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ИНТЕГРИРУЕМ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БУДУЩЕЕ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707708" y="5914611"/>
            <a:ext cx="3443605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1">
  <p:cSld name="Text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>
            <a:off x="709756" y="1603246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4">
  <p:cSld name="Text slide 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>
            <a:spLocks noGrp="1"/>
          </p:cNvSpPr>
          <p:nvPr>
            <p:ph type="pic" idx="2"/>
          </p:nvPr>
        </p:nvSpPr>
        <p:spPr>
          <a:xfrm>
            <a:off x="7992672" y="2315298"/>
            <a:ext cx="4819194" cy="481919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1"/>
          </p:nvPr>
        </p:nvSpPr>
        <p:spPr>
          <a:xfrm>
            <a:off x="709756" y="2315298"/>
            <a:ext cx="5818044" cy="182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7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5">
  <p:cSld name="Text slide 5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38"/>
          <p:cNvSpPr>
            <a:spLocks noGrp="1"/>
          </p:cNvSpPr>
          <p:nvPr>
            <p:ph type="pic" idx="2"/>
          </p:nvPr>
        </p:nvSpPr>
        <p:spPr>
          <a:xfrm>
            <a:off x="8521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699653" y="3860605"/>
            <a:ext cx="2264210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3"/>
          </p:nvPr>
        </p:nvSpPr>
        <p:spPr>
          <a:xfrm>
            <a:off x="699653" y="4390514"/>
            <a:ext cx="2264210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>
            <a:spLocks noGrp="1"/>
          </p:cNvSpPr>
          <p:nvPr>
            <p:ph type="pic" idx="4"/>
          </p:nvPr>
        </p:nvSpPr>
        <p:spPr>
          <a:xfrm>
            <a:off x="3624511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5"/>
          </p:nvPr>
        </p:nvSpPr>
        <p:spPr>
          <a:xfrm>
            <a:off x="348845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6"/>
          </p:nvPr>
        </p:nvSpPr>
        <p:spPr>
          <a:xfrm>
            <a:off x="348845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pic" idx="7"/>
          </p:nvPr>
        </p:nvSpPr>
        <p:spPr>
          <a:xfrm>
            <a:off x="63885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8"/>
          </p:nvPr>
        </p:nvSpPr>
        <p:spPr>
          <a:xfrm>
            <a:off x="625034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9"/>
          </p:nvPr>
        </p:nvSpPr>
        <p:spPr>
          <a:xfrm>
            <a:off x="625034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>
            <a:spLocks noGrp="1"/>
          </p:cNvSpPr>
          <p:nvPr>
            <p:ph type="pic" idx="13"/>
          </p:nvPr>
        </p:nvSpPr>
        <p:spPr>
          <a:xfrm>
            <a:off x="935591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14"/>
          </p:nvPr>
        </p:nvSpPr>
        <p:spPr>
          <a:xfrm>
            <a:off x="9012239" y="3860605"/>
            <a:ext cx="2268536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5"/>
          </p:nvPr>
        </p:nvSpPr>
        <p:spPr>
          <a:xfrm>
            <a:off x="9012239" y="4390514"/>
            <a:ext cx="2268536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695081" y="2822839"/>
            <a:ext cx="10801594" cy="6156853"/>
            <a:chOff x="676031" y="360947"/>
            <a:chExt cx="10801594" cy="6156853"/>
          </a:xfrm>
        </p:grpSpPr>
        <p:sp>
          <p:nvSpPr>
            <p:cNvPr id="11" name="Google Shape;11;p30"/>
            <p:cNvSpPr/>
            <p:nvPr/>
          </p:nvSpPr>
          <p:spPr>
            <a:xfrm>
              <a:off x="676275" y="565484"/>
              <a:ext cx="10801350" cy="57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30"/>
            <p:cNvCxnSpPr/>
            <p:nvPr/>
          </p:nvCxnSpPr>
          <p:spPr>
            <a:xfrm>
              <a:off x="676031" y="360947"/>
              <a:ext cx="10800861" cy="0"/>
            </a:xfrm>
            <a:prstGeom prst="straightConnector1">
              <a:avLst/>
            </a:prstGeom>
            <a:noFill/>
            <a:ln>
              <a:noFill/>
            </a:ln>
          </p:spPr>
        </p:cxnSp>
        <p:grpSp>
          <p:nvGrpSpPr>
            <p:cNvPr id="13" name="Google Shape;13;p30"/>
            <p:cNvGrpSpPr/>
            <p:nvPr/>
          </p:nvGrpSpPr>
          <p:grpSpPr>
            <a:xfrm>
              <a:off x="5347549" y="571501"/>
              <a:ext cx="143995" cy="5713197"/>
              <a:chOff x="5347549" y="605792"/>
              <a:chExt cx="143995" cy="5678904"/>
            </a:xfrm>
          </p:grpSpPr>
          <p:cxnSp>
            <p:nvCxnSpPr>
              <p:cNvPr id="14" name="Google Shape;14;p30"/>
              <p:cNvCxnSpPr/>
              <p:nvPr/>
            </p:nvCxnSpPr>
            <p:spPr>
              <a:xfrm rot="10800000">
                <a:off x="5347549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5" name="Google Shape;15;p30"/>
              <p:cNvCxnSpPr/>
              <p:nvPr/>
            </p:nvCxnSpPr>
            <p:spPr>
              <a:xfrm rot="10800000">
                <a:off x="5491544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6" name="Google Shape;16;p30"/>
            <p:cNvGrpSpPr/>
            <p:nvPr/>
          </p:nvGrpSpPr>
          <p:grpSpPr>
            <a:xfrm>
              <a:off x="1754405" y="571500"/>
              <a:ext cx="143995" cy="5708229"/>
              <a:chOff x="1754405" y="514350"/>
              <a:chExt cx="143995" cy="5765379"/>
            </a:xfrm>
          </p:grpSpPr>
          <p:cxnSp>
            <p:nvCxnSpPr>
              <p:cNvPr id="17" name="Google Shape;17;p30"/>
              <p:cNvCxnSpPr/>
              <p:nvPr/>
            </p:nvCxnSpPr>
            <p:spPr>
              <a:xfrm rot="10800000">
                <a:off x="1754405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" name="Google Shape;18;p30"/>
              <p:cNvCxnSpPr/>
              <p:nvPr/>
            </p:nvCxnSpPr>
            <p:spPr>
              <a:xfrm rot="10800000">
                <a:off x="1898400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9" name="Google Shape;19;p30"/>
            <p:cNvGrpSpPr/>
            <p:nvPr/>
          </p:nvGrpSpPr>
          <p:grpSpPr>
            <a:xfrm>
              <a:off x="2952388" y="561975"/>
              <a:ext cx="143995" cy="5717754"/>
              <a:chOff x="2952388" y="514350"/>
              <a:chExt cx="143995" cy="5765379"/>
            </a:xfrm>
          </p:grpSpPr>
          <p:cxnSp>
            <p:nvCxnSpPr>
              <p:cNvPr id="20" name="Google Shape;20;p30"/>
              <p:cNvCxnSpPr/>
              <p:nvPr/>
            </p:nvCxnSpPr>
            <p:spPr>
              <a:xfrm rot="10800000">
                <a:off x="2952388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1" name="Google Shape;21;p30"/>
              <p:cNvCxnSpPr/>
              <p:nvPr/>
            </p:nvCxnSpPr>
            <p:spPr>
              <a:xfrm rot="10800000">
                <a:off x="3096383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2" name="Google Shape;22;p30"/>
            <p:cNvGrpSpPr/>
            <p:nvPr/>
          </p:nvGrpSpPr>
          <p:grpSpPr>
            <a:xfrm>
              <a:off x="4147674" y="561975"/>
              <a:ext cx="143995" cy="5722878"/>
              <a:chOff x="4147674" y="519474"/>
              <a:chExt cx="143995" cy="5765379"/>
            </a:xfrm>
          </p:grpSpPr>
          <p:cxnSp>
            <p:nvCxnSpPr>
              <p:cNvPr id="23" name="Google Shape;23;p30"/>
              <p:cNvCxnSpPr/>
              <p:nvPr/>
            </p:nvCxnSpPr>
            <p:spPr>
              <a:xfrm rot="10800000">
                <a:off x="4147674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4" name="Google Shape;24;p30"/>
              <p:cNvCxnSpPr/>
              <p:nvPr/>
            </p:nvCxnSpPr>
            <p:spPr>
              <a:xfrm rot="10800000">
                <a:off x="4291669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5" name="Google Shape;25;p30"/>
            <p:cNvGrpSpPr/>
            <p:nvPr/>
          </p:nvGrpSpPr>
          <p:grpSpPr>
            <a:xfrm>
              <a:off x="6548761" y="561874"/>
              <a:ext cx="143995" cy="5715101"/>
              <a:chOff x="6548761" y="561874"/>
              <a:chExt cx="143995" cy="5765379"/>
            </a:xfrm>
          </p:grpSpPr>
          <p:cxnSp>
            <p:nvCxnSpPr>
              <p:cNvPr id="26" name="Google Shape;26;p30"/>
              <p:cNvCxnSpPr/>
              <p:nvPr/>
            </p:nvCxnSpPr>
            <p:spPr>
              <a:xfrm rot="10800000">
                <a:off x="6548761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7" name="Google Shape;27;p30"/>
              <p:cNvCxnSpPr/>
              <p:nvPr/>
            </p:nvCxnSpPr>
            <p:spPr>
              <a:xfrm rot="10800000">
                <a:off x="6692756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8" name="Google Shape;28;p30"/>
            <p:cNvGrpSpPr/>
            <p:nvPr/>
          </p:nvGrpSpPr>
          <p:grpSpPr>
            <a:xfrm>
              <a:off x="7745175" y="561975"/>
              <a:ext cx="143995" cy="5729288"/>
              <a:chOff x="7745175" y="547636"/>
              <a:chExt cx="143995" cy="5765379"/>
            </a:xfrm>
          </p:grpSpPr>
          <p:cxnSp>
            <p:nvCxnSpPr>
              <p:cNvPr id="29" name="Google Shape;29;p30"/>
              <p:cNvCxnSpPr/>
              <p:nvPr/>
            </p:nvCxnSpPr>
            <p:spPr>
              <a:xfrm rot="10800000">
                <a:off x="7745175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0" name="Google Shape;30;p30"/>
              <p:cNvCxnSpPr/>
              <p:nvPr/>
            </p:nvCxnSpPr>
            <p:spPr>
              <a:xfrm rot="10800000">
                <a:off x="7889170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1" name="Google Shape;31;p30"/>
            <p:cNvGrpSpPr/>
            <p:nvPr/>
          </p:nvGrpSpPr>
          <p:grpSpPr>
            <a:xfrm>
              <a:off x="8941590" y="564723"/>
              <a:ext cx="143995" cy="5717015"/>
              <a:chOff x="8941590" y="564723"/>
              <a:chExt cx="143995" cy="5765379"/>
            </a:xfrm>
          </p:grpSpPr>
          <p:cxnSp>
            <p:nvCxnSpPr>
              <p:cNvPr id="32" name="Google Shape;32;p30"/>
              <p:cNvCxnSpPr/>
              <p:nvPr/>
            </p:nvCxnSpPr>
            <p:spPr>
              <a:xfrm rot="10800000">
                <a:off x="8941590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3" name="Google Shape;33;p30"/>
              <p:cNvCxnSpPr/>
              <p:nvPr/>
            </p:nvCxnSpPr>
            <p:spPr>
              <a:xfrm rot="10800000">
                <a:off x="9085585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4" name="Google Shape;34;p30"/>
            <p:cNvGrpSpPr/>
            <p:nvPr/>
          </p:nvGrpSpPr>
          <p:grpSpPr>
            <a:xfrm>
              <a:off x="10141191" y="561975"/>
              <a:ext cx="143995" cy="5724526"/>
              <a:chOff x="10141191" y="550484"/>
              <a:chExt cx="143995" cy="5765379"/>
            </a:xfrm>
          </p:grpSpPr>
          <p:cxnSp>
            <p:nvCxnSpPr>
              <p:cNvPr id="35" name="Google Shape;35;p30"/>
              <p:cNvCxnSpPr/>
              <p:nvPr/>
            </p:nvCxnSpPr>
            <p:spPr>
              <a:xfrm rot="10800000">
                <a:off x="10141191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" name="Google Shape;36;p30"/>
              <p:cNvCxnSpPr/>
              <p:nvPr/>
            </p:nvCxnSpPr>
            <p:spPr>
              <a:xfrm rot="10800000">
                <a:off x="10285186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37" name="Google Shape;37;p30"/>
            <p:cNvCxnSpPr/>
            <p:nvPr/>
          </p:nvCxnSpPr>
          <p:spPr>
            <a:xfrm>
              <a:off x="676031" y="6517800"/>
              <a:ext cx="1079695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" name="Google Shape;38;p30"/>
            <p:cNvCxnSpPr/>
            <p:nvPr/>
          </p:nvCxnSpPr>
          <p:spPr>
            <a:xfrm>
              <a:off x="700391" y="1607400"/>
              <a:ext cx="10765704" cy="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1118">
          <p15:clr>
            <a:srgbClr val="A4A3A4"/>
          </p15:clr>
        </p15:guide>
        <p15:guide id="3" pos="1209">
          <p15:clr>
            <a:srgbClr val="A4A3A4"/>
          </p15:clr>
        </p15:guide>
        <p15:guide id="4" pos="1867">
          <p15:clr>
            <a:srgbClr val="A4A3A4"/>
          </p15:clr>
        </p15:guide>
        <p15:guide id="5" pos="1958">
          <p15:clr>
            <a:srgbClr val="A4A3A4"/>
          </p15:clr>
        </p15:guide>
        <p15:guide id="6" pos="2638">
          <p15:clr>
            <a:srgbClr val="A4A3A4"/>
          </p15:clr>
        </p15:guide>
        <p15:guide id="7" pos="2729">
          <p15:clr>
            <a:srgbClr val="A4A3A4"/>
          </p15:clr>
        </p15:guide>
        <p15:guide id="8" pos="3409">
          <p15:clr>
            <a:srgbClr val="A4A3A4"/>
          </p15:clr>
        </p15:guide>
        <p15:guide id="9" pos="3500">
          <p15:clr>
            <a:srgbClr val="A4A3A4"/>
          </p15:clr>
        </p15:guide>
        <p15:guide id="10" pos="4180">
          <p15:clr>
            <a:srgbClr val="A4A3A4"/>
          </p15:clr>
        </p15:guide>
        <p15:guide id="11" pos="4271">
          <p15:clr>
            <a:srgbClr val="A4A3A4"/>
          </p15:clr>
        </p15:guide>
        <p15:guide id="12" pos="4951">
          <p15:clr>
            <a:srgbClr val="A4A3A4"/>
          </p15:clr>
        </p15:guide>
        <p15:guide id="13" pos="5042">
          <p15:clr>
            <a:srgbClr val="A4A3A4"/>
          </p15:clr>
        </p15:guide>
        <p15:guide id="14" pos="5722">
          <p15:clr>
            <a:srgbClr val="A4A3A4"/>
          </p15:clr>
        </p15:guide>
        <p15:guide id="15" pos="5813">
          <p15:clr>
            <a:srgbClr val="A4A3A4"/>
          </p15:clr>
        </p15:guide>
        <p15:guide id="16" pos="6494">
          <p15:clr>
            <a:srgbClr val="A4A3A4"/>
          </p15:clr>
        </p15:guide>
        <p15:guide id="17" pos="6584">
          <p15:clr>
            <a:srgbClr val="A4A3A4"/>
          </p15:clr>
        </p15:guide>
        <p15:guide id="18" pos="7242">
          <p15:clr>
            <a:srgbClr val="F26B43"/>
          </p15:clr>
        </p15:guide>
        <p15:guide id="19" orient="horz" pos="3906">
          <p15:clr>
            <a:srgbClr val="F26B43"/>
          </p15:clr>
        </p15:guide>
        <p15:guide id="20" orient="horz" pos="368">
          <p15:clr>
            <a:srgbClr val="F26B43"/>
          </p15:clr>
        </p15:guide>
        <p15:guide id="21" orient="horz" pos="1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734" y="0"/>
            <a:ext cx="701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229477" y="3244599"/>
            <a:ext cx="4950257" cy="91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Работа с БД посредством </a:t>
            </a:r>
            <a:r>
              <a:rPr lang="en-US" dirty="0"/>
              <a:t>JDBC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132" name="Google Shape;132;p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/>
              <a:t>Хлыбов Владислав</a:t>
            </a:r>
            <a:endParaRPr dirty="0"/>
          </a:p>
        </p:txBody>
      </p:sp>
      <p:sp>
        <p:nvSpPr>
          <p:cNvPr id="133" name="Google Shape;133;p1"/>
          <p:cNvSpPr txBox="1">
            <a:spLocks noGrp="1"/>
          </p:cNvSpPr>
          <p:nvPr>
            <p:ph type="body" idx="3"/>
          </p:nvPr>
        </p:nvSpPr>
        <p:spPr>
          <a:xfrm>
            <a:off x="698415" y="5960438"/>
            <a:ext cx="3452897" cy="45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/>
              <a:t>Ресурс-менеджер, руководитель группы</a:t>
            </a:r>
            <a:endParaRPr dirty="0"/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44" y="572909"/>
            <a:ext cx="2291528" cy="5931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3;p1"/>
          <p:cNvSpPr txBox="1">
            <a:spLocks/>
          </p:cNvSpPr>
          <p:nvPr/>
        </p:nvSpPr>
        <p:spPr>
          <a:xfrm>
            <a:off x="698414" y="6549120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ru-RU" dirty="0"/>
              <a:t>Краснодар, 2023</a:t>
            </a:r>
          </a:p>
        </p:txBody>
      </p:sp>
      <p:sp>
        <p:nvSpPr>
          <p:cNvPr id="10" name="Google Shape;131;p1">
            <a:extLst>
              <a:ext uri="{FF2B5EF4-FFF2-40B4-BE49-F238E27FC236}">
                <a16:creationId xmlns:a16="http://schemas.microsoft.com/office/drawing/2014/main" id="{60F41783-5388-7644-A530-6E2D5CF9AC57}"/>
              </a:ext>
            </a:extLst>
          </p:cNvPr>
          <p:cNvSpPr txBox="1">
            <a:spLocks/>
          </p:cNvSpPr>
          <p:nvPr/>
        </p:nvSpPr>
        <p:spPr>
          <a:xfrm>
            <a:off x="619341" y="1236254"/>
            <a:ext cx="4170528" cy="131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dirty="0"/>
              <a:t>Введение в язык </a:t>
            </a:r>
            <a:r>
              <a:rPr lang="en" sz="2800" dirty="0"/>
              <a:t>Java </a:t>
            </a:r>
            <a:r>
              <a:rPr lang="ru-RU" sz="2800" dirty="0"/>
              <a:t>и платформу разработки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подключение к БД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5"/>
            <a:ext cx="7673418" cy="343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2400" b="1" dirty="0"/>
              <a:t>Существует 2 способа установить соединение с БД:</a:t>
            </a:r>
          </a:p>
          <a:p>
            <a:pPr indent="-457200">
              <a:buFont typeface="+mj-lt"/>
              <a:buAutoNum type="arabicPeriod"/>
            </a:pPr>
            <a:r>
              <a:rPr lang="en-US" sz="2400" b="1" dirty="0" err="1"/>
              <a:t>DriverManager</a:t>
            </a:r>
            <a:endParaRPr lang="en-US" sz="2400" b="1" dirty="0"/>
          </a:p>
          <a:p>
            <a:pPr indent="-457200">
              <a:buFont typeface="+mj-lt"/>
              <a:buAutoNum type="arabicPeriod"/>
            </a:pPr>
            <a:r>
              <a:rPr lang="en-US" sz="2400" b="1" dirty="0" err="1"/>
              <a:t>DataSource</a:t>
            </a:r>
            <a:endParaRPr lang="en-US" sz="2400" b="1" dirty="0"/>
          </a:p>
          <a:p>
            <a:pPr marL="0" indent="0"/>
            <a:endParaRPr lang="en-US" sz="2400" b="1" dirty="0"/>
          </a:p>
          <a:p>
            <a:pPr marL="0" indent="0"/>
            <a:r>
              <a:rPr lang="ru-RU" sz="2400" b="1" dirty="0"/>
              <a:t>Хорошей практикой считается использовать </a:t>
            </a:r>
            <a:r>
              <a:rPr lang="en-US" sz="2400" b="1" dirty="0" err="1"/>
              <a:t>DataSource</a:t>
            </a:r>
            <a:r>
              <a:rPr lang="ru-RU" sz="2400" b="1" dirty="0"/>
              <a:t> вместо </a:t>
            </a:r>
            <a:r>
              <a:rPr lang="en-US" sz="2400" b="1" dirty="0" err="1"/>
              <a:t>DriverManager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65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подключение к БД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5"/>
            <a:ext cx="7673418" cy="424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b="1" dirty="0" err="1"/>
              <a:t>DataSource</a:t>
            </a:r>
            <a:r>
              <a:rPr lang="ru-RU" sz="2400" b="1" dirty="0"/>
              <a:t> – это тоже интерфейс (как и </a:t>
            </a:r>
            <a:r>
              <a:rPr lang="en-US" sz="2400" b="1" dirty="0" err="1"/>
              <a:t>DriverManager</a:t>
            </a:r>
            <a:r>
              <a:rPr lang="en-US" sz="2400" b="1" dirty="0"/>
              <a:t>)</a:t>
            </a:r>
            <a:r>
              <a:rPr lang="ru-RU" sz="2400" b="1" dirty="0"/>
              <a:t>, реализация определяется конкретным </a:t>
            </a:r>
            <a:r>
              <a:rPr lang="ru-RU" sz="2400" b="1" dirty="0" err="1"/>
              <a:t>вендором</a:t>
            </a:r>
            <a:r>
              <a:rPr lang="ru-RU" sz="2400" b="1" dirty="0"/>
              <a:t> БД, к которой мы хотим подключиться.</a:t>
            </a:r>
          </a:p>
          <a:p>
            <a:pPr marL="0" indent="0"/>
            <a:endParaRPr lang="ru-RU" sz="2400" b="1" dirty="0"/>
          </a:p>
          <a:p>
            <a:pPr marL="0" indent="0"/>
            <a:r>
              <a:rPr lang="ru-RU" sz="2400" b="1" dirty="0"/>
              <a:t>Настройки подключения предпочтительнее хранить в </a:t>
            </a:r>
            <a:r>
              <a:rPr lang="en-US" sz="2400" b="1" dirty="0"/>
              <a:t>properties-</a:t>
            </a:r>
            <a:r>
              <a:rPr lang="ru-RU" sz="2400" b="1" dirty="0"/>
              <a:t>файле, вместо непосредственно размещения в коде приложения.</a:t>
            </a:r>
          </a:p>
          <a:p>
            <a:pPr marL="0" indent="0"/>
            <a:endParaRPr lang="ru-RU" sz="2400" b="1" dirty="0"/>
          </a:p>
          <a:p>
            <a:pPr marL="0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680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установка соединения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414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Помним, что </a:t>
            </a:r>
            <a:r>
              <a:rPr lang="en-US" sz="2400" b="1" dirty="0"/>
              <a:t>Connection – </a:t>
            </a:r>
            <a:r>
              <a:rPr lang="ru-RU" sz="2400" b="1" dirty="0"/>
              <a:t>это ресурс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Получение соединения осуществляется методом </a:t>
            </a:r>
            <a:r>
              <a:rPr lang="en-US" sz="2400" b="1" dirty="0" err="1"/>
              <a:t>getConnection</a:t>
            </a:r>
            <a:r>
              <a:rPr lang="en-US" sz="2400" b="1" dirty="0"/>
              <a:t>(…)</a:t>
            </a:r>
            <a:r>
              <a:rPr lang="ru-RU" sz="2400" b="1" dirty="0"/>
              <a:t> </a:t>
            </a:r>
            <a:r>
              <a:rPr lang="ru-RU" b="1" dirty="0"/>
              <a:t>(в обоих подходах)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В случае с </a:t>
            </a:r>
            <a:r>
              <a:rPr lang="en-US" sz="2400" b="1" dirty="0" err="1"/>
              <a:t>EmbeddedDataSource</a:t>
            </a:r>
            <a:r>
              <a:rPr lang="en-US" sz="2400" b="1" dirty="0"/>
              <a:t> </a:t>
            </a:r>
            <a:r>
              <a:rPr lang="ru-RU" sz="2400" b="1" dirty="0"/>
              <a:t>есть 2 сигнатуры метода: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 sz="2000" b="1" dirty="0"/>
              <a:t>С указанием </a:t>
            </a:r>
            <a:r>
              <a:rPr lang="en-US" sz="2000" b="1" dirty="0"/>
              <a:t>Credentials</a:t>
            </a:r>
            <a:endParaRPr lang="ru-RU" sz="2000" b="1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ru-RU" sz="2000" b="1" dirty="0"/>
              <a:t>Без указания </a:t>
            </a:r>
            <a:r>
              <a:rPr lang="en-US" sz="2000" b="1" dirty="0"/>
              <a:t>Credentials</a:t>
            </a:r>
            <a:endParaRPr lang="ru-RU" sz="2000" b="1" dirty="0"/>
          </a:p>
          <a:p>
            <a:pPr marL="0" indent="0"/>
            <a:endParaRPr lang="ru-RU" sz="2400" b="1" dirty="0"/>
          </a:p>
          <a:p>
            <a:pPr marL="0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770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на пути к исполнению </a:t>
            </a:r>
            <a:r>
              <a:rPr lang="en-US" dirty="0"/>
              <a:t>SQL</a:t>
            </a:r>
            <a:r>
              <a:rPr lang="ru-RU" dirty="0"/>
              <a:t> инструкций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330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r>
              <a:rPr lang="en-US" sz="2400" b="1" dirty="0"/>
              <a:t>Statement – </a:t>
            </a:r>
            <a:r>
              <a:rPr lang="ru-RU" sz="2400" b="1" dirty="0"/>
              <a:t>способ заявить: «Я собираюсь исполнить некоторый </a:t>
            </a:r>
            <a:r>
              <a:rPr lang="en-US" sz="2400" b="1" dirty="0"/>
              <a:t>SQL</a:t>
            </a:r>
            <a:r>
              <a:rPr lang="ru-RU" sz="2400" b="1" dirty="0"/>
              <a:t> код»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Получение объекта осуществляется методом </a:t>
            </a:r>
            <a:r>
              <a:rPr lang="en-US" sz="2400" b="1" dirty="0" err="1"/>
              <a:t>createStatement</a:t>
            </a:r>
            <a:r>
              <a:rPr lang="en-US" sz="2400" b="1" dirty="0"/>
              <a:t>(…)</a:t>
            </a:r>
            <a:endParaRPr lang="ru-RU" b="1" dirty="0"/>
          </a:p>
          <a:p>
            <a:pPr indent="-4572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Метод имеет 3 сигнатуры:</a:t>
            </a:r>
            <a:endParaRPr lang="ru-RU" sz="2000" b="1" dirty="0"/>
          </a:p>
          <a:p>
            <a:pPr marL="0" indent="0"/>
            <a:endParaRPr lang="ru-RU" sz="2400" b="1" dirty="0"/>
          </a:p>
          <a:p>
            <a:pPr marL="0" indent="0"/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654" y="4851671"/>
            <a:ext cx="7933559" cy="141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исполнение </a:t>
            </a:r>
            <a:r>
              <a:rPr lang="en-US" dirty="0"/>
              <a:t>SQL</a:t>
            </a:r>
            <a:r>
              <a:rPr lang="ru-RU" dirty="0"/>
              <a:t> инструкций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7"/>
            <a:ext cx="7673418" cy="462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Способ выполнения конкретного</a:t>
            </a:r>
            <a:r>
              <a:rPr lang="en-US" sz="2400" b="1" dirty="0"/>
              <a:t> SQL</a:t>
            </a:r>
            <a:r>
              <a:rPr lang="ru-RU" sz="2400" b="1" dirty="0"/>
              <a:t> выражения зависит от его типа (запрос или </a:t>
            </a:r>
            <a:r>
              <a:rPr lang="en-US" sz="2400" b="1" dirty="0"/>
              <a:t>DML</a:t>
            </a:r>
            <a:r>
              <a:rPr lang="ru-RU" sz="2400" b="1" dirty="0"/>
              <a:t> выражение</a:t>
            </a:r>
            <a:r>
              <a:rPr lang="en-US" sz="2400" b="1" dirty="0"/>
              <a:t>)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b="1" dirty="0"/>
              <a:t>DML</a:t>
            </a:r>
            <a:r>
              <a:rPr lang="ru-RU" sz="2400" b="1" dirty="0"/>
              <a:t> выражения исполняются посредством вызова метода </a:t>
            </a:r>
            <a:r>
              <a:rPr lang="en-US" sz="2400" b="1" dirty="0" err="1"/>
              <a:t>executeUpdate</a:t>
            </a:r>
            <a:r>
              <a:rPr lang="en-US" sz="2400" b="1" dirty="0"/>
              <a:t>()</a:t>
            </a:r>
            <a:r>
              <a:rPr lang="ru-RU" sz="2400" b="1" dirty="0"/>
              <a:t> класса </a:t>
            </a:r>
            <a:r>
              <a:rPr lang="en-US" sz="2400" b="1" dirty="0"/>
              <a:t>Statement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Запросы исполняются посредством вызова метода </a:t>
            </a:r>
            <a:r>
              <a:rPr lang="en-US" sz="2400" b="1" dirty="0" err="1"/>
              <a:t>executeQuery</a:t>
            </a:r>
            <a:r>
              <a:rPr lang="en-US" sz="2400" b="1" dirty="0"/>
              <a:t>()</a:t>
            </a:r>
            <a:r>
              <a:rPr lang="ru-RU" sz="2400" b="1" dirty="0"/>
              <a:t> класса </a:t>
            </a:r>
            <a:r>
              <a:rPr lang="en-US" sz="2400" b="1" dirty="0"/>
              <a:t>Statement</a:t>
            </a:r>
            <a:endParaRPr lang="ru-RU" sz="2400" b="1" dirty="0"/>
          </a:p>
          <a:p>
            <a:pPr marL="0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048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будь</a:t>
            </a:r>
            <a:r>
              <a:rPr lang="en-US" dirty="0"/>
              <a:t> true – </a:t>
            </a:r>
            <a:r>
              <a:rPr lang="ru-RU" dirty="0"/>
              <a:t>используй </a:t>
            </a:r>
            <a:r>
              <a:rPr lang="en-US" dirty="0" err="1"/>
              <a:t>PreparedStatement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48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Есть 3 ключевых преимущества над </a:t>
            </a:r>
            <a:r>
              <a:rPr lang="en-US" sz="2400" b="1" dirty="0"/>
              <a:t>Statement (</a:t>
            </a:r>
            <a:r>
              <a:rPr lang="ru-RU" sz="2400" b="1" dirty="0"/>
              <a:t>производительность, безопасность, читаемость</a:t>
            </a:r>
            <a:r>
              <a:rPr lang="en-US" sz="2400" b="1" dirty="0"/>
              <a:t>)</a:t>
            </a: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Создается посредством вызова метода </a:t>
            </a:r>
            <a:r>
              <a:rPr lang="en-US" sz="2400" b="1" dirty="0" err="1"/>
              <a:t>prepareStatement</a:t>
            </a:r>
            <a:r>
              <a:rPr lang="en-US" sz="2400" b="1" dirty="0"/>
              <a:t>()</a:t>
            </a:r>
            <a:r>
              <a:rPr lang="ru-RU" sz="2400" b="1" dirty="0"/>
              <a:t> класса </a:t>
            </a:r>
            <a:r>
              <a:rPr lang="en-US" sz="2400" b="1" dirty="0"/>
              <a:t>Connection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ru-RU" sz="2400" b="1" dirty="0"/>
              <a:t>Исполнение происходит посредством вызова метода </a:t>
            </a:r>
            <a:r>
              <a:rPr lang="en-US" sz="2400" b="1" dirty="0"/>
              <a:t>execute()</a:t>
            </a:r>
            <a:endParaRPr lang="ru-RU" sz="2400" b="1" dirty="0"/>
          </a:p>
          <a:p>
            <a:pPr marL="0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05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250398" cy="50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снова шпаргалка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1188953"/>
            <a:ext cx="6840006" cy="5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3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получение данных из </a:t>
            </a:r>
            <a:r>
              <a:rPr lang="en-US" dirty="0" err="1"/>
              <a:t>ResultSet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12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ResultSet</a:t>
            </a:r>
            <a:r>
              <a:rPr lang="ru-RU" sz="2400" b="1" dirty="0"/>
              <a:t> имеет «курсор», который является указателем на текущее местоположение в выборке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3368451"/>
            <a:ext cx="6383132" cy="18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получение данных из </a:t>
            </a:r>
            <a:r>
              <a:rPr lang="en-US" dirty="0" err="1"/>
              <a:t>ResultSet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98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Пример получения данных запроса (по имени столбца):</a:t>
            </a:r>
            <a:endParaRPr lang="en-US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3017832"/>
            <a:ext cx="7651038" cy="25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получение данных из </a:t>
            </a:r>
            <a:r>
              <a:rPr lang="en-US" dirty="0" err="1"/>
              <a:t>ResultSet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12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Пример получения данных запроса (по номеру столбца, соотв. запросу). Нумерация начинается с </a:t>
            </a:r>
            <a:r>
              <a:rPr lang="ru-RU" sz="2400" b="1" u="sng" dirty="0"/>
              <a:t>1</a:t>
            </a:r>
            <a:r>
              <a:rPr lang="ru-RU" sz="2400" b="1" dirty="0"/>
              <a:t>: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3260582"/>
            <a:ext cx="7070790" cy="23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План занятия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264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Коротко про работу с реляционными базами данных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Введение в </a:t>
            </a:r>
            <a:r>
              <a:rPr lang="en-US" sz="2400" b="1" dirty="0"/>
              <a:t>JDBC</a:t>
            </a:r>
            <a:r>
              <a:rPr lang="ru-RU" sz="2400" b="1" dirty="0"/>
              <a:t> (подключение к базе)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Работа с </a:t>
            </a:r>
            <a:r>
              <a:rPr lang="en-US" sz="2400" b="1" dirty="0"/>
              <a:t>JDBC </a:t>
            </a:r>
            <a:r>
              <a:rPr lang="ru-RU" sz="2400" b="1" dirty="0"/>
              <a:t>(соединение, исполнение, просмотр результатов)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получение данных из </a:t>
            </a:r>
            <a:r>
              <a:rPr lang="en-US" dirty="0" err="1"/>
              <a:t>ResultSet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12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ResultSet</a:t>
            </a:r>
            <a:r>
              <a:rPr lang="ru-RU" sz="2400" b="1" dirty="0"/>
              <a:t> имеет набор </a:t>
            </a:r>
            <a:r>
              <a:rPr lang="en-US" sz="2400" b="1" dirty="0"/>
              <a:t>get_()</a:t>
            </a:r>
            <a:r>
              <a:rPr lang="ru-RU" sz="2400" b="1" dirty="0"/>
              <a:t> методов, которые могут возвращать данные столбца сразу корректного типа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203" y="2879889"/>
            <a:ext cx="5355093" cy="37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2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79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исключения при работе с БД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1600926"/>
            <a:ext cx="7673418" cy="12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Представитель этого рода –</a:t>
            </a:r>
            <a:r>
              <a:rPr lang="en-US" sz="2400" b="1" dirty="0"/>
              <a:t> </a:t>
            </a:r>
            <a:r>
              <a:rPr lang="en-US" sz="2400" b="1" dirty="0" err="1"/>
              <a:t>SQLException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49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1" name="Google Shape;301;p29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Работа с БД в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73418" cy="495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Рассмотрим работу с РБД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РБД – это база данных, структурно организованная в таблицы, содержащие столбцы и строки с данными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В</a:t>
            </a:r>
            <a:r>
              <a:rPr lang="en-US" sz="2400" b="1" dirty="0"/>
              <a:t> Java</a:t>
            </a:r>
            <a:r>
              <a:rPr lang="ru-RU" sz="2400" b="1" dirty="0"/>
              <a:t> есть 2 способа получить доступ к РБД: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Java Database Connectivity (JDBC)</a:t>
            </a:r>
            <a:r>
              <a:rPr lang="ru-RU" sz="2000" b="1" dirty="0"/>
              <a:t> – работа с данными как со строками и столбцами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Java Persistence API (JPA)</a:t>
            </a:r>
            <a:r>
              <a:rPr lang="ru-RU" sz="2000" b="1" dirty="0"/>
              <a:t> – работа с данными через </a:t>
            </a:r>
            <a:r>
              <a:rPr lang="en-US" sz="2000" b="1" dirty="0"/>
              <a:t>Java</a:t>
            </a:r>
            <a:r>
              <a:rPr lang="ru-RU" sz="2000" b="1" dirty="0"/>
              <a:t> объекты с применением концепции </a:t>
            </a:r>
            <a:r>
              <a:rPr lang="en-US" sz="2000" b="1" dirty="0"/>
              <a:t>Object-Relational Mapping (ORM)</a:t>
            </a:r>
            <a:endParaRPr lang="ru-RU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3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Работа с БД в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673418" cy="256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Java</a:t>
            </a:r>
            <a:r>
              <a:rPr lang="ru-RU" sz="2400" b="1" dirty="0"/>
              <a:t> имеет встроенную базу данных </a:t>
            </a:r>
            <a:r>
              <a:rPr lang="en-US" sz="2400" b="1" dirty="0" err="1"/>
              <a:t>JavaDB</a:t>
            </a:r>
            <a:r>
              <a:rPr lang="ru-RU" sz="2400" b="1" dirty="0"/>
              <a:t>, являющейся версией </a:t>
            </a:r>
            <a:r>
              <a:rPr lang="en-US" sz="2400" b="1" dirty="0"/>
              <a:t>open-source</a:t>
            </a:r>
            <a:r>
              <a:rPr lang="ru-RU" sz="2400" b="1" dirty="0"/>
              <a:t> БД </a:t>
            </a:r>
            <a:r>
              <a:rPr lang="en-US" sz="2400" b="1" dirty="0"/>
              <a:t>Derby</a:t>
            </a: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Но с другой стороны можно установить любую другую БД (например, </a:t>
            </a:r>
            <a:r>
              <a:rPr lang="en-US" sz="2400" b="1" dirty="0"/>
              <a:t>PostgreSQL</a:t>
            </a:r>
            <a:r>
              <a:rPr lang="ru-RU" sz="2400" b="1" dirty="0"/>
              <a:t> или </a:t>
            </a:r>
            <a:r>
              <a:rPr lang="en-US" sz="2400" b="1" dirty="0"/>
              <a:t>MySQL)</a:t>
            </a:r>
            <a:endParaRPr lang="ru-RU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49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673418" cy="242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JDBC – </a:t>
            </a:r>
            <a:r>
              <a:rPr lang="ru-RU" sz="2400" b="1" dirty="0"/>
              <a:t>это </a:t>
            </a:r>
            <a:r>
              <a:rPr lang="en-US" sz="2400" b="1" dirty="0"/>
              <a:t>API</a:t>
            </a: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4 основных интерфейса </a:t>
            </a:r>
            <a:r>
              <a:rPr lang="en-US" sz="2400" b="1" dirty="0"/>
              <a:t>JDBC</a:t>
            </a:r>
            <a:r>
              <a:rPr lang="ru-RU" sz="2400" b="1" dirty="0"/>
              <a:t> – это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Connection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ResultSet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707" y="2912882"/>
            <a:ext cx="3765136" cy="37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673418" cy="475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Driver</a:t>
            </a:r>
            <a:r>
              <a:rPr lang="en-US" sz="2400" b="1" dirty="0"/>
              <a:t> – </a:t>
            </a:r>
            <a:r>
              <a:rPr lang="ru-RU" sz="2400" b="1" dirty="0"/>
              <a:t>«знает, как подключиться к БД»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Connection</a:t>
            </a:r>
            <a:r>
              <a:rPr lang="en-US" sz="2400" b="1" dirty="0"/>
              <a:t> – </a:t>
            </a:r>
            <a:r>
              <a:rPr lang="ru-RU" sz="2400" b="1" dirty="0"/>
              <a:t>«знает, как установить соединение с БД»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Statement</a:t>
            </a:r>
            <a:r>
              <a:rPr lang="en-US" sz="2400" b="1" dirty="0"/>
              <a:t> – </a:t>
            </a:r>
            <a:r>
              <a:rPr lang="ru-RU" sz="2400" b="1" dirty="0"/>
              <a:t>«знает, как исполнять </a:t>
            </a:r>
            <a:r>
              <a:rPr lang="en-US" sz="2400" b="1" dirty="0"/>
              <a:t>SQL</a:t>
            </a:r>
            <a:r>
              <a:rPr lang="ru-RU" sz="2400" b="1" dirty="0"/>
              <a:t> инструкции»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u="sng" dirty="0" err="1"/>
              <a:t>ResultSet</a:t>
            </a:r>
            <a:r>
              <a:rPr lang="en-US" sz="2400" b="1" dirty="0"/>
              <a:t> </a:t>
            </a:r>
            <a:r>
              <a:rPr lang="ru-RU" sz="2400" b="1" dirty="0"/>
              <a:t>– «знает, каким будет результат выполнения </a:t>
            </a:r>
            <a:r>
              <a:rPr lang="en-US" sz="2400" b="1" dirty="0"/>
              <a:t>SELECT’</a:t>
            </a:r>
            <a:r>
              <a:rPr lang="ru-RU" sz="2400" b="1" dirty="0"/>
              <a:t>а»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7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 простой пример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1451728"/>
            <a:ext cx="7717025" cy="42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</a:t>
            </a:r>
            <a:r>
              <a:rPr lang="en-US" dirty="0"/>
              <a:t> JDBC URL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78583" y="4285828"/>
            <a:ext cx="7673418" cy="201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indent="-457200">
              <a:buFont typeface="+mj-lt"/>
              <a:buAutoNum type="arabicPeriod"/>
            </a:pPr>
            <a:r>
              <a:rPr lang="ru-RU" sz="2000" b="1" dirty="0"/>
              <a:t>Протокол</a:t>
            </a:r>
            <a:br>
              <a:rPr lang="ru-RU" sz="2000" b="1" dirty="0"/>
            </a:br>
            <a:endParaRPr lang="ru-RU" sz="2000" b="1" dirty="0"/>
          </a:p>
          <a:p>
            <a:pPr lvl="1" indent="-457200">
              <a:buFont typeface="+mj-lt"/>
              <a:buAutoNum type="arabicPeriod"/>
            </a:pPr>
            <a:r>
              <a:rPr lang="ru-RU" sz="2000" b="1" dirty="0"/>
              <a:t>Наименование БД (вендор)</a:t>
            </a:r>
            <a:br>
              <a:rPr lang="ru-RU" sz="2000" b="1" dirty="0"/>
            </a:br>
            <a:endParaRPr lang="ru-RU" sz="2000" b="1" dirty="0"/>
          </a:p>
          <a:p>
            <a:pPr lvl="1" indent="-457200">
              <a:buFont typeface="+mj-lt"/>
              <a:buAutoNum type="arabicPeriod"/>
            </a:pPr>
            <a:r>
              <a:rPr lang="ru-RU" sz="2000" b="1" dirty="0"/>
              <a:t>Адрес сервера БД (специфический для каждой БД формат)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033" y="1079369"/>
            <a:ext cx="6526122" cy="24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250398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Знакомство с </a:t>
            </a:r>
            <a:r>
              <a:rPr lang="en-US" dirty="0"/>
              <a:t>JDBC</a:t>
            </a:r>
            <a:r>
              <a:rPr lang="ru-RU" dirty="0"/>
              <a:t>:</a:t>
            </a:r>
            <a:r>
              <a:rPr lang="en-US" dirty="0"/>
              <a:t> JDBC URL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78583" y="1358805"/>
            <a:ext cx="7673418" cy="181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jdbc:posgtres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://localhost/zoo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jdbc:oracle:thin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:@123:123:123:123:4567:zoo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jdbc:mysql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://localhost:3306/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zoo?profileSQL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1;g7f2070b58e_0_0"/>
          <p:cNvSpPr txBox="1">
            <a:spLocks/>
          </p:cNvSpPr>
          <p:nvPr/>
        </p:nvSpPr>
        <p:spPr>
          <a:xfrm>
            <a:off x="4278583" y="3717078"/>
            <a:ext cx="7673418" cy="181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00100" lvl="1" indent="-342900"/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jdbc:posgtres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://local/zoo</a:t>
            </a:r>
            <a:b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</a:br>
            <a:endParaRPr lang="ru-RU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/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jdbc;oracle;thin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;/localhost/:zoo</a:t>
            </a:r>
            <a:b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/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jdbc:mysql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://123456/zoo</a:t>
            </a:r>
            <a:endParaRPr lang="ru-RU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888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ка">
  <a:themeElements>
    <a:clrScheme name="КРОК">
      <a:dk1>
        <a:srgbClr val="68676C"/>
      </a:dk1>
      <a:lt1>
        <a:srgbClr val="FFFFFF"/>
      </a:lt1>
      <a:dk2>
        <a:srgbClr val="68676C"/>
      </a:dk2>
      <a:lt2>
        <a:srgbClr val="FFFFFF"/>
      </a:lt2>
      <a:accent1>
        <a:srgbClr val="00A560"/>
      </a:accent1>
      <a:accent2>
        <a:srgbClr val="475DEB"/>
      </a:accent2>
      <a:accent3>
        <a:srgbClr val="FF645A"/>
      </a:accent3>
      <a:accent4>
        <a:srgbClr val="FFA436"/>
      </a:accent4>
      <a:accent5>
        <a:srgbClr val="A5A5A5"/>
      </a:accent5>
      <a:accent6>
        <a:srgbClr val="7027E2"/>
      </a:accent6>
      <a:hlink>
        <a:srgbClr val="475DEB"/>
      </a:hlink>
      <a:folHlink>
        <a:srgbClr val="FF64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659</Words>
  <Application>Microsoft Macintosh PowerPoint</Application>
  <PresentationFormat>Широкоэкранный</PresentationFormat>
  <Paragraphs>115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Arial</vt:lpstr>
      <vt:lpstr>Сетка</vt:lpstr>
      <vt:lpstr>Работа с БД посредством JDBC.</vt:lpstr>
      <vt:lpstr>План занятия</vt:lpstr>
      <vt:lpstr>Работа с БД в Java</vt:lpstr>
      <vt:lpstr>Работа с БД в Java</vt:lpstr>
      <vt:lpstr>Знакомство с JDBC</vt:lpstr>
      <vt:lpstr>Знакомство с JDBC</vt:lpstr>
      <vt:lpstr>Знакомство с JDBC: простой пример</vt:lpstr>
      <vt:lpstr>Знакомство с JDBC: JDBC URL</vt:lpstr>
      <vt:lpstr>Знакомство с JDBC: JDBC URL</vt:lpstr>
      <vt:lpstr>Знакомство с JDBC: подключение к БД</vt:lpstr>
      <vt:lpstr>Знакомство с JDBC: подключение к БД</vt:lpstr>
      <vt:lpstr>Знакомство с JDBC: установка соединения</vt:lpstr>
      <vt:lpstr>Знакомство с JDBC: на пути к исполнению SQL инструкций</vt:lpstr>
      <vt:lpstr>Знакомство с JDBC: исполнение SQL инструкций</vt:lpstr>
      <vt:lpstr>Знакомство с JDBC: будь true – используй PreparedStatement</vt:lpstr>
      <vt:lpstr>Знакомство с JDBC: снова шпаргалка</vt:lpstr>
      <vt:lpstr>Знакомство с JDBC: получение данных из ResultSet</vt:lpstr>
      <vt:lpstr>Знакомство с JDBC: получение данных из ResultSet</vt:lpstr>
      <vt:lpstr>Знакомство с JDBC: получение данных из ResultSet</vt:lpstr>
      <vt:lpstr>Знакомство с JDBC: получение данных из ResultSet</vt:lpstr>
      <vt:lpstr>Знакомство с JDBC: исключения при работе с БД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предыдущей серии…</dc:title>
  <dc:creator>Krutova Elizaveta</dc:creator>
  <cp:lastModifiedBy>Microsoft Office User</cp:lastModifiedBy>
  <cp:revision>84</cp:revision>
  <dcterms:created xsi:type="dcterms:W3CDTF">2018-10-01T12:54:00Z</dcterms:created>
  <dcterms:modified xsi:type="dcterms:W3CDTF">2023-05-04T20:06:49Z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https://jive.croc.ru</vt:lpwstr>
  </property>
  <property fmtid="{D5CDD505-2E9C-101B-9397-08002B2CF9AE}" pid="3" name="Jive_LatestUserAccountName">
    <vt:lpwstr>AlGolovin</vt:lpwstr>
  </property>
  <property fmtid="{D5CDD505-2E9C-101B-9397-08002B2CF9AE}" pid="4" name="Offisync_UniqueId">
    <vt:lpwstr>198083</vt:lpwstr>
  </property>
  <property fmtid="{D5CDD505-2E9C-101B-9397-08002B2CF9AE}" pid="5" name="Offisync_UpdateToken">
    <vt:lpwstr>7</vt:lpwstr>
  </property>
  <property fmtid="{D5CDD505-2E9C-101B-9397-08002B2CF9AE}" pid="6" name="Offisync_ServerID">
    <vt:lpwstr>d81fa5fc-e6d4-4a02-91a9-ab1e2c1de9ed</vt:lpwstr>
  </property>
  <property fmtid="{D5CDD505-2E9C-101B-9397-08002B2CF9AE}" pid="7" name="Jive_VersionGuid">
    <vt:lpwstr>8551220527524d57a5d13c8fbd6cacc2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</Properties>
</file>