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7" r:id="rId3"/>
    <p:sldId id="261" r:id="rId4"/>
    <p:sldId id="262" r:id="rId5"/>
    <p:sldId id="263" r:id="rId6"/>
    <p:sldId id="264" r:id="rId7"/>
    <p:sldId id="309" r:id="rId8"/>
    <p:sldId id="308" r:id="rId9"/>
    <p:sldId id="289" r:id="rId10"/>
    <p:sldId id="298" r:id="rId11"/>
    <p:sldId id="306" r:id="rId12"/>
    <p:sldId id="307" r:id="rId13"/>
    <p:sldId id="266" r:id="rId14"/>
    <p:sldId id="267" r:id="rId15"/>
    <p:sldId id="293" r:id="rId16"/>
    <p:sldId id="269" r:id="rId17"/>
    <p:sldId id="257" r:id="rId18"/>
    <p:sldId id="258" r:id="rId19"/>
    <p:sldId id="302" r:id="rId20"/>
    <p:sldId id="259" r:id="rId21"/>
    <p:sldId id="260" r:id="rId22"/>
    <p:sldId id="27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RleVtlE9Y7JgGTuJFHVfOsEB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3347"/>
  </p:normalViewPr>
  <p:slideViewPr>
    <p:cSldViewPr snapToGrid="0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2070b58e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7f2070b58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753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2070b58e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7f2070b58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268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2070b58e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7f2070b58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5062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f2070b58e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7f2070b58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988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18e4a04ed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818e4a04e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4680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1475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f2070b58e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7f2070b58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2070b58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7f2070b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8851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677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906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8e4a04e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818e4a04e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9719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2070b58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7f2070b58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19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f2070b58e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7f2070b58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382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8e4a04e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818e4a04e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88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8e4a04ed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818e4a04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937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e4a04e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818e4a04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276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e4a04e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818e4a04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01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379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8e4a0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818e4a0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86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>
            <a:spLocks noGrp="1"/>
          </p:cNvSpPr>
          <p:nvPr>
            <p:ph type="pic" idx="2"/>
          </p:nvPr>
        </p:nvSpPr>
        <p:spPr>
          <a:xfrm>
            <a:off x="5179731" y="1"/>
            <a:ext cx="701227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1"/>
          <p:cNvSpPr txBox="1"/>
          <p:nvPr/>
        </p:nvSpPr>
        <p:spPr>
          <a:xfrm>
            <a:off x="554424" y="4033237"/>
            <a:ext cx="5720255" cy="103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698802" y="2766218"/>
            <a:ext cx="40804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98416" y="6036648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001 For Table">
  <p:cSld name="5_001 For Tab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body" idx="1"/>
          </p:nvPr>
        </p:nvSpPr>
        <p:spPr>
          <a:xfrm>
            <a:off x="837689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2"/>
          </p:nvPr>
        </p:nvSpPr>
        <p:spPr>
          <a:xfrm>
            <a:off x="837689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body" idx="3"/>
          </p:nvPr>
        </p:nvSpPr>
        <p:spPr>
          <a:xfrm>
            <a:off x="3919091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body" idx="4"/>
          </p:nvPr>
        </p:nvSpPr>
        <p:spPr>
          <a:xfrm>
            <a:off x="3919091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body" idx="5"/>
          </p:nvPr>
        </p:nvSpPr>
        <p:spPr>
          <a:xfrm>
            <a:off x="7000493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6"/>
          </p:nvPr>
        </p:nvSpPr>
        <p:spPr>
          <a:xfrm>
            <a:off x="7000493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7"/>
          </p:nvPr>
        </p:nvSpPr>
        <p:spPr>
          <a:xfrm>
            <a:off x="695324" y="1300208"/>
            <a:ext cx="6461379" cy="6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9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ion slide">
  <p:cSld name="Separation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body" idx="1"/>
          </p:nvPr>
        </p:nvSpPr>
        <p:spPr>
          <a:xfrm>
            <a:off x="3187274" y="2150947"/>
            <a:ext cx="5634953" cy="255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>
            <a:spLocks noGrp="1"/>
          </p:cNvSpPr>
          <p:nvPr>
            <p:ph type="pic" idx="2"/>
          </p:nvPr>
        </p:nvSpPr>
        <p:spPr>
          <a:xfrm>
            <a:off x="2098906" y="4430410"/>
            <a:ext cx="1885265" cy="105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1"/>
          <p:cNvSpPr>
            <a:spLocks noGrp="1"/>
          </p:cNvSpPr>
          <p:nvPr>
            <p:ph type="pic" idx="3"/>
          </p:nvPr>
        </p:nvSpPr>
        <p:spPr>
          <a:xfrm>
            <a:off x="7475671" y="4169663"/>
            <a:ext cx="1033273" cy="1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41"/>
          <p:cNvSpPr>
            <a:spLocks noGrp="1"/>
          </p:cNvSpPr>
          <p:nvPr>
            <p:ph type="pic" idx="4"/>
          </p:nvPr>
        </p:nvSpPr>
        <p:spPr>
          <a:xfrm>
            <a:off x="2985995" y="1183844"/>
            <a:ext cx="3429878" cy="21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41"/>
          <p:cNvSpPr>
            <a:spLocks noGrp="1"/>
          </p:cNvSpPr>
          <p:nvPr>
            <p:ph type="pic" idx="5"/>
          </p:nvPr>
        </p:nvSpPr>
        <p:spPr>
          <a:xfrm>
            <a:off x="8144540" y="1158724"/>
            <a:ext cx="3423404" cy="21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ontent slide">
  <p:cSld name="Сontent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 txBox="1">
            <a:spLocks noGrp="1"/>
          </p:cNvSpPr>
          <p:nvPr>
            <p:ph type="body" idx="1"/>
          </p:nvPr>
        </p:nvSpPr>
        <p:spPr>
          <a:xfrm>
            <a:off x="700590" y="1598741"/>
            <a:ext cx="5138736" cy="415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43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title"/>
          </p:nvPr>
        </p:nvSpPr>
        <p:spPr>
          <a:xfrm>
            <a:off x="712020" y="597700"/>
            <a:ext cx="581578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body" idx="2"/>
          </p:nvPr>
        </p:nvSpPr>
        <p:spPr>
          <a:xfrm>
            <a:off x="6020071" y="1598741"/>
            <a:ext cx="504781" cy="415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001 Text slide">
  <p:cSld name="7_001 Text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>
            <a:spLocks noGrp="1"/>
          </p:cNvSpPr>
          <p:nvPr>
            <p:ph type="pic" idx="2"/>
          </p:nvPr>
        </p:nvSpPr>
        <p:spPr>
          <a:xfrm>
            <a:off x="6415531" y="-13056"/>
            <a:ext cx="5776469" cy="691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title"/>
          </p:nvPr>
        </p:nvSpPr>
        <p:spPr>
          <a:xfrm>
            <a:off x="713938" y="587008"/>
            <a:ext cx="581386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1"/>
          </p:nvPr>
        </p:nvSpPr>
        <p:spPr>
          <a:xfrm>
            <a:off x="709757" y="1603246"/>
            <a:ext cx="4630594" cy="288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2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2">
  <p:cSld name="Text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33"/>
          <p:cNvSpPr/>
          <p:nvPr/>
        </p:nvSpPr>
        <p:spPr>
          <a:xfrm>
            <a:off x="677672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3"/>
          <p:cNvSpPr>
            <a:spLocks noGrp="1"/>
          </p:cNvSpPr>
          <p:nvPr>
            <p:ph type="pic" idx="2"/>
          </p:nvPr>
        </p:nvSpPr>
        <p:spPr>
          <a:xfrm>
            <a:off x="-1904" y="1905"/>
            <a:ext cx="3563787" cy="685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4268788" y="1600916"/>
            <a:ext cx="5801915" cy="350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Table">
  <p:cSld name="For Tab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4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3">
  <p:cSld name="Text slide 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>
            <a:spLocks noGrp="1"/>
          </p:cNvSpPr>
          <p:nvPr>
            <p:ph type="pic" idx="2"/>
          </p:nvPr>
        </p:nvSpPr>
        <p:spPr>
          <a:xfrm>
            <a:off x="0" y="3405188"/>
            <a:ext cx="1219200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697896" y="1609247"/>
            <a:ext cx="9393842" cy="13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697895" y="587008"/>
            <a:ext cx="1058287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ish">
  <p:cSld name="Finish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2"/>
          <p:cNvPicPr preferRelativeResize="0"/>
          <p:nvPr/>
        </p:nvPicPr>
        <p:blipFill rotWithShape="1">
          <a:blip r:embed="rId2">
            <a:alphaModFix/>
          </a:blip>
          <a:srcRect t="9357" b="9356"/>
          <a:stretch/>
        </p:blipFill>
        <p:spPr>
          <a:xfrm>
            <a:off x="5639" y="0"/>
            <a:ext cx="12180722" cy="55746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2"/>
          <p:cNvSpPr/>
          <p:nvPr/>
        </p:nvSpPr>
        <p:spPr>
          <a:xfrm>
            <a:off x="3797954" y="1739566"/>
            <a:ext cx="4596092" cy="1186730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2"/>
          <p:cNvSpPr txBox="1"/>
          <p:nvPr/>
        </p:nvSpPr>
        <p:spPr>
          <a:xfrm>
            <a:off x="3659744" y="3266274"/>
            <a:ext cx="524454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ИНТЕГРИРУЕМ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БУДУЩЕЕ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>
            <a:off x="707708" y="5914611"/>
            <a:ext cx="3443605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body" idx="2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3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body" idx="4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1">
  <p:cSld name="Text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1"/>
          </p:nvPr>
        </p:nvSpPr>
        <p:spPr>
          <a:xfrm>
            <a:off x="709756" y="1603246"/>
            <a:ext cx="5818044" cy="303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4">
  <p:cSld name="Text slide 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>
            <a:spLocks noGrp="1"/>
          </p:cNvSpPr>
          <p:nvPr>
            <p:ph type="pic" idx="2"/>
          </p:nvPr>
        </p:nvSpPr>
        <p:spPr>
          <a:xfrm>
            <a:off x="7992672" y="2315298"/>
            <a:ext cx="4819194" cy="481919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body" idx="1"/>
          </p:nvPr>
        </p:nvSpPr>
        <p:spPr>
          <a:xfrm>
            <a:off x="709756" y="2315298"/>
            <a:ext cx="5818044" cy="182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7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5">
  <p:cSld name="Text slide 5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7" name="Google Shape;87;p38"/>
          <p:cNvSpPr>
            <a:spLocks noGrp="1"/>
          </p:cNvSpPr>
          <p:nvPr>
            <p:ph type="pic" idx="2"/>
          </p:nvPr>
        </p:nvSpPr>
        <p:spPr>
          <a:xfrm>
            <a:off x="85212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body" idx="1"/>
          </p:nvPr>
        </p:nvSpPr>
        <p:spPr>
          <a:xfrm>
            <a:off x="699653" y="3860605"/>
            <a:ext cx="2264210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3"/>
          </p:nvPr>
        </p:nvSpPr>
        <p:spPr>
          <a:xfrm>
            <a:off x="699653" y="4390514"/>
            <a:ext cx="2264210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>
            <a:spLocks noGrp="1"/>
          </p:cNvSpPr>
          <p:nvPr>
            <p:ph type="pic" idx="4"/>
          </p:nvPr>
        </p:nvSpPr>
        <p:spPr>
          <a:xfrm>
            <a:off x="3624511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5"/>
          </p:nvPr>
        </p:nvSpPr>
        <p:spPr>
          <a:xfrm>
            <a:off x="348845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6"/>
          </p:nvPr>
        </p:nvSpPr>
        <p:spPr>
          <a:xfrm>
            <a:off x="348845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8"/>
          <p:cNvSpPr>
            <a:spLocks noGrp="1"/>
          </p:cNvSpPr>
          <p:nvPr>
            <p:ph type="pic" idx="7"/>
          </p:nvPr>
        </p:nvSpPr>
        <p:spPr>
          <a:xfrm>
            <a:off x="638852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8"/>
          </p:nvPr>
        </p:nvSpPr>
        <p:spPr>
          <a:xfrm>
            <a:off x="625034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9"/>
          </p:nvPr>
        </p:nvSpPr>
        <p:spPr>
          <a:xfrm>
            <a:off x="625034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8"/>
          <p:cNvSpPr>
            <a:spLocks noGrp="1"/>
          </p:cNvSpPr>
          <p:nvPr>
            <p:ph type="pic" idx="13"/>
          </p:nvPr>
        </p:nvSpPr>
        <p:spPr>
          <a:xfrm>
            <a:off x="9355914" y="1602149"/>
            <a:ext cx="1955800" cy="1955800"/>
          </a:xfrm>
          <a:prstGeom prst="ellipse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body" idx="14"/>
          </p:nvPr>
        </p:nvSpPr>
        <p:spPr>
          <a:xfrm>
            <a:off x="9012239" y="3860605"/>
            <a:ext cx="2268536" cy="2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15"/>
          </p:nvPr>
        </p:nvSpPr>
        <p:spPr>
          <a:xfrm>
            <a:off x="9012239" y="4390514"/>
            <a:ext cx="2268536" cy="10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8"/>
          <p:cNvSpPr/>
          <p:nvPr/>
        </p:nvSpPr>
        <p:spPr>
          <a:xfrm>
            <a:off x="717000" y="6339952"/>
            <a:ext cx="700136" cy="180778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695081" y="2822839"/>
            <a:ext cx="10801594" cy="6156853"/>
            <a:chOff x="676031" y="360947"/>
            <a:chExt cx="10801594" cy="6156853"/>
          </a:xfrm>
        </p:grpSpPr>
        <p:sp>
          <p:nvSpPr>
            <p:cNvPr id="11" name="Google Shape;11;p30"/>
            <p:cNvSpPr/>
            <p:nvPr/>
          </p:nvSpPr>
          <p:spPr>
            <a:xfrm>
              <a:off x="676275" y="565484"/>
              <a:ext cx="10801350" cy="57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30"/>
            <p:cNvCxnSpPr/>
            <p:nvPr/>
          </p:nvCxnSpPr>
          <p:spPr>
            <a:xfrm>
              <a:off x="676031" y="360947"/>
              <a:ext cx="10800861" cy="0"/>
            </a:xfrm>
            <a:prstGeom prst="straightConnector1">
              <a:avLst/>
            </a:prstGeom>
            <a:noFill/>
            <a:ln>
              <a:noFill/>
            </a:ln>
          </p:spPr>
        </p:cxnSp>
        <p:grpSp>
          <p:nvGrpSpPr>
            <p:cNvPr id="13" name="Google Shape;13;p30"/>
            <p:cNvGrpSpPr/>
            <p:nvPr/>
          </p:nvGrpSpPr>
          <p:grpSpPr>
            <a:xfrm>
              <a:off x="5347549" y="571501"/>
              <a:ext cx="143995" cy="5713197"/>
              <a:chOff x="5347549" y="605792"/>
              <a:chExt cx="143995" cy="5678904"/>
            </a:xfrm>
          </p:grpSpPr>
          <p:cxnSp>
            <p:nvCxnSpPr>
              <p:cNvPr id="14" name="Google Shape;14;p30"/>
              <p:cNvCxnSpPr/>
              <p:nvPr/>
            </p:nvCxnSpPr>
            <p:spPr>
              <a:xfrm rot="10800000">
                <a:off x="5347549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5" name="Google Shape;15;p30"/>
              <p:cNvCxnSpPr/>
              <p:nvPr/>
            </p:nvCxnSpPr>
            <p:spPr>
              <a:xfrm rot="10800000">
                <a:off x="5491544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6" name="Google Shape;16;p30"/>
            <p:cNvGrpSpPr/>
            <p:nvPr/>
          </p:nvGrpSpPr>
          <p:grpSpPr>
            <a:xfrm>
              <a:off x="1754405" y="571500"/>
              <a:ext cx="143995" cy="5708229"/>
              <a:chOff x="1754405" y="514350"/>
              <a:chExt cx="143995" cy="5765379"/>
            </a:xfrm>
          </p:grpSpPr>
          <p:cxnSp>
            <p:nvCxnSpPr>
              <p:cNvPr id="17" name="Google Shape;17;p30"/>
              <p:cNvCxnSpPr/>
              <p:nvPr/>
            </p:nvCxnSpPr>
            <p:spPr>
              <a:xfrm rot="10800000">
                <a:off x="1754405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" name="Google Shape;18;p30"/>
              <p:cNvCxnSpPr/>
              <p:nvPr/>
            </p:nvCxnSpPr>
            <p:spPr>
              <a:xfrm rot="10800000">
                <a:off x="1898400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9" name="Google Shape;19;p30"/>
            <p:cNvGrpSpPr/>
            <p:nvPr/>
          </p:nvGrpSpPr>
          <p:grpSpPr>
            <a:xfrm>
              <a:off x="2952388" y="561975"/>
              <a:ext cx="143995" cy="5717754"/>
              <a:chOff x="2952388" y="514350"/>
              <a:chExt cx="143995" cy="5765379"/>
            </a:xfrm>
          </p:grpSpPr>
          <p:cxnSp>
            <p:nvCxnSpPr>
              <p:cNvPr id="20" name="Google Shape;20;p30"/>
              <p:cNvCxnSpPr/>
              <p:nvPr/>
            </p:nvCxnSpPr>
            <p:spPr>
              <a:xfrm rot="10800000">
                <a:off x="2952388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1" name="Google Shape;21;p30"/>
              <p:cNvCxnSpPr/>
              <p:nvPr/>
            </p:nvCxnSpPr>
            <p:spPr>
              <a:xfrm rot="10800000">
                <a:off x="3096383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2" name="Google Shape;22;p30"/>
            <p:cNvGrpSpPr/>
            <p:nvPr/>
          </p:nvGrpSpPr>
          <p:grpSpPr>
            <a:xfrm>
              <a:off x="4147674" y="561975"/>
              <a:ext cx="143995" cy="5722878"/>
              <a:chOff x="4147674" y="519474"/>
              <a:chExt cx="143995" cy="5765379"/>
            </a:xfrm>
          </p:grpSpPr>
          <p:cxnSp>
            <p:nvCxnSpPr>
              <p:cNvPr id="23" name="Google Shape;23;p30"/>
              <p:cNvCxnSpPr/>
              <p:nvPr/>
            </p:nvCxnSpPr>
            <p:spPr>
              <a:xfrm rot="10800000">
                <a:off x="4147674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4" name="Google Shape;24;p30"/>
              <p:cNvCxnSpPr/>
              <p:nvPr/>
            </p:nvCxnSpPr>
            <p:spPr>
              <a:xfrm rot="10800000">
                <a:off x="4291669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5" name="Google Shape;25;p30"/>
            <p:cNvGrpSpPr/>
            <p:nvPr/>
          </p:nvGrpSpPr>
          <p:grpSpPr>
            <a:xfrm>
              <a:off x="6548761" y="561874"/>
              <a:ext cx="143995" cy="5715101"/>
              <a:chOff x="6548761" y="561874"/>
              <a:chExt cx="143995" cy="5765379"/>
            </a:xfrm>
          </p:grpSpPr>
          <p:cxnSp>
            <p:nvCxnSpPr>
              <p:cNvPr id="26" name="Google Shape;26;p30"/>
              <p:cNvCxnSpPr/>
              <p:nvPr/>
            </p:nvCxnSpPr>
            <p:spPr>
              <a:xfrm rot="10800000">
                <a:off x="6548761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7" name="Google Shape;27;p30"/>
              <p:cNvCxnSpPr/>
              <p:nvPr/>
            </p:nvCxnSpPr>
            <p:spPr>
              <a:xfrm rot="10800000">
                <a:off x="6692756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8" name="Google Shape;28;p30"/>
            <p:cNvGrpSpPr/>
            <p:nvPr/>
          </p:nvGrpSpPr>
          <p:grpSpPr>
            <a:xfrm>
              <a:off x="7745175" y="561975"/>
              <a:ext cx="143995" cy="5729288"/>
              <a:chOff x="7745175" y="547636"/>
              <a:chExt cx="143995" cy="5765379"/>
            </a:xfrm>
          </p:grpSpPr>
          <p:cxnSp>
            <p:nvCxnSpPr>
              <p:cNvPr id="29" name="Google Shape;29;p30"/>
              <p:cNvCxnSpPr/>
              <p:nvPr/>
            </p:nvCxnSpPr>
            <p:spPr>
              <a:xfrm rot="10800000">
                <a:off x="7745175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0" name="Google Shape;30;p30"/>
              <p:cNvCxnSpPr/>
              <p:nvPr/>
            </p:nvCxnSpPr>
            <p:spPr>
              <a:xfrm rot="10800000">
                <a:off x="7889170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1" name="Google Shape;31;p30"/>
            <p:cNvGrpSpPr/>
            <p:nvPr/>
          </p:nvGrpSpPr>
          <p:grpSpPr>
            <a:xfrm>
              <a:off x="8941590" y="564723"/>
              <a:ext cx="143995" cy="5717015"/>
              <a:chOff x="8941590" y="564723"/>
              <a:chExt cx="143995" cy="5765379"/>
            </a:xfrm>
          </p:grpSpPr>
          <p:cxnSp>
            <p:nvCxnSpPr>
              <p:cNvPr id="32" name="Google Shape;32;p30"/>
              <p:cNvCxnSpPr/>
              <p:nvPr/>
            </p:nvCxnSpPr>
            <p:spPr>
              <a:xfrm rot="10800000">
                <a:off x="8941590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3" name="Google Shape;33;p30"/>
              <p:cNvCxnSpPr/>
              <p:nvPr/>
            </p:nvCxnSpPr>
            <p:spPr>
              <a:xfrm rot="10800000">
                <a:off x="9085585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4" name="Google Shape;34;p30"/>
            <p:cNvGrpSpPr/>
            <p:nvPr/>
          </p:nvGrpSpPr>
          <p:grpSpPr>
            <a:xfrm>
              <a:off x="10141191" y="561975"/>
              <a:ext cx="143995" cy="5724526"/>
              <a:chOff x="10141191" y="550484"/>
              <a:chExt cx="143995" cy="5765379"/>
            </a:xfrm>
          </p:grpSpPr>
          <p:cxnSp>
            <p:nvCxnSpPr>
              <p:cNvPr id="35" name="Google Shape;35;p30"/>
              <p:cNvCxnSpPr/>
              <p:nvPr/>
            </p:nvCxnSpPr>
            <p:spPr>
              <a:xfrm rot="10800000">
                <a:off x="10141191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6" name="Google Shape;36;p30"/>
              <p:cNvCxnSpPr/>
              <p:nvPr/>
            </p:nvCxnSpPr>
            <p:spPr>
              <a:xfrm rot="10800000">
                <a:off x="10285186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37" name="Google Shape;37;p30"/>
            <p:cNvCxnSpPr/>
            <p:nvPr/>
          </p:nvCxnSpPr>
          <p:spPr>
            <a:xfrm>
              <a:off x="676031" y="6517800"/>
              <a:ext cx="1079695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8" name="Google Shape;38;p30"/>
            <p:cNvCxnSpPr/>
            <p:nvPr/>
          </p:nvCxnSpPr>
          <p:spPr>
            <a:xfrm>
              <a:off x="700391" y="1607400"/>
              <a:ext cx="10765704" cy="0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1118">
          <p15:clr>
            <a:srgbClr val="A4A3A4"/>
          </p15:clr>
        </p15:guide>
        <p15:guide id="3" pos="1209">
          <p15:clr>
            <a:srgbClr val="A4A3A4"/>
          </p15:clr>
        </p15:guide>
        <p15:guide id="4" pos="1867">
          <p15:clr>
            <a:srgbClr val="A4A3A4"/>
          </p15:clr>
        </p15:guide>
        <p15:guide id="5" pos="1958">
          <p15:clr>
            <a:srgbClr val="A4A3A4"/>
          </p15:clr>
        </p15:guide>
        <p15:guide id="6" pos="2638">
          <p15:clr>
            <a:srgbClr val="A4A3A4"/>
          </p15:clr>
        </p15:guide>
        <p15:guide id="7" pos="2729">
          <p15:clr>
            <a:srgbClr val="A4A3A4"/>
          </p15:clr>
        </p15:guide>
        <p15:guide id="8" pos="3409">
          <p15:clr>
            <a:srgbClr val="A4A3A4"/>
          </p15:clr>
        </p15:guide>
        <p15:guide id="9" pos="3500">
          <p15:clr>
            <a:srgbClr val="A4A3A4"/>
          </p15:clr>
        </p15:guide>
        <p15:guide id="10" pos="4180">
          <p15:clr>
            <a:srgbClr val="A4A3A4"/>
          </p15:clr>
        </p15:guide>
        <p15:guide id="11" pos="4271">
          <p15:clr>
            <a:srgbClr val="A4A3A4"/>
          </p15:clr>
        </p15:guide>
        <p15:guide id="12" pos="4951">
          <p15:clr>
            <a:srgbClr val="A4A3A4"/>
          </p15:clr>
        </p15:guide>
        <p15:guide id="13" pos="5042">
          <p15:clr>
            <a:srgbClr val="A4A3A4"/>
          </p15:clr>
        </p15:guide>
        <p15:guide id="14" pos="5722">
          <p15:clr>
            <a:srgbClr val="A4A3A4"/>
          </p15:clr>
        </p15:guide>
        <p15:guide id="15" pos="5813">
          <p15:clr>
            <a:srgbClr val="A4A3A4"/>
          </p15:clr>
        </p15:guide>
        <p15:guide id="16" pos="6494">
          <p15:clr>
            <a:srgbClr val="A4A3A4"/>
          </p15:clr>
        </p15:guide>
        <p15:guide id="17" pos="6584">
          <p15:clr>
            <a:srgbClr val="A4A3A4"/>
          </p15:clr>
        </p15:guide>
        <p15:guide id="18" pos="7242">
          <p15:clr>
            <a:srgbClr val="F26B43"/>
          </p15:clr>
        </p15:guide>
        <p15:guide id="19" orient="horz" pos="3906">
          <p15:clr>
            <a:srgbClr val="F26B43"/>
          </p15:clr>
        </p15:guide>
        <p15:guide id="20" orient="horz" pos="368">
          <p15:clr>
            <a:srgbClr val="F26B43"/>
          </p15:clr>
        </p15:guide>
        <p15:guide id="21" orient="horz" pos="1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9734" y="0"/>
            <a:ext cx="701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title"/>
          </p:nvPr>
        </p:nvSpPr>
        <p:spPr>
          <a:xfrm>
            <a:off x="229477" y="3429000"/>
            <a:ext cx="4950257" cy="7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/>
              <a:t>Реализация принципов объектно-ориентированного программирования в </a:t>
            </a:r>
            <a:r>
              <a:rPr lang="en" sz="2000" dirty="0"/>
              <a:t>Java. </a:t>
            </a:r>
            <a:r>
              <a:rPr lang="ru-RU" sz="2000" dirty="0"/>
              <a:t>Часть 2. Сборка приложений с </a:t>
            </a:r>
            <a:r>
              <a:rPr lang="en" sz="2000" dirty="0"/>
              <a:t>Maven. </a:t>
            </a:r>
            <a:r>
              <a:rPr lang="ru-RU" sz="2000" dirty="0"/>
              <a:t>Тестирование с </a:t>
            </a:r>
            <a:r>
              <a:rPr lang="en" sz="2000" dirty="0"/>
              <a:t>JUnit</a:t>
            </a:r>
          </a:p>
        </p:txBody>
      </p:sp>
      <p:sp>
        <p:nvSpPr>
          <p:cNvPr id="132" name="Google Shape;132;p1"/>
          <p:cNvSpPr txBox="1">
            <a:spLocks noGrp="1"/>
          </p:cNvSpPr>
          <p:nvPr>
            <p:ph type="body" idx="1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dirty="0"/>
              <a:t>Хлыбов Владислав</a:t>
            </a:r>
            <a:endParaRPr dirty="0"/>
          </a:p>
        </p:txBody>
      </p:sp>
      <p:sp>
        <p:nvSpPr>
          <p:cNvPr id="133" name="Google Shape;133;p1"/>
          <p:cNvSpPr txBox="1">
            <a:spLocks noGrp="1"/>
          </p:cNvSpPr>
          <p:nvPr>
            <p:ph type="body" idx="3"/>
          </p:nvPr>
        </p:nvSpPr>
        <p:spPr>
          <a:xfrm>
            <a:off x="698415" y="5960438"/>
            <a:ext cx="3452897" cy="50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dirty="0"/>
              <a:t>Руководитель группы, ресурс-менеджер</a:t>
            </a:r>
            <a:endParaRPr dirty="0"/>
          </a:p>
        </p:txBody>
      </p:sp>
      <p:pic>
        <p:nvPicPr>
          <p:cNvPr id="134" name="Google Shape;13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44" y="572909"/>
            <a:ext cx="2291528" cy="5931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1;p1"/>
          <p:cNvSpPr txBox="1">
            <a:spLocks/>
          </p:cNvSpPr>
          <p:nvPr/>
        </p:nvSpPr>
        <p:spPr>
          <a:xfrm>
            <a:off x="619341" y="1312463"/>
            <a:ext cx="4170528" cy="13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Введение в язык </a:t>
            </a:r>
            <a:r>
              <a:rPr lang="en" dirty="0"/>
              <a:t>Java </a:t>
            </a:r>
            <a:r>
              <a:rPr lang="ru-RU" dirty="0"/>
              <a:t>и платформу разработки</a:t>
            </a:r>
          </a:p>
        </p:txBody>
      </p:sp>
      <p:sp>
        <p:nvSpPr>
          <p:cNvPr id="9" name="Google Shape;133;p1"/>
          <p:cNvSpPr txBox="1">
            <a:spLocks/>
          </p:cNvSpPr>
          <p:nvPr/>
        </p:nvSpPr>
        <p:spPr>
          <a:xfrm>
            <a:off x="698415" y="6549120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ru-RU" dirty="0"/>
              <a:t>Краснодар,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2070b58e_0_35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221" name="Google Shape;221;g7f2070b58e_0_35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ООП. Наследование</a:t>
            </a:r>
            <a:endParaRPr dirty="0"/>
          </a:p>
        </p:txBody>
      </p:sp>
      <p:sp>
        <p:nvSpPr>
          <p:cNvPr id="222" name="Google Shape;222;g7f2070b58e_0_35"/>
          <p:cNvSpPr txBox="1">
            <a:spLocks noGrp="1"/>
          </p:cNvSpPr>
          <p:nvPr>
            <p:ph type="body" idx="1"/>
          </p:nvPr>
        </p:nvSpPr>
        <p:spPr>
          <a:xfrm>
            <a:off x="4268800" y="1600928"/>
            <a:ext cx="5802000" cy="44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sz="2400" b="1" dirty="0"/>
              <a:t>Наследование </a:t>
            </a:r>
            <a:r>
              <a:rPr lang="ru-RU" sz="2400" dirty="0"/>
              <a:t>подразумевает, что один класс является более специализированным вариантом другого класса.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sz="2400" b="1" dirty="0"/>
              <a:t>Цель наследования</a:t>
            </a:r>
            <a:r>
              <a:rPr lang="ru-RU" sz="2400" dirty="0"/>
              <a:t> - создать более простой код, что достигается определением базового класса, идентифицирующего общие элементы двух или более производных классов.</a:t>
            </a:r>
            <a:endParaRPr sz="2400" dirty="0"/>
          </a:p>
        </p:txBody>
      </p:sp>
      <p:sp>
        <p:nvSpPr>
          <p:cNvPr id="223" name="Google Shape;223;g7f2070b58e_0_35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7f2070b58e_0_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01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2070b58e_0_35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221" name="Google Shape;221;g7f2070b58e_0_35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ООП. Наследование (</a:t>
            </a:r>
            <a:r>
              <a:rPr lang="ru-RU" dirty="0" err="1"/>
              <a:t>маразматник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222" name="Google Shape;222;g7f2070b58e_0_35"/>
          <p:cNvSpPr txBox="1">
            <a:spLocks noGrp="1"/>
          </p:cNvSpPr>
          <p:nvPr>
            <p:ph type="body" idx="1"/>
          </p:nvPr>
        </p:nvSpPr>
        <p:spPr>
          <a:xfrm>
            <a:off x="4268800" y="1600929"/>
            <a:ext cx="5802000" cy="21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R"/>
            </a:pPr>
            <a:r>
              <a:rPr lang="en-US" sz="2400" dirty="0"/>
              <a:t>Object</a:t>
            </a:r>
            <a:endParaRPr lang="ru-RU" sz="2400" dirty="0"/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R"/>
            </a:pPr>
            <a:r>
              <a:rPr lang="ru-RU" sz="2400" dirty="0"/>
              <a:t>Конструкторы</a:t>
            </a:r>
            <a:r>
              <a:rPr lang="en-US" sz="2400" dirty="0"/>
              <a:t> (+ super, this)</a:t>
            </a:r>
            <a:endParaRPr lang="ru-RU" sz="2400" dirty="0"/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R"/>
            </a:pPr>
            <a:r>
              <a:rPr lang="ru-RU" sz="2400" dirty="0"/>
              <a:t>Переопределение методов</a:t>
            </a:r>
            <a:endParaRPr lang="en-US" sz="2400" dirty="0"/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R"/>
            </a:pPr>
            <a:r>
              <a:rPr lang="en-US" sz="2400" dirty="0"/>
              <a:t>final</a:t>
            </a:r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R"/>
            </a:pPr>
            <a:endParaRPr sz="2400" b="1" dirty="0"/>
          </a:p>
        </p:txBody>
      </p:sp>
      <p:sp>
        <p:nvSpPr>
          <p:cNvPr id="223" name="Google Shape;223;g7f2070b58e_0_35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7f2070b58e_0_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97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2070b58e_0_35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221" name="Google Shape;221;g7f2070b58e_0_35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ООП. Неизменяемый (</a:t>
            </a:r>
            <a:r>
              <a:rPr lang="en" dirty="0"/>
              <a:t>immutable</a:t>
            </a:r>
            <a:r>
              <a:rPr lang="ru-RU" dirty="0"/>
              <a:t>) класс</a:t>
            </a:r>
            <a:endParaRPr dirty="0"/>
          </a:p>
        </p:txBody>
      </p:sp>
      <p:sp>
        <p:nvSpPr>
          <p:cNvPr id="222" name="Google Shape;222;g7f2070b58e_0_35"/>
          <p:cNvSpPr txBox="1">
            <a:spLocks noGrp="1"/>
          </p:cNvSpPr>
          <p:nvPr>
            <p:ph type="body" idx="1"/>
          </p:nvPr>
        </p:nvSpPr>
        <p:spPr>
          <a:xfrm>
            <a:off x="4268800" y="1600928"/>
            <a:ext cx="5802000" cy="450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/>
              <a:t>Исключает возможность наследования от него</a:t>
            </a:r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/>
              <a:t>Все поля класса строго следуют принципу инкапсуляции</a:t>
            </a:r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/>
              <a:t>Инициализация обязательно происходит посредством конструктора</a:t>
            </a:r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/>
              <a:t>Отсутствуют </a:t>
            </a:r>
            <a:r>
              <a:rPr lang="en-US" sz="2000" dirty="0"/>
              <a:t>setter-</a:t>
            </a:r>
            <a:r>
              <a:rPr lang="ru-RU" sz="2000" dirty="0"/>
              <a:t>методы</a:t>
            </a:r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/>
              <a:t>При работе с полями-коллекциями создаются копии</a:t>
            </a:r>
          </a:p>
          <a:p>
            <a:pPr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ru-RU" sz="2000" dirty="0"/>
              <a:t>Кто знает пример </a:t>
            </a:r>
            <a:r>
              <a:rPr lang="ru-RU" sz="2000" dirty="0" err="1"/>
              <a:t>иммутабельного</a:t>
            </a:r>
            <a:r>
              <a:rPr lang="ru-RU" sz="2000" dirty="0"/>
              <a:t> класса?</a:t>
            </a:r>
            <a:endParaRPr sz="2000" dirty="0"/>
          </a:p>
        </p:txBody>
      </p:sp>
      <p:sp>
        <p:nvSpPr>
          <p:cNvPr id="223" name="Google Shape;223;g7f2070b58e_0_35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7f2070b58e_0_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02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f2070b58e_0_4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230" name="Google Shape;230;g7f2070b58e_0_4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Абстрактный класс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31" name="Google Shape;231;g7f2070b58e_0_43"/>
          <p:cNvSpPr txBox="1">
            <a:spLocks noGrp="1"/>
          </p:cNvSpPr>
          <p:nvPr>
            <p:ph type="body" idx="1"/>
          </p:nvPr>
        </p:nvSpPr>
        <p:spPr>
          <a:xfrm>
            <a:off x="4268800" y="1592277"/>
            <a:ext cx="5802000" cy="496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Абстрактный класс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Ограничения: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нельзя создать экземпляр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класс должен быть помечен абстрактным до тех пор, пока  не будут реализованы все абстрактные методы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Абстрактный метод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2FA6"/>
                </a:solidFill>
                <a:highlight>
                  <a:srgbClr val="FFFFFF"/>
                </a:highlight>
              </a:rPr>
              <a:t>public abstract double </a:t>
            </a:r>
            <a:r>
              <a:rPr lang="en" sz="1800" dirty="0">
                <a:solidFill>
                  <a:srgbClr val="007194"/>
                </a:solidFill>
                <a:highlight>
                  <a:srgbClr val="FFFFFF"/>
                </a:highlight>
              </a:rPr>
              <a:t>perimeter</a:t>
            </a:r>
            <a:r>
              <a:rPr lang="en" sz="1800" dirty="0">
                <a:solidFill>
                  <a:srgbClr val="121314"/>
                </a:solidFill>
                <a:highlight>
                  <a:srgbClr val="FFFFFF"/>
                </a:highlight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2FA6"/>
                </a:solidFill>
                <a:highlight>
                  <a:srgbClr val="FFFFFF"/>
                </a:highlight>
              </a:rPr>
              <a:t>public abstract double </a:t>
            </a:r>
            <a:r>
              <a:rPr lang="en" sz="1800" dirty="0">
                <a:solidFill>
                  <a:srgbClr val="007194"/>
                </a:solidFill>
                <a:highlight>
                  <a:srgbClr val="FFFFFF"/>
                </a:highlight>
              </a:rPr>
              <a:t>area</a:t>
            </a:r>
            <a:r>
              <a:rPr lang="en" sz="1800" dirty="0">
                <a:solidFill>
                  <a:srgbClr val="121314"/>
                </a:solidFill>
                <a:highlight>
                  <a:srgbClr val="FFFFFF"/>
                </a:highlight>
              </a:rPr>
              <a:t>();</a:t>
            </a:r>
          </a:p>
        </p:txBody>
      </p:sp>
      <p:sp>
        <p:nvSpPr>
          <p:cNvPr id="232" name="Google Shape;232;g7f2070b58e_0_4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7f2070b58e_0_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f2070b58e_0_43"/>
          <p:cNvSpPr txBox="1"/>
          <p:nvPr/>
        </p:nvSpPr>
        <p:spPr>
          <a:xfrm>
            <a:off x="4268800" y="2162050"/>
            <a:ext cx="465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public abstract class </a:t>
            </a:r>
            <a:r>
              <a:rPr lang="ru-RU" sz="1800">
                <a:highlight>
                  <a:srgbClr val="FFFFFF"/>
                </a:highlight>
              </a:rPr>
              <a:t>Shape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{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901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8e4a04ed_0_69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241" name="Google Shape;241;g818e4a04ed_0_69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Абстрактный класс: Пример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42" name="Google Shape;242;g818e4a04ed_0_69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818e4a04ed_0_6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818e4a04ed_0_69"/>
          <p:cNvSpPr txBox="1"/>
          <p:nvPr/>
        </p:nvSpPr>
        <p:spPr>
          <a:xfrm>
            <a:off x="4332300" y="1197450"/>
            <a:ext cx="7112100" cy="16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public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abstract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class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highlight>
                  <a:srgbClr val="FFFFFF"/>
                </a:highlight>
              </a:rPr>
              <a:t>Shape</a:t>
            </a:r>
            <a:r>
              <a:rPr lang="ru-RU" sz="1800" b="1" dirty="0">
                <a:highlight>
                  <a:srgbClr val="FFFFFF"/>
                </a:highlight>
              </a:rPr>
              <a:t> </a:t>
            </a:r>
            <a:r>
              <a:rPr lang="ru-RU" sz="1800" b="1" dirty="0">
                <a:solidFill>
                  <a:srgbClr val="121314"/>
                </a:solidFill>
                <a:highlight>
                  <a:srgbClr val="FFFFFF"/>
                </a:highlight>
              </a:rPr>
              <a:t>{</a:t>
            </a:r>
            <a:endParaRPr sz="1800" b="1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public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abstract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double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7194"/>
                </a:solidFill>
                <a:highlight>
                  <a:srgbClr val="FFFFFF"/>
                </a:highlight>
              </a:rPr>
              <a:t>perimeter</a:t>
            </a:r>
            <a:r>
              <a:rPr lang="ru-RU" sz="1800" b="1" dirty="0">
                <a:solidFill>
                  <a:srgbClr val="121314"/>
                </a:solidFill>
                <a:highlight>
                  <a:srgbClr val="FFFFFF"/>
                </a:highlight>
              </a:rPr>
              <a:t>();</a:t>
            </a:r>
            <a:endParaRPr sz="1800" b="1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public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abstract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double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7194"/>
                </a:solidFill>
                <a:highlight>
                  <a:srgbClr val="FFFFFF"/>
                </a:highlight>
              </a:rPr>
              <a:t>area</a:t>
            </a:r>
            <a:r>
              <a:rPr lang="ru-RU" sz="1800" b="1" dirty="0">
                <a:solidFill>
                  <a:srgbClr val="121314"/>
                </a:solidFill>
                <a:highlight>
                  <a:srgbClr val="FFFFFF"/>
                </a:highlight>
              </a:rPr>
              <a:t>();</a:t>
            </a:r>
            <a:endParaRPr sz="1800" b="1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public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2FA6"/>
                </a:solidFill>
                <a:highlight>
                  <a:srgbClr val="FFFFFF"/>
                </a:highlight>
              </a:rPr>
              <a:t>abstract</a:t>
            </a:r>
            <a:r>
              <a:rPr lang="ru-RU" sz="1800" b="1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highlight>
                  <a:srgbClr val="FFFFFF"/>
                </a:highlight>
              </a:rPr>
              <a:t>String</a:t>
            </a:r>
            <a:r>
              <a:rPr lang="ru-RU" sz="1800" b="1" dirty="0">
                <a:highlight>
                  <a:srgbClr val="FFFFFF"/>
                </a:highlight>
              </a:rPr>
              <a:t> </a:t>
            </a:r>
            <a:r>
              <a:rPr lang="ru-RU" sz="1800" b="1" dirty="0" err="1">
                <a:solidFill>
                  <a:srgbClr val="007194"/>
                </a:solidFill>
                <a:highlight>
                  <a:srgbClr val="FFFFFF"/>
                </a:highlight>
              </a:rPr>
              <a:t>displayName</a:t>
            </a:r>
            <a:r>
              <a:rPr lang="ru-RU" sz="1800" b="1" dirty="0">
                <a:solidFill>
                  <a:srgbClr val="121314"/>
                </a:solidFill>
                <a:highlight>
                  <a:srgbClr val="FFFFFF"/>
                </a:highlight>
              </a:rPr>
              <a:t>();</a:t>
            </a:r>
            <a:endParaRPr sz="1800" b="1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121314"/>
                </a:solidFill>
                <a:highlight>
                  <a:srgbClr val="FFFFFF"/>
                </a:highlight>
              </a:rPr>
              <a:t>}</a:t>
            </a:r>
            <a:endParaRPr sz="1800" b="1" dirty="0">
              <a:solidFill>
                <a:srgbClr val="121314"/>
              </a:solidFill>
              <a:highlight>
                <a:srgbClr val="FFFFFF"/>
              </a:highlight>
            </a:endParaRPr>
          </a:p>
        </p:txBody>
      </p:sp>
      <p:sp>
        <p:nvSpPr>
          <p:cNvPr id="245" name="Google Shape;245;g818e4a04ed_0_69"/>
          <p:cNvSpPr txBox="1"/>
          <p:nvPr/>
        </p:nvSpPr>
        <p:spPr>
          <a:xfrm>
            <a:off x="4332300" y="2963350"/>
            <a:ext cx="6336600" cy="330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public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class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Rectangle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extends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Shape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{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private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final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double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80118C"/>
                </a:solidFill>
                <a:highlight>
                  <a:srgbClr val="FFFFFF"/>
                </a:highlight>
              </a:rPr>
              <a:t>width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;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private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final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double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80118C"/>
                </a:solidFill>
                <a:highlight>
                  <a:srgbClr val="FFFFFF"/>
                </a:highlight>
              </a:rPr>
              <a:t>height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;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public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7194"/>
                </a:solidFill>
                <a:highlight>
                  <a:srgbClr val="FFFFFF"/>
                </a:highlight>
              </a:rPr>
              <a:t>Rectangle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(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double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121314"/>
                </a:solidFill>
                <a:highlight>
                  <a:srgbClr val="FFFFFF"/>
                </a:highlight>
              </a:rPr>
              <a:t>width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,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double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121314"/>
                </a:solidFill>
                <a:highlight>
                  <a:srgbClr val="FFFFFF"/>
                </a:highlight>
              </a:rPr>
              <a:t>height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) {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    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this</a:t>
            </a:r>
            <a:r>
              <a:rPr lang="ru-RU" sz="1600" dirty="0" err="1">
                <a:solidFill>
                  <a:srgbClr val="121314"/>
                </a:solidFill>
                <a:highlight>
                  <a:srgbClr val="FFFFFF"/>
                </a:highlight>
              </a:rPr>
              <a:t>.</a:t>
            </a:r>
            <a:r>
              <a:rPr lang="ru-RU" sz="1600" dirty="0" err="1">
                <a:solidFill>
                  <a:srgbClr val="80118C"/>
                </a:solidFill>
                <a:highlight>
                  <a:srgbClr val="FFFFFF"/>
                </a:highlight>
              </a:rPr>
              <a:t>width</a:t>
            </a:r>
            <a:r>
              <a:rPr lang="ru-RU" sz="1600" dirty="0">
                <a:solidFill>
                  <a:srgbClr val="80118C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= </a:t>
            </a:r>
            <a:r>
              <a:rPr lang="ru-RU" sz="1600" dirty="0" err="1">
                <a:solidFill>
                  <a:srgbClr val="121314"/>
                </a:solidFill>
                <a:highlight>
                  <a:srgbClr val="FFFFFF"/>
                </a:highlight>
              </a:rPr>
              <a:t>width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;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    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this</a:t>
            </a:r>
            <a:r>
              <a:rPr lang="ru-RU" sz="1600" dirty="0" err="1">
                <a:solidFill>
                  <a:srgbClr val="121314"/>
                </a:solidFill>
                <a:highlight>
                  <a:srgbClr val="FFFFFF"/>
                </a:highlight>
              </a:rPr>
              <a:t>.</a:t>
            </a:r>
            <a:r>
              <a:rPr lang="ru-RU" sz="1600" dirty="0" err="1">
                <a:solidFill>
                  <a:srgbClr val="80118C"/>
                </a:solidFill>
                <a:highlight>
                  <a:srgbClr val="FFFFFF"/>
                </a:highlight>
              </a:rPr>
              <a:t>height</a:t>
            </a:r>
            <a:r>
              <a:rPr lang="ru-RU" sz="1600" dirty="0">
                <a:solidFill>
                  <a:srgbClr val="80118C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= </a:t>
            </a:r>
            <a:r>
              <a:rPr lang="ru-RU" sz="1600" dirty="0" err="1">
                <a:solidFill>
                  <a:srgbClr val="121314"/>
                </a:solidFill>
                <a:highlight>
                  <a:srgbClr val="FFFFFF"/>
                </a:highlight>
              </a:rPr>
              <a:t>height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;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 }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public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double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7194"/>
                </a:solidFill>
                <a:highlight>
                  <a:srgbClr val="FFFFFF"/>
                </a:highlight>
              </a:rPr>
              <a:t>perimeter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() {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return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(</a:t>
            </a:r>
            <a:r>
              <a:rPr lang="ru-RU" sz="1600" dirty="0" err="1">
                <a:solidFill>
                  <a:srgbClr val="80118C"/>
                </a:solidFill>
                <a:highlight>
                  <a:srgbClr val="FFFFFF"/>
                </a:highlight>
              </a:rPr>
              <a:t>width</a:t>
            </a:r>
            <a:r>
              <a:rPr lang="ru-RU" sz="1600" dirty="0">
                <a:solidFill>
                  <a:srgbClr val="80118C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+ </a:t>
            </a:r>
            <a:r>
              <a:rPr lang="ru-RU" sz="1600" dirty="0" err="1">
                <a:solidFill>
                  <a:srgbClr val="80118C"/>
                </a:solidFill>
                <a:highlight>
                  <a:srgbClr val="FFFFFF"/>
                </a:highlight>
              </a:rPr>
              <a:t>height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) * </a:t>
            </a:r>
            <a:r>
              <a:rPr lang="ru-RU" sz="1600" dirty="0">
                <a:solidFill>
                  <a:srgbClr val="1649E0"/>
                </a:solidFill>
                <a:highlight>
                  <a:srgbClr val="FFFFFF"/>
                </a:highlight>
              </a:rPr>
              <a:t>2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; }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public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double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7194"/>
                </a:solidFill>
                <a:highlight>
                  <a:srgbClr val="FFFFFF"/>
                </a:highlight>
              </a:rPr>
              <a:t>area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() {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return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80118C"/>
                </a:solidFill>
                <a:highlight>
                  <a:srgbClr val="FFFFFF"/>
                </a:highlight>
              </a:rPr>
              <a:t>width</a:t>
            </a:r>
            <a:r>
              <a:rPr lang="ru-RU" sz="1600" dirty="0">
                <a:solidFill>
                  <a:srgbClr val="80118C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* </a:t>
            </a:r>
            <a:r>
              <a:rPr lang="ru-RU" sz="1600" dirty="0" err="1">
                <a:solidFill>
                  <a:srgbClr val="80118C"/>
                </a:solidFill>
                <a:highlight>
                  <a:srgbClr val="FFFFFF"/>
                </a:highlight>
              </a:rPr>
              <a:t>height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; }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public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String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07194"/>
                </a:solidFill>
                <a:highlight>
                  <a:srgbClr val="FFFFFF"/>
                </a:highlight>
              </a:rPr>
              <a:t>displayName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() { </a:t>
            </a:r>
            <a:r>
              <a:rPr lang="ru-RU" sz="1600" dirty="0" err="1">
                <a:solidFill>
                  <a:srgbClr val="002FA6"/>
                </a:solidFill>
                <a:highlight>
                  <a:srgbClr val="FFFFFF"/>
                </a:highlight>
              </a:rPr>
              <a:t>return</a:t>
            </a:r>
            <a:r>
              <a:rPr lang="ru-RU" sz="16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>
                <a:solidFill>
                  <a:srgbClr val="067D17"/>
                </a:solidFill>
                <a:highlight>
                  <a:srgbClr val="FFFFFF"/>
                </a:highlight>
              </a:rPr>
              <a:t>"Прямоугольник"</a:t>
            </a: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; }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1314"/>
                </a:solidFill>
                <a:highlight>
                  <a:srgbClr val="FFFFFF"/>
                </a:highlight>
              </a:rPr>
              <a:t>}</a:t>
            </a:r>
            <a:endParaRPr sz="1600" dirty="0">
              <a:solidFill>
                <a:srgbClr val="12131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07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ООП. Полиморфизм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1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ru-RU" sz="2800" b="1" dirty="0"/>
              <a:t>Полиморфизм </a:t>
            </a:r>
            <a:r>
              <a:rPr lang="ru-RU" sz="2800" dirty="0"/>
              <a:t>— это способность абстрагироваться от деталей реализации конкретного класса.</a:t>
            </a:r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42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f2070b58e_0_51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sp>
        <p:nvSpPr>
          <p:cNvPr id="261" name="Google Shape;261;g7f2070b58e_0_51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Интерфейсы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62" name="Google Shape;262;g7f2070b58e_0_51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7f2070b58e_0_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7f2070b58e_0_51"/>
          <p:cNvSpPr txBox="1"/>
          <p:nvPr/>
        </p:nvSpPr>
        <p:spPr>
          <a:xfrm>
            <a:off x="4278575" y="1592275"/>
            <a:ext cx="6655500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public </a:t>
            </a:r>
            <a:r>
              <a:rPr lang="ru-RU" sz="1800" strike="sngStrike">
                <a:solidFill>
                  <a:srgbClr val="002FA6"/>
                </a:solidFill>
                <a:highlight>
                  <a:srgbClr val="FFFFFF"/>
                </a:highlight>
              </a:rPr>
              <a:t>abstract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 interface </a:t>
            </a:r>
            <a:r>
              <a:rPr lang="ru-RU" sz="1800">
                <a:highlight>
                  <a:srgbClr val="FFFFFF"/>
                </a:highlight>
              </a:rPr>
              <a:t>Shape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{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   </a:t>
            </a:r>
            <a:r>
              <a:rPr lang="ru-RU" sz="1800" strike="sngStrike">
                <a:solidFill>
                  <a:srgbClr val="002FA6"/>
                </a:solidFill>
                <a:highlight>
                  <a:srgbClr val="FFFFFF"/>
                </a:highlight>
              </a:rPr>
              <a:t>public static final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highlight>
                  <a:srgbClr val="FFFFFF"/>
                </a:highlight>
              </a:rPr>
              <a:t>String </a:t>
            </a:r>
            <a:r>
              <a:rPr lang="ru-RU" sz="1800" i="1">
                <a:solidFill>
                  <a:srgbClr val="80118C"/>
                </a:solidFill>
                <a:highlight>
                  <a:srgbClr val="FFFFFF"/>
                </a:highlight>
              </a:rPr>
              <a:t>CONSTANT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= 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</a:rPr>
              <a:t>"Константа"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;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800" strike="sngStrike">
                <a:solidFill>
                  <a:srgbClr val="002FA6"/>
                </a:solidFill>
                <a:highlight>
                  <a:srgbClr val="FFFFFF"/>
                </a:highlight>
              </a:rPr>
              <a:t>public abstract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 double </a:t>
            </a:r>
            <a:r>
              <a:rPr lang="ru-RU" sz="1800">
                <a:solidFill>
                  <a:srgbClr val="007194"/>
                </a:solidFill>
                <a:highlight>
                  <a:srgbClr val="FFFFFF"/>
                </a:highlight>
              </a:rPr>
              <a:t>perimeter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();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800" strike="sngStrike">
                <a:solidFill>
                  <a:srgbClr val="002FA6"/>
                </a:solidFill>
                <a:highlight>
                  <a:srgbClr val="FFFFFF"/>
                </a:highlight>
              </a:rPr>
              <a:t>public abstract 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double </a:t>
            </a:r>
            <a:r>
              <a:rPr lang="ru-RU" sz="1800">
                <a:solidFill>
                  <a:srgbClr val="007194"/>
                </a:solidFill>
                <a:highlight>
                  <a:srgbClr val="FFFFFF"/>
                </a:highlight>
              </a:rPr>
              <a:t>area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();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800" strike="sngStrike">
                <a:solidFill>
                  <a:srgbClr val="002FA6"/>
                </a:solidFill>
                <a:highlight>
                  <a:srgbClr val="FFFFFF"/>
                </a:highlight>
              </a:rPr>
              <a:t>public abstract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highlight>
                  <a:srgbClr val="FFFFFF"/>
                </a:highlight>
              </a:rPr>
              <a:t>String </a:t>
            </a:r>
            <a:r>
              <a:rPr lang="ru-RU" sz="1800">
                <a:solidFill>
                  <a:srgbClr val="007194"/>
                </a:solidFill>
                <a:highlight>
                  <a:srgbClr val="FFFFFF"/>
                </a:highlight>
              </a:rPr>
              <a:t>displayName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();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</p:txBody>
      </p:sp>
      <p:sp>
        <p:nvSpPr>
          <p:cNvPr id="265" name="Google Shape;265;g7f2070b58e_0_51"/>
          <p:cNvSpPr txBox="1">
            <a:spLocks noGrp="1"/>
          </p:cNvSpPr>
          <p:nvPr>
            <p:ph type="body" idx="1"/>
          </p:nvPr>
        </p:nvSpPr>
        <p:spPr>
          <a:xfrm>
            <a:off x="4278575" y="4464799"/>
            <a:ext cx="6316800" cy="161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Могут содержать константы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Не содержат полей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Не содержат реализацию методов, но содержат…</a:t>
            </a:r>
            <a:endParaRPr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070b58e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140" name="Google Shape;140;g7f2070b58e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Тестирование, выполняемое разработчиками</a:t>
            </a:r>
            <a:endParaRPr/>
          </a:p>
        </p:txBody>
      </p:sp>
      <p:sp>
        <p:nvSpPr>
          <p:cNvPr id="141" name="Google Shape;141;g7f2070b58e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5802000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/>
              <a:t>Тестирование - самая популярная методика повышения качества, подкрепленная многими исследованиями и богатым опытом разработки коммерческих приложений.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/>
              <a:t>Виды тестирования:</a:t>
            </a:r>
            <a:endParaRPr b="1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-RU" b="1"/>
              <a:t>Модульные</a:t>
            </a:r>
            <a:endParaRPr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b="1"/>
              <a:t>Интеграционные</a:t>
            </a:r>
            <a:endParaRPr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b="1"/>
              <a:t>Нагрузочные</a:t>
            </a:r>
            <a:endParaRPr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b="1"/>
              <a:t>…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Зачем нам тесты?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Test-Driven Development(TDD)</a:t>
            </a:r>
            <a:endParaRPr b="1"/>
          </a:p>
        </p:txBody>
      </p:sp>
      <p:sp>
        <p:nvSpPr>
          <p:cNvPr id="142" name="Google Shape;142;g7f2070b58e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f2070b58e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99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JUnit: Модульные тесты</a:t>
            </a:r>
            <a:endParaRPr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799" y="1600925"/>
            <a:ext cx="6854829" cy="4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Тест – программа, которая проверяет корректность работы другой программы.</a:t>
            </a:r>
            <a:endParaRPr sz="20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Самый популярный и часто используемый </a:t>
            </a:r>
            <a:r>
              <a:rPr lang="ru-RU" sz="2000" b="1" dirty="0" err="1"/>
              <a:t>фреймворк</a:t>
            </a:r>
            <a:r>
              <a:rPr lang="ru-RU" sz="2000" b="1" dirty="0"/>
              <a:t> для реализации тестов – </a:t>
            </a:r>
            <a:r>
              <a:rPr lang="en-US" sz="2000" b="1" dirty="0"/>
              <a:t>Junit (</a:t>
            </a:r>
            <a:r>
              <a:rPr lang="ru-RU" sz="2000" b="1" dirty="0"/>
              <a:t>5-ая версия является актуальной)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Подключается как: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5172" y="3843230"/>
            <a:ext cx="527112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junit-jupiter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5.5.2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JUnit: Модульные тесты</a:t>
            </a:r>
            <a:endParaRPr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4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dirty="0"/>
              <a:t>Тесты </a:t>
            </a:r>
            <a:r>
              <a:rPr lang="ru-RU" b="1" dirty="0" err="1"/>
              <a:t>JUnit</a:t>
            </a:r>
            <a:r>
              <a:rPr lang="ru-RU" b="1" dirty="0"/>
              <a:t> представляет собой класс, методы которого помечены аннотациями:</a:t>
            </a:r>
            <a:endParaRPr b="1" dirty="0"/>
          </a:p>
          <a:p>
            <a:pPr marL="457200" marR="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-RU" b="1" dirty="0"/>
              <a:t>@</a:t>
            </a:r>
            <a:r>
              <a:rPr lang="ru-RU" b="1" dirty="0" err="1"/>
              <a:t>BeforeAll</a:t>
            </a:r>
            <a:r>
              <a:rPr lang="ru-RU" b="1" dirty="0"/>
              <a:t> - до всех(</a:t>
            </a:r>
            <a:r>
              <a:rPr lang="ru-RU" b="1" dirty="0" err="1"/>
              <a:t>static</a:t>
            </a:r>
            <a:r>
              <a:rPr lang="ru-RU" b="1" dirty="0"/>
              <a:t> метод)</a:t>
            </a:r>
            <a:endParaRPr b="1" dirty="0"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b="1" dirty="0"/>
              <a:t>@</a:t>
            </a:r>
            <a:r>
              <a:rPr lang="ru-RU" b="1" dirty="0" err="1"/>
              <a:t>BeforeEach</a:t>
            </a:r>
            <a:r>
              <a:rPr lang="ru-RU" b="1" dirty="0"/>
              <a:t> - перед каждым тестом</a:t>
            </a:r>
            <a:endParaRPr b="1" dirty="0"/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 b="1" dirty="0"/>
              <a:t>@</a:t>
            </a:r>
            <a:r>
              <a:rPr lang="ru-RU" sz="2400" b="1" dirty="0" err="1"/>
              <a:t>Test</a:t>
            </a:r>
            <a:r>
              <a:rPr lang="ru-RU" sz="2400" b="1" dirty="0"/>
              <a:t> - тест</a:t>
            </a:r>
            <a:endParaRPr sz="2400" b="1" dirty="0"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b="1" dirty="0"/>
              <a:t>@</a:t>
            </a:r>
            <a:r>
              <a:rPr lang="ru-RU" b="1" dirty="0" err="1"/>
              <a:t>AfterEach</a:t>
            </a:r>
            <a:r>
              <a:rPr lang="ru-RU" b="1" dirty="0"/>
              <a:t> - </a:t>
            </a:r>
            <a:r>
              <a:rPr lang="ru-RU" b="1" dirty="0">
                <a:solidFill>
                  <a:schemeClr val="dk1"/>
                </a:solidFill>
              </a:rPr>
              <a:t>после каждого теста</a:t>
            </a:r>
            <a:endParaRPr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b="1" dirty="0">
                <a:solidFill>
                  <a:schemeClr val="dk1"/>
                </a:solidFill>
              </a:rPr>
              <a:t>@</a:t>
            </a:r>
            <a:r>
              <a:rPr lang="ru-RU" b="1" dirty="0" err="1">
                <a:solidFill>
                  <a:schemeClr val="dk1"/>
                </a:solidFill>
              </a:rPr>
              <a:t>AfterAll</a:t>
            </a:r>
            <a:r>
              <a:rPr lang="ru-RU" b="1" dirty="0">
                <a:solidFill>
                  <a:schemeClr val="dk1"/>
                </a:solidFill>
              </a:rPr>
              <a:t> - после всех(</a:t>
            </a:r>
            <a:r>
              <a:rPr lang="ru-RU" b="1" dirty="0" err="1">
                <a:solidFill>
                  <a:schemeClr val="dk1"/>
                </a:solidFill>
              </a:rPr>
              <a:t>static</a:t>
            </a:r>
            <a:r>
              <a:rPr lang="ru-RU" b="1" dirty="0">
                <a:solidFill>
                  <a:schemeClr val="dk1"/>
                </a:solidFill>
              </a:rPr>
              <a:t> метод)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18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52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План на сегодня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410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Сборка приложений с помощью </a:t>
            </a:r>
            <a:r>
              <a:rPr lang="en-US" sz="2400" b="1" dirty="0"/>
              <a:t>Maven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/>
              <a:t>ООП: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Что мы помним об инкапсуляции?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Наследование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Полиморфизм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Абстрактные классы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Интерфейсы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/>
              <a:t>Тесты. Написание модульных тестов с помощью </a:t>
            </a:r>
            <a:r>
              <a:rPr lang="en-US" sz="2400" b="1" dirty="0"/>
              <a:t>JUnit</a:t>
            </a:r>
            <a:endParaRPr lang="ru-RU" sz="2400" b="1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64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8e4a04ed_0_8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sp>
        <p:nvSpPr>
          <p:cNvPr id="158" name="Google Shape;158;g818e4a04ed_0_8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JUnit: Проверки</a:t>
            </a:r>
            <a:endParaRPr/>
          </a:p>
        </p:txBody>
      </p:sp>
      <p:sp>
        <p:nvSpPr>
          <p:cNvPr id="159" name="Google Shape;159;g818e4a04ed_0_8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818e4a04ed_0_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818e4a04ed_0_8"/>
          <p:cNvSpPr txBox="1"/>
          <p:nvPr/>
        </p:nvSpPr>
        <p:spPr>
          <a:xfrm>
            <a:off x="4278575" y="1209700"/>
            <a:ext cx="5251800" cy="15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public class </a:t>
            </a:r>
            <a:r>
              <a:rPr lang="ru-RU" sz="1800">
                <a:highlight>
                  <a:srgbClr val="FFFFFF"/>
                </a:highlight>
              </a:rPr>
              <a:t>Calc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{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public int </a:t>
            </a:r>
            <a:r>
              <a:rPr lang="ru-RU" sz="1800">
                <a:solidFill>
                  <a:srgbClr val="007194"/>
                </a:solidFill>
                <a:highlight>
                  <a:srgbClr val="FFFFFF"/>
                </a:highlight>
              </a:rPr>
              <a:t>sum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(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int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a, 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int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b) {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    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return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a + b;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}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g818e4a04ed_0_8"/>
          <p:cNvSpPr txBox="1"/>
          <p:nvPr/>
        </p:nvSpPr>
        <p:spPr>
          <a:xfrm>
            <a:off x="4278575" y="3139475"/>
            <a:ext cx="7163400" cy="3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public class </a:t>
            </a:r>
            <a:r>
              <a:rPr lang="ru-RU" sz="1800">
                <a:highlight>
                  <a:srgbClr val="FFFFFF"/>
                </a:highlight>
              </a:rPr>
              <a:t>CalcTest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{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ru-RU" sz="1800">
                <a:solidFill>
                  <a:srgbClr val="9C8F22"/>
                </a:solidFill>
                <a:highlight>
                  <a:srgbClr val="FFFFFF"/>
                </a:highlight>
              </a:rPr>
              <a:t>@Test</a:t>
            </a:r>
            <a:endParaRPr sz="1800">
              <a:solidFill>
                <a:srgbClr val="9C8F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9C8F22"/>
                </a:solidFill>
                <a:highlight>
                  <a:srgbClr val="FFFFFF"/>
                </a:highlight>
              </a:rPr>
              <a:t>   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public void </a:t>
            </a:r>
            <a:r>
              <a:rPr lang="ru-RU" sz="1800">
                <a:solidFill>
                  <a:srgbClr val="007194"/>
                </a:solidFill>
                <a:highlight>
                  <a:srgbClr val="FFFFFF"/>
                </a:highlight>
              </a:rPr>
              <a:t>testSum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() {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    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final </a:t>
            </a:r>
            <a:r>
              <a:rPr lang="ru-RU" sz="1800">
                <a:highlight>
                  <a:srgbClr val="FFFFFF"/>
                </a:highlight>
              </a:rPr>
              <a:t>Calc calc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= </a:t>
            </a:r>
            <a:r>
              <a:rPr lang="ru-RU" sz="1800">
                <a:solidFill>
                  <a:srgbClr val="002FA6"/>
                </a:solidFill>
                <a:highlight>
                  <a:srgbClr val="FFFFFF"/>
                </a:highlight>
              </a:rPr>
              <a:t>new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Calc();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    </a:t>
            </a:r>
            <a:r>
              <a:rPr lang="ru-RU" sz="1800">
                <a:highlight>
                  <a:srgbClr val="FFFFFF"/>
                </a:highlight>
              </a:rPr>
              <a:t>Assertions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.</a:t>
            </a:r>
            <a:r>
              <a:rPr lang="ru-RU" sz="1800" i="1">
                <a:solidFill>
                  <a:srgbClr val="121314"/>
                </a:solidFill>
                <a:highlight>
                  <a:srgbClr val="FFFFFF"/>
                </a:highlight>
              </a:rPr>
              <a:t>assertEquals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(</a:t>
            </a:r>
            <a:r>
              <a:rPr lang="ru-RU" sz="1800">
                <a:solidFill>
                  <a:srgbClr val="1649E0"/>
                </a:solidFill>
                <a:highlight>
                  <a:srgbClr val="FFFFFF"/>
                </a:highlight>
              </a:rPr>
              <a:t>2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, </a:t>
            </a:r>
            <a:r>
              <a:rPr lang="ru-RU" sz="1800">
                <a:highlight>
                  <a:srgbClr val="FFFFFF"/>
                </a:highlight>
              </a:rPr>
              <a:t>calc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.sum(</a:t>
            </a:r>
            <a:r>
              <a:rPr lang="ru-RU" sz="1800">
                <a:solidFill>
                  <a:srgbClr val="1649E0"/>
                </a:solidFill>
                <a:highlight>
                  <a:srgbClr val="FFFFFF"/>
                </a:highlight>
              </a:rPr>
              <a:t>1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, </a:t>
            </a:r>
            <a:r>
              <a:rPr lang="ru-RU" sz="1800">
                <a:solidFill>
                  <a:srgbClr val="1649E0"/>
                </a:solidFill>
                <a:highlight>
                  <a:srgbClr val="FFFFFF"/>
                </a:highlight>
              </a:rPr>
              <a:t>1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));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    </a:t>
            </a:r>
            <a:r>
              <a:rPr lang="ru-RU" sz="1800">
                <a:highlight>
                  <a:srgbClr val="FFFFFF"/>
                </a:highlight>
              </a:rPr>
              <a:t>Assertions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.</a:t>
            </a:r>
            <a:r>
              <a:rPr lang="ru-RU" sz="1800" i="1">
                <a:solidFill>
                  <a:srgbClr val="121314"/>
                </a:solidFill>
                <a:highlight>
                  <a:srgbClr val="FFFFFF"/>
                </a:highlight>
              </a:rPr>
              <a:t>assertEquals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(</a:t>
            </a:r>
            <a:r>
              <a:rPr lang="ru-RU" sz="1800">
                <a:solidFill>
                  <a:srgbClr val="1649E0"/>
                </a:solidFill>
                <a:highlight>
                  <a:srgbClr val="FFFFFF"/>
                </a:highlight>
              </a:rPr>
              <a:t>0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, </a:t>
            </a:r>
            <a:r>
              <a:rPr lang="ru-RU" sz="1800">
                <a:highlight>
                  <a:srgbClr val="FFFFFF"/>
                </a:highlight>
              </a:rPr>
              <a:t>calc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.sum(-</a:t>
            </a:r>
            <a:r>
              <a:rPr lang="ru-RU" sz="1800">
                <a:solidFill>
                  <a:srgbClr val="1649E0"/>
                </a:solidFill>
                <a:highlight>
                  <a:srgbClr val="FFFFFF"/>
                </a:highlight>
              </a:rPr>
              <a:t>1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, </a:t>
            </a:r>
            <a:r>
              <a:rPr lang="ru-RU" sz="1800">
                <a:solidFill>
                  <a:srgbClr val="1649E0"/>
                </a:solidFill>
                <a:highlight>
                  <a:srgbClr val="FFFFFF"/>
                </a:highlight>
              </a:rPr>
              <a:t>1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));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    </a:t>
            </a:r>
            <a:r>
              <a:rPr lang="ru-RU" sz="1800">
                <a:highlight>
                  <a:srgbClr val="FFFFFF"/>
                </a:highlight>
              </a:rPr>
              <a:t>Assertions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.</a:t>
            </a:r>
            <a:r>
              <a:rPr lang="ru-RU" sz="1800" i="1">
                <a:solidFill>
                  <a:srgbClr val="121314"/>
                </a:solidFill>
                <a:highlight>
                  <a:srgbClr val="FFFFFF"/>
                </a:highlight>
              </a:rPr>
              <a:t>assertTrue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(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highlight>
                  <a:srgbClr val="FFFFFF"/>
                </a:highlight>
              </a:rPr>
              <a:t>Integer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.</a:t>
            </a:r>
            <a:r>
              <a:rPr lang="ru-RU" sz="1800" i="1">
                <a:solidFill>
                  <a:srgbClr val="80118C"/>
                </a:solidFill>
                <a:highlight>
                  <a:srgbClr val="FFFFFF"/>
                </a:highlight>
              </a:rPr>
              <a:t>MAX_VALUE 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&gt; </a:t>
            </a:r>
            <a:r>
              <a:rPr lang="ru-RU" sz="1800">
                <a:highlight>
                  <a:srgbClr val="FFFFFF"/>
                </a:highlight>
              </a:rPr>
              <a:t>calc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.sum(</a:t>
            </a:r>
            <a:r>
              <a:rPr lang="ru-RU" sz="1800">
                <a:highlight>
                  <a:srgbClr val="FFFFFF"/>
                </a:highlight>
              </a:rPr>
              <a:t>Integer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.</a:t>
            </a:r>
            <a:r>
              <a:rPr lang="ru-RU" sz="1800" i="1">
                <a:solidFill>
                  <a:srgbClr val="80118C"/>
                </a:solidFill>
                <a:highlight>
                  <a:srgbClr val="FFFFFF"/>
                </a:highlight>
              </a:rPr>
              <a:t>MAX_VALUE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, </a:t>
            </a:r>
            <a:r>
              <a:rPr lang="ru-RU" sz="1800">
                <a:solidFill>
                  <a:srgbClr val="1649E0"/>
                </a:solidFill>
                <a:highlight>
                  <a:srgbClr val="FFFFFF"/>
                </a:highlight>
              </a:rPr>
              <a:t>1</a:t>
            </a: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);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   }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21314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rgbClr val="12131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51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2070b58e_0_19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168" name="Google Shape;168;g7f2070b58e_0_19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Как добавить тесты в проект</a:t>
            </a:r>
            <a:endParaRPr/>
          </a:p>
        </p:txBody>
      </p:sp>
      <p:sp>
        <p:nvSpPr>
          <p:cNvPr id="169" name="Google Shape;169;g7f2070b58e_0_19"/>
          <p:cNvSpPr txBox="1">
            <a:spLocks noGrp="1"/>
          </p:cNvSpPr>
          <p:nvPr>
            <p:ph type="body" idx="1"/>
          </p:nvPr>
        </p:nvSpPr>
        <p:spPr>
          <a:xfrm>
            <a:off x="4268788" y="1600915"/>
            <a:ext cx="5802000" cy="282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-RU" b="1" dirty="0"/>
              <a:t>Подключить библиотеку </a:t>
            </a:r>
            <a:r>
              <a:rPr lang="ru-RU" b="1" dirty="0" err="1"/>
              <a:t>JUnit</a:t>
            </a:r>
            <a:r>
              <a:rPr lang="ru-RU" b="1" dirty="0"/>
              <a:t> 5</a:t>
            </a:r>
            <a:endParaRPr b="1" dirty="0"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b="1" dirty="0"/>
              <a:t>Создать директорию </a:t>
            </a:r>
            <a:r>
              <a:rPr lang="ru-RU" b="1" dirty="0" err="1"/>
              <a:t>test</a:t>
            </a:r>
            <a:r>
              <a:rPr lang="ru-RU" b="1" dirty="0"/>
              <a:t> для исходников тестов</a:t>
            </a:r>
            <a:endParaRPr b="1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b="1" dirty="0"/>
              <a:t>Создать класс</a:t>
            </a:r>
            <a:br>
              <a:rPr lang="ru-RU" b="1" dirty="0"/>
            </a:br>
            <a:r>
              <a:rPr lang="ru-RU" b="1" i="1" dirty="0"/>
              <a:t>&lt;имя тестируемого класса&gt;</a:t>
            </a:r>
            <a:r>
              <a:rPr lang="ru-RU" b="1" i="1" dirty="0" err="1"/>
              <a:t>Test</a:t>
            </a:r>
            <a:br>
              <a:rPr lang="ru-RU" b="1" dirty="0"/>
            </a:br>
            <a:r>
              <a:rPr lang="ru-RU" b="1" dirty="0"/>
              <a:t>для тестируемого класса</a:t>
            </a:r>
            <a:endParaRPr b="1" dirty="0"/>
          </a:p>
        </p:txBody>
      </p:sp>
      <p:sp>
        <p:nvSpPr>
          <p:cNvPr id="170" name="Google Shape;170;g7f2070b58e_0_19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7f2070b58e_0_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48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body" idx="2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3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01" name="Google Shape;301;p29"/>
          <p:cNvSpPr txBox="1">
            <a:spLocks noGrp="1"/>
          </p:cNvSpPr>
          <p:nvPr>
            <p:ph type="body" idx="4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2070b58e_0_27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77" name="Google Shape;177;g7f2070b58e_0_27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Maven</a:t>
            </a:r>
            <a:endParaRPr/>
          </a:p>
        </p:txBody>
      </p:sp>
      <p:sp>
        <p:nvSpPr>
          <p:cNvPr id="178" name="Google Shape;178;g7f2070b58e_0_27"/>
          <p:cNvSpPr txBox="1">
            <a:spLocks noGrp="1"/>
          </p:cNvSpPr>
          <p:nvPr>
            <p:ph type="body" idx="1"/>
          </p:nvPr>
        </p:nvSpPr>
        <p:spPr>
          <a:xfrm>
            <a:off x="4278575" y="1592277"/>
            <a:ext cx="58020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/>
              <a:t>Apache Maven — фреймворк для автоматизации сборки проектов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 u="sng">
                <a:solidFill>
                  <a:schemeClr val="hlink"/>
                </a:solidFill>
                <a:hlinkClick r:id="rId3"/>
              </a:rPr>
              <a:t>https://maven.apache.org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/>
          </a:p>
        </p:txBody>
      </p:sp>
      <p:sp>
        <p:nvSpPr>
          <p:cNvPr id="179" name="Google Shape;179;g7f2070b58e_0_27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7f2070b58e_0_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7f2070b58e_0_27"/>
          <p:cNvSpPr/>
          <p:nvPr/>
        </p:nvSpPr>
        <p:spPr>
          <a:xfrm>
            <a:off x="7928675" y="3973325"/>
            <a:ext cx="2310000" cy="194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/>
              <a:t>Центральный репозиторий</a:t>
            </a:r>
            <a:endParaRPr sz="1800" b="1"/>
          </a:p>
        </p:txBody>
      </p:sp>
      <p:sp>
        <p:nvSpPr>
          <p:cNvPr id="182" name="Google Shape;182;g7f2070b58e_0_27"/>
          <p:cNvSpPr/>
          <p:nvPr/>
        </p:nvSpPr>
        <p:spPr>
          <a:xfrm>
            <a:off x="4527275" y="3302025"/>
            <a:ext cx="1363200" cy="8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Локальный репозиторий</a:t>
            </a:r>
            <a:endParaRPr/>
          </a:p>
        </p:txBody>
      </p:sp>
      <p:sp>
        <p:nvSpPr>
          <p:cNvPr id="183" name="Google Shape;183;g7f2070b58e_0_27"/>
          <p:cNvSpPr/>
          <p:nvPr/>
        </p:nvSpPr>
        <p:spPr>
          <a:xfrm>
            <a:off x="4527275" y="4523675"/>
            <a:ext cx="1363200" cy="8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Локальный репозиторий</a:t>
            </a:r>
            <a:endParaRPr/>
          </a:p>
        </p:txBody>
      </p:sp>
      <p:sp>
        <p:nvSpPr>
          <p:cNvPr id="184" name="Google Shape;184;g7f2070b58e_0_27"/>
          <p:cNvSpPr/>
          <p:nvPr/>
        </p:nvSpPr>
        <p:spPr>
          <a:xfrm>
            <a:off x="4527275" y="5745325"/>
            <a:ext cx="1363200" cy="8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Локальный репозиторий</a:t>
            </a:r>
            <a:endParaRPr/>
          </a:p>
        </p:txBody>
      </p:sp>
      <p:cxnSp>
        <p:nvCxnSpPr>
          <p:cNvPr id="185" name="Google Shape;185;g7f2070b58e_0_27"/>
          <p:cNvCxnSpPr>
            <a:stCxn id="182" idx="3"/>
            <a:endCxn id="181" idx="1"/>
          </p:cNvCxnSpPr>
          <p:nvPr/>
        </p:nvCxnSpPr>
        <p:spPr>
          <a:xfrm>
            <a:off x="5890475" y="3725325"/>
            <a:ext cx="2038200" cy="12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cxnSp>
      <p:cxnSp>
        <p:nvCxnSpPr>
          <p:cNvPr id="186" name="Google Shape;186;g7f2070b58e_0_27"/>
          <p:cNvCxnSpPr>
            <a:endCxn id="183" idx="3"/>
          </p:cNvCxnSpPr>
          <p:nvPr/>
        </p:nvCxnSpPr>
        <p:spPr>
          <a:xfrm rot="10800000">
            <a:off x="5890475" y="4946975"/>
            <a:ext cx="20682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g7f2070b58e_0_27"/>
          <p:cNvCxnSpPr>
            <a:endCxn id="181" idx="1"/>
          </p:cNvCxnSpPr>
          <p:nvPr/>
        </p:nvCxnSpPr>
        <p:spPr>
          <a:xfrm rot="10800000" flipH="1">
            <a:off x="5902475" y="4946975"/>
            <a:ext cx="2026200" cy="11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696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8e4a04ed_0_41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93" name="Google Shape;193;g818e4a04ed_0_41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Maven: Структура проекта</a:t>
            </a:r>
            <a:endParaRPr/>
          </a:p>
        </p:txBody>
      </p:sp>
      <p:sp>
        <p:nvSpPr>
          <p:cNvPr id="194" name="Google Shape;194;g818e4a04ed_0_41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818e4a04ed_0_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AA26D11-198B-7BC4-3F14-A8B45890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83" y="1356451"/>
            <a:ext cx="3412582" cy="462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8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8e4a04ed_0_25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202" name="Google Shape;202;g818e4a04ed_0_25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Maven: pom.xml</a:t>
            </a:r>
            <a:endParaRPr/>
          </a:p>
        </p:txBody>
      </p:sp>
      <p:sp>
        <p:nvSpPr>
          <p:cNvPr id="203" name="Google Shape;203;g818e4a04ed_0_25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818e4a04ed_0_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818e4a04ed_0_25"/>
          <p:cNvSpPr txBox="1"/>
          <p:nvPr/>
        </p:nvSpPr>
        <p:spPr>
          <a:xfrm>
            <a:off x="4278575" y="1281675"/>
            <a:ext cx="77289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rgbClr val="121314"/>
                </a:solidFill>
                <a:highlight>
                  <a:srgbClr val="FFFFFF"/>
                </a:highlight>
              </a:rPr>
              <a:t>&lt;?</a:t>
            </a:r>
            <a:r>
              <a:rPr lang="ru-RU" sz="1800" dirty="0" err="1">
                <a:solidFill>
                  <a:srgbClr val="174AD4"/>
                </a:solidFill>
                <a:highlight>
                  <a:srgbClr val="FFFFFF"/>
                </a:highlight>
              </a:rPr>
              <a:t>xml</a:t>
            </a:r>
            <a:r>
              <a:rPr lang="ru-RU" sz="1800" dirty="0">
                <a:solidFill>
                  <a:srgbClr val="174AD4"/>
                </a:solidFill>
                <a:highlight>
                  <a:srgbClr val="FFFFFF"/>
                </a:highlight>
              </a:rPr>
              <a:t> </a:t>
            </a:r>
            <a:r>
              <a:rPr lang="ru-RU" sz="1800" dirty="0" err="1">
                <a:solidFill>
                  <a:srgbClr val="174AD4"/>
                </a:solidFill>
                <a:highlight>
                  <a:srgbClr val="FFFFFF"/>
                </a:highlight>
              </a:rPr>
              <a:t>version</a:t>
            </a:r>
            <a:r>
              <a:rPr lang="ru-RU" sz="1800" dirty="0">
                <a:solidFill>
                  <a:srgbClr val="067D17"/>
                </a:solidFill>
                <a:highlight>
                  <a:srgbClr val="FFFFFF"/>
                </a:highlight>
              </a:rPr>
              <a:t>="1.0" </a:t>
            </a:r>
            <a:r>
              <a:rPr lang="ru-RU" sz="1800" dirty="0" err="1">
                <a:solidFill>
                  <a:srgbClr val="174AD4"/>
                </a:solidFill>
                <a:highlight>
                  <a:srgbClr val="FFFFFF"/>
                </a:highlight>
              </a:rPr>
              <a:t>encoding</a:t>
            </a:r>
            <a:r>
              <a:rPr lang="ru-RU" sz="1800" dirty="0">
                <a:solidFill>
                  <a:srgbClr val="067D17"/>
                </a:solidFill>
                <a:highlight>
                  <a:srgbClr val="FFFFFF"/>
                </a:highlight>
              </a:rPr>
              <a:t>="UTF-8"</a:t>
            </a:r>
            <a:r>
              <a:rPr lang="ru-RU" sz="1800" i="1" dirty="0">
                <a:solidFill>
                  <a:srgbClr val="121314"/>
                </a:solidFill>
                <a:highlight>
                  <a:srgbClr val="FFFFFF"/>
                </a:highlight>
              </a:rPr>
              <a:t>?&gt;</a:t>
            </a:r>
            <a:endParaRPr sz="1800" i="1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&lt;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project</a:t>
            </a:r>
            <a:r>
              <a:rPr lang="ru-RU" sz="1800" dirty="0">
                <a:solidFill>
                  <a:srgbClr val="002FA6"/>
                </a:solidFill>
                <a:highlight>
                  <a:srgbClr val="FFFFFF"/>
                </a:highlight>
              </a:rPr>
              <a:t> </a:t>
            </a:r>
            <a:r>
              <a:rPr lang="ru-RU" sz="1800" dirty="0">
                <a:solidFill>
                  <a:srgbClr val="174AD4"/>
                </a:solidFill>
                <a:highlight>
                  <a:srgbClr val="FFFFFF"/>
                </a:highlight>
              </a:rPr>
              <a:t>…&gt;</a:t>
            </a:r>
            <a:endParaRPr sz="18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   &lt;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modelVersion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&gt;4.0.0&lt;/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modelVersion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&gt;</a:t>
            </a:r>
            <a:endParaRPr sz="18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   &lt;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groupId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&gt;</a:t>
            </a:r>
            <a:r>
              <a:rPr lang="ru-RU" sz="1800" dirty="0" err="1">
                <a:solidFill>
                  <a:srgbClr val="121314"/>
                </a:solidFill>
                <a:highlight>
                  <a:srgbClr val="FFFFFF"/>
                </a:highlight>
              </a:rPr>
              <a:t>ru.croc.javaschool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&lt;/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groupId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&gt;</a:t>
            </a:r>
            <a:endParaRPr sz="18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   &lt;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artifactId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&gt;</a:t>
            </a:r>
            <a:r>
              <a:rPr lang="ru-RU" sz="1800" dirty="0" err="1">
                <a:solidFill>
                  <a:srgbClr val="121314"/>
                </a:solidFill>
                <a:highlight>
                  <a:srgbClr val="FFFFFF"/>
                </a:highlight>
              </a:rPr>
              <a:t>le</a:t>
            </a:r>
            <a:r>
              <a:rPr lang="en-US" sz="1800" dirty="0" err="1">
                <a:solidFill>
                  <a:srgbClr val="121314"/>
                </a:solidFill>
                <a:highlight>
                  <a:srgbClr val="FFFFFF"/>
                </a:highlight>
              </a:rPr>
              <a:t>sson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3&lt;/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artifactId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&gt;</a:t>
            </a:r>
            <a:endParaRPr sz="18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   &lt;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version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&gt;1.0</a:t>
            </a:r>
            <a:r>
              <a:rPr lang="en-US" sz="1800" dirty="0">
                <a:solidFill>
                  <a:srgbClr val="121314"/>
                </a:solidFill>
                <a:highlight>
                  <a:srgbClr val="FFFFFF"/>
                </a:highlight>
              </a:rPr>
              <a:t>.0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&lt;/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version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   </a:t>
            </a:r>
            <a:r>
              <a:rPr lang="en-US" sz="1800" dirty="0">
                <a:solidFill>
                  <a:srgbClr val="121314"/>
                </a:solidFill>
                <a:highlight>
                  <a:srgbClr val="FFFFFF"/>
                </a:highlight>
              </a:rPr>
              <a:t>…</a:t>
            </a:r>
            <a:endParaRPr sz="18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2131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&lt;/</a:t>
            </a:r>
            <a:r>
              <a:rPr lang="ru-RU" sz="1800" dirty="0" err="1">
                <a:solidFill>
                  <a:srgbClr val="002FA6"/>
                </a:solidFill>
                <a:highlight>
                  <a:srgbClr val="FFFFFF"/>
                </a:highlight>
              </a:rPr>
              <a:t>project</a:t>
            </a:r>
            <a:r>
              <a:rPr lang="ru-RU" sz="1800" dirty="0">
                <a:solidFill>
                  <a:srgbClr val="121314"/>
                </a:solidFill>
                <a:highlight>
                  <a:srgbClr val="FFFFFF"/>
                </a:highlight>
              </a:rPr>
              <a:t>&gt;</a:t>
            </a:r>
            <a:endParaRPr sz="1800" dirty="0">
              <a:solidFill>
                <a:srgbClr val="12131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73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e4a04ed_0_5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211" name="Google Shape;211;g818e4a04ed_0_5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Maven: Сборка проекта</a:t>
            </a:r>
            <a:endParaRPr/>
          </a:p>
        </p:txBody>
      </p:sp>
      <p:sp>
        <p:nvSpPr>
          <p:cNvPr id="212" name="Google Shape;212;g818e4a04ed_0_5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818e4a04ed_0_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818e4a04ed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300" y="2527900"/>
            <a:ext cx="5603149" cy="39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818e4a04ed_0_53"/>
          <p:cNvSpPr txBox="1">
            <a:spLocks noGrp="1"/>
          </p:cNvSpPr>
          <p:nvPr>
            <p:ph type="body" idx="1"/>
          </p:nvPr>
        </p:nvSpPr>
        <p:spPr>
          <a:xfrm>
            <a:off x="4278575" y="1383200"/>
            <a:ext cx="62541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b="1"/>
              <a:t>&gt; mvn clean package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0853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e4a04ed_0_53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211" name="Google Shape;211;g818e4a04ed_0_53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 err="1"/>
              <a:t>Maven</a:t>
            </a:r>
            <a:r>
              <a:rPr lang="ru-RU" dirty="0"/>
              <a:t>: Жизненный цикл</a:t>
            </a:r>
            <a:endParaRPr dirty="0"/>
          </a:p>
        </p:txBody>
      </p:sp>
      <p:sp>
        <p:nvSpPr>
          <p:cNvPr id="212" name="Google Shape;212;g818e4a04ed_0_53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818e4a04ed_0_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818e4a04ed_0_53"/>
          <p:cNvSpPr txBox="1">
            <a:spLocks noGrp="1"/>
          </p:cNvSpPr>
          <p:nvPr>
            <p:ph type="body" idx="1"/>
          </p:nvPr>
        </p:nvSpPr>
        <p:spPr>
          <a:xfrm>
            <a:off x="4278575" y="1383200"/>
            <a:ext cx="6254100" cy="394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b="1" dirty="0"/>
              <a:t>clean</a:t>
            </a:r>
            <a:r>
              <a:rPr lang="en" dirty="0"/>
              <a:t> —</a:t>
            </a:r>
            <a:r>
              <a:rPr lang="ru-RU" dirty="0"/>
              <a:t> очистка проекта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b="1" dirty="0"/>
              <a:t>validate</a:t>
            </a:r>
            <a:r>
              <a:rPr lang="en" dirty="0"/>
              <a:t> —</a:t>
            </a:r>
            <a:r>
              <a:rPr lang="ru-RU" dirty="0"/>
              <a:t> проверка ли структуры проекта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b="1" dirty="0"/>
              <a:t>compile</a:t>
            </a:r>
            <a:r>
              <a:rPr lang="en" dirty="0"/>
              <a:t> — </a:t>
            </a:r>
            <a:r>
              <a:rPr lang="ru-RU" dirty="0"/>
              <a:t>компиляция исходного кода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b="1" dirty="0"/>
              <a:t>test</a:t>
            </a:r>
            <a:r>
              <a:rPr lang="en" dirty="0"/>
              <a:t> — </a:t>
            </a:r>
            <a:r>
              <a:rPr lang="ru-RU" dirty="0"/>
              <a:t>выполнение тестов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b="1" dirty="0"/>
              <a:t>package</a:t>
            </a:r>
            <a:r>
              <a:rPr lang="en" dirty="0"/>
              <a:t> — </a:t>
            </a:r>
            <a:r>
              <a:rPr lang="ru-RU" dirty="0"/>
              <a:t>упаковка (например, в </a:t>
            </a:r>
            <a:r>
              <a:rPr lang="en" dirty="0"/>
              <a:t>JAR-</a:t>
            </a:r>
            <a:r>
              <a:rPr lang="ru-RU" dirty="0"/>
              <a:t>файл)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 dirty="0"/>
              <a:t>verify</a:t>
            </a:r>
            <a:r>
              <a:rPr lang="en" dirty="0"/>
              <a:t> — </a:t>
            </a:r>
            <a:r>
              <a:rPr lang="ru-RU" dirty="0"/>
              <a:t>интеграционное тестирование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b="1" dirty="0"/>
              <a:t>install</a:t>
            </a:r>
            <a:r>
              <a:rPr lang="en" dirty="0"/>
              <a:t> — </a:t>
            </a:r>
            <a:r>
              <a:rPr lang="ru-RU" dirty="0"/>
              <a:t>установка в локальный </a:t>
            </a:r>
            <a:r>
              <a:rPr lang="en" dirty="0"/>
              <a:t>Maven-</a:t>
            </a:r>
            <a:r>
              <a:rPr lang="ru-RU" dirty="0"/>
              <a:t>репозиторий</a:t>
            </a:r>
          </a:p>
          <a:p>
            <a:pPr marL="0" indent="0"/>
            <a:r>
              <a:rPr lang="en" b="1" dirty="0"/>
              <a:t>site</a:t>
            </a:r>
            <a:r>
              <a:rPr lang="en" dirty="0"/>
              <a:t> — </a:t>
            </a:r>
            <a:r>
              <a:rPr lang="ru-RU" dirty="0"/>
              <a:t>генерация документации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b="1" dirty="0"/>
              <a:t>deploy</a:t>
            </a:r>
            <a:r>
              <a:rPr lang="en" dirty="0"/>
              <a:t> — </a:t>
            </a:r>
            <a:r>
              <a:rPr lang="ru-RU" dirty="0"/>
              <a:t>загрузка на удаленный </a:t>
            </a:r>
            <a:r>
              <a:rPr lang="en" dirty="0"/>
              <a:t>Maven-</a:t>
            </a:r>
            <a:r>
              <a:rPr lang="ru-RU" dirty="0"/>
              <a:t>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107263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7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ООП. Определение типа локальной переменной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4"/>
            <a:ext cx="6254100" cy="491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sz="2000" b="1" dirty="0"/>
              <a:t>The Java Local Variable Type Inference</a:t>
            </a:r>
            <a:r>
              <a:rPr lang="en" sz="2000" dirty="0"/>
              <a:t> </a:t>
            </a:r>
            <a:r>
              <a:rPr lang="ru-RU" sz="2000" dirty="0"/>
              <a:t>или кратко — тип </a:t>
            </a:r>
            <a:r>
              <a:rPr lang="en" sz="2000" b="1" dirty="0"/>
              <a:t>var</a:t>
            </a:r>
            <a:r>
              <a:rPr lang="en" sz="2000" dirty="0"/>
              <a:t> (</a:t>
            </a:r>
            <a:r>
              <a:rPr lang="ru-RU" sz="2000" dirty="0"/>
              <a:t>идентификатор </a:t>
            </a:r>
            <a:r>
              <a:rPr lang="en" sz="2000" dirty="0"/>
              <a:t>var — </a:t>
            </a:r>
            <a:r>
              <a:rPr lang="ru-RU" sz="2000" dirty="0"/>
              <a:t>это не ключевое слово, а зарезервированное имя типа) был добавлен в </a:t>
            </a:r>
            <a:r>
              <a:rPr lang="en" sz="2000" dirty="0"/>
              <a:t>Java.</a:t>
            </a:r>
            <a:endParaRPr lang="ru-RU" sz="2000" dirty="0"/>
          </a:p>
          <a:p>
            <a:pPr marL="0" lvl="0" indent="0"/>
            <a:endParaRPr lang="ru-RU" sz="2000" dirty="0"/>
          </a:p>
          <a:p>
            <a:pPr marL="0" lvl="0" indent="0"/>
            <a:r>
              <a:rPr lang="ru-RU" sz="2000" dirty="0"/>
              <a:t>Работает следующим образом: компилятор при обработке кода производит автоматическое определение типа переменной в левой части выражения в соответствии с типом данных, расположенных в правой части выражения.</a:t>
            </a:r>
          </a:p>
          <a:p>
            <a:pPr marL="0" lvl="0" indent="0"/>
            <a:endParaRPr lang="ru-RU" sz="2000" dirty="0"/>
          </a:p>
          <a:p>
            <a:pPr marL="0" indent="0"/>
            <a:r>
              <a:rPr lang="ru-RU" sz="2000" b="1" dirty="0"/>
              <a:t>Важно:</a:t>
            </a:r>
            <a:r>
              <a:rPr lang="en-US" sz="2000" dirty="0"/>
              <a:t> </a:t>
            </a:r>
            <a:r>
              <a:rPr lang="ru-RU" sz="2000" dirty="0"/>
              <a:t>допустимо использование только для локальных переменных!</a:t>
            </a:r>
          </a:p>
          <a:p>
            <a:pPr marL="0" lvl="0" indent="0"/>
            <a:endParaRPr lang="ru-RU" sz="2000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88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8e4a04ed_0_0"/>
          <p:cNvSpPr txBox="1">
            <a:spLocks noGrp="1"/>
          </p:cNvSpPr>
          <p:nvPr>
            <p:ph type="sldNum" idx="12"/>
          </p:nvPr>
        </p:nvSpPr>
        <p:spPr>
          <a:xfrm>
            <a:off x="8924655" y="6360428"/>
            <a:ext cx="2655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149" name="Google Shape;149;g818e4a04ed_0_0"/>
          <p:cNvSpPr txBox="1">
            <a:spLocks noGrp="1"/>
          </p:cNvSpPr>
          <p:nvPr>
            <p:ph type="title"/>
          </p:nvPr>
        </p:nvSpPr>
        <p:spPr>
          <a:xfrm>
            <a:off x="4278583" y="586001"/>
            <a:ext cx="700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 dirty="0"/>
              <a:t>ООП. Инкапсуляция</a:t>
            </a:r>
            <a:endParaRPr dirty="0"/>
          </a:p>
        </p:txBody>
      </p:sp>
      <p:sp>
        <p:nvSpPr>
          <p:cNvPr id="150" name="Google Shape;150;g818e4a04ed_0_0"/>
          <p:cNvSpPr txBox="1">
            <a:spLocks noGrp="1"/>
          </p:cNvSpPr>
          <p:nvPr>
            <p:ph type="body" idx="1"/>
          </p:nvPr>
        </p:nvSpPr>
        <p:spPr>
          <a:xfrm>
            <a:off x="4268800" y="1600925"/>
            <a:ext cx="6254100" cy="146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ru-RU" sz="2400" b="1" dirty="0"/>
              <a:t>Ограничение доступа к состоянию</a:t>
            </a:r>
            <a:r>
              <a:rPr lang="ru-RU" sz="2400" dirty="0"/>
              <a:t> класса в целях сохранения его </a:t>
            </a:r>
            <a:r>
              <a:rPr lang="ru-RU" sz="2400" dirty="0" err="1"/>
              <a:t>консистентности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Условно «сокрытие». </a:t>
            </a:r>
            <a:endParaRPr lang="ru-RU" sz="2000" dirty="0"/>
          </a:p>
        </p:txBody>
      </p:sp>
      <p:sp>
        <p:nvSpPr>
          <p:cNvPr id="151" name="Google Shape;151;g818e4a04ed_0_0"/>
          <p:cNvSpPr/>
          <p:nvPr/>
        </p:nvSpPr>
        <p:spPr>
          <a:xfrm>
            <a:off x="717000" y="6339952"/>
            <a:ext cx="700742" cy="180934"/>
          </a:xfrm>
          <a:custGeom>
            <a:avLst/>
            <a:gdLst/>
            <a:ahLst/>
            <a:cxnLst/>
            <a:rect l="l" t="t" r="r" b="b"/>
            <a:pathLst>
              <a:path w="1360664" h="351328" extrusionOk="0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818e4a04ed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806" r="3081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820470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ка">
  <a:themeElements>
    <a:clrScheme name="КРОК">
      <a:dk1>
        <a:srgbClr val="68676C"/>
      </a:dk1>
      <a:lt1>
        <a:srgbClr val="FFFFFF"/>
      </a:lt1>
      <a:dk2>
        <a:srgbClr val="68676C"/>
      </a:dk2>
      <a:lt2>
        <a:srgbClr val="FFFFFF"/>
      </a:lt2>
      <a:accent1>
        <a:srgbClr val="00A560"/>
      </a:accent1>
      <a:accent2>
        <a:srgbClr val="475DEB"/>
      </a:accent2>
      <a:accent3>
        <a:srgbClr val="FF645A"/>
      </a:accent3>
      <a:accent4>
        <a:srgbClr val="FFA436"/>
      </a:accent4>
      <a:accent5>
        <a:srgbClr val="A5A5A5"/>
      </a:accent5>
      <a:accent6>
        <a:srgbClr val="7027E2"/>
      </a:accent6>
      <a:hlink>
        <a:srgbClr val="475DEB"/>
      </a:hlink>
      <a:folHlink>
        <a:srgbClr val="FF64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962</Words>
  <Application>Microsoft Macintosh PowerPoint</Application>
  <PresentationFormat>Широкоэкранный</PresentationFormat>
  <Paragraphs>182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Сетка</vt:lpstr>
      <vt:lpstr>Реализация принципов объектно-ориентированного программирования в Java. Часть 2. Сборка приложений с Maven. Тестирование с JUnit</vt:lpstr>
      <vt:lpstr>План на сегодня</vt:lpstr>
      <vt:lpstr>Maven</vt:lpstr>
      <vt:lpstr>Maven: Структура проекта</vt:lpstr>
      <vt:lpstr>Maven: pom.xml</vt:lpstr>
      <vt:lpstr>Maven: Сборка проекта</vt:lpstr>
      <vt:lpstr>Maven: Жизненный цикл</vt:lpstr>
      <vt:lpstr>ООП. Определение типа локальной переменной</vt:lpstr>
      <vt:lpstr>ООП. Инкапсуляция</vt:lpstr>
      <vt:lpstr>ООП. Наследование</vt:lpstr>
      <vt:lpstr>ООП. Наследование (маразматник)</vt:lpstr>
      <vt:lpstr>ООП. Неизменяемый (immutable) класс</vt:lpstr>
      <vt:lpstr>Абстрактный класс </vt:lpstr>
      <vt:lpstr>Абстрактный класс: Пример </vt:lpstr>
      <vt:lpstr>ООП. Полиморфизм</vt:lpstr>
      <vt:lpstr>Интерфейсы </vt:lpstr>
      <vt:lpstr>Тестирование, выполняемое разработчиками</vt:lpstr>
      <vt:lpstr>JUnit: Модульные тесты</vt:lpstr>
      <vt:lpstr>JUnit: Модульные тесты</vt:lpstr>
      <vt:lpstr>JUnit: Проверки</vt:lpstr>
      <vt:lpstr>Как добавить тесты в проект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предыдущей серии…</dc:title>
  <dc:creator>Krutova Elizaveta</dc:creator>
  <cp:lastModifiedBy>Microsoft Office User</cp:lastModifiedBy>
  <cp:revision>22</cp:revision>
  <dcterms:created xsi:type="dcterms:W3CDTF">2018-10-01T12:54:00Z</dcterms:created>
  <dcterms:modified xsi:type="dcterms:W3CDTF">2023-03-24T07:17:31Z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https://jive.croc.ru</vt:lpwstr>
  </property>
  <property fmtid="{D5CDD505-2E9C-101B-9397-08002B2CF9AE}" pid="3" name="Jive_LatestUserAccountName">
    <vt:lpwstr>AlGolovin</vt:lpwstr>
  </property>
  <property fmtid="{D5CDD505-2E9C-101B-9397-08002B2CF9AE}" pid="4" name="Offisync_UniqueId">
    <vt:lpwstr>198083</vt:lpwstr>
  </property>
  <property fmtid="{D5CDD505-2E9C-101B-9397-08002B2CF9AE}" pid="5" name="Offisync_UpdateToken">
    <vt:lpwstr>7</vt:lpwstr>
  </property>
  <property fmtid="{D5CDD505-2E9C-101B-9397-08002B2CF9AE}" pid="6" name="Offisync_ServerID">
    <vt:lpwstr>d81fa5fc-e6d4-4a02-91a9-ab1e2c1de9ed</vt:lpwstr>
  </property>
  <property fmtid="{D5CDD505-2E9C-101B-9397-08002B2CF9AE}" pid="7" name="Jive_VersionGuid">
    <vt:lpwstr>8551220527524d57a5d13c8fbd6cacc2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</Properties>
</file>