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02" r:id="rId4"/>
    <p:sldId id="303" r:id="rId5"/>
    <p:sldId id="309" r:id="rId6"/>
    <p:sldId id="306" r:id="rId7"/>
    <p:sldId id="307" r:id="rId8"/>
    <p:sldId id="308" r:id="rId9"/>
    <p:sldId id="314" r:id="rId10"/>
    <p:sldId id="310" r:id="rId11"/>
    <p:sldId id="317" r:id="rId12"/>
    <p:sldId id="312" r:id="rId13"/>
    <p:sldId id="311" r:id="rId14"/>
    <p:sldId id="313" r:id="rId15"/>
    <p:sldId id="321" r:id="rId16"/>
    <p:sldId id="322" r:id="rId17"/>
    <p:sldId id="323" r:id="rId18"/>
    <p:sldId id="325" r:id="rId19"/>
    <p:sldId id="326" r:id="rId20"/>
    <p:sldId id="324" r:id="rId21"/>
    <p:sldId id="318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40" r:id="rId31"/>
    <p:sldId id="335" r:id="rId32"/>
    <p:sldId id="339" r:id="rId33"/>
    <p:sldId id="338" r:id="rId34"/>
    <p:sldId id="341" r:id="rId35"/>
    <p:sldId id="343" r:id="rId36"/>
    <p:sldId id="342" r:id="rId37"/>
    <p:sldId id="344" r:id="rId38"/>
    <p:sldId id="345" r:id="rId39"/>
    <p:sldId id="347" r:id="rId40"/>
    <p:sldId id="346" r:id="rId41"/>
    <p:sldId id="349" r:id="rId42"/>
    <p:sldId id="350" r:id="rId43"/>
    <p:sldId id="351" r:id="rId44"/>
    <p:sldId id="352" r:id="rId45"/>
    <p:sldId id="353" r:id="rId46"/>
    <p:sldId id="355" r:id="rId47"/>
    <p:sldId id="354" r:id="rId48"/>
    <p:sldId id="356" r:id="rId49"/>
    <p:sldId id="273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RleVtlE9Y7JgGTuJFHVfOsEB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7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684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284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099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7794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048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0057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4060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8933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5315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587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058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791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3796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1559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5951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7242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636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8143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5070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43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8305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7666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3966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9035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145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3328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6993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0653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6915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6867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993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296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9543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11179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44578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7439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82435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99960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9088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21787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8799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25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1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730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79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016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>
            <a:spLocks noGrp="1"/>
          </p:cNvSpPr>
          <p:nvPr>
            <p:ph type="pic" idx="2"/>
          </p:nvPr>
        </p:nvSpPr>
        <p:spPr>
          <a:xfrm>
            <a:off x="5179731" y="1"/>
            <a:ext cx="701227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1"/>
          <p:cNvSpPr txBox="1"/>
          <p:nvPr/>
        </p:nvSpPr>
        <p:spPr>
          <a:xfrm>
            <a:off x="554424" y="4033237"/>
            <a:ext cx="5720255" cy="103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698802" y="2766218"/>
            <a:ext cx="40804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98416" y="6036648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001 For Table">
  <p:cSld name="5_001 For Tab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body" idx="1"/>
          </p:nvPr>
        </p:nvSpPr>
        <p:spPr>
          <a:xfrm>
            <a:off x="837689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2"/>
          </p:nvPr>
        </p:nvSpPr>
        <p:spPr>
          <a:xfrm>
            <a:off x="837689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body" idx="3"/>
          </p:nvPr>
        </p:nvSpPr>
        <p:spPr>
          <a:xfrm>
            <a:off x="3919091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body" idx="4"/>
          </p:nvPr>
        </p:nvSpPr>
        <p:spPr>
          <a:xfrm>
            <a:off x="3919091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body" idx="5"/>
          </p:nvPr>
        </p:nvSpPr>
        <p:spPr>
          <a:xfrm>
            <a:off x="7000493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6"/>
          </p:nvPr>
        </p:nvSpPr>
        <p:spPr>
          <a:xfrm>
            <a:off x="7000493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7"/>
          </p:nvPr>
        </p:nvSpPr>
        <p:spPr>
          <a:xfrm>
            <a:off x="695324" y="1300208"/>
            <a:ext cx="6461379" cy="6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9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ion slide">
  <p:cSld name="Separation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body" idx="1"/>
          </p:nvPr>
        </p:nvSpPr>
        <p:spPr>
          <a:xfrm>
            <a:off x="3187274" y="2150947"/>
            <a:ext cx="5634953" cy="255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>
            <a:spLocks noGrp="1"/>
          </p:cNvSpPr>
          <p:nvPr>
            <p:ph type="pic" idx="2"/>
          </p:nvPr>
        </p:nvSpPr>
        <p:spPr>
          <a:xfrm>
            <a:off x="2098906" y="4430410"/>
            <a:ext cx="1885265" cy="105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1"/>
          <p:cNvSpPr>
            <a:spLocks noGrp="1"/>
          </p:cNvSpPr>
          <p:nvPr>
            <p:ph type="pic" idx="3"/>
          </p:nvPr>
        </p:nvSpPr>
        <p:spPr>
          <a:xfrm>
            <a:off x="7475671" y="4169663"/>
            <a:ext cx="1033273" cy="1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41"/>
          <p:cNvSpPr>
            <a:spLocks noGrp="1"/>
          </p:cNvSpPr>
          <p:nvPr>
            <p:ph type="pic" idx="4"/>
          </p:nvPr>
        </p:nvSpPr>
        <p:spPr>
          <a:xfrm>
            <a:off x="2985995" y="1183844"/>
            <a:ext cx="3429878" cy="21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41"/>
          <p:cNvSpPr>
            <a:spLocks noGrp="1"/>
          </p:cNvSpPr>
          <p:nvPr>
            <p:ph type="pic" idx="5"/>
          </p:nvPr>
        </p:nvSpPr>
        <p:spPr>
          <a:xfrm>
            <a:off x="8144540" y="1158724"/>
            <a:ext cx="3423404" cy="21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ontent slide">
  <p:cSld name="Сontent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 txBox="1">
            <a:spLocks noGrp="1"/>
          </p:cNvSpPr>
          <p:nvPr>
            <p:ph type="body" idx="1"/>
          </p:nvPr>
        </p:nvSpPr>
        <p:spPr>
          <a:xfrm>
            <a:off x="700590" y="1598741"/>
            <a:ext cx="5138736" cy="415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43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title"/>
          </p:nvPr>
        </p:nvSpPr>
        <p:spPr>
          <a:xfrm>
            <a:off x="712020" y="597700"/>
            <a:ext cx="581578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body" idx="2"/>
          </p:nvPr>
        </p:nvSpPr>
        <p:spPr>
          <a:xfrm>
            <a:off x="6020071" y="1598741"/>
            <a:ext cx="504781" cy="415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001 Text slide">
  <p:cSld name="7_001 Text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>
            <a:spLocks noGrp="1"/>
          </p:cNvSpPr>
          <p:nvPr>
            <p:ph type="pic" idx="2"/>
          </p:nvPr>
        </p:nvSpPr>
        <p:spPr>
          <a:xfrm>
            <a:off x="6415531" y="-13056"/>
            <a:ext cx="5776469" cy="691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title"/>
          </p:nvPr>
        </p:nvSpPr>
        <p:spPr>
          <a:xfrm>
            <a:off x="713938" y="587008"/>
            <a:ext cx="581386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1"/>
          </p:nvPr>
        </p:nvSpPr>
        <p:spPr>
          <a:xfrm>
            <a:off x="709757" y="1603246"/>
            <a:ext cx="4630594" cy="288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2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2">
  <p:cSld name="Text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33"/>
          <p:cNvSpPr/>
          <p:nvPr/>
        </p:nvSpPr>
        <p:spPr>
          <a:xfrm>
            <a:off x="677672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3"/>
          <p:cNvSpPr>
            <a:spLocks noGrp="1"/>
          </p:cNvSpPr>
          <p:nvPr>
            <p:ph type="pic" idx="2"/>
          </p:nvPr>
        </p:nvSpPr>
        <p:spPr>
          <a:xfrm>
            <a:off x="-1904" y="1905"/>
            <a:ext cx="3563787" cy="685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4268788" y="1600916"/>
            <a:ext cx="5801915" cy="350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Table">
  <p:cSld name="For Tab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4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3">
  <p:cSld name="Text slide 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>
            <a:spLocks noGrp="1"/>
          </p:cNvSpPr>
          <p:nvPr>
            <p:ph type="pic" idx="2"/>
          </p:nvPr>
        </p:nvSpPr>
        <p:spPr>
          <a:xfrm>
            <a:off x="0" y="3405188"/>
            <a:ext cx="1219200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697896" y="1609247"/>
            <a:ext cx="9393842" cy="13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697895" y="587008"/>
            <a:ext cx="1058287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ish">
  <p:cSld name="Finish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2"/>
          <p:cNvPicPr preferRelativeResize="0"/>
          <p:nvPr/>
        </p:nvPicPr>
        <p:blipFill rotWithShape="1">
          <a:blip r:embed="rId2">
            <a:alphaModFix/>
          </a:blip>
          <a:srcRect t="9357" b="9356"/>
          <a:stretch/>
        </p:blipFill>
        <p:spPr>
          <a:xfrm>
            <a:off x="5639" y="0"/>
            <a:ext cx="12180722" cy="55746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2"/>
          <p:cNvSpPr/>
          <p:nvPr/>
        </p:nvSpPr>
        <p:spPr>
          <a:xfrm>
            <a:off x="3797954" y="1739566"/>
            <a:ext cx="4596092" cy="1186730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2"/>
          <p:cNvSpPr txBox="1"/>
          <p:nvPr/>
        </p:nvSpPr>
        <p:spPr>
          <a:xfrm>
            <a:off x="3659744" y="3266274"/>
            <a:ext cx="524454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ИНТЕГРИРУЕМ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БУДУЩЕЕ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>
            <a:off x="707708" y="5914611"/>
            <a:ext cx="3443605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body" idx="2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3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body" idx="4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1">
  <p:cSld name="Text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1"/>
          </p:nvPr>
        </p:nvSpPr>
        <p:spPr>
          <a:xfrm>
            <a:off x="709756" y="1603246"/>
            <a:ext cx="5818044" cy="303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4">
  <p:cSld name="Text slide 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>
            <a:spLocks noGrp="1"/>
          </p:cNvSpPr>
          <p:nvPr>
            <p:ph type="pic" idx="2"/>
          </p:nvPr>
        </p:nvSpPr>
        <p:spPr>
          <a:xfrm>
            <a:off x="7992672" y="2315298"/>
            <a:ext cx="4819194" cy="481919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body" idx="1"/>
          </p:nvPr>
        </p:nvSpPr>
        <p:spPr>
          <a:xfrm>
            <a:off x="709756" y="2315298"/>
            <a:ext cx="5818044" cy="182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7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5">
  <p:cSld name="Text slide 5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7" name="Google Shape;87;p38"/>
          <p:cNvSpPr>
            <a:spLocks noGrp="1"/>
          </p:cNvSpPr>
          <p:nvPr>
            <p:ph type="pic" idx="2"/>
          </p:nvPr>
        </p:nvSpPr>
        <p:spPr>
          <a:xfrm>
            <a:off x="85212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body" idx="1"/>
          </p:nvPr>
        </p:nvSpPr>
        <p:spPr>
          <a:xfrm>
            <a:off x="699653" y="3860605"/>
            <a:ext cx="2264210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3"/>
          </p:nvPr>
        </p:nvSpPr>
        <p:spPr>
          <a:xfrm>
            <a:off x="699653" y="4390514"/>
            <a:ext cx="2264210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>
            <a:spLocks noGrp="1"/>
          </p:cNvSpPr>
          <p:nvPr>
            <p:ph type="pic" idx="4"/>
          </p:nvPr>
        </p:nvSpPr>
        <p:spPr>
          <a:xfrm>
            <a:off x="3624511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5"/>
          </p:nvPr>
        </p:nvSpPr>
        <p:spPr>
          <a:xfrm>
            <a:off x="348845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6"/>
          </p:nvPr>
        </p:nvSpPr>
        <p:spPr>
          <a:xfrm>
            <a:off x="348845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8"/>
          <p:cNvSpPr>
            <a:spLocks noGrp="1"/>
          </p:cNvSpPr>
          <p:nvPr>
            <p:ph type="pic" idx="7"/>
          </p:nvPr>
        </p:nvSpPr>
        <p:spPr>
          <a:xfrm>
            <a:off x="638852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8"/>
          </p:nvPr>
        </p:nvSpPr>
        <p:spPr>
          <a:xfrm>
            <a:off x="625034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9"/>
          </p:nvPr>
        </p:nvSpPr>
        <p:spPr>
          <a:xfrm>
            <a:off x="625034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8"/>
          <p:cNvSpPr>
            <a:spLocks noGrp="1"/>
          </p:cNvSpPr>
          <p:nvPr>
            <p:ph type="pic" idx="13"/>
          </p:nvPr>
        </p:nvSpPr>
        <p:spPr>
          <a:xfrm>
            <a:off x="935591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body" idx="14"/>
          </p:nvPr>
        </p:nvSpPr>
        <p:spPr>
          <a:xfrm>
            <a:off x="9012239" y="3860605"/>
            <a:ext cx="2268536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15"/>
          </p:nvPr>
        </p:nvSpPr>
        <p:spPr>
          <a:xfrm>
            <a:off x="9012239" y="4390514"/>
            <a:ext cx="2268536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8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695081" y="2822839"/>
            <a:ext cx="10801594" cy="6156853"/>
            <a:chOff x="676031" y="360947"/>
            <a:chExt cx="10801594" cy="6156853"/>
          </a:xfrm>
        </p:grpSpPr>
        <p:sp>
          <p:nvSpPr>
            <p:cNvPr id="11" name="Google Shape;11;p30"/>
            <p:cNvSpPr/>
            <p:nvPr/>
          </p:nvSpPr>
          <p:spPr>
            <a:xfrm>
              <a:off x="676275" y="565484"/>
              <a:ext cx="10801350" cy="57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30"/>
            <p:cNvCxnSpPr/>
            <p:nvPr/>
          </p:nvCxnSpPr>
          <p:spPr>
            <a:xfrm>
              <a:off x="676031" y="360947"/>
              <a:ext cx="10800861" cy="0"/>
            </a:xfrm>
            <a:prstGeom prst="straightConnector1">
              <a:avLst/>
            </a:prstGeom>
            <a:noFill/>
            <a:ln>
              <a:noFill/>
            </a:ln>
          </p:spPr>
        </p:cxnSp>
        <p:grpSp>
          <p:nvGrpSpPr>
            <p:cNvPr id="13" name="Google Shape;13;p30"/>
            <p:cNvGrpSpPr/>
            <p:nvPr/>
          </p:nvGrpSpPr>
          <p:grpSpPr>
            <a:xfrm>
              <a:off x="5347549" y="571501"/>
              <a:ext cx="143995" cy="5713197"/>
              <a:chOff x="5347549" y="605792"/>
              <a:chExt cx="143995" cy="5678904"/>
            </a:xfrm>
          </p:grpSpPr>
          <p:cxnSp>
            <p:nvCxnSpPr>
              <p:cNvPr id="14" name="Google Shape;14;p30"/>
              <p:cNvCxnSpPr/>
              <p:nvPr/>
            </p:nvCxnSpPr>
            <p:spPr>
              <a:xfrm rot="10800000">
                <a:off x="5347549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5" name="Google Shape;15;p30"/>
              <p:cNvCxnSpPr/>
              <p:nvPr/>
            </p:nvCxnSpPr>
            <p:spPr>
              <a:xfrm rot="10800000">
                <a:off x="5491544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6" name="Google Shape;16;p30"/>
            <p:cNvGrpSpPr/>
            <p:nvPr/>
          </p:nvGrpSpPr>
          <p:grpSpPr>
            <a:xfrm>
              <a:off x="1754405" y="571500"/>
              <a:ext cx="143995" cy="5708229"/>
              <a:chOff x="1754405" y="514350"/>
              <a:chExt cx="143995" cy="5765379"/>
            </a:xfrm>
          </p:grpSpPr>
          <p:cxnSp>
            <p:nvCxnSpPr>
              <p:cNvPr id="17" name="Google Shape;17;p30"/>
              <p:cNvCxnSpPr/>
              <p:nvPr/>
            </p:nvCxnSpPr>
            <p:spPr>
              <a:xfrm rot="10800000">
                <a:off x="1754405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" name="Google Shape;18;p30"/>
              <p:cNvCxnSpPr/>
              <p:nvPr/>
            </p:nvCxnSpPr>
            <p:spPr>
              <a:xfrm rot="10800000">
                <a:off x="1898400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9" name="Google Shape;19;p30"/>
            <p:cNvGrpSpPr/>
            <p:nvPr/>
          </p:nvGrpSpPr>
          <p:grpSpPr>
            <a:xfrm>
              <a:off x="2952388" y="561975"/>
              <a:ext cx="143995" cy="5717754"/>
              <a:chOff x="2952388" y="514350"/>
              <a:chExt cx="143995" cy="5765379"/>
            </a:xfrm>
          </p:grpSpPr>
          <p:cxnSp>
            <p:nvCxnSpPr>
              <p:cNvPr id="20" name="Google Shape;20;p30"/>
              <p:cNvCxnSpPr/>
              <p:nvPr/>
            </p:nvCxnSpPr>
            <p:spPr>
              <a:xfrm rot="10800000">
                <a:off x="2952388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1" name="Google Shape;21;p30"/>
              <p:cNvCxnSpPr/>
              <p:nvPr/>
            </p:nvCxnSpPr>
            <p:spPr>
              <a:xfrm rot="10800000">
                <a:off x="3096383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2" name="Google Shape;22;p30"/>
            <p:cNvGrpSpPr/>
            <p:nvPr/>
          </p:nvGrpSpPr>
          <p:grpSpPr>
            <a:xfrm>
              <a:off x="4147674" y="561975"/>
              <a:ext cx="143995" cy="5722878"/>
              <a:chOff x="4147674" y="519474"/>
              <a:chExt cx="143995" cy="5765379"/>
            </a:xfrm>
          </p:grpSpPr>
          <p:cxnSp>
            <p:nvCxnSpPr>
              <p:cNvPr id="23" name="Google Shape;23;p30"/>
              <p:cNvCxnSpPr/>
              <p:nvPr/>
            </p:nvCxnSpPr>
            <p:spPr>
              <a:xfrm rot="10800000">
                <a:off x="4147674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4" name="Google Shape;24;p30"/>
              <p:cNvCxnSpPr/>
              <p:nvPr/>
            </p:nvCxnSpPr>
            <p:spPr>
              <a:xfrm rot="10800000">
                <a:off x="4291669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5" name="Google Shape;25;p30"/>
            <p:cNvGrpSpPr/>
            <p:nvPr/>
          </p:nvGrpSpPr>
          <p:grpSpPr>
            <a:xfrm>
              <a:off x="6548761" y="561874"/>
              <a:ext cx="143995" cy="5715101"/>
              <a:chOff x="6548761" y="561874"/>
              <a:chExt cx="143995" cy="5765379"/>
            </a:xfrm>
          </p:grpSpPr>
          <p:cxnSp>
            <p:nvCxnSpPr>
              <p:cNvPr id="26" name="Google Shape;26;p30"/>
              <p:cNvCxnSpPr/>
              <p:nvPr/>
            </p:nvCxnSpPr>
            <p:spPr>
              <a:xfrm rot="10800000">
                <a:off x="6548761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7" name="Google Shape;27;p30"/>
              <p:cNvCxnSpPr/>
              <p:nvPr/>
            </p:nvCxnSpPr>
            <p:spPr>
              <a:xfrm rot="10800000">
                <a:off x="6692756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8" name="Google Shape;28;p30"/>
            <p:cNvGrpSpPr/>
            <p:nvPr/>
          </p:nvGrpSpPr>
          <p:grpSpPr>
            <a:xfrm>
              <a:off x="7745175" y="561975"/>
              <a:ext cx="143995" cy="5729288"/>
              <a:chOff x="7745175" y="547636"/>
              <a:chExt cx="143995" cy="5765379"/>
            </a:xfrm>
          </p:grpSpPr>
          <p:cxnSp>
            <p:nvCxnSpPr>
              <p:cNvPr id="29" name="Google Shape;29;p30"/>
              <p:cNvCxnSpPr/>
              <p:nvPr/>
            </p:nvCxnSpPr>
            <p:spPr>
              <a:xfrm rot="10800000">
                <a:off x="7745175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0" name="Google Shape;30;p30"/>
              <p:cNvCxnSpPr/>
              <p:nvPr/>
            </p:nvCxnSpPr>
            <p:spPr>
              <a:xfrm rot="10800000">
                <a:off x="7889170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1" name="Google Shape;31;p30"/>
            <p:cNvGrpSpPr/>
            <p:nvPr/>
          </p:nvGrpSpPr>
          <p:grpSpPr>
            <a:xfrm>
              <a:off x="8941590" y="564723"/>
              <a:ext cx="143995" cy="5717015"/>
              <a:chOff x="8941590" y="564723"/>
              <a:chExt cx="143995" cy="5765379"/>
            </a:xfrm>
          </p:grpSpPr>
          <p:cxnSp>
            <p:nvCxnSpPr>
              <p:cNvPr id="32" name="Google Shape;32;p30"/>
              <p:cNvCxnSpPr/>
              <p:nvPr/>
            </p:nvCxnSpPr>
            <p:spPr>
              <a:xfrm rot="10800000">
                <a:off x="8941590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3" name="Google Shape;33;p30"/>
              <p:cNvCxnSpPr/>
              <p:nvPr/>
            </p:nvCxnSpPr>
            <p:spPr>
              <a:xfrm rot="10800000">
                <a:off x="9085585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4" name="Google Shape;34;p30"/>
            <p:cNvGrpSpPr/>
            <p:nvPr/>
          </p:nvGrpSpPr>
          <p:grpSpPr>
            <a:xfrm>
              <a:off x="10141191" y="561975"/>
              <a:ext cx="143995" cy="5724526"/>
              <a:chOff x="10141191" y="550484"/>
              <a:chExt cx="143995" cy="5765379"/>
            </a:xfrm>
          </p:grpSpPr>
          <p:cxnSp>
            <p:nvCxnSpPr>
              <p:cNvPr id="35" name="Google Shape;35;p30"/>
              <p:cNvCxnSpPr/>
              <p:nvPr/>
            </p:nvCxnSpPr>
            <p:spPr>
              <a:xfrm rot="10800000">
                <a:off x="10141191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6" name="Google Shape;36;p30"/>
              <p:cNvCxnSpPr/>
              <p:nvPr/>
            </p:nvCxnSpPr>
            <p:spPr>
              <a:xfrm rot="10800000">
                <a:off x="10285186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37" name="Google Shape;37;p30"/>
            <p:cNvCxnSpPr/>
            <p:nvPr/>
          </p:nvCxnSpPr>
          <p:spPr>
            <a:xfrm>
              <a:off x="676031" y="6517800"/>
              <a:ext cx="1079695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8" name="Google Shape;38;p30"/>
            <p:cNvCxnSpPr/>
            <p:nvPr/>
          </p:nvCxnSpPr>
          <p:spPr>
            <a:xfrm>
              <a:off x="700391" y="1607400"/>
              <a:ext cx="10765704" cy="0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1118">
          <p15:clr>
            <a:srgbClr val="A4A3A4"/>
          </p15:clr>
        </p15:guide>
        <p15:guide id="3" pos="1209">
          <p15:clr>
            <a:srgbClr val="A4A3A4"/>
          </p15:clr>
        </p15:guide>
        <p15:guide id="4" pos="1867">
          <p15:clr>
            <a:srgbClr val="A4A3A4"/>
          </p15:clr>
        </p15:guide>
        <p15:guide id="5" pos="1958">
          <p15:clr>
            <a:srgbClr val="A4A3A4"/>
          </p15:clr>
        </p15:guide>
        <p15:guide id="6" pos="2638">
          <p15:clr>
            <a:srgbClr val="A4A3A4"/>
          </p15:clr>
        </p15:guide>
        <p15:guide id="7" pos="2729">
          <p15:clr>
            <a:srgbClr val="A4A3A4"/>
          </p15:clr>
        </p15:guide>
        <p15:guide id="8" pos="3409">
          <p15:clr>
            <a:srgbClr val="A4A3A4"/>
          </p15:clr>
        </p15:guide>
        <p15:guide id="9" pos="3500">
          <p15:clr>
            <a:srgbClr val="A4A3A4"/>
          </p15:clr>
        </p15:guide>
        <p15:guide id="10" pos="4180">
          <p15:clr>
            <a:srgbClr val="A4A3A4"/>
          </p15:clr>
        </p15:guide>
        <p15:guide id="11" pos="4271">
          <p15:clr>
            <a:srgbClr val="A4A3A4"/>
          </p15:clr>
        </p15:guide>
        <p15:guide id="12" pos="4951">
          <p15:clr>
            <a:srgbClr val="A4A3A4"/>
          </p15:clr>
        </p15:guide>
        <p15:guide id="13" pos="5042">
          <p15:clr>
            <a:srgbClr val="A4A3A4"/>
          </p15:clr>
        </p15:guide>
        <p15:guide id="14" pos="5722">
          <p15:clr>
            <a:srgbClr val="A4A3A4"/>
          </p15:clr>
        </p15:guide>
        <p15:guide id="15" pos="5813">
          <p15:clr>
            <a:srgbClr val="A4A3A4"/>
          </p15:clr>
        </p15:guide>
        <p15:guide id="16" pos="6494">
          <p15:clr>
            <a:srgbClr val="A4A3A4"/>
          </p15:clr>
        </p15:guide>
        <p15:guide id="17" pos="6584">
          <p15:clr>
            <a:srgbClr val="A4A3A4"/>
          </p15:clr>
        </p15:guide>
        <p15:guide id="18" pos="7242">
          <p15:clr>
            <a:srgbClr val="F26B43"/>
          </p15:clr>
        </p15:guide>
        <p15:guide id="19" orient="horz" pos="3906">
          <p15:clr>
            <a:srgbClr val="F26B43"/>
          </p15:clr>
        </p15:guide>
        <p15:guide id="20" orient="horz" pos="368">
          <p15:clr>
            <a:srgbClr val="F26B43"/>
          </p15:clr>
        </p15:guide>
        <p15:guide id="21" orient="horz" pos="1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9734" y="0"/>
            <a:ext cx="701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title"/>
          </p:nvPr>
        </p:nvSpPr>
        <p:spPr>
          <a:xfrm>
            <a:off x="698415" y="3005541"/>
            <a:ext cx="4950257" cy="192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Обработка ошибок в </a:t>
            </a:r>
            <a:r>
              <a:rPr lang="en-US" dirty="0"/>
              <a:t>Java (Exceptions &amp; Assertions)</a:t>
            </a:r>
            <a:r>
              <a:rPr lang="ru-RU" dirty="0"/>
              <a:t>. Ввод/вывод в</a:t>
            </a:r>
            <a:r>
              <a:rPr lang="en-US" dirty="0"/>
              <a:t> Java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132" name="Google Shape;132;p1"/>
          <p:cNvSpPr txBox="1">
            <a:spLocks noGrp="1"/>
          </p:cNvSpPr>
          <p:nvPr>
            <p:ph type="body" idx="1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dirty="0"/>
              <a:t>Хлыбов Владислав</a:t>
            </a:r>
            <a:endParaRPr dirty="0"/>
          </a:p>
        </p:txBody>
      </p:sp>
      <p:sp>
        <p:nvSpPr>
          <p:cNvPr id="133" name="Google Shape;133;p1"/>
          <p:cNvSpPr txBox="1">
            <a:spLocks noGrp="1"/>
          </p:cNvSpPr>
          <p:nvPr>
            <p:ph type="body" idx="3"/>
          </p:nvPr>
        </p:nvSpPr>
        <p:spPr>
          <a:xfrm>
            <a:off x="698415" y="5960438"/>
            <a:ext cx="3452897" cy="45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dirty="0"/>
              <a:t>Руководитель группы, ресурс-менеджер</a:t>
            </a:r>
            <a:endParaRPr dirty="0"/>
          </a:p>
        </p:txBody>
      </p:sp>
      <p:pic>
        <p:nvPicPr>
          <p:cNvPr id="134" name="Google Shape;13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44" y="572909"/>
            <a:ext cx="2291528" cy="5931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1;p1"/>
          <p:cNvSpPr txBox="1">
            <a:spLocks/>
          </p:cNvSpPr>
          <p:nvPr/>
        </p:nvSpPr>
        <p:spPr>
          <a:xfrm>
            <a:off x="698416" y="1312463"/>
            <a:ext cx="4170528" cy="131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dirty="0"/>
              <a:t>Введение в язык </a:t>
            </a:r>
            <a:r>
              <a:rPr lang="en" sz="2800" dirty="0"/>
              <a:t>Java </a:t>
            </a:r>
            <a:r>
              <a:rPr lang="ru-RU" sz="2800" dirty="0"/>
              <a:t>и платформу разработки</a:t>
            </a:r>
          </a:p>
        </p:txBody>
      </p:sp>
      <p:sp>
        <p:nvSpPr>
          <p:cNvPr id="9" name="Google Shape;133;p1"/>
          <p:cNvSpPr txBox="1">
            <a:spLocks/>
          </p:cNvSpPr>
          <p:nvPr/>
        </p:nvSpPr>
        <p:spPr>
          <a:xfrm>
            <a:off x="698415" y="6547014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ru-RU" dirty="0"/>
              <a:t>Краснодар,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checked exceptions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Представлены классом </a:t>
            </a:r>
            <a:r>
              <a:rPr lang="en-US" sz="2000" b="1" dirty="0"/>
              <a:t>Exception</a:t>
            </a:r>
            <a:r>
              <a:rPr lang="ru-RU" sz="2000" b="1" dirty="0"/>
              <a:t> и любыми его наследниками, </a:t>
            </a:r>
            <a:r>
              <a:rPr lang="ru-RU" sz="2000" b="1" u="sng" dirty="0"/>
              <a:t>кроме наследников </a:t>
            </a:r>
            <a:r>
              <a:rPr lang="en-US" sz="2000" b="1" u="sng" dirty="0" err="1"/>
              <a:t>RuntimeException</a:t>
            </a:r>
            <a:endParaRPr lang="en-US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По характеру возникновения более ожидаемые, чем </a:t>
            </a:r>
            <a:r>
              <a:rPr lang="en-US" sz="2000" b="1" dirty="0"/>
              <a:t>Runtime</a:t>
            </a:r>
            <a:endParaRPr lang="ru-R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Такие исключения необходимо обрабатывать (</a:t>
            </a:r>
            <a:r>
              <a:rPr lang="en-US" sz="2000" b="1" dirty="0"/>
              <a:t>handle</a:t>
            </a:r>
            <a:r>
              <a:rPr lang="ru-RU" sz="2000" b="1" dirty="0"/>
              <a:t>) или объявлять</a:t>
            </a:r>
            <a:r>
              <a:rPr lang="en-US" sz="2000" b="1" dirty="0"/>
              <a:t> </a:t>
            </a:r>
            <a:r>
              <a:rPr lang="ru-RU" sz="2000" b="1" dirty="0"/>
              <a:t>в сигнатуре метода </a:t>
            </a:r>
            <a:r>
              <a:rPr lang="en-US" sz="2000" b="1" dirty="0"/>
              <a:t>(declare rule)</a:t>
            </a:r>
            <a:endParaRPr lang="ru-RU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08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объявление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6" y="1600925"/>
            <a:ext cx="7268066" cy="118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buFont typeface="Arial" panose="020B0604020202020204" pitchFamily="34" charset="0"/>
              <a:buChar char="•"/>
            </a:pPr>
            <a:r>
              <a:rPr lang="ru-RU" sz="2000" b="1" dirty="0"/>
              <a:t>Методы, которые могут выбросить «</a:t>
            </a:r>
            <a:r>
              <a:rPr lang="en-US" sz="2000" b="1" dirty="0"/>
              <a:t>checked</a:t>
            </a:r>
            <a:r>
              <a:rPr lang="ru-RU" sz="2000" b="1" dirty="0"/>
              <a:t>» исключение, должны в своей сигнатуре содержать соответствующее объявление</a:t>
            </a:r>
            <a:r>
              <a:rPr lang="en-US" sz="2000" b="1" dirty="0"/>
              <a:t> (declare rule)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983" y="2858370"/>
            <a:ext cx="4935111" cy="1364367"/>
          </a:xfrm>
          <a:prstGeom prst="rect">
            <a:avLst/>
          </a:prstGeom>
        </p:spPr>
      </p:pic>
      <p:sp>
        <p:nvSpPr>
          <p:cNvPr id="8" name="Google Shape;141;g7f2070b58e_0_0"/>
          <p:cNvSpPr txBox="1">
            <a:spLocks/>
          </p:cNvSpPr>
          <p:nvPr/>
        </p:nvSpPr>
        <p:spPr>
          <a:xfrm>
            <a:off x="4282110" y="4460513"/>
            <a:ext cx="7414181" cy="218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sz="2000" b="1" dirty="0"/>
              <a:t>Различаем ключевые слова:</a:t>
            </a:r>
          </a:p>
          <a:p>
            <a:pPr marL="0" indent="0"/>
            <a:endParaRPr lang="ru-RU" sz="20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000" b="1" dirty="0"/>
              <a:t>throw = </a:t>
            </a:r>
            <a:r>
              <a:rPr lang="ru-RU" sz="2000" b="1" dirty="0"/>
              <a:t>«выбросить исключение» </a:t>
            </a:r>
            <a:r>
              <a:rPr lang="ru-RU" sz="1600" b="1" dirty="0"/>
              <a:t>(команда)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000" b="1" dirty="0"/>
              <a:t>throws =</a:t>
            </a:r>
            <a:r>
              <a:rPr lang="ru-RU" sz="2000" b="1" dirty="0"/>
              <a:t> «метод может выбросить исключение» </a:t>
            </a:r>
            <a:r>
              <a:rPr lang="ru-RU" sz="1600" b="1" dirty="0"/>
              <a:t>(объявление)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762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обработка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Для обработки исключений в </a:t>
            </a:r>
            <a:r>
              <a:rPr lang="en-US" sz="2400" b="1" dirty="0"/>
              <a:t>Java</a:t>
            </a:r>
            <a:r>
              <a:rPr lang="ru-RU" sz="2400" b="1" dirty="0"/>
              <a:t> есть конструкция </a:t>
            </a:r>
            <a:r>
              <a:rPr lang="en-US" sz="2400" b="1" dirty="0"/>
              <a:t>try-catch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58" y="2929643"/>
            <a:ext cx="7822569" cy="33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3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в примерах, </a:t>
            </a:r>
            <a:r>
              <a:rPr lang="en-US" dirty="0"/>
              <a:t>live coding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133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buFont typeface="+mj-lt"/>
              <a:buAutoNum type="arabicPeriod"/>
            </a:pPr>
            <a:r>
              <a:rPr lang="en-US" sz="2400" b="1" dirty="0"/>
              <a:t>Unchecked exceptions: </a:t>
            </a:r>
            <a:r>
              <a:rPr lang="ru-RU" sz="2400" b="1" dirty="0"/>
              <a:t>примеры</a:t>
            </a:r>
          </a:p>
          <a:p>
            <a:pPr lvl="0" indent="-457200">
              <a:buFont typeface="+mj-lt"/>
              <a:buAutoNum type="arabicPeriod"/>
            </a:pPr>
            <a:r>
              <a:rPr lang="en-US" sz="2400" b="1" dirty="0"/>
              <a:t>Checked exceptions</a:t>
            </a:r>
            <a:r>
              <a:rPr lang="ru-RU" sz="2400" b="1" dirty="0"/>
              <a:t>: примеры</a:t>
            </a:r>
            <a:endParaRPr lang="en-US" sz="24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05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обработка </a:t>
            </a:r>
            <a:r>
              <a:rPr lang="en-US" dirty="0"/>
              <a:t>[</a:t>
            </a:r>
            <a:r>
              <a:rPr lang="ru-RU" dirty="0"/>
              <a:t>3</a:t>
            </a:r>
            <a:r>
              <a:rPr lang="en-US" dirty="0"/>
              <a:t>]</a:t>
            </a:r>
            <a:r>
              <a:rPr lang="ru-RU" dirty="0"/>
              <a:t>, </a:t>
            </a:r>
            <a:r>
              <a:rPr lang="en-US" dirty="0"/>
              <a:t>catching various types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480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При обработке исключений с использованием блока </a:t>
            </a:r>
            <a:r>
              <a:rPr lang="en-US" sz="2400" b="1" dirty="0"/>
              <a:t>try-catch</a:t>
            </a:r>
            <a:r>
              <a:rPr lang="ru-RU" sz="2400" b="1" dirty="0"/>
              <a:t> можно обрабатывать исключения разных типов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Порядок следования исключений в </a:t>
            </a:r>
            <a:r>
              <a:rPr lang="en-US" sz="2400" b="1" dirty="0"/>
              <a:t>catch</a:t>
            </a:r>
            <a:r>
              <a:rPr lang="ru-RU" sz="2400" b="1" dirty="0"/>
              <a:t> блоках должен быть противоположен направлению структуре классов</a:t>
            </a:r>
            <a:endParaRPr lang="en-US" sz="24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5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обработка </a:t>
            </a:r>
            <a:r>
              <a:rPr lang="en-US" dirty="0"/>
              <a:t>[</a:t>
            </a:r>
            <a:r>
              <a:rPr lang="ru-RU" dirty="0"/>
              <a:t>3</a:t>
            </a:r>
            <a:r>
              <a:rPr lang="en-US" dirty="0"/>
              <a:t>]</a:t>
            </a:r>
            <a:r>
              <a:rPr lang="ru-RU" dirty="0"/>
              <a:t>, </a:t>
            </a:r>
            <a:r>
              <a:rPr lang="en-US" dirty="0"/>
              <a:t>catching various types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1705613"/>
            <a:ext cx="7440687" cy="11486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583" y="3563712"/>
            <a:ext cx="6525947" cy="30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обработка </a:t>
            </a:r>
            <a:r>
              <a:rPr lang="en-US" dirty="0"/>
              <a:t>[</a:t>
            </a:r>
            <a:r>
              <a:rPr lang="ru-RU" dirty="0"/>
              <a:t>3</a:t>
            </a:r>
            <a:r>
              <a:rPr lang="en-US" dirty="0"/>
              <a:t>]</a:t>
            </a:r>
            <a:r>
              <a:rPr lang="ru-RU" dirty="0"/>
              <a:t>, </a:t>
            </a:r>
            <a:r>
              <a:rPr lang="en-US" dirty="0"/>
              <a:t>catching various types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1705613"/>
            <a:ext cx="7440687" cy="11486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583" y="3627306"/>
            <a:ext cx="7043009" cy="29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обработка </a:t>
            </a:r>
            <a:r>
              <a:rPr lang="en-US" dirty="0"/>
              <a:t>[</a:t>
            </a:r>
            <a:r>
              <a:rPr lang="ru-RU" dirty="0"/>
              <a:t>3</a:t>
            </a:r>
            <a:r>
              <a:rPr lang="en-US" dirty="0"/>
              <a:t>]</a:t>
            </a:r>
            <a:r>
              <a:rPr lang="ru-RU" dirty="0"/>
              <a:t>, </a:t>
            </a:r>
            <a:r>
              <a:rPr lang="en-US" dirty="0"/>
              <a:t>catching various types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1705613"/>
            <a:ext cx="7440687" cy="11486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583" y="3619955"/>
            <a:ext cx="6854341" cy="28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3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обработка </a:t>
            </a:r>
            <a:r>
              <a:rPr lang="en-US" dirty="0"/>
              <a:t>[4]</a:t>
            </a:r>
            <a:r>
              <a:rPr lang="ru-RU" dirty="0"/>
              <a:t>, </a:t>
            </a:r>
            <a:r>
              <a:rPr lang="en-US" dirty="0"/>
              <a:t>multi-catching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715839" cy="172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При обработке исключений с использованием блока </a:t>
            </a:r>
            <a:r>
              <a:rPr lang="en-US" sz="2400" b="1" dirty="0"/>
              <a:t>try-catch</a:t>
            </a:r>
            <a:r>
              <a:rPr lang="ru-RU" sz="2400" b="1" dirty="0"/>
              <a:t> можно задать единые правила для обработки исключений всех типов (исключив дублирование кода)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644" y="3556987"/>
            <a:ext cx="6823239" cy="21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5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обработка </a:t>
            </a:r>
            <a:r>
              <a:rPr lang="en-US" dirty="0"/>
              <a:t>[4]</a:t>
            </a:r>
            <a:r>
              <a:rPr lang="ru-RU" dirty="0"/>
              <a:t>, </a:t>
            </a:r>
            <a:r>
              <a:rPr lang="en-US" dirty="0"/>
              <a:t>multi-catching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715839" cy="109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Исключения, перечисляемые в блоке </a:t>
            </a:r>
            <a:r>
              <a:rPr lang="en-US" sz="2400" b="1" dirty="0"/>
              <a:t>catch</a:t>
            </a:r>
            <a:r>
              <a:rPr lang="ru-RU" sz="2400" b="1" dirty="0"/>
              <a:t>, не должны быть связаны в структуре классов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2696066"/>
            <a:ext cx="7440687" cy="1148661"/>
          </a:xfrm>
          <a:prstGeom prst="rect">
            <a:avLst/>
          </a:prstGeom>
        </p:spPr>
      </p:pic>
      <p:sp>
        <p:nvSpPr>
          <p:cNvPr id="10" name="Google Shape;141;g7f2070b58e_0_0"/>
          <p:cNvSpPr txBox="1">
            <a:spLocks/>
          </p:cNvSpPr>
          <p:nvPr/>
        </p:nvSpPr>
        <p:spPr>
          <a:xfrm>
            <a:off x="4204354" y="3844727"/>
            <a:ext cx="7715839" cy="109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Четкие правила синтаксиса в части именования параметра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782" y="4872871"/>
            <a:ext cx="7301488" cy="13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План занятия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4"/>
            <a:ext cx="5866445" cy="491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/>
              <a:t>Немного про ошибки в целом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/>
              <a:t>Исключения в </a:t>
            </a:r>
            <a:r>
              <a:rPr lang="en-US" sz="2400" b="1" dirty="0"/>
              <a:t>Java</a:t>
            </a:r>
            <a:r>
              <a:rPr lang="ru-RU" sz="2400" b="1" dirty="0"/>
              <a:t>: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знакомство – типы, структура классов, простые примеры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обработка исключений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1" dirty="0" err="1"/>
              <a:t>rethrowing</a:t>
            </a:r>
            <a:endParaRPr lang="en-US" sz="2000" b="1" dirty="0"/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наиболее распространенные исключения</a:t>
            </a:r>
            <a:endParaRPr lang="en-US" sz="20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/>
              <a:t>Ввод/вывод в </a:t>
            </a:r>
            <a:r>
              <a:rPr lang="en-US" sz="2400" b="1" dirty="0"/>
              <a:t>Java</a:t>
            </a:r>
            <a:endParaRPr lang="ru-RU" sz="24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1" dirty="0"/>
              <a:t>Assertions</a:t>
            </a:r>
            <a:endParaRPr lang="ru-RU" sz="24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3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в примерах, </a:t>
            </a:r>
            <a:r>
              <a:rPr lang="en-US" dirty="0"/>
              <a:t>live coding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133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buFont typeface="+mj-lt"/>
              <a:buAutoNum type="arabicPeriod"/>
            </a:pPr>
            <a:r>
              <a:rPr lang="en-US" sz="2400" b="1" dirty="0"/>
              <a:t>Catching various types of exceptions</a:t>
            </a:r>
          </a:p>
          <a:p>
            <a:pPr lvl="0" indent="-457200">
              <a:buFont typeface="+mj-lt"/>
              <a:buAutoNum type="arabicPeriod"/>
            </a:pPr>
            <a:r>
              <a:rPr lang="en-US" sz="2400" b="1" dirty="0"/>
              <a:t>Multi-catching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259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Файлы и папки (</a:t>
            </a:r>
            <a:r>
              <a:rPr lang="en-US" dirty="0"/>
              <a:t>Files and Directories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199642" y="1596212"/>
            <a:ext cx="586644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Сперва немного </a:t>
            </a:r>
            <a:r>
              <a:rPr lang="ru-RU" sz="1600" b="1" dirty="0"/>
              <a:t>очевидной</a:t>
            </a:r>
            <a:r>
              <a:rPr lang="ru-RU" sz="2400" b="1" dirty="0"/>
              <a:t> теории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Файл – запись в файловой системе, содержащая пользовательские и системные данные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Директория – запись в файловой системе, содержащая файлы и другие директории</a:t>
            </a:r>
            <a:endParaRPr lang="en-US" sz="24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Класс </a:t>
            </a:r>
            <a:r>
              <a:rPr lang="en-US" dirty="0" err="1"/>
              <a:t>java.io.File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Представляет имя пути до определенного файла или директории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Не может выполнять операции чтения/записи напрямую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Но может передаваться в качестве параметра другим классам, обеспечивающим чтение/запись</a:t>
            </a:r>
            <a:endParaRPr lang="en-US" sz="24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98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Класс </a:t>
            </a:r>
            <a:r>
              <a:rPr lang="en-US" dirty="0" err="1"/>
              <a:t>java.io.File</a:t>
            </a:r>
            <a:r>
              <a:rPr lang="ru-RU" dirty="0"/>
              <a:t>: создание объекта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084" y="1261048"/>
            <a:ext cx="6343401" cy="3262692"/>
          </a:xfrm>
          <a:prstGeom prst="rect">
            <a:avLst/>
          </a:prstGeom>
        </p:spPr>
      </p:pic>
      <p:sp>
        <p:nvSpPr>
          <p:cNvPr id="9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147794" y="4584509"/>
            <a:ext cx="6358379" cy="142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b="1" dirty="0"/>
              <a:t>Необходимо помнить про разделитель, в каждой ОС он может быть свой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b="1" dirty="0"/>
              <a:t>Получить разделить можно, например, так:</a:t>
            </a: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727" y="5875590"/>
            <a:ext cx="5937758" cy="6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8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1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Класс </a:t>
            </a:r>
            <a:r>
              <a:rPr lang="en-US" dirty="0" err="1"/>
              <a:t>java.io.File</a:t>
            </a:r>
            <a:r>
              <a:rPr lang="ru-RU" dirty="0"/>
              <a:t>: наиболее часто используемые методы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2083905"/>
            <a:ext cx="2308295" cy="32045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659" y="1913639"/>
            <a:ext cx="2059803" cy="43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37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. </a:t>
            </a:r>
            <a:r>
              <a:rPr lang="en-US" dirty="0"/>
              <a:t>Streams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569723" cy="142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I/O Streams </a:t>
            </a:r>
            <a:r>
              <a:rPr lang="ru-RU" sz="2400" b="1" dirty="0">
                <a:sym typeface="Wingdings" panose="05000000000000000000" pitchFamily="2" charset="2"/>
              </a:rPr>
              <a:t>– это последовательные потоки данных, обеспечивающие доступ к файлу или запись в него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025" y="3118740"/>
            <a:ext cx="8372377" cy="1513805"/>
          </a:xfrm>
          <a:prstGeom prst="rect">
            <a:avLst/>
          </a:prstGeom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78583" y="4859457"/>
            <a:ext cx="7569723" cy="142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ym typeface="Wingdings" panose="05000000000000000000" pitchFamily="2" charset="2"/>
              </a:rPr>
              <a:t>В конечном счете все </a:t>
            </a:r>
            <a:r>
              <a:rPr lang="en-US" sz="2000" b="1" dirty="0">
                <a:sym typeface="Wingdings" panose="05000000000000000000" pitchFamily="2" charset="2"/>
              </a:rPr>
              <a:t>stream-</a:t>
            </a:r>
            <a:r>
              <a:rPr lang="ru-RU" sz="2000" b="1" dirty="0">
                <a:sym typeface="Wingdings" panose="05000000000000000000" pitchFamily="2" charset="2"/>
              </a:rPr>
              <a:t>классы работают с байтами. </a:t>
            </a:r>
            <a:br>
              <a:rPr lang="ru-RU" sz="2000" b="1" dirty="0">
                <a:sym typeface="Wingdings" panose="05000000000000000000" pitchFamily="2" charset="2"/>
              </a:rPr>
            </a:br>
            <a:r>
              <a:rPr lang="ru-RU" sz="2000" b="1" dirty="0">
                <a:sym typeface="Wingdings" panose="05000000000000000000" pitchFamily="2" charset="2"/>
              </a:rPr>
              <a:t>Даже если предлагают работать со строками – не </a:t>
            </a:r>
            <a:r>
              <a:rPr lang="ru-RU" sz="2000" b="1" dirty="0" err="1">
                <a:sym typeface="Wingdings" panose="05000000000000000000" pitchFamily="2" charset="2"/>
              </a:rPr>
              <a:t>ведитесь</a:t>
            </a:r>
            <a:r>
              <a:rPr lang="ru-RU" sz="2000" b="1" dirty="0">
                <a:sym typeface="Wingdings" panose="05000000000000000000" pitchFamily="2" charset="2"/>
              </a:rPr>
              <a:t>, это всего лишь </a:t>
            </a:r>
            <a:r>
              <a:rPr lang="ru-RU" sz="2000" b="1" dirty="0" err="1">
                <a:sym typeface="Wingdings" panose="05000000000000000000" pitchFamily="2" charset="2"/>
              </a:rPr>
              <a:t>верхнеуровневая</a:t>
            </a:r>
            <a:r>
              <a:rPr lang="ru-RU" sz="2000" b="1" dirty="0">
                <a:sym typeface="Wingdings" panose="05000000000000000000" pitchFamily="2" charset="2"/>
              </a:rPr>
              <a:t> абстракция</a:t>
            </a:r>
          </a:p>
        </p:txBody>
      </p:sp>
    </p:spTree>
    <p:extLst>
      <p:ext uri="{BB962C8B-B14F-4D97-AF65-F5344CB8AC3E}">
        <p14:creationId xmlns:p14="http://schemas.microsoft.com/office/powerpoint/2010/main" val="137649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26</a:t>
            </a:fld>
            <a:endParaRPr dirty="0"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Byte Streams vs. Character Streams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69698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java.io API</a:t>
            </a:r>
            <a:r>
              <a:rPr lang="ru-RU" sz="2000" b="1" dirty="0"/>
              <a:t> предоставляет 2 множества классов для чтения и записи в потоки:</a:t>
            </a:r>
            <a:br>
              <a:rPr lang="ru-RU" sz="2000" b="1" dirty="0"/>
            </a:br>
            <a:br>
              <a:rPr lang="ru-RU" sz="2000" b="1" dirty="0"/>
            </a:br>
            <a:r>
              <a:rPr lang="ru-RU" sz="2000" b="1" dirty="0"/>
              <a:t>*</a:t>
            </a:r>
            <a:r>
              <a:rPr lang="en-US" sz="2000" b="1" dirty="0"/>
              <a:t>InputStream.java	</a:t>
            </a:r>
            <a:r>
              <a:rPr lang="ru-RU" sz="2000" b="1" dirty="0"/>
              <a:t>	</a:t>
            </a:r>
            <a:r>
              <a:rPr lang="en-US" sz="2000" b="1" dirty="0"/>
              <a:t>vs.	    *Reader.java</a:t>
            </a:r>
            <a:br>
              <a:rPr lang="en-US" sz="2000" b="1" dirty="0"/>
            </a:br>
            <a:r>
              <a:rPr lang="ru-RU" sz="2000" b="1" dirty="0"/>
              <a:t>*</a:t>
            </a:r>
            <a:r>
              <a:rPr lang="en-US" sz="2000" b="1" dirty="0"/>
              <a:t>OutputStream.java 	    </a:t>
            </a:r>
            <a:r>
              <a:rPr lang="ru-RU" sz="2000" b="1" dirty="0"/>
              <a:t>	    </a:t>
            </a:r>
            <a:r>
              <a:rPr lang="en-US" sz="2000" b="1" dirty="0"/>
              <a:t>*Writer.java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разница между двумя множества состоит в том, что:</a:t>
            </a:r>
            <a:br>
              <a:rPr lang="ru-RU" sz="2000" b="1" dirty="0"/>
            </a:br>
            <a:endParaRPr lang="ru-RU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«</a:t>
            </a:r>
            <a:r>
              <a:rPr lang="en-US" sz="2000" b="1" dirty="0"/>
              <a:t>stream</a:t>
            </a:r>
            <a:r>
              <a:rPr lang="ru-RU" sz="2000" b="1" dirty="0"/>
              <a:t>» классы используются для работы с «бинарными» данными, работа с байтовым представлением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«</a:t>
            </a:r>
            <a:r>
              <a:rPr lang="en-US" sz="2000" b="1" dirty="0"/>
              <a:t>reader</a:t>
            </a:r>
            <a:r>
              <a:rPr lang="ru-RU" sz="2000" b="1" dirty="0"/>
              <a:t>»/«</a:t>
            </a:r>
            <a:r>
              <a:rPr lang="en-US" sz="2000" b="1" dirty="0"/>
              <a:t>writer</a:t>
            </a:r>
            <a:r>
              <a:rPr lang="ru-RU" sz="2000" b="1" dirty="0"/>
              <a:t>» классы используются для работы с символьными или строковыми данными</a:t>
            </a:r>
            <a:br>
              <a:rPr lang="ru-RU" sz="2000" b="1" dirty="0"/>
            </a:br>
            <a:r>
              <a:rPr lang="ru-RU" sz="2000" b="1" dirty="0"/>
              <a:t>(</a:t>
            </a:r>
            <a:r>
              <a:rPr lang="ru-RU" sz="2000" b="1" u="sng" dirty="0"/>
              <a:t>но эти классы все еще являются </a:t>
            </a:r>
            <a:r>
              <a:rPr lang="en-US" sz="2000" b="1" u="sng" dirty="0"/>
              <a:t>Streams</a:t>
            </a:r>
            <a:r>
              <a:rPr lang="ru-RU" sz="2000" b="1" dirty="0"/>
              <a:t>)</a:t>
            </a:r>
            <a:endParaRPr lang="en-US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59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27</a:t>
            </a:fld>
            <a:endParaRPr dirty="0"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Byte Streams vs. Character Streams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69698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Как правило, каждому «</a:t>
            </a:r>
            <a:r>
              <a:rPr lang="en-US" sz="2000" b="1" dirty="0"/>
              <a:t>Input-</a:t>
            </a:r>
            <a:r>
              <a:rPr lang="ru-RU" sz="2000" b="1" dirty="0"/>
              <a:t>классу» соответствует «</a:t>
            </a:r>
            <a:r>
              <a:rPr lang="en-US" sz="2000" b="1" dirty="0"/>
              <a:t>Output-</a:t>
            </a:r>
            <a:r>
              <a:rPr lang="ru-RU" sz="2000" b="1" dirty="0"/>
              <a:t>класс»:</a:t>
            </a:r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err="1"/>
              <a:t>FileInputStream</a:t>
            </a:r>
            <a:r>
              <a:rPr lang="en-US" b="1" dirty="0"/>
              <a:t> -&gt; …</a:t>
            </a:r>
            <a:br>
              <a:rPr lang="en-US" b="1" dirty="0"/>
            </a:br>
            <a:r>
              <a:rPr lang="en-US" b="1" dirty="0"/>
              <a:t>… -&gt; </a:t>
            </a:r>
            <a:r>
              <a:rPr lang="en-US" b="1" dirty="0" err="1"/>
              <a:t>FileOutputStream</a:t>
            </a:r>
            <a:endParaRPr lang="en-US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err="1"/>
              <a:t>FileWriter</a:t>
            </a:r>
            <a:r>
              <a:rPr lang="en-US" b="1" dirty="0"/>
              <a:t> -&gt; …</a:t>
            </a:r>
            <a:br>
              <a:rPr lang="en-US" b="1" dirty="0"/>
            </a:br>
            <a:r>
              <a:rPr lang="en-US" b="1" dirty="0"/>
              <a:t>… -&gt; </a:t>
            </a:r>
            <a:r>
              <a:rPr lang="en-US" b="1" dirty="0" err="1"/>
              <a:t>FileReader</a:t>
            </a:r>
            <a:endParaRPr lang="en-US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Но есть исключения*: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err="1"/>
              <a:t>PrintWriter</a:t>
            </a:r>
            <a:r>
              <a:rPr lang="ru-RU" b="1" dirty="0"/>
              <a:t> не соответствует</a:t>
            </a:r>
            <a:r>
              <a:rPr lang="en-US" b="1" dirty="0"/>
              <a:t> </a:t>
            </a:r>
            <a:r>
              <a:rPr lang="en-US" b="1" dirty="0" err="1"/>
              <a:t>PrintReader</a:t>
            </a:r>
            <a:br>
              <a:rPr lang="ru-RU" b="1" dirty="0"/>
            </a:br>
            <a:r>
              <a:rPr lang="en-US" b="1" dirty="0" err="1"/>
              <a:t>PrintStream</a:t>
            </a:r>
            <a:r>
              <a:rPr lang="ru-RU" b="1" dirty="0"/>
              <a:t> не </a:t>
            </a:r>
            <a:r>
              <a:rPr lang="ru-RU" b="1" dirty="0" err="1"/>
              <a:t>соответсвует</a:t>
            </a:r>
            <a:r>
              <a:rPr lang="en-US" b="1" dirty="0"/>
              <a:t> </a:t>
            </a:r>
            <a:r>
              <a:rPr lang="en-US" b="1" dirty="0" err="1"/>
              <a:t>InputStream</a:t>
            </a:r>
            <a:endParaRPr lang="en-US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615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28</a:t>
            </a:fld>
            <a:endParaRPr dirty="0"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Low-Level vs. High-Level Streams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696985" cy="204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Low-Level Stream</a:t>
            </a:r>
            <a:r>
              <a:rPr lang="ru-RU" sz="2000" b="1" dirty="0"/>
              <a:t> связывается напрямую с источником данных;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High-Level Stream</a:t>
            </a:r>
            <a:r>
              <a:rPr lang="ru-RU" sz="2000" b="1" dirty="0"/>
              <a:t> построен на основе другого </a:t>
            </a:r>
            <a:r>
              <a:rPr lang="en-US" sz="2000" b="1" dirty="0"/>
              <a:t>stream’</a:t>
            </a:r>
            <a:r>
              <a:rPr lang="ru-RU" sz="2000" b="1" dirty="0"/>
              <a:t>а через </a:t>
            </a:r>
            <a:r>
              <a:rPr lang="en-US" sz="2000" b="1" dirty="0"/>
              <a:t>Wrapping </a:t>
            </a:r>
            <a:r>
              <a:rPr lang="ru-RU" sz="2000" b="1" dirty="0"/>
              <a:t>(передача одного экземпляра класса в качестве параметра конструктору другого);</a:t>
            </a:r>
          </a:p>
          <a:p>
            <a:pPr marL="0" lvl="0" indent="0"/>
            <a:endParaRPr lang="ru-RU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63" y="4099776"/>
            <a:ext cx="7660814" cy="14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93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29</a:t>
            </a:fld>
            <a:endParaRPr dirty="0"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Buffered Streams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69698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Для работы с файлами рекомендуется использовать </a:t>
            </a:r>
            <a:r>
              <a:rPr lang="en-US" sz="2000" b="1" dirty="0"/>
              <a:t>*</a:t>
            </a:r>
            <a:r>
              <a:rPr lang="en-US" sz="2000" b="1" dirty="0" err="1"/>
              <a:t>BufferedStream</a:t>
            </a:r>
            <a:r>
              <a:rPr lang="en-US" sz="2000" b="1" dirty="0"/>
              <a:t> </a:t>
            </a:r>
            <a:r>
              <a:rPr lang="ru-RU" sz="2000" b="1" dirty="0"/>
              <a:t>классы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Для создания экземпляра необходим экземпляр </a:t>
            </a:r>
            <a:r>
              <a:rPr lang="en-US" sz="2000" b="1" dirty="0"/>
              <a:t>low-level stream’</a:t>
            </a:r>
            <a:r>
              <a:rPr lang="ru-RU" sz="2000" b="1" dirty="0"/>
              <a:t>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Эти классы производят запись данных в файл группами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Тем самым повышают производительность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5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Немного об ошибках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369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ru-RU" sz="2400" b="1" dirty="0"/>
              <a:t>Какие бывают ошибки в контексте жизненного цикла программы?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lvl="0" indent="-457200">
              <a:buFont typeface="+mj-lt"/>
              <a:buAutoNum type="arabicPeriod"/>
            </a:pPr>
            <a:r>
              <a:rPr lang="ru-RU" sz="2400" b="1" dirty="0"/>
              <a:t>Ошибка компиляции</a:t>
            </a:r>
            <a:r>
              <a:rPr lang="en-US" sz="2400" b="1" dirty="0"/>
              <a:t> (compile time)</a:t>
            </a:r>
            <a:endParaRPr lang="ru-RU" sz="2400" b="1" dirty="0"/>
          </a:p>
          <a:p>
            <a:pPr lvl="0" indent="-457200">
              <a:buFont typeface="+mj-lt"/>
              <a:buAutoNum type="arabicPeriod"/>
            </a:pPr>
            <a:r>
              <a:rPr lang="ru-RU" sz="2400" b="1" dirty="0"/>
              <a:t>Ошибка времени исполнения</a:t>
            </a:r>
            <a:r>
              <a:rPr lang="en-US" sz="2400" b="1" dirty="0"/>
              <a:t> (runtime)</a:t>
            </a:r>
            <a:endParaRPr lang="ru-RU" sz="2400" b="1" dirty="0"/>
          </a:p>
          <a:p>
            <a:pPr lvl="0" indent="-457200">
              <a:buFont typeface="+mj-lt"/>
              <a:buAutoNum type="arabicPeriod"/>
            </a:pPr>
            <a:r>
              <a:rPr lang="ru-RU" sz="2400" b="1" dirty="0"/>
              <a:t>Системная ошибка</a:t>
            </a:r>
          </a:p>
          <a:p>
            <a:pPr lvl="0" indent="-457200">
              <a:buFont typeface="+mj-lt"/>
              <a:buAutoNum type="arabicPeriod"/>
            </a:pPr>
            <a:r>
              <a:rPr lang="ru-RU" sz="2400" b="1" dirty="0"/>
              <a:t>Ошибка проектирования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35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30</a:t>
            </a:fld>
            <a:endParaRPr dirty="0"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Summary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4"/>
            <a:ext cx="7696985" cy="491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Классы </a:t>
            </a:r>
            <a:r>
              <a:rPr lang="en-US" sz="2000" b="1" dirty="0"/>
              <a:t>*</a:t>
            </a:r>
            <a:r>
              <a:rPr lang="en-US" sz="2000" b="1" dirty="0" err="1"/>
              <a:t>InputStream</a:t>
            </a:r>
            <a:r>
              <a:rPr lang="en-US" sz="2000" b="1" dirty="0"/>
              <a:t> </a:t>
            </a:r>
            <a:r>
              <a:rPr lang="ru-RU" sz="2000" b="1" dirty="0"/>
              <a:t>и </a:t>
            </a:r>
            <a:r>
              <a:rPr lang="en-US" sz="2000" b="1" dirty="0"/>
              <a:t>*</a:t>
            </a:r>
            <a:r>
              <a:rPr lang="en-US" sz="2000" b="1" dirty="0" err="1"/>
              <a:t>OutputStream</a:t>
            </a:r>
            <a:r>
              <a:rPr lang="ru-RU" sz="2000" b="1" dirty="0"/>
              <a:t> используются для чтения/записи бинарных данных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Классы </a:t>
            </a:r>
            <a:r>
              <a:rPr lang="en-US" sz="2000" b="1" dirty="0"/>
              <a:t>*Reader</a:t>
            </a:r>
            <a:r>
              <a:rPr lang="ru-RU" sz="2000" b="1" dirty="0"/>
              <a:t> и </a:t>
            </a:r>
            <a:r>
              <a:rPr lang="en-US" sz="2000" b="1" dirty="0"/>
              <a:t>*Writer</a:t>
            </a:r>
            <a:r>
              <a:rPr lang="ru-RU" sz="2000" b="1" dirty="0"/>
              <a:t> используются для чтения/записи символьных и строковых данных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Большинство (но не все) классов для осуществления операции чтения имеют соответствующие им классы для осуществления операции записи</a:t>
            </a:r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Low-Level</a:t>
            </a:r>
            <a:r>
              <a:rPr lang="ru-RU" sz="2000" b="1" dirty="0"/>
              <a:t> потоки связаны напрямую с источником данных (ресурсом)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High-Level</a:t>
            </a:r>
            <a:r>
              <a:rPr lang="ru-RU" sz="2000" b="1" dirty="0"/>
              <a:t> потоки сконструированы на основе </a:t>
            </a:r>
            <a:r>
              <a:rPr lang="en-US" sz="2000" b="1" dirty="0"/>
              <a:t>Low-Level</a:t>
            </a:r>
            <a:r>
              <a:rPr lang="ru-RU" sz="2000" b="1" dirty="0"/>
              <a:t> потоков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Классы </a:t>
            </a:r>
            <a:r>
              <a:rPr lang="en-US" sz="2000" b="1" dirty="0"/>
              <a:t>Buffered* </a:t>
            </a:r>
            <a:r>
              <a:rPr lang="ru-RU" sz="2000" b="1" dirty="0"/>
              <a:t>используются для чтения/записи данных «пачками»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542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31</a:t>
            </a:fld>
            <a:endParaRPr dirty="0"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Streams Classes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467" y="1295808"/>
            <a:ext cx="8439533" cy="45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8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32</a:t>
            </a:fld>
            <a:endParaRPr dirty="0"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Streams Classes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228" y="1441322"/>
            <a:ext cx="7307050" cy="48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4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33</a:t>
            </a:fld>
            <a:endParaRPr dirty="0"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запись объектов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69698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Иногда возникает задача записать в файл некоторые данные, представленные в виде объектов, чтобы позднее прочитать их снова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Для этого используются классы </a:t>
            </a:r>
            <a:r>
              <a:rPr lang="en-US" sz="2000" b="1" dirty="0" err="1"/>
              <a:t>ObjectInputStream</a:t>
            </a:r>
            <a:r>
              <a:rPr lang="en-US" sz="2000" b="1" dirty="0"/>
              <a:t> </a:t>
            </a:r>
            <a:r>
              <a:rPr lang="ru-RU" sz="2000" b="1" dirty="0"/>
              <a:t>и </a:t>
            </a:r>
            <a:r>
              <a:rPr lang="en-US" sz="2000" b="1" dirty="0" err="1"/>
              <a:t>ObjectOutputStream</a:t>
            </a:r>
            <a:endParaRPr lang="ru-RU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Сериализация</a:t>
            </a:r>
            <a:r>
              <a:rPr lang="ru-RU" sz="2000" b="1" dirty="0"/>
              <a:t> – процесс конвертации объекта из одного представления (</a:t>
            </a:r>
            <a:r>
              <a:rPr lang="en-US" sz="2000" b="1" dirty="0"/>
              <a:t>in-memory</a:t>
            </a:r>
            <a:r>
              <a:rPr lang="ru-RU" sz="2000" b="1" dirty="0"/>
              <a:t>) в другое (</a:t>
            </a:r>
            <a:r>
              <a:rPr lang="en-US" sz="2000" b="1" dirty="0"/>
              <a:t>stored data format</a:t>
            </a:r>
            <a:r>
              <a:rPr lang="ru-RU" sz="2000" b="1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Десериализация</a:t>
            </a:r>
            <a:r>
              <a:rPr lang="ru-RU" sz="2000" b="1" dirty="0"/>
              <a:t> – обратный </a:t>
            </a:r>
            <a:r>
              <a:rPr lang="ru-RU" sz="2000" b="1" dirty="0" err="1"/>
              <a:t>сериализации</a:t>
            </a:r>
            <a:r>
              <a:rPr lang="ru-RU" sz="2000" b="1" dirty="0"/>
              <a:t> процесс</a:t>
            </a:r>
            <a:endParaRPr lang="en-US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490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34</a:t>
            </a:fld>
            <a:endParaRPr dirty="0"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Ввод/вывод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 err="1"/>
              <a:t>сериализация</a:t>
            </a:r>
            <a:r>
              <a:rPr lang="ru-RU" dirty="0"/>
              <a:t> объектов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696985" cy="58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Класс должен реализовывать интерфейс </a:t>
            </a:r>
            <a:r>
              <a:rPr lang="en-US" sz="2000" b="1" dirty="0"/>
              <a:t>Serializable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241" y="2182305"/>
            <a:ext cx="6736427" cy="44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47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35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обработка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Для обработки исключений в </a:t>
            </a:r>
            <a:r>
              <a:rPr lang="en-US" sz="2400" b="1" dirty="0"/>
              <a:t>Java</a:t>
            </a:r>
            <a:r>
              <a:rPr lang="ru-RU" sz="2400" b="1" dirty="0"/>
              <a:t> есть конструкция </a:t>
            </a:r>
            <a:r>
              <a:rPr lang="en-US" sz="2400" b="1" dirty="0"/>
              <a:t>try-catch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58" y="2929643"/>
            <a:ext cx="7822569" cy="33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95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36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2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</a:t>
            </a:r>
            <a:r>
              <a:rPr lang="en-US" i="1" dirty="0"/>
              <a:t>try-catch</a:t>
            </a:r>
            <a:r>
              <a:rPr lang="en-US" dirty="0"/>
              <a:t> with </a:t>
            </a:r>
            <a:r>
              <a:rPr lang="en-US" i="1" dirty="0"/>
              <a:t>finally</a:t>
            </a:r>
            <a:r>
              <a:rPr lang="en-US" dirty="0"/>
              <a:t> block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95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Для обработки исключений в </a:t>
            </a:r>
            <a:r>
              <a:rPr lang="en-US" sz="2400" b="1" dirty="0"/>
              <a:t>Java</a:t>
            </a:r>
            <a:r>
              <a:rPr lang="ru-RU" sz="2400" b="1" dirty="0"/>
              <a:t> есть конструкция </a:t>
            </a:r>
            <a:r>
              <a:rPr lang="en-US" sz="2400" b="1" dirty="0"/>
              <a:t>try-catch</a:t>
            </a:r>
            <a:r>
              <a:rPr lang="ru-RU" sz="2400" b="1" dirty="0"/>
              <a:t>-</a:t>
            </a:r>
            <a:r>
              <a:rPr lang="en-US" sz="2400" b="1" dirty="0"/>
              <a:t>finally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692" y="2731266"/>
            <a:ext cx="5672947" cy="38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5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37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3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время </a:t>
            </a:r>
            <a:r>
              <a:rPr lang="ru-RU" dirty="0" err="1"/>
              <a:t>квиза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95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Что выведет данная программа при запуске?</a:t>
            </a:r>
            <a:endParaRPr lang="en-US" sz="24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61" y="2554664"/>
            <a:ext cx="3691624" cy="41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06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38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</a:t>
            </a:r>
            <a:r>
              <a:rPr lang="ru-RU" dirty="0"/>
              <a:t> внимание на код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424" y="1635549"/>
            <a:ext cx="8045384" cy="37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2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39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</a:t>
            </a:r>
            <a:r>
              <a:rPr lang="ru-RU" dirty="0"/>
              <a:t> ВЖУХ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172" y="2273152"/>
            <a:ext cx="7634483" cy="8660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549" y="3131322"/>
            <a:ext cx="3836807" cy="8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Ошибки времени исполнения (</a:t>
            </a:r>
            <a:r>
              <a:rPr lang="en-US" dirty="0"/>
              <a:t>runtime)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ru-RU" sz="2000" b="1" dirty="0"/>
              <a:t>Наиболее распространенные ошибки времени исполнения: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выход за пределы массива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ошибка подключения к удаленному ресурсу (</a:t>
            </a:r>
            <a:r>
              <a:rPr lang="en-US" sz="2000" b="1" dirty="0"/>
              <a:t>Web)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вызов метода с неподдерживаемым значением параметра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обращение к </a:t>
            </a:r>
            <a:r>
              <a:rPr lang="en-US" sz="2000" b="1" dirty="0"/>
              <a:t>null</a:t>
            </a:r>
            <a:endParaRPr lang="ru-RU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и многие-многие-многие-многие-многие другие (поверьте, их нереально много </a:t>
            </a:r>
            <a:r>
              <a:rPr lang="ru-RU" sz="2000" b="1" dirty="0">
                <a:sym typeface="Wingdings" panose="05000000000000000000" pitchFamily="2" charset="2"/>
              </a:rPr>
              <a:t> )</a:t>
            </a:r>
            <a:endParaRPr lang="en-US" sz="20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681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40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 try-with-resources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7588577" cy="41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Помним, что  блок </a:t>
            </a:r>
            <a:r>
              <a:rPr lang="en-US" sz="2400" b="1" dirty="0"/>
              <a:t>try</a:t>
            </a:r>
            <a:r>
              <a:rPr lang="ru-RU" sz="2400" b="1" dirty="0"/>
              <a:t> всегда требует после себя один из блоков </a:t>
            </a:r>
            <a:r>
              <a:rPr lang="en-US" sz="2400" b="1" dirty="0"/>
              <a:t>catch</a:t>
            </a:r>
            <a:r>
              <a:rPr lang="ru-RU" sz="2400" b="1" dirty="0"/>
              <a:t> или </a:t>
            </a:r>
            <a:r>
              <a:rPr lang="en-US" sz="2400" b="1" dirty="0"/>
              <a:t>finally</a:t>
            </a: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В примере выше у нас явно присутствует только </a:t>
            </a:r>
            <a:r>
              <a:rPr lang="en-US" sz="2400" b="1" dirty="0"/>
              <a:t>try</a:t>
            </a: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Но на самом деле, у нас там есть и </a:t>
            </a:r>
            <a:r>
              <a:rPr lang="en-US" sz="2400" b="1" dirty="0"/>
              <a:t>finally</a:t>
            </a:r>
            <a:r>
              <a:rPr lang="ru-RU" sz="2400" b="1" dirty="0"/>
              <a:t>. Просто неявно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99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41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 try-with-resources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588577" cy="6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Конструкция в общем виде выглядит так: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55" y="2651490"/>
            <a:ext cx="6967046" cy="2386596"/>
          </a:xfrm>
          <a:prstGeom prst="rect">
            <a:avLst/>
          </a:prstGeom>
        </p:spPr>
      </p:pic>
      <p:sp>
        <p:nvSpPr>
          <p:cNvPr id="8" name="Google Shape;141;g7f2070b58e_0_0"/>
          <p:cNvSpPr txBox="1">
            <a:spLocks/>
          </p:cNvSpPr>
          <p:nvPr/>
        </p:nvSpPr>
        <p:spPr>
          <a:xfrm>
            <a:off x="4204355" y="5359076"/>
            <a:ext cx="7588577" cy="6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Закрытие происходит неявно в блоке </a:t>
            </a:r>
            <a:r>
              <a:rPr lang="en-US" sz="2400" b="1" dirty="0"/>
              <a:t>finally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29394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42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 try-with-resources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588577" cy="6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Но никто не запрещает делать вот так: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2521669"/>
            <a:ext cx="6887404" cy="29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43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</a:t>
            </a:r>
            <a:r>
              <a:rPr lang="ru-RU" dirty="0"/>
              <a:t> синтаксическая шпаргалка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83" y="1847654"/>
            <a:ext cx="7213610" cy="40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90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44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 </a:t>
            </a:r>
            <a:r>
              <a:rPr lang="en-US" dirty="0" err="1"/>
              <a:t>AutoCloseable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588577" cy="6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Рассмотрим пример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55" y="2615938"/>
            <a:ext cx="7176579" cy="2262826"/>
          </a:xfrm>
          <a:prstGeom prst="rect">
            <a:avLst/>
          </a:prstGeom>
        </p:spPr>
      </p:pic>
      <p:sp>
        <p:nvSpPr>
          <p:cNvPr id="9" name="Google Shape;141;g7f2070b58e_0_0"/>
          <p:cNvSpPr txBox="1">
            <a:spLocks/>
          </p:cNvSpPr>
          <p:nvPr/>
        </p:nvSpPr>
        <p:spPr>
          <a:xfrm>
            <a:off x="4204355" y="5396786"/>
            <a:ext cx="7588577" cy="64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sz="2400" b="1" dirty="0">
                <a:solidFill>
                  <a:srgbClr val="FF0000"/>
                </a:solidFill>
              </a:rPr>
              <a:t>Почему это не заработает?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1937450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45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 </a:t>
            </a:r>
            <a:r>
              <a:rPr lang="en-US" dirty="0" err="1"/>
              <a:t>AutoCloseable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588577" cy="6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Рассмотрим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рабочий</a:t>
            </a:r>
            <a:r>
              <a:rPr lang="ru-RU" sz="2400" b="1" dirty="0"/>
              <a:t> пример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022" y="2540523"/>
            <a:ext cx="6611376" cy="33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4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46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 </a:t>
            </a:r>
            <a:r>
              <a:rPr lang="en-US" dirty="0" err="1"/>
              <a:t>AutoCloseable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588577" cy="6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Взглянем на интерфейс чуть пристальнее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558" y="2850332"/>
            <a:ext cx="6610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7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47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 </a:t>
            </a:r>
            <a:r>
              <a:rPr lang="en-US" dirty="0" err="1"/>
              <a:t>AutoCloseable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588577" cy="6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И пример: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55" y="2559376"/>
            <a:ext cx="7909446" cy="2769713"/>
          </a:xfrm>
          <a:prstGeom prst="rect">
            <a:avLst/>
          </a:prstGeom>
        </p:spPr>
      </p:pic>
      <p:sp>
        <p:nvSpPr>
          <p:cNvPr id="11" name="Google Shape;141;g7f2070b58e_0_0"/>
          <p:cNvSpPr txBox="1">
            <a:spLocks/>
          </p:cNvSpPr>
          <p:nvPr/>
        </p:nvSpPr>
        <p:spPr>
          <a:xfrm>
            <a:off x="4278583" y="5719346"/>
            <a:ext cx="7588577" cy="64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sz="2400" b="1" dirty="0">
                <a:solidFill>
                  <a:srgbClr val="FF0000"/>
                </a:solidFill>
              </a:rPr>
              <a:t>Почему это не заработает?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2649913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48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Исключения в </a:t>
            </a:r>
            <a:r>
              <a:rPr lang="en-US" dirty="0"/>
              <a:t>Java: </a:t>
            </a:r>
            <a:r>
              <a:rPr lang="en-US" dirty="0" err="1"/>
              <a:t>rethrowing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6"/>
            <a:ext cx="7588577" cy="93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Исключения могут быть проброшены второй раз</a:t>
            </a:r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409" y="3211998"/>
            <a:ext cx="7258246" cy="19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99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body" idx="2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3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01" name="Google Shape;301;p29"/>
          <p:cNvSpPr txBox="1">
            <a:spLocks noGrp="1"/>
          </p:cNvSpPr>
          <p:nvPr>
            <p:ph type="body" idx="4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475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ru-RU" sz="2800" b="1" dirty="0"/>
              <a:t>Исключение – это ошибка, непредвиденная ситуация.</a:t>
            </a:r>
          </a:p>
          <a:p>
            <a:pPr marL="0" lvl="0" indent="0"/>
            <a:endParaRPr lang="ru-RU" sz="2800" b="1" dirty="0"/>
          </a:p>
          <a:p>
            <a:pPr marL="0" lvl="0" indent="0"/>
            <a:r>
              <a:rPr lang="ru-RU" sz="2800" b="1" dirty="0"/>
              <a:t>Исключения в </a:t>
            </a:r>
            <a:r>
              <a:rPr lang="en-US" sz="2800" b="1" dirty="0"/>
              <a:t>Java</a:t>
            </a:r>
            <a:r>
              <a:rPr lang="ru-RU" sz="2800" b="1" dirty="0"/>
              <a:t> – это способ программе сказать:</a:t>
            </a:r>
          </a:p>
          <a:p>
            <a:pPr marL="0" lvl="0" indent="0"/>
            <a:r>
              <a:rPr lang="ru-RU" sz="2800" b="1" dirty="0"/>
              <a:t>«</a:t>
            </a:r>
            <a:r>
              <a:rPr lang="ru-RU" sz="2800" b="1" i="1" dirty="0"/>
              <a:t>Я </a:t>
            </a:r>
            <a:r>
              <a:rPr lang="ru-RU" sz="2800" b="1" i="1" dirty="0" err="1"/>
              <a:t>поломалася</a:t>
            </a:r>
            <a:r>
              <a:rPr lang="ru-RU" sz="2800" b="1" i="1" dirty="0"/>
              <a:t>. </a:t>
            </a:r>
            <a:r>
              <a:rPr lang="ru-RU" sz="2800" b="1" i="1" dirty="0">
                <a:solidFill>
                  <a:schemeClr val="accent6">
                    <a:lumMod val="75000"/>
                  </a:schemeClr>
                </a:solidFill>
              </a:rPr>
              <a:t>Я не знаю</a:t>
            </a:r>
            <a:r>
              <a:rPr lang="ru-RU" sz="2800" b="1" i="1" dirty="0"/>
              <a:t>, </a:t>
            </a:r>
            <a:r>
              <a:rPr lang="ru-RU" sz="2800" b="1" i="1" dirty="0">
                <a:solidFill>
                  <a:schemeClr val="accent6">
                    <a:lumMod val="75000"/>
                  </a:schemeClr>
                </a:solidFill>
              </a:rPr>
              <a:t>что</a:t>
            </a:r>
            <a:r>
              <a:rPr lang="ru-RU" sz="2800" b="1" i="1" dirty="0"/>
              <a:t> мне с этим </a:t>
            </a:r>
            <a:r>
              <a:rPr lang="ru-RU" sz="2800" b="1" i="1" dirty="0">
                <a:solidFill>
                  <a:schemeClr val="accent6">
                    <a:lumMod val="75000"/>
                  </a:schemeClr>
                </a:solidFill>
              </a:rPr>
              <a:t>делать</a:t>
            </a:r>
            <a:r>
              <a:rPr lang="ru-RU" sz="2800" b="1" i="1" dirty="0"/>
              <a:t> прямо сейчас. </a:t>
            </a:r>
            <a:r>
              <a:rPr lang="ru-RU" sz="2800" b="1" i="1" dirty="0">
                <a:solidFill>
                  <a:schemeClr val="accent6">
                    <a:lumMod val="75000"/>
                  </a:schemeClr>
                </a:solidFill>
              </a:rPr>
              <a:t>Разберись!</a:t>
            </a:r>
            <a:r>
              <a:rPr lang="ru-RU" sz="2800" b="1" i="1" dirty="0"/>
              <a:t>»</a:t>
            </a:r>
            <a:endParaRPr lang="en-US" sz="2800" b="1" i="1" dirty="0"/>
          </a:p>
          <a:p>
            <a:pPr marL="0" lvl="0" indent="0"/>
            <a:endParaRPr lang="ru-RU" sz="28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58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184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ru-RU" sz="2400" b="1" dirty="0"/>
              <a:t>Исключения в </a:t>
            </a:r>
            <a:r>
              <a:rPr lang="en-US" sz="2400" b="1" dirty="0"/>
              <a:t>Java</a:t>
            </a:r>
            <a:r>
              <a:rPr lang="ru-RU" sz="2400" b="1" dirty="0"/>
              <a:t> представляются экземплярами некоторых классов, указывающих на то, что возникла какая-то конкретная ошибка.</a:t>
            </a:r>
            <a:endParaRPr lang="en-US" sz="2400" b="1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6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структура классов</a:t>
            </a:r>
            <a:endParaRPr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22" y="1172507"/>
            <a:ext cx="6900421" cy="48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6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 типы исключений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66445" cy="229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ru-RU" b="1" dirty="0"/>
              <a:t>Исключения в </a:t>
            </a:r>
            <a:r>
              <a:rPr lang="en-US" b="1" dirty="0"/>
              <a:t>Java</a:t>
            </a:r>
            <a:r>
              <a:rPr lang="ru-RU" b="1" dirty="0"/>
              <a:t> бывают 2-х типов: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Unchecked (Runtime)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Checked</a:t>
            </a:r>
            <a:endParaRPr lang="ru-RU" sz="2400" b="1" u="sng" dirty="0"/>
          </a:p>
          <a:p>
            <a:pPr marL="0" lvl="0" indent="0"/>
            <a:endParaRPr lang="en-US" sz="2400" b="1" u="sng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66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0"/>
            <a:ext cx="7002300" cy="81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Исключения в </a:t>
            </a:r>
            <a:r>
              <a:rPr lang="en-US" dirty="0"/>
              <a:t>Java</a:t>
            </a:r>
            <a:r>
              <a:rPr lang="ru-RU" dirty="0"/>
              <a:t>:</a:t>
            </a:r>
            <a:r>
              <a:rPr lang="en-US" dirty="0"/>
              <a:t> unchecked exceptions</a:t>
            </a:r>
            <a:endParaRPr dirty="0"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04355" y="1600925"/>
            <a:ext cx="5891752" cy="4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Представлены классом </a:t>
            </a:r>
            <a:r>
              <a:rPr lang="en-US" sz="2000" b="1" dirty="0" err="1"/>
              <a:t>RuntimeException</a:t>
            </a:r>
            <a:r>
              <a:rPr lang="ru-RU" sz="2000" b="1" dirty="0"/>
              <a:t> и любыми его наследниками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Как правило, это «неожиданные» исключения, но необязательно фатальные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Обработка или объявление* таких исключений не является обязательной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* </a:t>
            </a:r>
            <a:r>
              <a:rPr lang="ru-RU" sz="1600" b="1" dirty="0"/>
              <a:t>об этом на следующем слайде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Runtime vs. at the Time the Program is Run</a:t>
            </a:r>
            <a:endParaRPr lang="en-US" sz="2000" b="1" dirty="0"/>
          </a:p>
          <a:p>
            <a:pPr marL="0" lvl="0" indent="0"/>
            <a:endParaRPr lang="ru-RU" sz="2400" b="1" u="sng" dirty="0"/>
          </a:p>
          <a:p>
            <a:pPr marL="0" lvl="0" indent="0"/>
            <a:endParaRPr lang="en-US" sz="2400" b="1" u="sng" dirty="0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453882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ка">
  <a:themeElements>
    <a:clrScheme name="КРОК">
      <a:dk1>
        <a:srgbClr val="68676C"/>
      </a:dk1>
      <a:lt1>
        <a:srgbClr val="FFFFFF"/>
      </a:lt1>
      <a:dk2>
        <a:srgbClr val="68676C"/>
      </a:dk2>
      <a:lt2>
        <a:srgbClr val="FFFFFF"/>
      </a:lt2>
      <a:accent1>
        <a:srgbClr val="00A560"/>
      </a:accent1>
      <a:accent2>
        <a:srgbClr val="475DEB"/>
      </a:accent2>
      <a:accent3>
        <a:srgbClr val="FF645A"/>
      </a:accent3>
      <a:accent4>
        <a:srgbClr val="FFA436"/>
      </a:accent4>
      <a:accent5>
        <a:srgbClr val="A5A5A5"/>
      </a:accent5>
      <a:accent6>
        <a:srgbClr val="7027E2"/>
      </a:accent6>
      <a:hlink>
        <a:srgbClr val="475DEB"/>
      </a:hlink>
      <a:folHlink>
        <a:srgbClr val="FF64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1346</Words>
  <Application>Microsoft Macintosh PowerPoint</Application>
  <PresentationFormat>Широкоэкранный</PresentationFormat>
  <Paragraphs>215</Paragraphs>
  <Slides>49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1" baseType="lpstr">
      <vt:lpstr>Arial</vt:lpstr>
      <vt:lpstr>Сетка</vt:lpstr>
      <vt:lpstr>Обработка ошибок в Java (Exceptions &amp; Assertions). Ввод/вывод в Java.</vt:lpstr>
      <vt:lpstr>План занятия</vt:lpstr>
      <vt:lpstr>Немного об ошибках</vt:lpstr>
      <vt:lpstr>Ошибки времени исполнения (runtime)</vt:lpstr>
      <vt:lpstr>Исключения в Java</vt:lpstr>
      <vt:lpstr>Исключения в Java</vt:lpstr>
      <vt:lpstr>Исключения в Java: структура классов</vt:lpstr>
      <vt:lpstr>Исключения в Java: типы исключений</vt:lpstr>
      <vt:lpstr>Исключения в Java: unchecked exceptions</vt:lpstr>
      <vt:lpstr>Исключения в Java: checked exceptions</vt:lpstr>
      <vt:lpstr>Исключения в Java: объявление</vt:lpstr>
      <vt:lpstr>Исключения в Java: обработка</vt:lpstr>
      <vt:lpstr>Исключения в Java: в примерах, live coding</vt:lpstr>
      <vt:lpstr>Исключения в Java: обработка [3], catching various types</vt:lpstr>
      <vt:lpstr>Исключения в Java: обработка [3], catching various types</vt:lpstr>
      <vt:lpstr>Исключения в Java: обработка [3], catching various types</vt:lpstr>
      <vt:lpstr>Исключения в Java: обработка [3], catching various types</vt:lpstr>
      <vt:lpstr>Исключения в Java: обработка [4], multi-catching</vt:lpstr>
      <vt:lpstr>Исключения в Java: обработка [4], multi-catching</vt:lpstr>
      <vt:lpstr>Исключения в Java: в примерах, live coding</vt:lpstr>
      <vt:lpstr>Файлы и папки (Files and Directories)</vt:lpstr>
      <vt:lpstr>Класс java.io.File</vt:lpstr>
      <vt:lpstr>Класс java.io.File: создание объекта</vt:lpstr>
      <vt:lpstr>Класс java.io.File: наиболее часто используемые методы</vt:lpstr>
      <vt:lpstr>Ввод/вывод в Java. Streams</vt:lpstr>
      <vt:lpstr>Ввод/вывод в Java: Byte Streams vs. Character Streams</vt:lpstr>
      <vt:lpstr>Ввод/вывод в Java: Byte Streams vs. Character Streams</vt:lpstr>
      <vt:lpstr>Ввод/вывод в Java: Low-Level vs. High-Level Streams</vt:lpstr>
      <vt:lpstr>Ввод/вывод в Java: Buffered Streams</vt:lpstr>
      <vt:lpstr>Ввод/вывод в Java: Summary</vt:lpstr>
      <vt:lpstr>Ввод/вывод в Java: Streams Classes</vt:lpstr>
      <vt:lpstr>Ввод/вывод в Java: Streams Classes</vt:lpstr>
      <vt:lpstr>Ввод/вывод в Java: запись объектов</vt:lpstr>
      <vt:lpstr>Ввод/вывод в Java: сериализация объектов</vt:lpstr>
      <vt:lpstr>Исключения в Java: обработка</vt:lpstr>
      <vt:lpstr>Исключения в Java: try-catch with finally block</vt:lpstr>
      <vt:lpstr>Исключения в Java: время квиза</vt:lpstr>
      <vt:lpstr>Исключения в Java: внимание на код</vt:lpstr>
      <vt:lpstr>Исключения в Java: ВЖУХ</vt:lpstr>
      <vt:lpstr>Исключения в Java: try-with-resources</vt:lpstr>
      <vt:lpstr>Исключения в Java: try-with-resources</vt:lpstr>
      <vt:lpstr>Исключения в Java: try-with-resources</vt:lpstr>
      <vt:lpstr>Исключения в Java: синтаксическая шпаргалка</vt:lpstr>
      <vt:lpstr>Исключения в Java: AutoCloseable</vt:lpstr>
      <vt:lpstr>Исключения в Java: AutoCloseable</vt:lpstr>
      <vt:lpstr>Исключения в Java: AutoCloseable</vt:lpstr>
      <vt:lpstr>Исключения в Java: AutoCloseable</vt:lpstr>
      <vt:lpstr>Исключения в Java: rethrowing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предыдущей серии…</dc:title>
  <dc:creator>Krutova Elizaveta</dc:creator>
  <cp:lastModifiedBy>Microsoft Office User</cp:lastModifiedBy>
  <cp:revision>69</cp:revision>
  <dcterms:created xsi:type="dcterms:W3CDTF">2018-10-01T12:54:00Z</dcterms:created>
  <dcterms:modified xsi:type="dcterms:W3CDTF">2023-04-07T07:21:32Z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https://jive.croc.ru</vt:lpwstr>
  </property>
  <property fmtid="{D5CDD505-2E9C-101B-9397-08002B2CF9AE}" pid="3" name="Jive_LatestUserAccountName">
    <vt:lpwstr>AlGolovin</vt:lpwstr>
  </property>
  <property fmtid="{D5CDD505-2E9C-101B-9397-08002B2CF9AE}" pid="4" name="Offisync_UniqueId">
    <vt:lpwstr>198083</vt:lpwstr>
  </property>
  <property fmtid="{D5CDD505-2E9C-101B-9397-08002B2CF9AE}" pid="5" name="Offisync_UpdateToken">
    <vt:lpwstr>7</vt:lpwstr>
  </property>
  <property fmtid="{D5CDD505-2E9C-101B-9397-08002B2CF9AE}" pid="6" name="Offisync_ServerID">
    <vt:lpwstr>d81fa5fc-e6d4-4a02-91a9-ab1e2c1de9ed</vt:lpwstr>
  </property>
  <property fmtid="{D5CDD505-2E9C-101B-9397-08002B2CF9AE}" pid="7" name="Jive_VersionGuid">
    <vt:lpwstr>8551220527524d57a5d13c8fbd6cacc2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</Properties>
</file>