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6" r:id="rId4"/>
    <p:sldId id="279" r:id="rId5"/>
    <p:sldId id="277" r:id="rId6"/>
    <p:sldId id="281" r:id="rId7"/>
    <p:sldId id="283" r:id="rId8"/>
    <p:sldId id="284" r:id="rId9"/>
    <p:sldId id="297" r:id="rId10"/>
    <p:sldId id="261" r:id="rId11"/>
    <p:sldId id="304" r:id="rId12"/>
    <p:sldId id="264" r:id="rId13"/>
    <p:sldId id="305" r:id="rId14"/>
    <p:sldId id="306" r:id="rId15"/>
    <p:sldId id="307" r:id="rId16"/>
    <p:sldId id="308" r:id="rId17"/>
    <p:sldId id="309" r:id="rId18"/>
    <p:sldId id="310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RleVtlE9Y7JgGTuJFHVfOsEB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f2070b58e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7f2070b58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077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8e4a04e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818e4a04e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9558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8e4a04ed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818e4a04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805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8e4a04ed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8" name="Google Shape;208;g818e4a04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875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8e4a04ed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818e4a04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378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8e4a04ed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818e4a04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681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8e4a04ed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818e4a04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9112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8e4a04ed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818e4a04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2597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8e4a04ed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818e4a04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35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022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54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33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3824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497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06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564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90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>
            <a:spLocks noGrp="1"/>
          </p:cNvSpPr>
          <p:nvPr>
            <p:ph type="pic" idx="2"/>
          </p:nvPr>
        </p:nvSpPr>
        <p:spPr>
          <a:xfrm>
            <a:off x="5179731" y="1"/>
            <a:ext cx="701227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1"/>
          <p:cNvSpPr txBox="1"/>
          <p:nvPr/>
        </p:nvSpPr>
        <p:spPr>
          <a:xfrm>
            <a:off x="554424" y="4033237"/>
            <a:ext cx="5720255" cy="103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1"/>
          <p:cNvSpPr txBox="1">
            <a:spLocks noGrp="1"/>
          </p:cNvSpPr>
          <p:nvPr>
            <p:ph type="title"/>
          </p:nvPr>
        </p:nvSpPr>
        <p:spPr>
          <a:xfrm>
            <a:off x="698802" y="2766218"/>
            <a:ext cx="40804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698416" y="5667679"/>
            <a:ext cx="3452897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98416" y="6036648"/>
            <a:ext cx="3452897" cy="3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001 For Table">
  <p:cSld name="5_001 For Tab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body" idx="1"/>
          </p:nvPr>
        </p:nvSpPr>
        <p:spPr>
          <a:xfrm>
            <a:off x="837689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2"/>
          </p:nvPr>
        </p:nvSpPr>
        <p:spPr>
          <a:xfrm>
            <a:off x="837689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body" idx="3"/>
          </p:nvPr>
        </p:nvSpPr>
        <p:spPr>
          <a:xfrm>
            <a:off x="3919091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body" idx="4"/>
          </p:nvPr>
        </p:nvSpPr>
        <p:spPr>
          <a:xfrm>
            <a:off x="3919091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body" idx="5"/>
          </p:nvPr>
        </p:nvSpPr>
        <p:spPr>
          <a:xfrm>
            <a:off x="7000493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6"/>
          </p:nvPr>
        </p:nvSpPr>
        <p:spPr>
          <a:xfrm>
            <a:off x="7000493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7"/>
          </p:nvPr>
        </p:nvSpPr>
        <p:spPr>
          <a:xfrm>
            <a:off x="695324" y="1300208"/>
            <a:ext cx="6461379" cy="62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644694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9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ion slide">
  <p:cSld name="Separation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body" idx="1"/>
          </p:nvPr>
        </p:nvSpPr>
        <p:spPr>
          <a:xfrm>
            <a:off x="3187274" y="2150947"/>
            <a:ext cx="5634953" cy="255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>
            <a:spLocks noGrp="1"/>
          </p:cNvSpPr>
          <p:nvPr>
            <p:ph type="pic" idx="2"/>
          </p:nvPr>
        </p:nvSpPr>
        <p:spPr>
          <a:xfrm>
            <a:off x="2098906" y="4430410"/>
            <a:ext cx="1885265" cy="105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1"/>
          <p:cNvSpPr>
            <a:spLocks noGrp="1"/>
          </p:cNvSpPr>
          <p:nvPr>
            <p:ph type="pic" idx="3"/>
          </p:nvPr>
        </p:nvSpPr>
        <p:spPr>
          <a:xfrm>
            <a:off x="7475671" y="4169663"/>
            <a:ext cx="1033273" cy="18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41"/>
          <p:cNvSpPr>
            <a:spLocks noGrp="1"/>
          </p:cNvSpPr>
          <p:nvPr>
            <p:ph type="pic" idx="4"/>
          </p:nvPr>
        </p:nvSpPr>
        <p:spPr>
          <a:xfrm>
            <a:off x="2985995" y="1183844"/>
            <a:ext cx="3429878" cy="21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41"/>
          <p:cNvSpPr>
            <a:spLocks noGrp="1"/>
          </p:cNvSpPr>
          <p:nvPr>
            <p:ph type="pic" idx="5"/>
          </p:nvPr>
        </p:nvSpPr>
        <p:spPr>
          <a:xfrm>
            <a:off x="8144540" y="1158724"/>
            <a:ext cx="3423404" cy="21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644694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ontent slide">
  <p:cSld name="Сontent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"/>
          <p:cNvSpPr txBox="1">
            <a:spLocks noGrp="1"/>
          </p:cNvSpPr>
          <p:nvPr>
            <p:ph type="body" idx="1"/>
          </p:nvPr>
        </p:nvSpPr>
        <p:spPr>
          <a:xfrm>
            <a:off x="700590" y="1598741"/>
            <a:ext cx="5138736" cy="415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43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" name="Google Shape;124;p43"/>
          <p:cNvSpPr txBox="1">
            <a:spLocks noGrp="1"/>
          </p:cNvSpPr>
          <p:nvPr>
            <p:ph type="title"/>
          </p:nvPr>
        </p:nvSpPr>
        <p:spPr>
          <a:xfrm>
            <a:off x="712020" y="597700"/>
            <a:ext cx="581578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body" idx="2"/>
          </p:nvPr>
        </p:nvSpPr>
        <p:spPr>
          <a:xfrm>
            <a:off x="6020071" y="1598741"/>
            <a:ext cx="504781" cy="415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001 Text slide">
  <p:cSld name="7_001 Text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>
            <a:spLocks noGrp="1"/>
          </p:cNvSpPr>
          <p:nvPr>
            <p:ph type="pic" idx="2"/>
          </p:nvPr>
        </p:nvSpPr>
        <p:spPr>
          <a:xfrm>
            <a:off x="6415531" y="-13056"/>
            <a:ext cx="5776469" cy="691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title"/>
          </p:nvPr>
        </p:nvSpPr>
        <p:spPr>
          <a:xfrm>
            <a:off x="713938" y="587008"/>
            <a:ext cx="581386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1"/>
          </p:nvPr>
        </p:nvSpPr>
        <p:spPr>
          <a:xfrm>
            <a:off x="709757" y="1603246"/>
            <a:ext cx="4630594" cy="288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2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2">
  <p:cSld name="Text slide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p33"/>
          <p:cNvSpPr/>
          <p:nvPr/>
        </p:nvSpPr>
        <p:spPr>
          <a:xfrm>
            <a:off x="677672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3"/>
          <p:cNvSpPr>
            <a:spLocks noGrp="1"/>
          </p:cNvSpPr>
          <p:nvPr>
            <p:ph type="pic" idx="2"/>
          </p:nvPr>
        </p:nvSpPr>
        <p:spPr>
          <a:xfrm>
            <a:off x="-1904" y="1905"/>
            <a:ext cx="3563787" cy="685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19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4268788" y="1600916"/>
            <a:ext cx="5801915" cy="350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Table">
  <p:cSld name="For Tab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4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3">
  <p:cSld name="Text slide 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>
            <a:spLocks noGrp="1"/>
          </p:cNvSpPr>
          <p:nvPr>
            <p:ph type="pic" idx="2"/>
          </p:nvPr>
        </p:nvSpPr>
        <p:spPr>
          <a:xfrm>
            <a:off x="0" y="3405188"/>
            <a:ext cx="12192000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697896" y="1609247"/>
            <a:ext cx="9393842" cy="134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697895" y="587008"/>
            <a:ext cx="1058287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ish">
  <p:cSld name="Finish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42"/>
          <p:cNvPicPr preferRelativeResize="0"/>
          <p:nvPr/>
        </p:nvPicPr>
        <p:blipFill rotWithShape="1">
          <a:blip r:embed="rId2">
            <a:alphaModFix/>
          </a:blip>
          <a:srcRect t="9357" b="9356"/>
          <a:stretch/>
        </p:blipFill>
        <p:spPr>
          <a:xfrm>
            <a:off x="5639" y="0"/>
            <a:ext cx="12180722" cy="55746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2"/>
          <p:cNvSpPr/>
          <p:nvPr/>
        </p:nvSpPr>
        <p:spPr>
          <a:xfrm>
            <a:off x="3797954" y="1739566"/>
            <a:ext cx="4596092" cy="1186730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2"/>
          <p:cNvSpPr txBox="1"/>
          <p:nvPr/>
        </p:nvSpPr>
        <p:spPr>
          <a:xfrm>
            <a:off x="3659744" y="3266274"/>
            <a:ext cx="524454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ИНТЕГРИРУЕМ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БУДУЩЕЕ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>
            <a:off x="707708" y="5914611"/>
            <a:ext cx="3443605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body" idx="2"/>
          </p:nvPr>
        </p:nvSpPr>
        <p:spPr>
          <a:xfrm>
            <a:off x="707708" y="6283580"/>
            <a:ext cx="3443605" cy="26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body" idx="3"/>
          </p:nvPr>
        </p:nvSpPr>
        <p:spPr>
          <a:xfrm>
            <a:off x="4266139" y="5914610"/>
            <a:ext cx="3450700" cy="62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body" idx="4"/>
          </p:nvPr>
        </p:nvSpPr>
        <p:spPr>
          <a:xfrm>
            <a:off x="7831664" y="5914611"/>
            <a:ext cx="3449112" cy="62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1">
  <p:cSld name="Text slide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body" idx="1"/>
          </p:nvPr>
        </p:nvSpPr>
        <p:spPr>
          <a:xfrm>
            <a:off x="709756" y="1603246"/>
            <a:ext cx="5818044" cy="303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4">
  <p:cSld name="Text slide 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>
            <a:spLocks noGrp="1"/>
          </p:cNvSpPr>
          <p:nvPr>
            <p:ph type="pic" idx="2"/>
          </p:nvPr>
        </p:nvSpPr>
        <p:spPr>
          <a:xfrm>
            <a:off x="7992672" y="2315298"/>
            <a:ext cx="4819194" cy="481919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1057101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body" idx="1"/>
          </p:nvPr>
        </p:nvSpPr>
        <p:spPr>
          <a:xfrm>
            <a:off x="709756" y="2315298"/>
            <a:ext cx="5818044" cy="182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7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5">
  <p:cSld name="Text slide 5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7" name="Google Shape;87;p38"/>
          <p:cNvSpPr>
            <a:spLocks noGrp="1"/>
          </p:cNvSpPr>
          <p:nvPr>
            <p:ph type="pic" idx="2"/>
          </p:nvPr>
        </p:nvSpPr>
        <p:spPr>
          <a:xfrm>
            <a:off x="85212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body" idx="1"/>
          </p:nvPr>
        </p:nvSpPr>
        <p:spPr>
          <a:xfrm>
            <a:off x="699653" y="3860605"/>
            <a:ext cx="2264210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body" idx="3"/>
          </p:nvPr>
        </p:nvSpPr>
        <p:spPr>
          <a:xfrm>
            <a:off x="699653" y="4390514"/>
            <a:ext cx="2264210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8"/>
          <p:cNvSpPr>
            <a:spLocks noGrp="1"/>
          </p:cNvSpPr>
          <p:nvPr>
            <p:ph type="pic" idx="4"/>
          </p:nvPr>
        </p:nvSpPr>
        <p:spPr>
          <a:xfrm>
            <a:off x="3624511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5"/>
          </p:nvPr>
        </p:nvSpPr>
        <p:spPr>
          <a:xfrm>
            <a:off x="3488458" y="3860605"/>
            <a:ext cx="2237295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6"/>
          </p:nvPr>
        </p:nvSpPr>
        <p:spPr>
          <a:xfrm>
            <a:off x="3488458" y="4390514"/>
            <a:ext cx="2237295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8"/>
          <p:cNvSpPr>
            <a:spLocks noGrp="1"/>
          </p:cNvSpPr>
          <p:nvPr>
            <p:ph type="pic" idx="7"/>
          </p:nvPr>
        </p:nvSpPr>
        <p:spPr>
          <a:xfrm>
            <a:off x="638852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8"/>
          </p:nvPr>
        </p:nvSpPr>
        <p:spPr>
          <a:xfrm>
            <a:off x="6250348" y="3860605"/>
            <a:ext cx="2237295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9"/>
          </p:nvPr>
        </p:nvSpPr>
        <p:spPr>
          <a:xfrm>
            <a:off x="6250348" y="4390514"/>
            <a:ext cx="2237295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8"/>
          <p:cNvSpPr>
            <a:spLocks noGrp="1"/>
          </p:cNvSpPr>
          <p:nvPr>
            <p:ph type="pic" idx="13"/>
          </p:nvPr>
        </p:nvSpPr>
        <p:spPr>
          <a:xfrm>
            <a:off x="935591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body" idx="14"/>
          </p:nvPr>
        </p:nvSpPr>
        <p:spPr>
          <a:xfrm>
            <a:off x="9012239" y="3860605"/>
            <a:ext cx="2268536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body" idx="15"/>
          </p:nvPr>
        </p:nvSpPr>
        <p:spPr>
          <a:xfrm>
            <a:off x="9012239" y="4390514"/>
            <a:ext cx="2268536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1057101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8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695081" y="2822839"/>
            <a:ext cx="10801594" cy="6156853"/>
            <a:chOff x="676031" y="360947"/>
            <a:chExt cx="10801594" cy="6156853"/>
          </a:xfrm>
        </p:grpSpPr>
        <p:sp>
          <p:nvSpPr>
            <p:cNvPr id="11" name="Google Shape;11;p30"/>
            <p:cNvSpPr/>
            <p:nvPr/>
          </p:nvSpPr>
          <p:spPr>
            <a:xfrm>
              <a:off x="676275" y="565484"/>
              <a:ext cx="10801350" cy="57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30"/>
            <p:cNvCxnSpPr/>
            <p:nvPr/>
          </p:nvCxnSpPr>
          <p:spPr>
            <a:xfrm>
              <a:off x="676031" y="360947"/>
              <a:ext cx="10800861" cy="0"/>
            </a:xfrm>
            <a:prstGeom prst="straightConnector1">
              <a:avLst/>
            </a:prstGeom>
            <a:noFill/>
            <a:ln>
              <a:noFill/>
            </a:ln>
          </p:spPr>
        </p:cxnSp>
        <p:grpSp>
          <p:nvGrpSpPr>
            <p:cNvPr id="13" name="Google Shape;13;p30"/>
            <p:cNvGrpSpPr/>
            <p:nvPr/>
          </p:nvGrpSpPr>
          <p:grpSpPr>
            <a:xfrm>
              <a:off x="5347549" y="571501"/>
              <a:ext cx="143995" cy="5713197"/>
              <a:chOff x="5347549" y="605792"/>
              <a:chExt cx="143995" cy="5678904"/>
            </a:xfrm>
          </p:grpSpPr>
          <p:cxnSp>
            <p:nvCxnSpPr>
              <p:cNvPr id="14" name="Google Shape;14;p30"/>
              <p:cNvCxnSpPr/>
              <p:nvPr/>
            </p:nvCxnSpPr>
            <p:spPr>
              <a:xfrm rot="10800000">
                <a:off x="5347549" y="605792"/>
                <a:ext cx="0" cy="567890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5" name="Google Shape;15;p30"/>
              <p:cNvCxnSpPr/>
              <p:nvPr/>
            </p:nvCxnSpPr>
            <p:spPr>
              <a:xfrm rot="10800000">
                <a:off x="5491544" y="605792"/>
                <a:ext cx="0" cy="567890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16" name="Google Shape;16;p30"/>
            <p:cNvGrpSpPr/>
            <p:nvPr/>
          </p:nvGrpSpPr>
          <p:grpSpPr>
            <a:xfrm>
              <a:off x="1754405" y="571500"/>
              <a:ext cx="143995" cy="5708229"/>
              <a:chOff x="1754405" y="514350"/>
              <a:chExt cx="143995" cy="5765379"/>
            </a:xfrm>
          </p:grpSpPr>
          <p:cxnSp>
            <p:nvCxnSpPr>
              <p:cNvPr id="17" name="Google Shape;17;p30"/>
              <p:cNvCxnSpPr/>
              <p:nvPr/>
            </p:nvCxnSpPr>
            <p:spPr>
              <a:xfrm rot="10800000">
                <a:off x="1754405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" name="Google Shape;18;p30"/>
              <p:cNvCxnSpPr/>
              <p:nvPr/>
            </p:nvCxnSpPr>
            <p:spPr>
              <a:xfrm rot="10800000">
                <a:off x="1898400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19" name="Google Shape;19;p30"/>
            <p:cNvGrpSpPr/>
            <p:nvPr/>
          </p:nvGrpSpPr>
          <p:grpSpPr>
            <a:xfrm>
              <a:off x="2952388" y="561975"/>
              <a:ext cx="143995" cy="5717754"/>
              <a:chOff x="2952388" y="514350"/>
              <a:chExt cx="143995" cy="5765379"/>
            </a:xfrm>
          </p:grpSpPr>
          <p:cxnSp>
            <p:nvCxnSpPr>
              <p:cNvPr id="20" name="Google Shape;20;p30"/>
              <p:cNvCxnSpPr/>
              <p:nvPr/>
            </p:nvCxnSpPr>
            <p:spPr>
              <a:xfrm rot="10800000">
                <a:off x="2952388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1" name="Google Shape;21;p30"/>
              <p:cNvCxnSpPr/>
              <p:nvPr/>
            </p:nvCxnSpPr>
            <p:spPr>
              <a:xfrm rot="10800000">
                <a:off x="3096383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2" name="Google Shape;22;p30"/>
            <p:cNvGrpSpPr/>
            <p:nvPr/>
          </p:nvGrpSpPr>
          <p:grpSpPr>
            <a:xfrm>
              <a:off x="4147674" y="561975"/>
              <a:ext cx="143995" cy="5722878"/>
              <a:chOff x="4147674" y="519474"/>
              <a:chExt cx="143995" cy="5765379"/>
            </a:xfrm>
          </p:grpSpPr>
          <p:cxnSp>
            <p:nvCxnSpPr>
              <p:cNvPr id="23" name="Google Shape;23;p30"/>
              <p:cNvCxnSpPr/>
              <p:nvPr/>
            </p:nvCxnSpPr>
            <p:spPr>
              <a:xfrm rot="10800000">
                <a:off x="4147674" y="5194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4" name="Google Shape;24;p30"/>
              <p:cNvCxnSpPr/>
              <p:nvPr/>
            </p:nvCxnSpPr>
            <p:spPr>
              <a:xfrm rot="10800000">
                <a:off x="4291669" y="5194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5" name="Google Shape;25;p30"/>
            <p:cNvGrpSpPr/>
            <p:nvPr/>
          </p:nvGrpSpPr>
          <p:grpSpPr>
            <a:xfrm>
              <a:off x="6548761" y="561874"/>
              <a:ext cx="143995" cy="5715101"/>
              <a:chOff x="6548761" y="561874"/>
              <a:chExt cx="143995" cy="5765379"/>
            </a:xfrm>
          </p:grpSpPr>
          <p:cxnSp>
            <p:nvCxnSpPr>
              <p:cNvPr id="26" name="Google Shape;26;p30"/>
              <p:cNvCxnSpPr/>
              <p:nvPr/>
            </p:nvCxnSpPr>
            <p:spPr>
              <a:xfrm rot="10800000">
                <a:off x="6548761" y="5618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7" name="Google Shape;27;p30"/>
              <p:cNvCxnSpPr/>
              <p:nvPr/>
            </p:nvCxnSpPr>
            <p:spPr>
              <a:xfrm rot="10800000">
                <a:off x="6692756" y="5618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8" name="Google Shape;28;p30"/>
            <p:cNvGrpSpPr/>
            <p:nvPr/>
          </p:nvGrpSpPr>
          <p:grpSpPr>
            <a:xfrm>
              <a:off x="7745175" y="561975"/>
              <a:ext cx="143995" cy="5729288"/>
              <a:chOff x="7745175" y="547636"/>
              <a:chExt cx="143995" cy="5765379"/>
            </a:xfrm>
          </p:grpSpPr>
          <p:cxnSp>
            <p:nvCxnSpPr>
              <p:cNvPr id="29" name="Google Shape;29;p30"/>
              <p:cNvCxnSpPr/>
              <p:nvPr/>
            </p:nvCxnSpPr>
            <p:spPr>
              <a:xfrm rot="10800000">
                <a:off x="7745175" y="547636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0" name="Google Shape;30;p30"/>
              <p:cNvCxnSpPr/>
              <p:nvPr/>
            </p:nvCxnSpPr>
            <p:spPr>
              <a:xfrm rot="10800000">
                <a:off x="7889170" y="547636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31" name="Google Shape;31;p30"/>
            <p:cNvGrpSpPr/>
            <p:nvPr/>
          </p:nvGrpSpPr>
          <p:grpSpPr>
            <a:xfrm>
              <a:off x="8941590" y="564723"/>
              <a:ext cx="143995" cy="5717015"/>
              <a:chOff x="8941590" y="564723"/>
              <a:chExt cx="143995" cy="5765379"/>
            </a:xfrm>
          </p:grpSpPr>
          <p:cxnSp>
            <p:nvCxnSpPr>
              <p:cNvPr id="32" name="Google Shape;32;p30"/>
              <p:cNvCxnSpPr/>
              <p:nvPr/>
            </p:nvCxnSpPr>
            <p:spPr>
              <a:xfrm rot="10800000">
                <a:off x="8941590" y="564723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3" name="Google Shape;33;p30"/>
              <p:cNvCxnSpPr/>
              <p:nvPr/>
            </p:nvCxnSpPr>
            <p:spPr>
              <a:xfrm rot="10800000">
                <a:off x="9085585" y="564723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34" name="Google Shape;34;p30"/>
            <p:cNvGrpSpPr/>
            <p:nvPr/>
          </p:nvGrpSpPr>
          <p:grpSpPr>
            <a:xfrm>
              <a:off x="10141191" y="561975"/>
              <a:ext cx="143995" cy="5724526"/>
              <a:chOff x="10141191" y="550484"/>
              <a:chExt cx="143995" cy="5765379"/>
            </a:xfrm>
          </p:grpSpPr>
          <p:cxnSp>
            <p:nvCxnSpPr>
              <p:cNvPr id="35" name="Google Shape;35;p30"/>
              <p:cNvCxnSpPr/>
              <p:nvPr/>
            </p:nvCxnSpPr>
            <p:spPr>
              <a:xfrm rot="10800000">
                <a:off x="10141191" y="55048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6" name="Google Shape;36;p30"/>
              <p:cNvCxnSpPr/>
              <p:nvPr/>
            </p:nvCxnSpPr>
            <p:spPr>
              <a:xfrm rot="10800000">
                <a:off x="10285186" y="55048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cxnSp>
          <p:nvCxnSpPr>
            <p:cNvPr id="37" name="Google Shape;37;p30"/>
            <p:cNvCxnSpPr/>
            <p:nvPr/>
          </p:nvCxnSpPr>
          <p:spPr>
            <a:xfrm>
              <a:off x="676031" y="6517800"/>
              <a:ext cx="10796954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8" name="Google Shape;38;p30"/>
            <p:cNvCxnSpPr/>
            <p:nvPr/>
          </p:nvCxnSpPr>
          <p:spPr>
            <a:xfrm>
              <a:off x="700391" y="1607400"/>
              <a:ext cx="10765704" cy="0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1118">
          <p15:clr>
            <a:srgbClr val="A4A3A4"/>
          </p15:clr>
        </p15:guide>
        <p15:guide id="3" pos="1209">
          <p15:clr>
            <a:srgbClr val="A4A3A4"/>
          </p15:clr>
        </p15:guide>
        <p15:guide id="4" pos="1867">
          <p15:clr>
            <a:srgbClr val="A4A3A4"/>
          </p15:clr>
        </p15:guide>
        <p15:guide id="5" pos="1958">
          <p15:clr>
            <a:srgbClr val="A4A3A4"/>
          </p15:clr>
        </p15:guide>
        <p15:guide id="6" pos="2638">
          <p15:clr>
            <a:srgbClr val="A4A3A4"/>
          </p15:clr>
        </p15:guide>
        <p15:guide id="7" pos="2729">
          <p15:clr>
            <a:srgbClr val="A4A3A4"/>
          </p15:clr>
        </p15:guide>
        <p15:guide id="8" pos="3409">
          <p15:clr>
            <a:srgbClr val="A4A3A4"/>
          </p15:clr>
        </p15:guide>
        <p15:guide id="9" pos="3500">
          <p15:clr>
            <a:srgbClr val="A4A3A4"/>
          </p15:clr>
        </p15:guide>
        <p15:guide id="10" pos="4180">
          <p15:clr>
            <a:srgbClr val="A4A3A4"/>
          </p15:clr>
        </p15:guide>
        <p15:guide id="11" pos="4271">
          <p15:clr>
            <a:srgbClr val="A4A3A4"/>
          </p15:clr>
        </p15:guide>
        <p15:guide id="12" pos="4951">
          <p15:clr>
            <a:srgbClr val="A4A3A4"/>
          </p15:clr>
        </p15:guide>
        <p15:guide id="13" pos="5042">
          <p15:clr>
            <a:srgbClr val="A4A3A4"/>
          </p15:clr>
        </p15:guide>
        <p15:guide id="14" pos="5722">
          <p15:clr>
            <a:srgbClr val="A4A3A4"/>
          </p15:clr>
        </p15:guide>
        <p15:guide id="15" pos="5813">
          <p15:clr>
            <a:srgbClr val="A4A3A4"/>
          </p15:clr>
        </p15:guide>
        <p15:guide id="16" pos="6494">
          <p15:clr>
            <a:srgbClr val="A4A3A4"/>
          </p15:clr>
        </p15:guide>
        <p15:guide id="17" pos="6584">
          <p15:clr>
            <a:srgbClr val="A4A3A4"/>
          </p15:clr>
        </p15:guide>
        <p15:guide id="18" pos="7242">
          <p15:clr>
            <a:srgbClr val="F26B43"/>
          </p15:clr>
        </p15:guide>
        <p15:guide id="19" orient="horz" pos="3906">
          <p15:clr>
            <a:srgbClr val="F26B43"/>
          </p15:clr>
        </p15:guide>
        <p15:guide id="20" orient="horz" pos="368">
          <p15:clr>
            <a:srgbClr val="F26B43"/>
          </p15:clr>
        </p15:guide>
        <p15:guide id="21" orient="horz" pos="10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9734" y="0"/>
            <a:ext cx="701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title"/>
          </p:nvPr>
        </p:nvSpPr>
        <p:spPr>
          <a:xfrm>
            <a:off x="619341" y="3433632"/>
            <a:ext cx="4950257" cy="107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/>
              <a:t>Введение в структуру программы и синтаксис языка</a:t>
            </a:r>
            <a:endParaRPr lang="en" sz="2000" dirty="0"/>
          </a:p>
        </p:txBody>
      </p:sp>
      <p:sp>
        <p:nvSpPr>
          <p:cNvPr id="132" name="Google Shape;132;p1"/>
          <p:cNvSpPr txBox="1">
            <a:spLocks noGrp="1"/>
          </p:cNvSpPr>
          <p:nvPr>
            <p:ph type="body" idx="1"/>
          </p:nvPr>
        </p:nvSpPr>
        <p:spPr>
          <a:xfrm>
            <a:off x="698416" y="5667679"/>
            <a:ext cx="3452897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dirty="0"/>
              <a:t>Хлыбов Владислав</a:t>
            </a:r>
            <a:endParaRPr dirty="0"/>
          </a:p>
        </p:txBody>
      </p:sp>
      <p:sp>
        <p:nvSpPr>
          <p:cNvPr id="133" name="Google Shape;133;p1"/>
          <p:cNvSpPr txBox="1">
            <a:spLocks noGrp="1"/>
          </p:cNvSpPr>
          <p:nvPr>
            <p:ph type="body" idx="3"/>
          </p:nvPr>
        </p:nvSpPr>
        <p:spPr>
          <a:xfrm>
            <a:off x="698415" y="5960439"/>
            <a:ext cx="3452897" cy="3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dirty="0"/>
              <a:t>Ресурс-менеджер, младший технический менеджер</a:t>
            </a:r>
            <a:endParaRPr dirty="0"/>
          </a:p>
        </p:txBody>
      </p:sp>
      <p:pic>
        <p:nvPicPr>
          <p:cNvPr id="134" name="Google Shape;13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044" y="572909"/>
            <a:ext cx="2291528" cy="5931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1;p1"/>
          <p:cNvSpPr txBox="1">
            <a:spLocks/>
          </p:cNvSpPr>
          <p:nvPr/>
        </p:nvSpPr>
        <p:spPr>
          <a:xfrm>
            <a:off x="619341" y="1312463"/>
            <a:ext cx="4170528" cy="13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Введение в язык </a:t>
            </a:r>
            <a:r>
              <a:rPr lang="en" dirty="0"/>
              <a:t>Java </a:t>
            </a:r>
            <a:r>
              <a:rPr lang="ru-RU" dirty="0"/>
              <a:t>и платформу разработки</a:t>
            </a:r>
          </a:p>
        </p:txBody>
      </p:sp>
      <p:sp>
        <p:nvSpPr>
          <p:cNvPr id="9" name="Google Shape;133;p1"/>
          <p:cNvSpPr txBox="1">
            <a:spLocks/>
          </p:cNvSpPr>
          <p:nvPr/>
        </p:nvSpPr>
        <p:spPr>
          <a:xfrm>
            <a:off x="698415" y="6549120"/>
            <a:ext cx="3452897" cy="3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ru-RU" dirty="0"/>
              <a:t>Краснодар,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2070b58e_0_27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177" name="Google Shape;177;g7f2070b58e_0_27"/>
          <p:cNvSpPr txBox="1">
            <a:spLocks noGrp="1"/>
          </p:cNvSpPr>
          <p:nvPr>
            <p:ph type="title"/>
          </p:nvPr>
        </p:nvSpPr>
        <p:spPr>
          <a:xfrm>
            <a:off x="5720370" y="2328038"/>
            <a:ext cx="4173439" cy="220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sz="5400" dirty="0"/>
              <a:t>Что мы знаем о</a:t>
            </a:r>
            <a:r>
              <a:rPr lang="en-US" sz="5400" dirty="0"/>
              <a:t> Java?</a:t>
            </a:r>
            <a:endParaRPr sz="5400" dirty="0"/>
          </a:p>
        </p:txBody>
      </p:sp>
      <p:sp>
        <p:nvSpPr>
          <p:cNvPr id="179" name="Google Shape;179;g7f2070b58e_0_27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7f2070b58e_0_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70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8e4a04ed_0_41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193" name="Google Shape;193;g818e4a04ed_0_41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Из чего состоит</a:t>
            </a:r>
            <a:r>
              <a:rPr lang="en-US" dirty="0"/>
              <a:t> Java</a:t>
            </a:r>
            <a:endParaRPr dirty="0"/>
          </a:p>
        </p:txBody>
      </p:sp>
      <p:sp>
        <p:nvSpPr>
          <p:cNvPr id="194" name="Google Shape;194;g818e4a04ed_0_41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818e4a04ed_0_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0;g818e4a04ed_0_0">
            <a:extLst>
              <a:ext uri="{FF2B5EF4-FFF2-40B4-BE49-F238E27FC236}">
                <a16:creationId xmlns:a16="http://schemas.microsoft.com/office/drawing/2014/main" id="{21DBF334-94ED-6101-5DE0-EC0280B83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66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ru-RU" sz="2400" b="1" dirty="0"/>
              <a:t>В чем разница между </a:t>
            </a:r>
            <a:r>
              <a:rPr lang="en-US" sz="2400" b="1" dirty="0"/>
              <a:t>JDK, JRE, JVM?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b="1" dirty="0"/>
          </a:p>
        </p:txBody>
      </p:sp>
      <p:pic>
        <p:nvPicPr>
          <p:cNvPr id="1026" name="Picture 2" descr="Что такое JDK? Введение в средства разработки Java">
            <a:extLst>
              <a:ext uri="{FF2B5EF4-FFF2-40B4-BE49-F238E27FC236}">
                <a16:creationId xmlns:a16="http://schemas.microsoft.com/office/drawing/2014/main" id="{767BCD9B-A604-8986-069C-74E75C12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83" y="2261286"/>
            <a:ext cx="7083155" cy="432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8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e4a04ed_0_5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211" name="Google Shape;211;g818e4a04ed_0_5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Первая программа на </a:t>
            </a:r>
            <a:r>
              <a:rPr lang="en-US" dirty="0"/>
              <a:t>Java</a:t>
            </a:r>
            <a:r>
              <a:rPr lang="ru-RU" dirty="0"/>
              <a:t>. Структура</a:t>
            </a:r>
            <a:endParaRPr dirty="0"/>
          </a:p>
        </p:txBody>
      </p:sp>
      <p:sp>
        <p:nvSpPr>
          <p:cNvPr id="212" name="Google Shape;212;g818e4a04ed_0_53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818e4a04ed_0_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818e4a04ed_0_53"/>
          <p:cNvSpPr txBox="1">
            <a:spLocks noGrp="1"/>
          </p:cNvSpPr>
          <p:nvPr>
            <p:ph type="body" idx="1"/>
          </p:nvPr>
        </p:nvSpPr>
        <p:spPr>
          <a:xfrm>
            <a:off x="4278575" y="1383199"/>
            <a:ext cx="6254100" cy="463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1" dirty="0"/>
              <a:t>Классы – это база в </a:t>
            </a:r>
            <a:r>
              <a:rPr lang="en-US" b="1" dirty="0"/>
              <a:t>Java</a:t>
            </a: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1" dirty="0"/>
              <a:t>Один класс – один файл (имена обязаны совпадать)</a:t>
            </a:r>
            <a:r>
              <a:rPr lang="en-US" b="1" dirty="0"/>
              <a:t>*</a:t>
            </a: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1" dirty="0"/>
              <a:t>Классы состоят из полей (</a:t>
            </a:r>
            <a:r>
              <a:rPr lang="en-US" b="1" dirty="0"/>
              <a:t>fields / instance variables / properties)</a:t>
            </a:r>
            <a:r>
              <a:rPr lang="ru-RU" b="1" dirty="0"/>
              <a:t> и методов (</a:t>
            </a:r>
            <a:r>
              <a:rPr lang="en-US" b="1" dirty="0"/>
              <a:t>methods)</a:t>
            </a: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7153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e4a04ed_0_5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211" name="Google Shape;211;g818e4a04ed_0_5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Первая программа на </a:t>
            </a:r>
            <a:r>
              <a:rPr lang="en-US" dirty="0"/>
              <a:t>Java</a:t>
            </a:r>
            <a:r>
              <a:rPr lang="ru-RU" dirty="0"/>
              <a:t>. Метод </a:t>
            </a:r>
            <a:r>
              <a:rPr lang="en-US" dirty="0"/>
              <a:t>main</a:t>
            </a:r>
            <a:endParaRPr dirty="0"/>
          </a:p>
        </p:txBody>
      </p:sp>
      <p:sp>
        <p:nvSpPr>
          <p:cNvPr id="212" name="Google Shape;212;g818e4a04ed_0_53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818e4a04ed_0_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818e4a04ed_0_53"/>
          <p:cNvSpPr txBox="1">
            <a:spLocks noGrp="1"/>
          </p:cNvSpPr>
          <p:nvPr>
            <p:ph type="body" idx="1"/>
          </p:nvPr>
        </p:nvSpPr>
        <p:spPr>
          <a:xfrm>
            <a:off x="4278575" y="1383199"/>
            <a:ext cx="6254100" cy="463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  <a:br>
              <a:rPr lang="en-US" b="1" dirty="0"/>
            </a:br>
            <a:r>
              <a:rPr lang="en-US" b="1" dirty="0"/>
              <a:t>    …</a:t>
            </a:r>
            <a:br>
              <a:rPr lang="en-US" b="1" dirty="0"/>
            </a:br>
            <a:r>
              <a:rPr lang="en-US" b="1" dirty="0"/>
              <a:t>}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/>
              <a:t>String[] </a:t>
            </a:r>
            <a:r>
              <a:rPr lang="en-US" b="1" dirty="0" err="1"/>
              <a:t>args</a:t>
            </a:r>
            <a:br>
              <a:rPr lang="en-US" b="1" dirty="0"/>
            </a:br>
            <a:r>
              <a:rPr lang="en-US" b="1" dirty="0"/>
              <a:t>String </a:t>
            </a:r>
            <a:r>
              <a:rPr lang="en-US" b="1" dirty="0" err="1"/>
              <a:t>args</a:t>
            </a:r>
            <a:r>
              <a:rPr lang="en-US" b="1" dirty="0"/>
              <a:t>[]</a:t>
            </a:r>
            <a:br>
              <a:rPr lang="en-US" b="1" dirty="0"/>
            </a:br>
            <a:r>
              <a:rPr lang="en-US" b="1" dirty="0"/>
              <a:t>String… </a:t>
            </a:r>
            <a:r>
              <a:rPr lang="en-US" b="1" dirty="0" err="1"/>
              <a:t>args</a:t>
            </a:r>
            <a:br>
              <a:rPr lang="en-US" b="1" dirty="0"/>
            </a:br>
            <a:r>
              <a:rPr lang="en-US" b="1" dirty="0"/>
              <a:t>String[] options</a:t>
            </a:r>
            <a:br>
              <a:rPr lang="en-US" b="1" dirty="0"/>
            </a:br>
            <a:r>
              <a:rPr lang="en-US" b="1" dirty="0"/>
              <a:t>String options[]</a:t>
            </a:r>
            <a:br>
              <a:rPr lang="en-US" b="1" dirty="0"/>
            </a:br>
            <a:r>
              <a:rPr lang="en-US" b="1" dirty="0"/>
              <a:t>String… options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2195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e4a04ed_0_5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211" name="Google Shape;211;g818e4a04ed_0_5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301072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Первая программа на </a:t>
            </a:r>
            <a:r>
              <a:rPr lang="en-US" dirty="0"/>
              <a:t>Java</a:t>
            </a:r>
            <a:r>
              <a:rPr lang="ru-RU" dirty="0"/>
              <a:t>. Выполнение</a:t>
            </a:r>
            <a:endParaRPr dirty="0"/>
          </a:p>
        </p:txBody>
      </p:sp>
      <p:sp>
        <p:nvSpPr>
          <p:cNvPr id="212" name="Google Shape;212;g818e4a04ed_0_53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818e4a04ed_0_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818e4a04ed_0_53"/>
          <p:cNvSpPr txBox="1">
            <a:spLocks noGrp="1"/>
          </p:cNvSpPr>
          <p:nvPr>
            <p:ph type="body" idx="1"/>
          </p:nvPr>
        </p:nvSpPr>
        <p:spPr>
          <a:xfrm>
            <a:off x="4278575" y="1383200"/>
            <a:ext cx="6254100" cy="330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1" dirty="0"/>
              <a:t>Средствами непосредственно утилит </a:t>
            </a:r>
            <a:r>
              <a:rPr lang="en-US" b="1" dirty="0"/>
              <a:t>JDK (</a:t>
            </a:r>
            <a:r>
              <a:rPr lang="en-US" b="1" dirty="0" err="1"/>
              <a:t>javac</a:t>
            </a:r>
            <a:r>
              <a:rPr lang="en-US" b="1" dirty="0"/>
              <a:t>/java):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600" b="1" i="1" dirty="0" err="1"/>
              <a:t>javac</a:t>
            </a:r>
            <a:r>
              <a:rPr lang="en-US" sz="1600" b="1" i="1" dirty="0"/>
              <a:t> </a:t>
            </a:r>
            <a:r>
              <a:rPr lang="en-US" sz="1600" b="1" i="1" dirty="0" err="1"/>
              <a:t>SomeClass.java</a:t>
            </a:r>
            <a:endParaRPr lang="en-US" sz="1600" b="1" i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600" b="1" i="1" dirty="0"/>
              <a:t>java </a:t>
            </a:r>
            <a:r>
              <a:rPr lang="en-US" sz="1600" b="1" i="1" dirty="0" err="1"/>
              <a:t>SomeClass</a:t>
            </a:r>
            <a:endParaRPr lang="en-US" sz="1600" b="1" i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ru-RU" b="1" dirty="0"/>
              <a:t>или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600" b="1" i="1" dirty="0"/>
              <a:t>java </a:t>
            </a:r>
            <a:r>
              <a:rPr lang="en-US" sz="1600" b="1" i="1" dirty="0" err="1"/>
              <a:t>SomeClass.java</a:t>
            </a:r>
            <a:endParaRPr lang="en-US" sz="1600" b="1" i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US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1" dirty="0"/>
              <a:t>Средствами </a:t>
            </a:r>
            <a:r>
              <a:rPr lang="en-US" b="1" dirty="0"/>
              <a:t>IDE</a:t>
            </a: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9731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e4a04ed_0_5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211" name="Google Shape;211;g818e4a04ed_0_5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301072" cy="7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Первая программа на </a:t>
            </a:r>
            <a:r>
              <a:rPr lang="en-US" dirty="0"/>
              <a:t>Java</a:t>
            </a:r>
            <a:r>
              <a:rPr lang="ru-RU" dirty="0"/>
              <a:t>. Фиксация изменений в </a:t>
            </a:r>
            <a:r>
              <a:rPr lang="en-US" dirty="0"/>
              <a:t>VCS</a:t>
            </a:r>
            <a:endParaRPr dirty="0"/>
          </a:p>
        </p:txBody>
      </p:sp>
      <p:sp>
        <p:nvSpPr>
          <p:cNvPr id="212" name="Google Shape;212;g818e4a04ed_0_53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818e4a04ed_0_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818e4a04ed_0_53"/>
          <p:cNvSpPr txBox="1">
            <a:spLocks noGrp="1"/>
          </p:cNvSpPr>
          <p:nvPr>
            <p:ph type="body" idx="1"/>
          </p:nvPr>
        </p:nvSpPr>
        <p:spPr>
          <a:xfrm>
            <a:off x="4278583" y="1826088"/>
            <a:ext cx="6254100" cy="246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b="1" dirty="0"/>
              <a:t>1</a:t>
            </a:r>
            <a:r>
              <a:rPr lang="ru-RU" b="1" dirty="0"/>
              <a:t>. Кто знает, что такое </a:t>
            </a:r>
            <a:r>
              <a:rPr lang="en-US" b="1" dirty="0"/>
              <a:t>VCS (Version Control System)?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ru-RU"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ru-RU" b="1" dirty="0"/>
              <a:t>2. Кто знает разницу между </a:t>
            </a:r>
            <a:r>
              <a:rPr lang="en-US" b="1" dirty="0"/>
              <a:t>Git</a:t>
            </a:r>
            <a:r>
              <a:rPr lang="ru-RU" b="1" dirty="0"/>
              <a:t> и </a:t>
            </a:r>
            <a:r>
              <a:rPr lang="en-US" b="1" dirty="0"/>
              <a:t>Mercurial?</a:t>
            </a:r>
            <a:endParaRPr lang="ru-RU"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ru-RU"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ru-RU" b="1" dirty="0"/>
              <a:t>3. Кто знает основные команды </a:t>
            </a:r>
            <a:r>
              <a:rPr lang="en-US" b="1" dirty="0"/>
              <a:t>Git?</a:t>
            </a: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767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e4a04ed_0_5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sp>
        <p:nvSpPr>
          <p:cNvPr id="211" name="Google Shape;211;g818e4a04ed_0_5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301072" cy="7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Первая программа на </a:t>
            </a:r>
            <a:r>
              <a:rPr lang="en-US" dirty="0"/>
              <a:t>Java</a:t>
            </a:r>
            <a:r>
              <a:rPr lang="ru-RU" dirty="0"/>
              <a:t>. Фиксация изменений в </a:t>
            </a:r>
            <a:r>
              <a:rPr lang="en-US" dirty="0"/>
              <a:t>VCS</a:t>
            </a:r>
            <a:endParaRPr dirty="0"/>
          </a:p>
        </p:txBody>
      </p:sp>
      <p:sp>
        <p:nvSpPr>
          <p:cNvPr id="212" name="Google Shape;212;g818e4a04ed_0_53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818e4a04ed_0_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What Is Git | Explore A Distributed Version Control Tool | Edureka">
            <a:extLst>
              <a:ext uri="{FF2B5EF4-FFF2-40B4-BE49-F238E27FC236}">
                <a16:creationId xmlns:a16="http://schemas.microsoft.com/office/drawing/2014/main" id="{5BA80472-721A-467D-998B-ED3FC90A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85" y="1717373"/>
            <a:ext cx="6515186" cy="43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9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e4a04ed_0_5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211" name="Google Shape;211;g818e4a04ed_0_5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301072" cy="7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Первая программа на </a:t>
            </a:r>
            <a:r>
              <a:rPr lang="en-US" dirty="0"/>
              <a:t>Java</a:t>
            </a:r>
            <a:r>
              <a:rPr lang="ru-RU" dirty="0"/>
              <a:t>. Фиксация изменений в </a:t>
            </a:r>
            <a:r>
              <a:rPr lang="en-US" dirty="0"/>
              <a:t>VCS</a:t>
            </a:r>
            <a:endParaRPr dirty="0"/>
          </a:p>
        </p:txBody>
      </p:sp>
      <p:sp>
        <p:nvSpPr>
          <p:cNvPr id="212" name="Google Shape;212;g818e4a04ed_0_53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818e4a04ed_0_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818e4a04ed_0_53"/>
          <p:cNvSpPr txBox="1">
            <a:spLocks noGrp="1"/>
          </p:cNvSpPr>
          <p:nvPr>
            <p:ph type="body" idx="1"/>
          </p:nvPr>
        </p:nvSpPr>
        <p:spPr>
          <a:xfrm>
            <a:off x="4278583" y="1826088"/>
            <a:ext cx="6254100" cy="180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</p:txBody>
      </p:sp>
      <p:sp>
        <p:nvSpPr>
          <p:cNvPr id="3" name="Google Shape;215;g818e4a04ed_0_53">
            <a:extLst>
              <a:ext uri="{FF2B5EF4-FFF2-40B4-BE49-F238E27FC236}">
                <a16:creationId xmlns:a16="http://schemas.microsoft.com/office/drawing/2014/main" id="{72EC7BB7-1C5B-C42A-08BB-B231AC7815FC}"/>
              </a:ext>
            </a:extLst>
          </p:cNvPr>
          <p:cNvSpPr txBox="1">
            <a:spLocks/>
          </p:cNvSpPr>
          <p:nvPr/>
        </p:nvSpPr>
        <p:spPr>
          <a:xfrm>
            <a:off x="4278583" y="1826088"/>
            <a:ext cx="6254100" cy="180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ru-RU" b="1" dirty="0"/>
              <a:t>Сервисы для работы с </a:t>
            </a:r>
            <a:r>
              <a:rPr lang="en" b="1" dirty="0"/>
              <a:t>Git: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92D050"/>
                </a:solidFill>
              </a:rPr>
              <a:t>GitHub</a:t>
            </a:r>
            <a:r>
              <a:rPr lang="en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/>
              <a:t>GitLab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/>
              <a:t>Bitbucket (</a:t>
            </a:r>
            <a:r>
              <a:rPr lang="ru-RU" b="1" dirty="0"/>
              <a:t>изначально был </a:t>
            </a:r>
            <a:r>
              <a:rPr lang="en" b="1" dirty="0"/>
              <a:t>Mercurial Repo)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1365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e4a04ed_0_5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sp>
        <p:nvSpPr>
          <p:cNvPr id="211" name="Google Shape;211;g818e4a04ed_0_5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301072" cy="7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Домашнее задание. </a:t>
            </a:r>
            <a:r>
              <a:rPr lang="en-US" dirty="0"/>
              <a:t>#1</a:t>
            </a:r>
            <a:endParaRPr dirty="0"/>
          </a:p>
        </p:txBody>
      </p:sp>
      <p:sp>
        <p:nvSpPr>
          <p:cNvPr id="212" name="Google Shape;212;g818e4a04ed_0_53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818e4a04ed_0_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818e4a04ed_0_53"/>
          <p:cNvSpPr txBox="1">
            <a:spLocks noGrp="1"/>
          </p:cNvSpPr>
          <p:nvPr>
            <p:ph type="body" idx="1"/>
          </p:nvPr>
        </p:nvSpPr>
        <p:spPr>
          <a:xfrm>
            <a:off x="4278583" y="1826088"/>
            <a:ext cx="6254100" cy="180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b="1" dirty="0"/>
          </a:p>
        </p:txBody>
      </p:sp>
      <p:sp>
        <p:nvSpPr>
          <p:cNvPr id="3" name="Google Shape;215;g818e4a04ed_0_53">
            <a:extLst>
              <a:ext uri="{FF2B5EF4-FFF2-40B4-BE49-F238E27FC236}">
                <a16:creationId xmlns:a16="http://schemas.microsoft.com/office/drawing/2014/main" id="{72EC7BB7-1C5B-C42A-08BB-B231AC7815FC}"/>
              </a:ext>
            </a:extLst>
          </p:cNvPr>
          <p:cNvSpPr txBox="1">
            <a:spLocks/>
          </p:cNvSpPr>
          <p:nvPr/>
        </p:nvSpPr>
        <p:spPr>
          <a:xfrm>
            <a:off x="4278583" y="1826088"/>
            <a:ext cx="6254100" cy="267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Зарегистрироваться на </a:t>
            </a:r>
            <a:r>
              <a:rPr lang="en-US" b="1" dirty="0" err="1"/>
              <a:t>github.com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Создать репозиторий для домашних заданий (через</a:t>
            </a:r>
            <a:r>
              <a:rPr lang="en-US" b="1" dirty="0"/>
              <a:t> Web UI)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Прочитать </a:t>
            </a:r>
            <a:r>
              <a:rPr lang="en-US" b="1" dirty="0"/>
              <a:t>tutorial</a:t>
            </a:r>
            <a:r>
              <a:rPr lang="ru-RU" b="1" dirty="0"/>
              <a:t> по основным командам (</a:t>
            </a:r>
            <a:r>
              <a:rPr lang="en-US" b="1" dirty="0"/>
              <a:t>commit, push, pull)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Постучаться ко мне в ЛС в </a:t>
            </a:r>
            <a:r>
              <a:rPr lang="en-US" b="1" dirty="0" err="1"/>
              <a:t>tg</a:t>
            </a:r>
            <a:r>
              <a:rPr lang="ru-RU" b="1" dirty="0"/>
              <a:t>, прислав: фамилию, имя и ссылку на репозиторий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181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body" idx="2"/>
          </p:nvPr>
        </p:nvSpPr>
        <p:spPr>
          <a:xfrm>
            <a:off x="707708" y="6283580"/>
            <a:ext cx="3443605" cy="26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3"/>
          </p:nvPr>
        </p:nvSpPr>
        <p:spPr>
          <a:xfrm>
            <a:off x="4266139" y="5914610"/>
            <a:ext cx="3450700" cy="62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301" name="Google Shape;301;p29"/>
          <p:cNvSpPr txBox="1">
            <a:spLocks noGrp="1"/>
          </p:cNvSpPr>
          <p:nvPr>
            <p:ph type="body" idx="4"/>
          </p:nvPr>
        </p:nvSpPr>
        <p:spPr>
          <a:xfrm>
            <a:off x="7831664" y="5914611"/>
            <a:ext cx="3449112" cy="62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8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Структура программы на языке </a:t>
            </a:r>
            <a:r>
              <a:rPr lang="en-US" dirty="0"/>
              <a:t>Java</a:t>
            </a:r>
            <a:r>
              <a:rPr lang="ru-RU" dirty="0"/>
              <a:t>, синтаксис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4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Какие объявления класса являются ошибочными?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lang="ru-RU" b="1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public class Main { … }</a:t>
            </a:r>
            <a:endParaRPr lang="ru-RU" b="1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public class _Main { … }</a:t>
            </a:r>
            <a:endParaRPr lang="ru-RU" b="1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public class 1Main { … }</a:t>
            </a:r>
            <a:endParaRPr lang="ru-RU" b="1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public class $Main { … 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en-US" b="1" dirty="0"/>
              <a:t>public Class Main { … 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Public class Main { … }</a:t>
            </a:r>
            <a:endParaRPr b="1" dirty="0"/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0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8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Структура программы на языке </a:t>
            </a:r>
            <a:r>
              <a:rPr lang="en-US" dirty="0"/>
              <a:t>Java</a:t>
            </a:r>
            <a:r>
              <a:rPr lang="ru-RU" dirty="0"/>
              <a:t>, синтаксис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42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Расположите структурные блоки программы на </a:t>
            </a:r>
            <a:r>
              <a:rPr lang="en-US" b="1" dirty="0"/>
              <a:t>Java </a:t>
            </a:r>
            <a:r>
              <a:rPr lang="ru-RU" b="1" dirty="0"/>
              <a:t>в нужном порядке.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lang="ru-RU"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en-US" b="1" dirty="0"/>
              <a:t>public class Main { … }</a:t>
            </a:r>
            <a:endParaRPr lang="ru-RU"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en-US" b="1" dirty="0"/>
              <a:t>package </a:t>
            </a:r>
            <a:r>
              <a:rPr lang="en-US" b="1" dirty="0" err="1"/>
              <a:t>ru.croc.javawinterschool</a:t>
            </a:r>
            <a:r>
              <a:rPr lang="en-US" b="1" dirty="0"/>
              <a:t>;</a:t>
            </a:r>
            <a:endParaRPr lang="ru-RU"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en-US" b="1" dirty="0"/>
              <a:t>import </a:t>
            </a:r>
            <a:r>
              <a:rPr lang="en-US" b="1" dirty="0" err="1"/>
              <a:t>java.time.LocalDate</a:t>
            </a:r>
            <a:r>
              <a:rPr lang="en-US" b="1" dirty="0"/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ru-RU" b="1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package </a:t>
            </a:r>
            <a:r>
              <a:rPr lang="en-US" b="1" dirty="0" err="1">
                <a:solidFill>
                  <a:srgbClr val="00B050"/>
                </a:solidFill>
              </a:rPr>
              <a:t>ru.croc.javawinterschool</a:t>
            </a:r>
            <a:r>
              <a:rPr lang="en-US" b="1" dirty="0">
                <a:solidFill>
                  <a:srgbClr val="00B050"/>
                </a:solidFill>
              </a:rPr>
              <a:t>;</a:t>
            </a:r>
            <a:endParaRPr lang="ru-RU" b="1" dirty="0">
              <a:solidFill>
                <a:srgbClr val="00B05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import </a:t>
            </a:r>
            <a:r>
              <a:rPr lang="en-US" b="1" dirty="0" err="1">
                <a:solidFill>
                  <a:srgbClr val="00B050"/>
                </a:solidFill>
              </a:rPr>
              <a:t>java.time.LocalDate</a:t>
            </a:r>
            <a:r>
              <a:rPr lang="en-US" b="1" dirty="0">
                <a:solidFill>
                  <a:srgbClr val="00B050"/>
                </a:solidFill>
              </a:rPr>
              <a:t>;</a:t>
            </a:r>
            <a:endParaRPr lang="ru-RU" b="1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public class Main { … }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1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8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Структура программы на языке </a:t>
            </a:r>
            <a:r>
              <a:rPr lang="en-US" dirty="0"/>
              <a:t>Java</a:t>
            </a:r>
            <a:r>
              <a:rPr lang="ru-RU" dirty="0"/>
              <a:t>, синтаксис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362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Какая из ниже приведенных деклараций метода </a:t>
            </a:r>
            <a:r>
              <a:rPr lang="en-US" b="1" dirty="0"/>
              <a:t>main</a:t>
            </a:r>
            <a:r>
              <a:rPr lang="ru-RU" b="1" dirty="0"/>
              <a:t> верна?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lang="ru-RU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private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public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public static void test(String[]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public static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49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8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Структура программы на языке </a:t>
            </a:r>
            <a:r>
              <a:rPr lang="en-US" dirty="0"/>
              <a:t>Java</a:t>
            </a:r>
            <a:r>
              <a:rPr lang="ru-RU" dirty="0"/>
              <a:t>, синтаксис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519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Какие из вариантов объявления переменной неверны? Почему?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Integer i1 = 1;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 err="1"/>
              <a:t>int</a:t>
            </a:r>
            <a:r>
              <a:rPr lang="en-US" b="1" dirty="0"/>
              <a:t> i2 = 2;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short sh1 = 10000000;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String s1 = "String";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String s2 = 1;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float f1 = 2;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float f2 = 1.3;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float f3 = 23.2f;       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double d1 = i1;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double d2 = s1;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double d3 = f3;</a:t>
            </a:r>
            <a:endParaRPr lang="ru-RU" b="1" dirty="0"/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4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8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Структура программы на языке </a:t>
            </a:r>
            <a:r>
              <a:rPr lang="en-US" dirty="0"/>
              <a:t>Java</a:t>
            </a:r>
            <a:r>
              <a:rPr lang="ru-RU" dirty="0"/>
              <a:t>, синтаксис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4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ru-RU" b="1" dirty="0"/>
              <a:t>Ниже приведен листинг файла </a:t>
            </a:r>
            <a:r>
              <a:rPr lang="en-US" b="1" dirty="0"/>
              <a:t>Main.java</a:t>
            </a:r>
            <a:r>
              <a:rPr lang="ru-RU" b="1" dirty="0"/>
              <a:t>. Что будет в результате компиляции?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lang="en-US" b="1" dirty="0"/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4ACFB3-E21D-F999-091A-6C2E39D7A08C}"/>
              </a:ext>
            </a:extLst>
          </p:cNvPr>
          <p:cNvSpPr txBox="1"/>
          <p:nvPr/>
        </p:nvSpPr>
        <p:spPr>
          <a:xfrm>
            <a:off x="4268800" y="2572311"/>
            <a:ext cx="6939720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ru.croc.java</a:t>
            </a:r>
            <a:r>
              <a:rPr lang="en-US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croc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800" b="1" i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SubMain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800" b="1" i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SubMain</a:t>
            </a: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06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8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Структура программы на языке </a:t>
            </a:r>
            <a:r>
              <a:rPr lang="en-US" dirty="0"/>
              <a:t>Java</a:t>
            </a:r>
            <a:r>
              <a:rPr lang="ru-RU" dirty="0"/>
              <a:t>, синтаксис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46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В чем разница между: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/>
              <a:t>import </a:t>
            </a:r>
            <a:r>
              <a:rPr lang="en-US" b="1" dirty="0" err="1"/>
              <a:t>java.time.LocalDate</a:t>
            </a:r>
            <a:r>
              <a:rPr lang="en-US" b="1" dirty="0"/>
              <a:t>;</a:t>
            </a:r>
            <a:endParaRPr lang="ru-RU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/>
              <a:t>import </a:t>
            </a:r>
            <a:r>
              <a:rPr lang="en-US" b="1" dirty="0" err="1"/>
              <a:t>java.time</a:t>
            </a:r>
            <a:r>
              <a:rPr lang="en-US" b="1" dirty="0"/>
              <a:t>.*;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ru-RU" b="1" dirty="0"/>
              <a:t>Допустима ли запись вида: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/>
              <a:t>import java.*;</a:t>
            </a:r>
            <a:endParaRPr lang="ru-RU" b="1" dirty="0"/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728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8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Структура программы на языке </a:t>
            </a:r>
            <a:r>
              <a:rPr lang="en-US" dirty="0"/>
              <a:t>Java</a:t>
            </a:r>
            <a:r>
              <a:rPr lang="ru-RU" dirty="0"/>
              <a:t>, синтаксис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94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Любимая задача из серии «неадекватных». Что будет, если скомпилировать и запустить программу?</a:t>
            </a:r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C8FBB2-DB12-7A07-911F-EBB007AADD3F}"/>
              </a:ext>
            </a:extLst>
          </p:cNvPr>
          <p:cNvSpPr txBox="1"/>
          <p:nvPr/>
        </p:nvSpPr>
        <p:spPr>
          <a:xfrm>
            <a:off x="4278583" y="3006282"/>
            <a:ext cx="638828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ru.croc.java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croc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Vlad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800" b="1" i="1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 +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ru-RU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7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52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План на сегодня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4219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Пару слов о том, что за зверь эта ваша </a:t>
            </a:r>
            <a:r>
              <a:rPr lang="en-US" sz="2400" b="1" dirty="0"/>
              <a:t>Java</a:t>
            </a:r>
            <a:endParaRPr lang="ru-R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«Из чего состоит»</a:t>
            </a:r>
            <a:r>
              <a:rPr lang="en-US" sz="2400" b="1" dirty="0"/>
              <a:t> Java</a:t>
            </a:r>
            <a:endParaRPr lang="ru-RU" sz="2000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/>
              <a:t>Первая программа на </a:t>
            </a:r>
            <a:r>
              <a:rPr lang="en-US" sz="2400" b="1" dirty="0"/>
              <a:t>Java</a:t>
            </a:r>
            <a:endParaRPr lang="ru-RU" sz="2400" b="1" dirty="0"/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Структура файлов</a:t>
            </a:r>
            <a:endParaRPr lang="en-US" sz="2000" b="1" dirty="0"/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Метод </a:t>
            </a:r>
            <a:r>
              <a:rPr lang="en-US" sz="2000" b="1" dirty="0"/>
              <a:t>main</a:t>
            </a:r>
            <a:endParaRPr lang="ru-RU" sz="2000" b="1" dirty="0"/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Запускаем</a:t>
            </a:r>
            <a:endParaRPr lang="en-US" sz="2000" b="1" dirty="0"/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Заливаем в репозиторий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Основы синтаксиса</a:t>
            </a:r>
            <a:endParaRPr lang="en-US" sz="2400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b="1" dirty="0"/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645393"/>
      </p:ext>
    </p:extLst>
  </p:cSld>
  <p:clrMapOvr>
    <a:masterClrMapping/>
  </p:clrMapOvr>
</p:sld>
</file>

<file path=ppt/theme/theme1.xml><?xml version="1.0" encoding="utf-8"?>
<a:theme xmlns:a="http://schemas.openxmlformats.org/drawingml/2006/main" name="Сетка">
  <a:themeElements>
    <a:clrScheme name="КРОК">
      <a:dk1>
        <a:srgbClr val="68676C"/>
      </a:dk1>
      <a:lt1>
        <a:srgbClr val="FFFFFF"/>
      </a:lt1>
      <a:dk2>
        <a:srgbClr val="68676C"/>
      </a:dk2>
      <a:lt2>
        <a:srgbClr val="FFFFFF"/>
      </a:lt2>
      <a:accent1>
        <a:srgbClr val="00A560"/>
      </a:accent1>
      <a:accent2>
        <a:srgbClr val="475DEB"/>
      </a:accent2>
      <a:accent3>
        <a:srgbClr val="FF645A"/>
      </a:accent3>
      <a:accent4>
        <a:srgbClr val="FFA436"/>
      </a:accent4>
      <a:accent5>
        <a:srgbClr val="A5A5A5"/>
      </a:accent5>
      <a:accent6>
        <a:srgbClr val="7027E2"/>
      </a:accent6>
      <a:hlink>
        <a:srgbClr val="475DEB"/>
      </a:hlink>
      <a:folHlink>
        <a:srgbClr val="FF64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780</Words>
  <Application>Microsoft Macintosh PowerPoint</Application>
  <PresentationFormat>Широкоэкранный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Сетка</vt:lpstr>
      <vt:lpstr>Введение в структуру программы и синтаксис языка</vt:lpstr>
      <vt:lpstr>Структура программы на языке Java, синтаксис</vt:lpstr>
      <vt:lpstr>Структура программы на языке Java, синтаксис</vt:lpstr>
      <vt:lpstr>Структура программы на языке Java, синтаксис</vt:lpstr>
      <vt:lpstr>Структура программы на языке Java, синтаксис</vt:lpstr>
      <vt:lpstr>Структура программы на языке Java, синтаксис</vt:lpstr>
      <vt:lpstr>Структура программы на языке Java, синтаксис</vt:lpstr>
      <vt:lpstr>Структура программы на языке Java, синтаксис</vt:lpstr>
      <vt:lpstr>План на сегодня</vt:lpstr>
      <vt:lpstr>Что мы знаем о Java?</vt:lpstr>
      <vt:lpstr>Из чего состоит Java</vt:lpstr>
      <vt:lpstr>Первая программа на Java. Структура</vt:lpstr>
      <vt:lpstr>Первая программа на Java. Метод main</vt:lpstr>
      <vt:lpstr>Первая программа на Java. Выполнение</vt:lpstr>
      <vt:lpstr>Первая программа на Java. Фиксация изменений в VCS</vt:lpstr>
      <vt:lpstr>Первая программа на Java. Фиксация изменений в VCS</vt:lpstr>
      <vt:lpstr>Первая программа на Java. Фиксация изменений в VCS</vt:lpstr>
      <vt:lpstr>Домашнее задание. #1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предыдущей серии…</dc:title>
  <dc:creator>Krutova Elizaveta</dc:creator>
  <cp:lastModifiedBy>Microsoft Office User</cp:lastModifiedBy>
  <cp:revision>24</cp:revision>
  <dcterms:created xsi:type="dcterms:W3CDTF">2018-10-01T12:54:00Z</dcterms:created>
  <dcterms:modified xsi:type="dcterms:W3CDTF">2023-03-09T13:24:42Z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https://jive.croc.ru</vt:lpwstr>
  </property>
  <property fmtid="{D5CDD505-2E9C-101B-9397-08002B2CF9AE}" pid="3" name="Jive_LatestUserAccountName">
    <vt:lpwstr>AlGolovin</vt:lpwstr>
  </property>
  <property fmtid="{D5CDD505-2E9C-101B-9397-08002B2CF9AE}" pid="4" name="Offisync_UniqueId">
    <vt:lpwstr>198083</vt:lpwstr>
  </property>
  <property fmtid="{D5CDD505-2E9C-101B-9397-08002B2CF9AE}" pid="5" name="Offisync_UpdateToken">
    <vt:lpwstr>7</vt:lpwstr>
  </property>
  <property fmtid="{D5CDD505-2E9C-101B-9397-08002B2CF9AE}" pid="6" name="Offisync_ServerID">
    <vt:lpwstr>d81fa5fc-e6d4-4a02-91a9-ab1e2c1de9ed</vt:lpwstr>
  </property>
  <property fmtid="{D5CDD505-2E9C-101B-9397-08002B2CF9AE}" pid="7" name="Jive_VersionGuid">
    <vt:lpwstr>8551220527524d57a5d13c8fbd6cacc2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</Properties>
</file>