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5" Type="http://schemas.openxmlformats.org/officeDocument/2006/relationships/slide" Target="slides/slide12.xml"/><Relationship Id="rId14" Type="http://schemas.openxmlformats.org/officeDocument/2006/relationships/slide" Target="slides/slide11.xml"/><Relationship Id="rId17" Type="http://schemas.openxmlformats.org/officeDocument/2006/relationships/slide" Target="slides/slide14.xml"/><Relationship Id="rId16" Type="http://schemas.openxmlformats.org/officeDocument/2006/relationships/slide" Target="slides/slide13.xml"/><Relationship Id="rId5" Type="http://schemas.openxmlformats.org/officeDocument/2006/relationships/slide" Target="slides/slide2.xml"/><Relationship Id="rId19" Type="http://schemas.openxmlformats.org/officeDocument/2006/relationships/slide" Target="slides/slide16.xml"/><Relationship Id="rId6" Type="http://schemas.openxmlformats.org/officeDocument/2006/relationships/slide" Target="slides/slide3.xml"/><Relationship Id="rId18" Type="http://schemas.openxmlformats.org/officeDocument/2006/relationships/slide" Target="slides/slide15.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E433E-92A8-CFB0-1C72-050FF0159D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0986B1-AF54-AF7F-7C30-1AB32EA9B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DDD8E6-739B-1C93-D980-4C84ADE3CD5B}"/>
              </a:ext>
            </a:extLst>
          </p:cNvPr>
          <p:cNvSpPr>
            <a:spLocks noGrp="1"/>
          </p:cNvSpPr>
          <p:nvPr>
            <p:ph type="dt" sz="half" idx="10"/>
          </p:nvPr>
        </p:nvSpPr>
        <p:spPr/>
        <p:txBody>
          <a:bodyPr/>
          <a:lstStyle/>
          <a:p>
            <a:fld id="{A3DF21C5-CE98-4E17-8BC2-D3F874919862}" type="datetimeFigureOut">
              <a:rPr lang="en-IN" smtClean="0"/>
              <a:t>06-12-2023</a:t>
            </a:fld>
            <a:endParaRPr lang="en-IN"/>
          </a:p>
        </p:txBody>
      </p:sp>
      <p:sp>
        <p:nvSpPr>
          <p:cNvPr id="5" name="Footer Placeholder 4">
            <a:extLst>
              <a:ext uri="{FF2B5EF4-FFF2-40B4-BE49-F238E27FC236}">
                <a16:creationId xmlns:a16="http://schemas.microsoft.com/office/drawing/2014/main" id="{5F0398A2-6DEF-3671-3BB3-E060DEDCFE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98D4FA-CD2A-BF40-7512-2B0783B06556}"/>
              </a:ext>
            </a:extLst>
          </p:cNvPr>
          <p:cNvSpPr>
            <a:spLocks noGrp="1"/>
          </p:cNvSpPr>
          <p:nvPr>
            <p:ph type="sldNum" sz="quarter" idx="12"/>
          </p:nvPr>
        </p:nvSpPr>
        <p:spPr/>
        <p:txBody>
          <a:bodyPr/>
          <a:lstStyle/>
          <a:p>
            <a:fld id="{62C236D5-B0B6-41D8-9272-1F49895F91ED}" type="slidenum">
              <a:rPr lang="en-IN" smtClean="0"/>
              <a:t>‹#›</a:t>
            </a:fld>
            <a:endParaRPr lang="en-IN"/>
          </a:p>
        </p:txBody>
      </p:sp>
    </p:spTree>
    <p:extLst>
      <p:ext uri="{BB962C8B-B14F-4D97-AF65-F5344CB8AC3E}">
        <p14:creationId xmlns:p14="http://schemas.microsoft.com/office/powerpoint/2010/main" val="381101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EA244-2B12-C5E6-3490-9206693D35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B90679-AC3F-19C6-8BDE-1FCAE14738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3B8388-38C3-51BF-4E5F-6952123950D0}"/>
              </a:ext>
            </a:extLst>
          </p:cNvPr>
          <p:cNvSpPr>
            <a:spLocks noGrp="1"/>
          </p:cNvSpPr>
          <p:nvPr>
            <p:ph type="dt" sz="half" idx="10"/>
          </p:nvPr>
        </p:nvSpPr>
        <p:spPr/>
        <p:txBody>
          <a:bodyPr/>
          <a:lstStyle/>
          <a:p>
            <a:fld id="{A3DF21C5-CE98-4E17-8BC2-D3F874919862}" type="datetimeFigureOut">
              <a:rPr lang="en-IN" smtClean="0"/>
              <a:t>06-12-2023</a:t>
            </a:fld>
            <a:endParaRPr lang="en-IN"/>
          </a:p>
        </p:txBody>
      </p:sp>
      <p:sp>
        <p:nvSpPr>
          <p:cNvPr id="5" name="Footer Placeholder 4">
            <a:extLst>
              <a:ext uri="{FF2B5EF4-FFF2-40B4-BE49-F238E27FC236}">
                <a16:creationId xmlns:a16="http://schemas.microsoft.com/office/drawing/2014/main" id="{F3F6FC58-D50E-E5CB-C94F-014F750F18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CC8783-FAAF-824B-2315-D036854B77BC}"/>
              </a:ext>
            </a:extLst>
          </p:cNvPr>
          <p:cNvSpPr>
            <a:spLocks noGrp="1"/>
          </p:cNvSpPr>
          <p:nvPr>
            <p:ph type="sldNum" sz="quarter" idx="12"/>
          </p:nvPr>
        </p:nvSpPr>
        <p:spPr/>
        <p:txBody>
          <a:bodyPr/>
          <a:lstStyle/>
          <a:p>
            <a:fld id="{62C236D5-B0B6-41D8-9272-1F49895F91ED}" type="slidenum">
              <a:rPr lang="en-IN" smtClean="0"/>
              <a:t>‹#›</a:t>
            </a:fld>
            <a:endParaRPr lang="en-IN"/>
          </a:p>
        </p:txBody>
      </p:sp>
    </p:spTree>
    <p:extLst>
      <p:ext uri="{BB962C8B-B14F-4D97-AF65-F5344CB8AC3E}">
        <p14:creationId xmlns:p14="http://schemas.microsoft.com/office/powerpoint/2010/main" val="405021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D3644C-E151-F736-DB32-5172F3C3A3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77260A-3C4F-9511-D43C-2788DEEAF7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4AEE64-8C05-EA15-8F7B-E7166EBE07D5}"/>
              </a:ext>
            </a:extLst>
          </p:cNvPr>
          <p:cNvSpPr>
            <a:spLocks noGrp="1"/>
          </p:cNvSpPr>
          <p:nvPr>
            <p:ph type="dt" sz="half" idx="10"/>
          </p:nvPr>
        </p:nvSpPr>
        <p:spPr/>
        <p:txBody>
          <a:bodyPr/>
          <a:lstStyle/>
          <a:p>
            <a:fld id="{A3DF21C5-CE98-4E17-8BC2-D3F874919862}" type="datetimeFigureOut">
              <a:rPr lang="en-IN" smtClean="0"/>
              <a:t>06-12-2023</a:t>
            </a:fld>
            <a:endParaRPr lang="en-IN"/>
          </a:p>
        </p:txBody>
      </p:sp>
      <p:sp>
        <p:nvSpPr>
          <p:cNvPr id="5" name="Footer Placeholder 4">
            <a:extLst>
              <a:ext uri="{FF2B5EF4-FFF2-40B4-BE49-F238E27FC236}">
                <a16:creationId xmlns:a16="http://schemas.microsoft.com/office/drawing/2014/main" id="{6BC8899A-C9C6-9D3E-FB36-2042E4B4C7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CFE62D-BAE6-1EFD-5641-7AA7ED026B95}"/>
              </a:ext>
            </a:extLst>
          </p:cNvPr>
          <p:cNvSpPr>
            <a:spLocks noGrp="1"/>
          </p:cNvSpPr>
          <p:nvPr>
            <p:ph type="sldNum" sz="quarter" idx="12"/>
          </p:nvPr>
        </p:nvSpPr>
        <p:spPr/>
        <p:txBody>
          <a:bodyPr/>
          <a:lstStyle/>
          <a:p>
            <a:fld id="{62C236D5-B0B6-41D8-9272-1F49895F91ED}" type="slidenum">
              <a:rPr lang="en-IN" smtClean="0"/>
              <a:t>‹#›</a:t>
            </a:fld>
            <a:endParaRPr lang="en-IN"/>
          </a:p>
        </p:txBody>
      </p:sp>
    </p:spTree>
    <p:extLst>
      <p:ext uri="{BB962C8B-B14F-4D97-AF65-F5344CB8AC3E}">
        <p14:creationId xmlns:p14="http://schemas.microsoft.com/office/powerpoint/2010/main" val="4515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9F48B-C53D-9259-DD54-A4F09DB8DA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3691E4-6BC3-2794-A953-E57EE8DE09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EAAD82-33D9-55AA-90BA-6F07593D9068}"/>
              </a:ext>
            </a:extLst>
          </p:cNvPr>
          <p:cNvSpPr>
            <a:spLocks noGrp="1"/>
          </p:cNvSpPr>
          <p:nvPr>
            <p:ph type="dt" sz="half" idx="10"/>
          </p:nvPr>
        </p:nvSpPr>
        <p:spPr/>
        <p:txBody>
          <a:bodyPr/>
          <a:lstStyle/>
          <a:p>
            <a:fld id="{A3DF21C5-CE98-4E17-8BC2-D3F874919862}" type="datetimeFigureOut">
              <a:rPr lang="en-IN" smtClean="0"/>
              <a:t>06-12-2023</a:t>
            </a:fld>
            <a:endParaRPr lang="en-IN"/>
          </a:p>
        </p:txBody>
      </p:sp>
      <p:sp>
        <p:nvSpPr>
          <p:cNvPr id="5" name="Footer Placeholder 4">
            <a:extLst>
              <a:ext uri="{FF2B5EF4-FFF2-40B4-BE49-F238E27FC236}">
                <a16:creationId xmlns:a16="http://schemas.microsoft.com/office/drawing/2014/main" id="{E7D3965A-19BB-9255-748F-2458E31006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49A484-2D62-4E64-8492-7CE0076C965A}"/>
              </a:ext>
            </a:extLst>
          </p:cNvPr>
          <p:cNvSpPr>
            <a:spLocks noGrp="1"/>
          </p:cNvSpPr>
          <p:nvPr>
            <p:ph type="sldNum" sz="quarter" idx="12"/>
          </p:nvPr>
        </p:nvSpPr>
        <p:spPr/>
        <p:txBody>
          <a:bodyPr/>
          <a:lstStyle/>
          <a:p>
            <a:fld id="{62C236D5-B0B6-41D8-9272-1F49895F91ED}" type="slidenum">
              <a:rPr lang="en-IN" smtClean="0"/>
              <a:t>‹#›</a:t>
            </a:fld>
            <a:endParaRPr lang="en-IN"/>
          </a:p>
        </p:txBody>
      </p:sp>
    </p:spTree>
    <p:extLst>
      <p:ext uri="{BB962C8B-B14F-4D97-AF65-F5344CB8AC3E}">
        <p14:creationId xmlns:p14="http://schemas.microsoft.com/office/powerpoint/2010/main" val="579170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E92E8-5547-443E-7991-85357902C4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C44167-340C-7EDE-20AD-D42302E26F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A7B4BC-7D01-9F8E-2F61-02990D469036}"/>
              </a:ext>
            </a:extLst>
          </p:cNvPr>
          <p:cNvSpPr>
            <a:spLocks noGrp="1"/>
          </p:cNvSpPr>
          <p:nvPr>
            <p:ph type="dt" sz="half" idx="10"/>
          </p:nvPr>
        </p:nvSpPr>
        <p:spPr/>
        <p:txBody>
          <a:bodyPr/>
          <a:lstStyle/>
          <a:p>
            <a:fld id="{A3DF21C5-CE98-4E17-8BC2-D3F874919862}" type="datetimeFigureOut">
              <a:rPr lang="en-IN" smtClean="0"/>
              <a:t>06-12-2023</a:t>
            </a:fld>
            <a:endParaRPr lang="en-IN"/>
          </a:p>
        </p:txBody>
      </p:sp>
      <p:sp>
        <p:nvSpPr>
          <p:cNvPr id="5" name="Footer Placeholder 4">
            <a:extLst>
              <a:ext uri="{FF2B5EF4-FFF2-40B4-BE49-F238E27FC236}">
                <a16:creationId xmlns:a16="http://schemas.microsoft.com/office/drawing/2014/main" id="{80959EE1-5094-E594-D071-A38E632395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9EB97A-12E9-8E1A-2C1E-60DB27B033E2}"/>
              </a:ext>
            </a:extLst>
          </p:cNvPr>
          <p:cNvSpPr>
            <a:spLocks noGrp="1"/>
          </p:cNvSpPr>
          <p:nvPr>
            <p:ph type="sldNum" sz="quarter" idx="12"/>
          </p:nvPr>
        </p:nvSpPr>
        <p:spPr/>
        <p:txBody>
          <a:bodyPr/>
          <a:lstStyle/>
          <a:p>
            <a:fld id="{62C236D5-B0B6-41D8-9272-1F49895F91ED}" type="slidenum">
              <a:rPr lang="en-IN" smtClean="0"/>
              <a:t>‹#›</a:t>
            </a:fld>
            <a:endParaRPr lang="en-IN"/>
          </a:p>
        </p:txBody>
      </p:sp>
    </p:spTree>
    <p:extLst>
      <p:ext uri="{BB962C8B-B14F-4D97-AF65-F5344CB8AC3E}">
        <p14:creationId xmlns:p14="http://schemas.microsoft.com/office/powerpoint/2010/main" val="3331025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E1F54-9C0C-FD4E-9953-447C68CAD3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53379B-733B-688F-B5B5-639029BDA1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010717-A3AC-ADF1-B6DF-7FBE320C69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EE0924-06EA-F9B5-53AF-EAFCB0E4C1A6}"/>
              </a:ext>
            </a:extLst>
          </p:cNvPr>
          <p:cNvSpPr>
            <a:spLocks noGrp="1"/>
          </p:cNvSpPr>
          <p:nvPr>
            <p:ph type="dt" sz="half" idx="10"/>
          </p:nvPr>
        </p:nvSpPr>
        <p:spPr/>
        <p:txBody>
          <a:bodyPr/>
          <a:lstStyle/>
          <a:p>
            <a:fld id="{A3DF21C5-CE98-4E17-8BC2-D3F874919862}" type="datetimeFigureOut">
              <a:rPr lang="en-IN" smtClean="0"/>
              <a:t>06-12-2023</a:t>
            </a:fld>
            <a:endParaRPr lang="en-IN"/>
          </a:p>
        </p:txBody>
      </p:sp>
      <p:sp>
        <p:nvSpPr>
          <p:cNvPr id="6" name="Footer Placeholder 5">
            <a:extLst>
              <a:ext uri="{FF2B5EF4-FFF2-40B4-BE49-F238E27FC236}">
                <a16:creationId xmlns:a16="http://schemas.microsoft.com/office/drawing/2014/main" id="{5AAA7099-FB63-85B7-F8E8-09AD1723E1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193757-5AF2-F9AE-24E7-3DAF211A27DC}"/>
              </a:ext>
            </a:extLst>
          </p:cNvPr>
          <p:cNvSpPr>
            <a:spLocks noGrp="1"/>
          </p:cNvSpPr>
          <p:nvPr>
            <p:ph type="sldNum" sz="quarter" idx="12"/>
          </p:nvPr>
        </p:nvSpPr>
        <p:spPr/>
        <p:txBody>
          <a:bodyPr/>
          <a:lstStyle/>
          <a:p>
            <a:fld id="{62C236D5-B0B6-41D8-9272-1F49895F91ED}" type="slidenum">
              <a:rPr lang="en-IN" smtClean="0"/>
              <a:t>‹#›</a:t>
            </a:fld>
            <a:endParaRPr lang="en-IN"/>
          </a:p>
        </p:txBody>
      </p:sp>
    </p:spTree>
    <p:extLst>
      <p:ext uri="{BB962C8B-B14F-4D97-AF65-F5344CB8AC3E}">
        <p14:creationId xmlns:p14="http://schemas.microsoft.com/office/powerpoint/2010/main" val="152532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A84B-BE8C-63B2-CF92-A98BC00D42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4CE87E-7B5A-E998-6FF1-874639D95E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22D282-F40C-1773-B8F1-EFD1174090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3D831E-69B2-A2A6-330D-41546BD01E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92A1B8-9C34-3ED4-1AF3-11B61865B2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F1FDA-FCEB-DD6C-3965-581C980B6CBD}"/>
              </a:ext>
            </a:extLst>
          </p:cNvPr>
          <p:cNvSpPr>
            <a:spLocks noGrp="1"/>
          </p:cNvSpPr>
          <p:nvPr>
            <p:ph type="dt" sz="half" idx="10"/>
          </p:nvPr>
        </p:nvSpPr>
        <p:spPr/>
        <p:txBody>
          <a:bodyPr/>
          <a:lstStyle/>
          <a:p>
            <a:fld id="{A3DF21C5-CE98-4E17-8BC2-D3F874919862}" type="datetimeFigureOut">
              <a:rPr lang="en-IN" smtClean="0"/>
              <a:t>06-12-2023</a:t>
            </a:fld>
            <a:endParaRPr lang="en-IN"/>
          </a:p>
        </p:txBody>
      </p:sp>
      <p:sp>
        <p:nvSpPr>
          <p:cNvPr id="8" name="Footer Placeholder 7">
            <a:extLst>
              <a:ext uri="{FF2B5EF4-FFF2-40B4-BE49-F238E27FC236}">
                <a16:creationId xmlns:a16="http://schemas.microsoft.com/office/drawing/2014/main" id="{2AC3808F-8726-490B-0DF3-71D654433D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2337DD-072A-20A2-B119-C2183BEFA39D}"/>
              </a:ext>
            </a:extLst>
          </p:cNvPr>
          <p:cNvSpPr>
            <a:spLocks noGrp="1"/>
          </p:cNvSpPr>
          <p:nvPr>
            <p:ph type="sldNum" sz="quarter" idx="12"/>
          </p:nvPr>
        </p:nvSpPr>
        <p:spPr/>
        <p:txBody>
          <a:bodyPr/>
          <a:lstStyle/>
          <a:p>
            <a:fld id="{62C236D5-B0B6-41D8-9272-1F49895F91ED}" type="slidenum">
              <a:rPr lang="en-IN" smtClean="0"/>
              <a:t>‹#›</a:t>
            </a:fld>
            <a:endParaRPr lang="en-IN"/>
          </a:p>
        </p:txBody>
      </p:sp>
    </p:spTree>
    <p:extLst>
      <p:ext uri="{BB962C8B-B14F-4D97-AF65-F5344CB8AC3E}">
        <p14:creationId xmlns:p14="http://schemas.microsoft.com/office/powerpoint/2010/main" val="875731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573F2-3FD5-91DF-FB96-4647BA8F23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E10D61-B4AD-3D5C-064F-6FBF3905DB87}"/>
              </a:ext>
            </a:extLst>
          </p:cNvPr>
          <p:cNvSpPr>
            <a:spLocks noGrp="1"/>
          </p:cNvSpPr>
          <p:nvPr>
            <p:ph type="dt" sz="half" idx="10"/>
          </p:nvPr>
        </p:nvSpPr>
        <p:spPr/>
        <p:txBody>
          <a:bodyPr/>
          <a:lstStyle/>
          <a:p>
            <a:fld id="{A3DF21C5-CE98-4E17-8BC2-D3F874919862}" type="datetimeFigureOut">
              <a:rPr lang="en-IN" smtClean="0"/>
              <a:t>06-12-2023</a:t>
            </a:fld>
            <a:endParaRPr lang="en-IN"/>
          </a:p>
        </p:txBody>
      </p:sp>
      <p:sp>
        <p:nvSpPr>
          <p:cNvPr id="4" name="Footer Placeholder 3">
            <a:extLst>
              <a:ext uri="{FF2B5EF4-FFF2-40B4-BE49-F238E27FC236}">
                <a16:creationId xmlns:a16="http://schemas.microsoft.com/office/drawing/2014/main" id="{E559AE40-9641-DCA4-AB29-1BE75028EA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8A39FE-F18A-537B-B465-3330C8E16470}"/>
              </a:ext>
            </a:extLst>
          </p:cNvPr>
          <p:cNvSpPr>
            <a:spLocks noGrp="1"/>
          </p:cNvSpPr>
          <p:nvPr>
            <p:ph type="sldNum" sz="quarter" idx="12"/>
          </p:nvPr>
        </p:nvSpPr>
        <p:spPr/>
        <p:txBody>
          <a:bodyPr/>
          <a:lstStyle/>
          <a:p>
            <a:fld id="{62C236D5-B0B6-41D8-9272-1F49895F91ED}" type="slidenum">
              <a:rPr lang="en-IN" smtClean="0"/>
              <a:t>‹#›</a:t>
            </a:fld>
            <a:endParaRPr lang="en-IN"/>
          </a:p>
        </p:txBody>
      </p:sp>
    </p:spTree>
    <p:extLst>
      <p:ext uri="{BB962C8B-B14F-4D97-AF65-F5344CB8AC3E}">
        <p14:creationId xmlns:p14="http://schemas.microsoft.com/office/powerpoint/2010/main" val="1302866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6BF5F9-185E-F1AC-5E9E-5405F6B51EDB}"/>
              </a:ext>
            </a:extLst>
          </p:cNvPr>
          <p:cNvSpPr>
            <a:spLocks noGrp="1"/>
          </p:cNvSpPr>
          <p:nvPr>
            <p:ph type="dt" sz="half" idx="10"/>
          </p:nvPr>
        </p:nvSpPr>
        <p:spPr/>
        <p:txBody>
          <a:bodyPr/>
          <a:lstStyle/>
          <a:p>
            <a:fld id="{A3DF21C5-CE98-4E17-8BC2-D3F874919862}" type="datetimeFigureOut">
              <a:rPr lang="en-IN" smtClean="0"/>
              <a:t>06-12-2023</a:t>
            </a:fld>
            <a:endParaRPr lang="en-IN"/>
          </a:p>
        </p:txBody>
      </p:sp>
      <p:sp>
        <p:nvSpPr>
          <p:cNvPr id="3" name="Footer Placeholder 2">
            <a:extLst>
              <a:ext uri="{FF2B5EF4-FFF2-40B4-BE49-F238E27FC236}">
                <a16:creationId xmlns:a16="http://schemas.microsoft.com/office/drawing/2014/main" id="{B22E83CF-ECA5-FB4D-1475-0C6EC0E6A8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122D8E-79AE-51CF-29B1-418F79191893}"/>
              </a:ext>
            </a:extLst>
          </p:cNvPr>
          <p:cNvSpPr>
            <a:spLocks noGrp="1"/>
          </p:cNvSpPr>
          <p:nvPr>
            <p:ph type="sldNum" sz="quarter" idx="12"/>
          </p:nvPr>
        </p:nvSpPr>
        <p:spPr/>
        <p:txBody>
          <a:bodyPr/>
          <a:lstStyle/>
          <a:p>
            <a:fld id="{62C236D5-B0B6-41D8-9272-1F49895F91ED}" type="slidenum">
              <a:rPr lang="en-IN" smtClean="0"/>
              <a:t>‹#›</a:t>
            </a:fld>
            <a:endParaRPr lang="en-IN"/>
          </a:p>
        </p:txBody>
      </p:sp>
    </p:spTree>
    <p:extLst>
      <p:ext uri="{BB962C8B-B14F-4D97-AF65-F5344CB8AC3E}">
        <p14:creationId xmlns:p14="http://schemas.microsoft.com/office/powerpoint/2010/main" val="466599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B832-F313-A8E3-D8F5-1C31113334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FAD816-90B4-611E-A4B3-56CABD97EA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2EF40B-4B6E-96F9-43C7-19743BF84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2A67F8-6581-95C4-EEF2-EA281BF7F5B6}"/>
              </a:ext>
            </a:extLst>
          </p:cNvPr>
          <p:cNvSpPr>
            <a:spLocks noGrp="1"/>
          </p:cNvSpPr>
          <p:nvPr>
            <p:ph type="dt" sz="half" idx="10"/>
          </p:nvPr>
        </p:nvSpPr>
        <p:spPr/>
        <p:txBody>
          <a:bodyPr/>
          <a:lstStyle/>
          <a:p>
            <a:fld id="{A3DF21C5-CE98-4E17-8BC2-D3F874919862}" type="datetimeFigureOut">
              <a:rPr lang="en-IN" smtClean="0"/>
              <a:t>06-12-2023</a:t>
            </a:fld>
            <a:endParaRPr lang="en-IN"/>
          </a:p>
        </p:txBody>
      </p:sp>
      <p:sp>
        <p:nvSpPr>
          <p:cNvPr id="6" name="Footer Placeholder 5">
            <a:extLst>
              <a:ext uri="{FF2B5EF4-FFF2-40B4-BE49-F238E27FC236}">
                <a16:creationId xmlns:a16="http://schemas.microsoft.com/office/drawing/2014/main" id="{55A37B29-7BE7-D38C-DAF6-D044279BDC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F4EB17-2A5F-1B58-521A-A0FCC2E9B548}"/>
              </a:ext>
            </a:extLst>
          </p:cNvPr>
          <p:cNvSpPr>
            <a:spLocks noGrp="1"/>
          </p:cNvSpPr>
          <p:nvPr>
            <p:ph type="sldNum" sz="quarter" idx="12"/>
          </p:nvPr>
        </p:nvSpPr>
        <p:spPr/>
        <p:txBody>
          <a:bodyPr/>
          <a:lstStyle/>
          <a:p>
            <a:fld id="{62C236D5-B0B6-41D8-9272-1F49895F91ED}" type="slidenum">
              <a:rPr lang="en-IN" smtClean="0"/>
              <a:t>‹#›</a:t>
            </a:fld>
            <a:endParaRPr lang="en-IN"/>
          </a:p>
        </p:txBody>
      </p:sp>
    </p:spTree>
    <p:extLst>
      <p:ext uri="{BB962C8B-B14F-4D97-AF65-F5344CB8AC3E}">
        <p14:creationId xmlns:p14="http://schemas.microsoft.com/office/powerpoint/2010/main" val="1197757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8428-5E16-1E2A-C47D-B746CB7AAB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794B4B-E945-D7AA-004E-113271FD99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360A27-FE31-39BD-89CD-72EDBC3279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60F743-CBF9-FC95-A245-9781614B783C}"/>
              </a:ext>
            </a:extLst>
          </p:cNvPr>
          <p:cNvSpPr>
            <a:spLocks noGrp="1"/>
          </p:cNvSpPr>
          <p:nvPr>
            <p:ph type="dt" sz="half" idx="10"/>
          </p:nvPr>
        </p:nvSpPr>
        <p:spPr/>
        <p:txBody>
          <a:bodyPr/>
          <a:lstStyle/>
          <a:p>
            <a:fld id="{A3DF21C5-CE98-4E17-8BC2-D3F874919862}" type="datetimeFigureOut">
              <a:rPr lang="en-IN" smtClean="0"/>
              <a:t>06-12-2023</a:t>
            </a:fld>
            <a:endParaRPr lang="en-IN"/>
          </a:p>
        </p:txBody>
      </p:sp>
      <p:sp>
        <p:nvSpPr>
          <p:cNvPr id="6" name="Footer Placeholder 5">
            <a:extLst>
              <a:ext uri="{FF2B5EF4-FFF2-40B4-BE49-F238E27FC236}">
                <a16:creationId xmlns:a16="http://schemas.microsoft.com/office/drawing/2014/main" id="{901739EE-7F27-BB5C-CB16-58E92AC2ED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C6F419-F3E5-2A02-231D-7C96AFB53D88}"/>
              </a:ext>
            </a:extLst>
          </p:cNvPr>
          <p:cNvSpPr>
            <a:spLocks noGrp="1"/>
          </p:cNvSpPr>
          <p:nvPr>
            <p:ph type="sldNum" sz="quarter" idx="12"/>
          </p:nvPr>
        </p:nvSpPr>
        <p:spPr/>
        <p:txBody>
          <a:bodyPr/>
          <a:lstStyle/>
          <a:p>
            <a:fld id="{62C236D5-B0B6-41D8-9272-1F49895F91ED}" type="slidenum">
              <a:rPr lang="en-IN" smtClean="0"/>
              <a:t>‹#›</a:t>
            </a:fld>
            <a:endParaRPr lang="en-IN"/>
          </a:p>
        </p:txBody>
      </p:sp>
    </p:spTree>
    <p:extLst>
      <p:ext uri="{BB962C8B-B14F-4D97-AF65-F5344CB8AC3E}">
        <p14:creationId xmlns:p14="http://schemas.microsoft.com/office/powerpoint/2010/main" val="3096258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380570-79EA-04D7-BDF2-4E6C63F599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8F9F7C-2493-0DA8-0F88-D49369C97E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F01590-EF72-AFC5-B649-F1F3A8F6E6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DF21C5-CE98-4E17-8BC2-D3F874919862}" type="datetimeFigureOut">
              <a:rPr lang="en-IN" smtClean="0"/>
              <a:t>06-12-2023</a:t>
            </a:fld>
            <a:endParaRPr lang="en-IN"/>
          </a:p>
        </p:txBody>
      </p:sp>
      <p:sp>
        <p:nvSpPr>
          <p:cNvPr id="5" name="Footer Placeholder 4">
            <a:extLst>
              <a:ext uri="{FF2B5EF4-FFF2-40B4-BE49-F238E27FC236}">
                <a16:creationId xmlns:a16="http://schemas.microsoft.com/office/drawing/2014/main" id="{02D9A942-CA99-9B6A-AEC8-726738BEA8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55878D2-B708-5968-5DEE-F348190B51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236D5-B0B6-41D8-9272-1F49895F91ED}" type="slidenum">
              <a:rPr lang="en-IN" smtClean="0"/>
              <a:t>‹#›</a:t>
            </a:fld>
            <a:endParaRPr lang="en-IN"/>
          </a:p>
        </p:txBody>
      </p:sp>
    </p:spTree>
    <p:extLst>
      <p:ext uri="{BB962C8B-B14F-4D97-AF65-F5344CB8AC3E}">
        <p14:creationId xmlns:p14="http://schemas.microsoft.com/office/powerpoint/2010/main" val="1666665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unopened pill packets">
            <a:extLst>
              <a:ext uri="{FF2B5EF4-FFF2-40B4-BE49-F238E27FC236}">
                <a16:creationId xmlns:a16="http://schemas.microsoft.com/office/drawing/2014/main" id="{7384E599-9DD8-A45C-249F-EB0E3E0D6338}"/>
              </a:ext>
            </a:extLst>
          </p:cNvPr>
          <p:cNvPicPr>
            <a:picLocks noChangeAspect="1"/>
          </p:cNvPicPr>
          <p:nvPr/>
        </p:nvPicPr>
        <p:blipFill rotWithShape="1">
          <a:blip r:embed="rId2">
            <a:alphaModFix amt="50000"/>
          </a:blip>
          <a:srcRect t="2234" b="12214"/>
          <a:stretch/>
        </p:blipFill>
        <p:spPr>
          <a:xfrm>
            <a:off x="20" y="1"/>
            <a:ext cx="12191980" cy="6857999"/>
          </a:xfrm>
          <a:prstGeom prst="rect">
            <a:avLst/>
          </a:prstGeom>
        </p:spPr>
      </p:pic>
      <p:sp>
        <p:nvSpPr>
          <p:cNvPr id="2" name="Title 1">
            <a:extLst>
              <a:ext uri="{FF2B5EF4-FFF2-40B4-BE49-F238E27FC236}">
                <a16:creationId xmlns:a16="http://schemas.microsoft.com/office/drawing/2014/main" id="{95AA8141-755D-B7A4-40EB-6E89BCAA8C1C}"/>
              </a:ext>
            </a:extLst>
          </p:cNvPr>
          <p:cNvSpPr>
            <a:spLocks noGrp="1"/>
          </p:cNvSpPr>
          <p:nvPr>
            <p:ph type="title"/>
          </p:nvPr>
        </p:nvSpPr>
        <p:spPr>
          <a:xfrm>
            <a:off x="1524000" y="1585740"/>
            <a:ext cx="9144000" cy="2900518"/>
          </a:xfrm>
        </p:spPr>
        <p:txBody>
          <a:bodyPr vert="horz" lIns="91440" tIns="45720" rIns="91440" bIns="45720" rtlCol="0" anchor="b">
            <a:noAutofit/>
          </a:bodyPr>
          <a:lstStyle/>
          <a:p>
            <a:pPr algn="ctr"/>
            <a:r>
              <a:rPr lang="en-US" sz="7200" dirty="0">
                <a:solidFill>
                  <a:srgbClr val="FFFFFF"/>
                </a:solidFill>
                <a:latin typeface="Angsana New"/>
                <a:cs typeface="Angsana New"/>
              </a:rPr>
              <a:t>		  HOSPITAL  				TREATMENT              </a:t>
            </a:r>
            <a:br>
              <a:rPr lang="en-US" sz="7200" dirty="0">
                <a:solidFill>
                  <a:srgbClr val="FFFFFF"/>
                </a:solidFill>
                <a:latin typeface="Angsana New"/>
                <a:cs typeface="Angsana New"/>
              </a:rPr>
            </a:br>
            <a:r>
              <a:rPr lang="en-US" sz="7200" dirty="0">
                <a:solidFill>
                  <a:srgbClr val="FFFFFF"/>
                </a:solidFill>
                <a:latin typeface="Angsana New"/>
                <a:cs typeface="Angsana New"/>
              </a:rPr>
              <a:t>PACKAGE PRICING</a:t>
            </a:r>
          </a:p>
        </p:txBody>
      </p:sp>
    </p:spTree>
    <p:extLst>
      <p:ext uri="{BB962C8B-B14F-4D97-AF65-F5344CB8AC3E}">
        <p14:creationId xmlns:p14="http://schemas.microsoft.com/office/powerpoint/2010/main" val="30399344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Freeform: Shape 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 name="Freeform: Shape 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DA8444D-AF11-E1AF-655D-D1532F48D5FB}"/>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buNone/>
            </a:pPr>
            <a:r>
              <a:rPr lang="en-IN" sz="4400" dirty="0">
                <a:latin typeface="Angsana New"/>
                <a:ea typeface="+mn-lt"/>
                <a:cs typeface="+mn-lt"/>
              </a:rPr>
              <a:t>K-Nearest Neighbors</a:t>
            </a:r>
            <a:endParaRPr lang="en-US" dirty="0">
              <a:latin typeface="Angsana New"/>
              <a:cs typeface="Angsana New"/>
            </a:endParaRPr>
          </a:p>
        </p:txBody>
      </p:sp>
      <p:pic>
        <p:nvPicPr>
          <p:cNvPr id="2" name="Picture 1" descr="A graph of blue dots&#10;&#10;Description automatically generated">
            <a:extLst>
              <a:ext uri="{FF2B5EF4-FFF2-40B4-BE49-F238E27FC236}">
                <a16:creationId xmlns:a16="http://schemas.microsoft.com/office/drawing/2014/main" id="{8B1552DC-9DB5-1F12-F99A-955F32ED9FFC}"/>
              </a:ext>
            </a:extLst>
          </p:cNvPr>
          <p:cNvPicPr>
            <a:picLocks noChangeAspect="1"/>
          </p:cNvPicPr>
          <p:nvPr/>
        </p:nvPicPr>
        <p:blipFill>
          <a:blip r:embed="rId2"/>
          <a:stretch>
            <a:fillRect/>
          </a:stretch>
        </p:blipFill>
        <p:spPr>
          <a:xfrm>
            <a:off x="5004547" y="1642955"/>
            <a:ext cx="6127376" cy="4132384"/>
          </a:xfrm>
          <a:prstGeom prst="rect">
            <a:avLst/>
          </a:prstGeom>
        </p:spPr>
      </p:pic>
    </p:spTree>
    <p:extLst>
      <p:ext uri="{BB962C8B-B14F-4D97-AF65-F5344CB8AC3E}">
        <p14:creationId xmlns:p14="http://schemas.microsoft.com/office/powerpoint/2010/main" val="344258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Freeform: Shape 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 name="Freeform: Shape 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DA8444D-AF11-E1AF-655D-D1532F48D5FB}"/>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buNone/>
            </a:pPr>
            <a:r>
              <a:rPr lang="en-IN" sz="4400" dirty="0">
                <a:latin typeface="Angsana New"/>
                <a:ea typeface="+mn-lt"/>
                <a:cs typeface="+mn-lt"/>
              </a:rPr>
              <a:t>K-Means Clustering</a:t>
            </a:r>
            <a:endParaRPr lang="en-US" dirty="0">
              <a:latin typeface="Angsana New"/>
              <a:cs typeface="Angsana New"/>
            </a:endParaRPr>
          </a:p>
        </p:txBody>
      </p:sp>
      <p:pic>
        <p:nvPicPr>
          <p:cNvPr id="2" name="Picture 1">
            <a:extLst>
              <a:ext uri="{FF2B5EF4-FFF2-40B4-BE49-F238E27FC236}">
                <a16:creationId xmlns:a16="http://schemas.microsoft.com/office/drawing/2014/main" id="{3D666CB5-62EC-1100-3481-1EADA7C47E7E}"/>
              </a:ext>
            </a:extLst>
          </p:cNvPr>
          <p:cNvPicPr>
            <a:picLocks noChangeAspect="1"/>
          </p:cNvPicPr>
          <p:nvPr/>
        </p:nvPicPr>
        <p:blipFill>
          <a:blip r:embed="rId2"/>
          <a:stretch>
            <a:fillRect/>
          </a:stretch>
        </p:blipFill>
        <p:spPr>
          <a:xfrm>
            <a:off x="4634753" y="1582086"/>
            <a:ext cx="7057464" cy="3884327"/>
          </a:xfrm>
          <a:prstGeom prst="rect">
            <a:avLst/>
          </a:prstGeom>
        </p:spPr>
      </p:pic>
    </p:spTree>
    <p:extLst>
      <p:ext uri="{BB962C8B-B14F-4D97-AF65-F5344CB8AC3E}">
        <p14:creationId xmlns:p14="http://schemas.microsoft.com/office/powerpoint/2010/main" val="172474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Freeform: Shape 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 name="Freeform: Shape 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DA8444D-AF11-E1AF-655D-D1532F48D5FB}"/>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buNone/>
            </a:pPr>
            <a:r>
              <a:rPr lang="en-IN" sz="4400" dirty="0">
                <a:latin typeface="Angsana New"/>
                <a:ea typeface="+mn-lt"/>
                <a:cs typeface="+mn-lt"/>
              </a:rPr>
              <a:t>Bayesian Ridge Regression</a:t>
            </a:r>
            <a:endParaRPr lang="en-US" dirty="0">
              <a:latin typeface="Angsana New"/>
              <a:cs typeface="Angsana New"/>
            </a:endParaRPr>
          </a:p>
        </p:txBody>
      </p:sp>
      <p:pic>
        <p:nvPicPr>
          <p:cNvPr id="2" name="Picture 1" descr="A graph with blue dots&#10;&#10;Description automatically generated">
            <a:extLst>
              <a:ext uri="{FF2B5EF4-FFF2-40B4-BE49-F238E27FC236}">
                <a16:creationId xmlns:a16="http://schemas.microsoft.com/office/drawing/2014/main" id="{F01D353E-A7E7-D901-1D02-96B0AF0D3AED}"/>
              </a:ext>
            </a:extLst>
          </p:cNvPr>
          <p:cNvPicPr>
            <a:picLocks noChangeAspect="1"/>
          </p:cNvPicPr>
          <p:nvPr/>
        </p:nvPicPr>
        <p:blipFill>
          <a:blip r:embed="rId2"/>
          <a:stretch>
            <a:fillRect/>
          </a:stretch>
        </p:blipFill>
        <p:spPr>
          <a:xfrm>
            <a:off x="5172635" y="1496228"/>
            <a:ext cx="5690346" cy="4179310"/>
          </a:xfrm>
          <a:prstGeom prst="rect">
            <a:avLst/>
          </a:prstGeom>
        </p:spPr>
      </p:pic>
    </p:spTree>
    <p:extLst>
      <p:ext uri="{BB962C8B-B14F-4D97-AF65-F5344CB8AC3E}">
        <p14:creationId xmlns:p14="http://schemas.microsoft.com/office/powerpoint/2010/main" val="373518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6BB18-FC6D-7F51-F2F2-A17A916D3A99}"/>
              </a:ext>
            </a:extLst>
          </p:cNvPr>
          <p:cNvSpPr>
            <a:spLocks noGrp="1"/>
          </p:cNvSpPr>
          <p:nvPr>
            <p:ph type="title"/>
          </p:nvPr>
        </p:nvSpPr>
        <p:spPr>
          <a:xfrm>
            <a:off x="7700319" y="77770"/>
            <a:ext cx="3434180" cy="1415270"/>
          </a:xfrm>
        </p:spPr>
        <p:txBody>
          <a:bodyPr vert="horz" lIns="91440" tIns="45720" rIns="91440" bIns="45720" rtlCol="0" anchor="t">
            <a:normAutofit/>
          </a:bodyPr>
          <a:lstStyle/>
          <a:p>
            <a:r>
              <a:rPr lang="en-US" sz="3600" dirty="0">
                <a:latin typeface="Angsana New"/>
                <a:cs typeface="Angsana New"/>
              </a:rPr>
              <a:t>RANDOM FOREST</a:t>
            </a:r>
          </a:p>
        </p:txBody>
      </p:sp>
      <p:pic>
        <p:nvPicPr>
          <p:cNvPr id="7" name="Content Placeholder 6" descr="Graph on document with pen">
            <a:extLst>
              <a:ext uri="{FF2B5EF4-FFF2-40B4-BE49-F238E27FC236}">
                <a16:creationId xmlns:a16="http://schemas.microsoft.com/office/drawing/2014/main" id="{4A5F43D4-20A6-59EA-117F-6E78CA7B3480}"/>
              </a:ext>
            </a:extLst>
          </p:cNvPr>
          <p:cNvPicPr>
            <a:picLocks noGrp="1" noChangeAspect="1"/>
          </p:cNvPicPr>
          <p:nvPr>
            <p:ph idx="1"/>
          </p:nvPr>
        </p:nvPicPr>
        <p:blipFill rotWithShape="1">
          <a:blip r:embed="rId2"/>
          <a:srcRect l="19922" r="6371" b="-1"/>
          <a:stretch/>
        </p:blipFill>
        <p:spPr>
          <a:xfrm>
            <a:off x="-9886" y="10"/>
            <a:ext cx="7572605" cy="6857990"/>
          </a:xfrm>
          <a:prstGeom prst="rect">
            <a:avLst/>
          </a:prstGeom>
        </p:spPr>
      </p:pic>
      <p:cxnSp>
        <p:nvCxnSpPr>
          <p:cNvPr id="19" name="Straight Connector 18">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CAA0BB5-6E1E-08A9-14D2-D8FC221646E2}"/>
              </a:ext>
            </a:extLst>
          </p:cNvPr>
          <p:cNvSpPr txBox="1"/>
          <p:nvPr/>
        </p:nvSpPr>
        <p:spPr>
          <a:xfrm>
            <a:off x="7700318" y="1184120"/>
            <a:ext cx="4216774" cy="35990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1600" dirty="0">
                <a:latin typeface="Times New Roman"/>
                <a:cs typeface="Times New Roman"/>
              </a:rPr>
              <a:t>Data Collection: Gather features and corresponding labels. Preprocessing: Clean data, handle missing values/outliers, encode categorical variables, and split data into training/testing sets.</a:t>
            </a:r>
          </a:p>
          <a:p>
            <a:pPr indent="-228600">
              <a:lnSpc>
                <a:spcPct val="90000"/>
              </a:lnSpc>
              <a:spcAft>
                <a:spcPts val="600"/>
              </a:spcAft>
              <a:buFont typeface="Arial" panose="020B0604020202020204" pitchFamily="34" charset="0"/>
              <a:buChar char="•"/>
            </a:pPr>
            <a:r>
              <a:rPr lang="en-US" sz="1600" dirty="0">
                <a:latin typeface="Times New Roman"/>
                <a:cs typeface="Times New Roman"/>
              </a:rPr>
              <a:t>Model Selection: Choose Random Forest for versatile classification/regression tasks, reducing overfitting by combining decision trees.</a:t>
            </a:r>
          </a:p>
          <a:p>
            <a:pPr indent="-228600">
              <a:lnSpc>
                <a:spcPct val="90000"/>
              </a:lnSpc>
              <a:spcAft>
                <a:spcPts val="600"/>
              </a:spcAft>
              <a:buFont typeface="Arial" panose="020B0604020202020204" pitchFamily="34" charset="0"/>
              <a:buChar char="•"/>
            </a:pPr>
            <a:r>
              <a:rPr lang="en-US" sz="1600" dirty="0">
                <a:latin typeface="Times New Roman"/>
                <a:cs typeface="Times New Roman"/>
              </a:rPr>
              <a:t>Hyperparameter Tuning: Optimize performance by adjusting tree count, depth, and split criteria using techniques like cross-validation. Model Training: Train Random Forest with chosen parameters to learn relationships between </a:t>
            </a:r>
          </a:p>
          <a:p>
            <a:pPr indent="-228600">
              <a:lnSpc>
                <a:spcPct val="90000"/>
              </a:lnSpc>
              <a:spcAft>
                <a:spcPts val="600"/>
              </a:spcAft>
              <a:buFont typeface="Arial" panose="020B0604020202020204" pitchFamily="34" charset="0"/>
              <a:buChar char="•"/>
            </a:pPr>
            <a:r>
              <a:rPr lang="en-US" sz="1600" dirty="0">
                <a:latin typeface="Times New Roman"/>
                <a:cs typeface="Times New Roman"/>
              </a:rPr>
              <a:t>features and labels. Feature Importance: Assess feature significance using built-in tools, visualize importance scores for insights into predictive power.</a:t>
            </a:r>
          </a:p>
          <a:p>
            <a:pPr indent="-228600">
              <a:lnSpc>
                <a:spcPct val="90000"/>
              </a:lnSpc>
              <a:spcAft>
                <a:spcPts val="600"/>
              </a:spcAft>
              <a:buFont typeface="Arial" panose="020B0604020202020204" pitchFamily="34" charset="0"/>
              <a:buChar char="•"/>
            </a:pPr>
            <a:r>
              <a:rPr lang="en-US" sz="1600" dirty="0">
                <a:latin typeface="Times New Roman"/>
                <a:cs typeface="Times New Roman"/>
              </a:rPr>
              <a:t>Model Evaluation: Assess model performance using metrics like accuracy, precision, recall, F1-score, and ROC curve on the test set. Fine-tuning: Refine the model iteratively through parameter adjustments or feature engineering to enhance accuracy.</a:t>
            </a:r>
          </a:p>
          <a:p>
            <a:pPr indent="-228600">
              <a:lnSpc>
                <a:spcPct val="90000"/>
              </a:lnSpc>
              <a:spcAft>
                <a:spcPts val="600"/>
              </a:spcAft>
              <a:buFont typeface="Arial" panose="020B0604020202020204" pitchFamily="34" charset="0"/>
              <a:buChar char="•"/>
            </a:pPr>
            <a:endParaRPr lang="en-US" sz="1600" dirty="0">
              <a:latin typeface="Times New Roman"/>
              <a:cs typeface="Times New Roman"/>
            </a:endParaRPr>
          </a:p>
        </p:txBody>
      </p:sp>
    </p:spTree>
    <p:extLst>
      <p:ext uri="{BB962C8B-B14F-4D97-AF65-F5344CB8AC3E}">
        <p14:creationId xmlns:p14="http://schemas.microsoft.com/office/powerpoint/2010/main" val="259373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Lef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B2D1FA-221F-58BB-0A85-571AF4C00472}"/>
              </a:ext>
            </a:extLst>
          </p:cNvPr>
          <p:cNvSpPr>
            <a:spLocks noGrp="1"/>
          </p:cNvSpPr>
          <p:nvPr>
            <p:ph type="title"/>
          </p:nvPr>
        </p:nvSpPr>
        <p:spPr>
          <a:xfrm>
            <a:off x="322938" y="-542439"/>
            <a:ext cx="4485861" cy="1088136"/>
          </a:xfrm>
        </p:spPr>
        <p:txBody>
          <a:bodyPr anchor="b">
            <a:normAutofit/>
          </a:bodyPr>
          <a:lstStyle/>
          <a:p>
            <a:r>
              <a:rPr lang="en-US" sz="2800" dirty="0">
                <a:latin typeface="Angsana New"/>
                <a:cs typeface="Calibri Light"/>
              </a:rPr>
              <a:t>JUSTIFICATION</a:t>
            </a:r>
            <a:endParaRPr lang="en-US" sz="2800" dirty="0">
              <a:latin typeface="Angsana New"/>
            </a:endParaRPr>
          </a:p>
        </p:txBody>
      </p:sp>
      <p:sp>
        <p:nvSpPr>
          <p:cNvPr id="28" name="Rectangle 27">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DAEEC01-B0AE-5DDF-B829-CF6ABDE62C44}"/>
              </a:ext>
            </a:extLst>
          </p:cNvPr>
          <p:cNvSpPr>
            <a:spLocks noGrp="1"/>
          </p:cNvSpPr>
          <p:nvPr>
            <p:ph idx="1"/>
          </p:nvPr>
        </p:nvSpPr>
        <p:spPr>
          <a:xfrm>
            <a:off x="137586" y="877027"/>
            <a:ext cx="4756425" cy="1824337"/>
          </a:xfrm>
        </p:spPr>
        <p:txBody>
          <a:bodyPr vert="horz" lIns="91440" tIns="45720" rIns="91440" bIns="45720" rtlCol="0" anchor="t">
            <a:normAutofit/>
          </a:bodyPr>
          <a:lstStyle/>
          <a:p>
            <a:r>
              <a:rPr lang="en-US" sz="1600" b="1" dirty="0">
                <a:solidFill>
                  <a:srgbClr val="374151"/>
                </a:solidFill>
                <a:latin typeface="Times New Roman"/>
                <a:ea typeface="+mn-lt"/>
                <a:cs typeface="+mn-lt"/>
              </a:rPr>
              <a:t>RANDOM FOREST: </a:t>
            </a:r>
            <a:r>
              <a:rPr lang="en-US" sz="1600" dirty="0">
                <a:solidFill>
                  <a:srgbClr val="374151"/>
                </a:solidFill>
                <a:latin typeface="Times New Roman"/>
                <a:ea typeface="+mn-lt"/>
                <a:cs typeface="+mn-lt"/>
              </a:rPr>
              <a:t>In our healthcare pricing optimization project, the Random Forest model proves its mettle by accurately forecasting treatment package costs. Its ensemble methodology ensures robust predictions, balancing precision and generalizability—a pivotal factor in establishing fair and competitive healthcare pricing strategies.</a:t>
            </a:r>
            <a:endParaRPr lang="en-US" sz="1600">
              <a:latin typeface="Times New Roman"/>
              <a:cs typeface="Calibri"/>
            </a:endParaRPr>
          </a:p>
        </p:txBody>
      </p:sp>
      <p:pic>
        <p:nvPicPr>
          <p:cNvPr id="5" name="Picture 4" descr="Graph on document with pen">
            <a:extLst>
              <a:ext uri="{FF2B5EF4-FFF2-40B4-BE49-F238E27FC236}">
                <a16:creationId xmlns:a16="http://schemas.microsoft.com/office/drawing/2014/main" id="{0806676D-ECF6-D795-F9BC-506AC9915380}"/>
              </a:ext>
            </a:extLst>
          </p:cNvPr>
          <p:cNvPicPr>
            <a:picLocks noChangeAspect="1"/>
          </p:cNvPicPr>
          <p:nvPr/>
        </p:nvPicPr>
        <p:blipFill rotWithShape="1">
          <a:blip r:embed="rId2"/>
          <a:srcRect l="23274" r="9723"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
        <p:nvSpPr>
          <p:cNvPr id="6" name="Content Placeholder 2">
            <a:extLst>
              <a:ext uri="{FF2B5EF4-FFF2-40B4-BE49-F238E27FC236}">
                <a16:creationId xmlns:a16="http://schemas.microsoft.com/office/drawing/2014/main" id="{B6057BE6-C93E-0FAD-A344-BBC8DFCF48F0}"/>
              </a:ext>
            </a:extLst>
          </p:cNvPr>
          <p:cNvSpPr txBox="1">
            <a:spLocks/>
          </p:cNvSpPr>
          <p:nvPr/>
        </p:nvSpPr>
        <p:spPr>
          <a:xfrm>
            <a:off x="136924" y="2702138"/>
            <a:ext cx="4756425" cy="2032155"/>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solidFill>
                  <a:srgbClr val="374151"/>
                </a:solidFill>
                <a:latin typeface="Times New Roman"/>
                <a:ea typeface="+mn-lt"/>
                <a:cs typeface="+mn-lt"/>
              </a:rPr>
              <a:t>BAYESIAN RIDGE REGRESSION: </a:t>
            </a:r>
            <a:r>
              <a:rPr lang="en-US" sz="1600" dirty="0">
                <a:solidFill>
                  <a:srgbClr val="374151"/>
                </a:solidFill>
                <a:latin typeface="Times New Roman"/>
                <a:ea typeface="+mn-lt"/>
                <a:cs typeface="+mn-lt"/>
              </a:rPr>
              <a:t>Bayesian Ridge Regression is a powerful regression technique that combines the principles of Bayesian statistics with linear regression. Its strength lies in its ability to handle multicollinearity and prevent overfitting by introducing regularization through prior </a:t>
            </a:r>
            <a:r>
              <a:rPr lang="en-US" sz="1600" err="1">
                <a:solidFill>
                  <a:srgbClr val="374151"/>
                </a:solidFill>
                <a:latin typeface="Times New Roman"/>
                <a:ea typeface="+mn-lt"/>
                <a:cs typeface="+mn-lt"/>
              </a:rPr>
              <a:t>distributions.Its</a:t>
            </a:r>
            <a:r>
              <a:rPr lang="en-US" sz="1600" dirty="0">
                <a:solidFill>
                  <a:srgbClr val="374151"/>
                </a:solidFill>
                <a:latin typeface="Times New Roman"/>
                <a:ea typeface="+mn-lt"/>
                <a:cs typeface="+mn-lt"/>
              </a:rPr>
              <a:t> adaptability to different data distributions and robustness in handling noisy data make it a suitable choice for regression tasks in various domains.</a:t>
            </a:r>
            <a:endParaRPr lang="en-US" sz="1600">
              <a:solidFill>
                <a:srgbClr val="374151"/>
              </a:solidFill>
              <a:latin typeface="Times New Roman"/>
              <a:ea typeface="+mn-lt"/>
              <a:cs typeface="+mn-lt"/>
            </a:endParaRPr>
          </a:p>
        </p:txBody>
      </p:sp>
      <p:sp>
        <p:nvSpPr>
          <p:cNvPr id="8" name="Content Placeholder 2">
            <a:extLst>
              <a:ext uri="{FF2B5EF4-FFF2-40B4-BE49-F238E27FC236}">
                <a16:creationId xmlns:a16="http://schemas.microsoft.com/office/drawing/2014/main" id="{1DE2BF5A-A904-3555-B1F6-C2D225CE577B}"/>
              </a:ext>
            </a:extLst>
          </p:cNvPr>
          <p:cNvSpPr txBox="1">
            <a:spLocks/>
          </p:cNvSpPr>
          <p:nvPr/>
        </p:nvSpPr>
        <p:spPr>
          <a:xfrm>
            <a:off x="136924" y="4827139"/>
            <a:ext cx="5172062" cy="265560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solidFill>
                  <a:srgbClr val="374151"/>
                </a:solidFill>
                <a:latin typeface="Times New Roman"/>
                <a:ea typeface="+mn-lt"/>
                <a:cs typeface="+mn-lt"/>
              </a:rPr>
              <a:t>KMEANS CLUSTERING: </a:t>
            </a:r>
            <a:r>
              <a:rPr lang="en-US" sz="1600" dirty="0">
                <a:solidFill>
                  <a:srgbClr val="374151"/>
                </a:solidFill>
                <a:latin typeface="Times New Roman"/>
                <a:ea typeface="+mn-lt"/>
                <a:cs typeface="+mn-lt"/>
              </a:rPr>
              <a:t>K-means Clustering: K-means clustering is a powerful unsupervised learning algorithm widely used for clustering tasks. Its strength lies in its ability to partition data into K clusters based on similarity, making it effective in various domains. Its simplicity and scalability make it a versatile choice across different industries and applications.</a:t>
            </a:r>
            <a:endParaRPr lang="en-US" sz="1600" dirty="0">
              <a:latin typeface="Times New Roman"/>
              <a:ea typeface="+mn-lt"/>
              <a:cs typeface="+mn-lt"/>
            </a:endParaRPr>
          </a:p>
        </p:txBody>
      </p:sp>
    </p:spTree>
    <p:extLst>
      <p:ext uri="{BB962C8B-B14F-4D97-AF65-F5344CB8AC3E}">
        <p14:creationId xmlns:p14="http://schemas.microsoft.com/office/powerpoint/2010/main" val="334338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1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Left)">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trips(downLeft)">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4" name="Oval 3">
            <a:extLst>
              <a:ext uri="{FF2B5EF4-FFF2-40B4-BE49-F238E27FC236}">
                <a16:creationId xmlns:a16="http://schemas.microsoft.com/office/drawing/2014/main" id="{5D2A6640-8B5F-37A2-AE7E-AFB907FDF655}"/>
              </a:ext>
            </a:extLst>
          </p:cNvPr>
          <p:cNvSpPr/>
          <p:nvPr/>
        </p:nvSpPr>
        <p:spPr>
          <a:xfrm>
            <a:off x="2340642" y="1083019"/>
            <a:ext cx="2152666" cy="2142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48C0F00-0632-A127-C466-E963EBF7DDF9}"/>
              </a:ext>
            </a:extLst>
          </p:cNvPr>
          <p:cNvSpPr/>
          <p:nvPr/>
        </p:nvSpPr>
        <p:spPr>
          <a:xfrm>
            <a:off x="4873316" y="1031968"/>
            <a:ext cx="2207198" cy="21934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spcAft>
                <a:spcPts val="600"/>
              </a:spcAft>
            </a:pPr>
            <a:endParaRPr lang="en-US" sz="1300" dirty="0">
              <a:solidFill>
                <a:schemeClr val="bg1"/>
              </a:solidFill>
              <a:latin typeface="Times New Roman"/>
              <a:ea typeface="Segoe UI"/>
              <a:cs typeface="Calibri"/>
            </a:endParaRPr>
          </a:p>
          <a:p>
            <a:r>
              <a:rPr lang="en-US" sz="1500" dirty="0">
                <a:solidFill>
                  <a:schemeClr val="bg1"/>
                </a:solidFill>
                <a:latin typeface="Times New Roman"/>
                <a:ea typeface="Segoe UI"/>
                <a:cs typeface="Calibri"/>
              </a:rPr>
              <a:t>   </a:t>
            </a:r>
          </a:p>
          <a:p>
            <a:endParaRPr lang="en-US" sz="1500" dirty="0">
              <a:solidFill>
                <a:schemeClr val="bg1"/>
              </a:solidFill>
              <a:latin typeface="Times New Roman"/>
              <a:ea typeface="Segoe UI"/>
              <a:cs typeface="Calibri"/>
            </a:endParaRPr>
          </a:p>
          <a:p>
            <a:r>
              <a:rPr lang="en-US" sz="1500" dirty="0">
                <a:solidFill>
                  <a:schemeClr val="bg1"/>
                </a:solidFill>
                <a:latin typeface="Times New Roman"/>
                <a:ea typeface="Segoe UI"/>
                <a:cs typeface="Calibri"/>
              </a:rPr>
              <a:t>KNN </a:t>
            </a:r>
            <a:endParaRPr lang="en-US">
              <a:solidFill>
                <a:schemeClr val="bg1"/>
              </a:solidFill>
              <a:latin typeface="Times New Roman"/>
              <a:cs typeface="Calibri"/>
            </a:endParaRPr>
          </a:p>
          <a:p>
            <a:endParaRPr lang="en-US" sz="1500" dirty="0">
              <a:solidFill>
                <a:schemeClr val="bg1"/>
              </a:solidFill>
              <a:latin typeface="Times New Roman"/>
              <a:ea typeface="Segoe UI"/>
              <a:cs typeface="Calibri"/>
            </a:endParaRPr>
          </a:p>
          <a:p>
            <a:pPr>
              <a:spcAft>
                <a:spcPts val="600"/>
              </a:spcAft>
            </a:pPr>
            <a:r>
              <a:rPr lang="en-US" sz="1300" dirty="0">
                <a:solidFill>
                  <a:schemeClr val="bg1"/>
                </a:solidFill>
                <a:latin typeface="Times New Roman"/>
                <a:ea typeface="Segoe UI"/>
                <a:cs typeface="Calibri"/>
              </a:rPr>
              <a:t>R2 Score </a:t>
            </a:r>
            <a:r>
              <a:rPr lang="en-US" sz="1300" baseline="0" dirty="0">
                <a:solidFill>
                  <a:schemeClr val="bg1"/>
                </a:solidFill>
                <a:latin typeface="Times New Roman"/>
                <a:ea typeface="Segoe UI"/>
                <a:cs typeface="Calibri"/>
              </a:rPr>
              <a:t>:</a:t>
            </a:r>
            <a:r>
              <a:rPr lang="en-US" sz="1300" dirty="0">
                <a:solidFill>
                  <a:schemeClr val="bg1"/>
                </a:solidFill>
                <a:latin typeface="Times New Roman"/>
                <a:ea typeface="Segoe UI"/>
                <a:cs typeface="Calibri"/>
              </a:rPr>
              <a:t> 64.87%</a:t>
            </a:r>
            <a:endParaRPr lang="en-US" sz="1300">
              <a:solidFill>
                <a:schemeClr val="bg1"/>
              </a:solidFill>
              <a:latin typeface="Times New Roman"/>
              <a:cs typeface="Calibri"/>
            </a:endParaRPr>
          </a:p>
          <a:p>
            <a:pPr>
              <a:spcAft>
                <a:spcPts val="600"/>
              </a:spcAft>
            </a:pPr>
            <a:r>
              <a:rPr lang="en-US" sz="1300" dirty="0">
                <a:solidFill>
                  <a:schemeClr val="bg1"/>
                </a:solidFill>
                <a:latin typeface="Times New Roman"/>
                <a:ea typeface="Segoe UI"/>
                <a:cs typeface="Calibri"/>
              </a:rPr>
              <a:t>MAE </a:t>
            </a:r>
            <a:r>
              <a:rPr lang="en-US" sz="1300" baseline="0" dirty="0">
                <a:solidFill>
                  <a:schemeClr val="bg1"/>
                </a:solidFill>
                <a:latin typeface="Times New Roman"/>
                <a:ea typeface="Segoe UI"/>
                <a:cs typeface="Calibri"/>
              </a:rPr>
              <a:t>:</a:t>
            </a:r>
            <a:r>
              <a:rPr lang="en-US" sz="1300" dirty="0">
                <a:solidFill>
                  <a:schemeClr val="bg1"/>
                </a:solidFill>
                <a:latin typeface="Times New Roman"/>
                <a:ea typeface="Segoe UI"/>
                <a:cs typeface="Calibri"/>
              </a:rPr>
              <a:t>  21.93%</a:t>
            </a:r>
          </a:p>
          <a:p>
            <a:pPr>
              <a:spcAft>
                <a:spcPts val="600"/>
              </a:spcAft>
            </a:pPr>
            <a:r>
              <a:rPr lang="en-US" sz="1300" dirty="0">
                <a:solidFill>
                  <a:schemeClr val="bg1"/>
                </a:solidFill>
                <a:latin typeface="Times New Roman"/>
                <a:ea typeface="Segoe UI"/>
                <a:cs typeface="Calibri"/>
              </a:rPr>
              <a:t>MSE </a:t>
            </a:r>
            <a:r>
              <a:rPr lang="en-US" sz="1300" baseline="0" dirty="0">
                <a:solidFill>
                  <a:schemeClr val="bg1"/>
                </a:solidFill>
                <a:latin typeface="Times New Roman"/>
                <a:ea typeface="Segoe UI"/>
                <a:cs typeface="Calibri"/>
              </a:rPr>
              <a:t>:</a:t>
            </a:r>
            <a:r>
              <a:rPr lang="en-US" sz="1300" dirty="0">
                <a:solidFill>
                  <a:schemeClr val="bg1"/>
                </a:solidFill>
                <a:latin typeface="Times New Roman"/>
                <a:ea typeface="Segoe UI"/>
                <a:cs typeface="Calibri"/>
              </a:rPr>
              <a:t>  81.23%</a:t>
            </a:r>
          </a:p>
          <a:p>
            <a:pPr>
              <a:spcAft>
                <a:spcPts val="600"/>
              </a:spcAft>
            </a:pPr>
            <a:r>
              <a:rPr lang="en-US" sz="1300" dirty="0">
                <a:solidFill>
                  <a:schemeClr val="bg1"/>
                </a:solidFill>
                <a:latin typeface="Times New Roman"/>
                <a:ea typeface="Segoe UI"/>
                <a:cs typeface="Calibri"/>
              </a:rPr>
              <a:t>EV </a:t>
            </a:r>
            <a:r>
              <a:rPr lang="en-US" sz="1300" baseline="0" dirty="0">
                <a:solidFill>
                  <a:schemeClr val="bg1"/>
                </a:solidFill>
                <a:latin typeface="Times New Roman"/>
                <a:ea typeface="Segoe UI"/>
                <a:cs typeface="Calibri"/>
              </a:rPr>
              <a:t>Score:</a:t>
            </a:r>
            <a:r>
              <a:rPr lang="en-US" sz="1300" dirty="0">
                <a:solidFill>
                  <a:schemeClr val="bg1"/>
                </a:solidFill>
                <a:latin typeface="Times New Roman"/>
                <a:ea typeface="Segoe UI"/>
                <a:cs typeface="Calibri"/>
              </a:rPr>
              <a:t> 65.15%</a:t>
            </a:r>
          </a:p>
          <a:p>
            <a:pPr>
              <a:spcAft>
                <a:spcPts val="600"/>
              </a:spcAft>
            </a:pPr>
            <a:endParaRPr lang="en-US" sz="1300" dirty="0">
              <a:solidFill>
                <a:schemeClr val="bg1"/>
              </a:solidFill>
              <a:latin typeface="Times New Roman"/>
              <a:ea typeface="Segoe UI"/>
              <a:cs typeface="Calibri"/>
            </a:endParaRPr>
          </a:p>
          <a:p>
            <a:endParaRPr lang="en-US" sz="1300" dirty="0">
              <a:solidFill>
                <a:srgbClr val="555555"/>
              </a:solidFill>
              <a:latin typeface="Times New Roman"/>
              <a:cs typeface="Segoe UI"/>
            </a:endParaRPr>
          </a:p>
        </p:txBody>
      </p:sp>
      <p:sp>
        <p:nvSpPr>
          <p:cNvPr id="6" name="Oval 5">
            <a:extLst>
              <a:ext uri="{FF2B5EF4-FFF2-40B4-BE49-F238E27FC236}">
                <a16:creationId xmlns:a16="http://schemas.microsoft.com/office/drawing/2014/main" id="{05B06563-F0F7-597A-EBCA-137877C89465}"/>
              </a:ext>
            </a:extLst>
          </p:cNvPr>
          <p:cNvSpPr/>
          <p:nvPr/>
        </p:nvSpPr>
        <p:spPr>
          <a:xfrm>
            <a:off x="7546772" y="1031968"/>
            <a:ext cx="2197265" cy="21934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spcAft>
                <a:spcPts val="600"/>
              </a:spcAft>
            </a:pPr>
            <a:endParaRPr lang="en-US" sz="1300" dirty="0">
              <a:solidFill>
                <a:schemeClr val="bg1"/>
              </a:solidFill>
              <a:latin typeface="Times New Roman"/>
              <a:cs typeface="Calibri"/>
            </a:endParaRPr>
          </a:p>
          <a:p>
            <a:r>
              <a:rPr lang="en-US" sz="1500" dirty="0">
                <a:solidFill>
                  <a:schemeClr val="bg1"/>
                </a:solidFill>
                <a:latin typeface="Times New Roman"/>
                <a:cs typeface="Calibri"/>
              </a:rPr>
              <a:t>  </a:t>
            </a:r>
          </a:p>
          <a:p>
            <a:r>
              <a:rPr lang="en-US" sz="1500" dirty="0">
                <a:solidFill>
                  <a:schemeClr val="bg1"/>
                </a:solidFill>
                <a:latin typeface="Times New Roman"/>
                <a:cs typeface="Calibri"/>
              </a:rPr>
              <a:t>K Means</a:t>
            </a:r>
            <a:endParaRPr lang="en-US">
              <a:solidFill>
                <a:schemeClr val="bg1"/>
              </a:solidFill>
              <a:latin typeface="Times New Roman"/>
              <a:cs typeface="Times New Roman"/>
            </a:endParaRPr>
          </a:p>
          <a:p>
            <a:pPr>
              <a:spcAft>
                <a:spcPts val="600"/>
              </a:spcAft>
            </a:pPr>
            <a:endParaRPr lang="en-US" sz="1300" dirty="0">
              <a:solidFill>
                <a:schemeClr val="bg1"/>
              </a:solidFill>
              <a:latin typeface="Times New Roman"/>
              <a:cs typeface="Calibri"/>
            </a:endParaRPr>
          </a:p>
          <a:p>
            <a:pPr>
              <a:spcAft>
                <a:spcPts val="600"/>
              </a:spcAft>
            </a:pPr>
            <a:r>
              <a:rPr lang="en-US" sz="1300" dirty="0">
                <a:solidFill>
                  <a:schemeClr val="bg1"/>
                </a:solidFill>
                <a:latin typeface="Times New Roman"/>
                <a:cs typeface="Calibri"/>
              </a:rPr>
              <a:t>Silhouette Score : 60.19%</a:t>
            </a:r>
          </a:p>
          <a:p>
            <a:pPr>
              <a:spcAft>
                <a:spcPts val="600"/>
              </a:spcAft>
            </a:pPr>
            <a:endParaRPr lang="en-US" sz="1300" dirty="0">
              <a:solidFill>
                <a:srgbClr val="555555"/>
              </a:solidFill>
              <a:latin typeface="Times New Roman"/>
              <a:cs typeface="Calibri"/>
            </a:endParaRPr>
          </a:p>
        </p:txBody>
      </p:sp>
      <p:sp>
        <p:nvSpPr>
          <p:cNvPr id="8" name="Oval 7">
            <a:extLst>
              <a:ext uri="{FF2B5EF4-FFF2-40B4-BE49-F238E27FC236}">
                <a16:creationId xmlns:a16="http://schemas.microsoft.com/office/drawing/2014/main" id="{F10818E7-934E-9CFE-BEA4-2E00FD9009A5}"/>
              </a:ext>
            </a:extLst>
          </p:cNvPr>
          <p:cNvSpPr/>
          <p:nvPr/>
        </p:nvSpPr>
        <p:spPr>
          <a:xfrm>
            <a:off x="3523343" y="3475850"/>
            <a:ext cx="2206328" cy="218534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spcAft>
                <a:spcPts val="600"/>
              </a:spcAft>
            </a:pPr>
            <a:endParaRPr lang="en-US" sz="1300" dirty="0">
              <a:solidFill>
                <a:schemeClr val="bg1"/>
              </a:solidFill>
              <a:latin typeface="Times New Roman"/>
              <a:ea typeface="Segoe UI"/>
              <a:cs typeface="Calibri"/>
            </a:endParaRPr>
          </a:p>
          <a:p>
            <a:r>
              <a:rPr lang="en-US" sz="1500" dirty="0">
                <a:solidFill>
                  <a:schemeClr val="bg1"/>
                </a:solidFill>
                <a:latin typeface="Times New Roman"/>
                <a:ea typeface="Segoe UI"/>
                <a:cs typeface="Calibri"/>
              </a:rPr>
              <a:t>Bayesian Ridge</a:t>
            </a:r>
          </a:p>
          <a:p>
            <a:endParaRPr lang="en-US" sz="1500" dirty="0">
              <a:solidFill>
                <a:schemeClr val="bg1"/>
              </a:solidFill>
              <a:latin typeface="Times New Roman"/>
              <a:ea typeface="Segoe UI"/>
              <a:cs typeface="Calibri"/>
            </a:endParaRPr>
          </a:p>
          <a:p>
            <a:pPr>
              <a:spcAft>
                <a:spcPts val="600"/>
              </a:spcAft>
            </a:pPr>
            <a:r>
              <a:rPr lang="en-US" sz="1300" dirty="0">
                <a:solidFill>
                  <a:schemeClr val="bg1"/>
                </a:solidFill>
                <a:latin typeface="Times New Roman"/>
                <a:ea typeface="Segoe UI"/>
                <a:cs typeface="Calibri"/>
              </a:rPr>
              <a:t>R2 Score </a:t>
            </a:r>
            <a:r>
              <a:rPr lang="en-US" sz="1300" baseline="0" dirty="0">
                <a:solidFill>
                  <a:schemeClr val="bg1"/>
                </a:solidFill>
                <a:latin typeface="Times New Roman"/>
                <a:ea typeface="Segoe UI"/>
                <a:cs typeface="Calibri"/>
              </a:rPr>
              <a:t>:</a:t>
            </a:r>
            <a:r>
              <a:rPr lang="en-US" sz="1300" dirty="0">
                <a:solidFill>
                  <a:schemeClr val="bg1"/>
                </a:solidFill>
                <a:latin typeface="Times New Roman"/>
                <a:ea typeface="Segoe UI"/>
                <a:cs typeface="Calibri"/>
              </a:rPr>
              <a:t> 70.93%</a:t>
            </a:r>
            <a:endParaRPr lang="en-US" sz="1300">
              <a:solidFill>
                <a:schemeClr val="bg1"/>
              </a:solidFill>
              <a:latin typeface="Times New Roman"/>
              <a:cs typeface="Calibri"/>
            </a:endParaRPr>
          </a:p>
          <a:p>
            <a:pPr>
              <a:spcAft>
                <a:spcPts val="600"/>
              </a:spcAft>
            </a:pPr>
            <a:r>
              <a:rPr lang="en-US" sz="1300" dirty="0">
                <a:solidFill>
                  <a:schemeClr val="bg1"/>
                </a:solidFill>
                <a:latin typeface="Times New Roman"/>
                <a:ea typeface="Segoe UI"/>
                <a:cs typeface="Calibri"/>
              </a:rPr>
              <a:t>MAE </a:t>
            </a:r>
            <a:r>
              <a:rPr lang="en-US" sz="1300" baseline="0" dirty="0">
                <a:solidFill>
                  <a:schemeClr val="bg1"/>
                </a:solidFill>
                <a:latin typeface="Times New Roman"/>
                <a:ea typeface="Segoe UI"/>
                <a:cs typeface="Calibri"/>
              </a:rPr>
              <a:t>:</a:t>
            </a:r>
            <a:r>
              <a:rPr lang="en-US" sz="1300" dirty="0">
                <a:solidFill>
                  <a:schemeClr val="bg1"/>
                </a:solidFill>
                <a:latin typeface="Times New Roman"/>
                <a:ea typeface="Segoe UI"/>
                <a:cs typeface="Calibri"/>
              </a:rPr>
              <a:t>  17.82%</a:t>
            </a:r>
          </a:p>
          <a:p>
            <a:pPr>
              <a:spcAft>
                <a:spcPts val="600"/>
              </a:spcAft>
            </a:pPr>
            <a:r>
              <a:rPr lang="en-US" sz="1300" dirty="0">
                <a:solidFill>
                  <a:schemeClr val="bg1"/>
                </a:solidFill>
                <a:latin typeface="Times New Roman"/>
                <a:ea typeface="Segoe UI"/>
                <a:cs typeface="Calibri"/>
              </a:rPr>
              <a:t>MSE </a:t>
            </a:r>
            <a:r>
              <a:rPr lang="en-US" sz="1300" baseline="0" dirty="0">
                <a:solidFill>
                  <a:schemeClr val="bg1"/>
                </a:solidFill>
                <a:latin typeface="Times New Roman"/>
                <a:ea typeface="Segoe UI"/>
                <a:cs typeface="Calibri"/>
              </a:rPr>
              <a:t>:</a:t>
            </a:r>
            <a:r>
              <a:rPr lang="en-US" sz="1300" dirty="0">
                <a:solidFill>
                  <a:schemeClr val="bg1"/>
                </a:solidFill>
                <a:latin typeface="Times New Roman"/>
                <a:ea typeface="Segoe UI"/>
                <a:cs typeface="Calibri"/>
              </a:rPr>
              <a:t>  67.24%</a:t>
            </a:r>
          </a:p>
          <a:p>
            <a:pPr>
              <a:spcAft>
                <a:spcPts val="600"/>
              </a:spcAft>
            </a:pPr>
            <a:r>
              <a:rPr lang="en-US" sz="1300" dirty="0">
                <a:solidFill>
                  <a:schemeClr val="bg1"/>
                </a:solidFill>
                <a:latin typeface="Times New Roman"/>
                <a:ea typeface="Segoe UI"/>
                <a:cs typeface="Calibri"/>
              </a:rPr>
              <a:t>EV </a:t>
            </a:r>
            <a:r>
              <a:rPr lang="en-US" sz="1300" baseline="0" dirty="0">
                <a:solidFill>
                  <a:schemeClr val="bg1"/>
                </a:solidFill>
                <a:latin typeface="Times New Roman"/>
                <a:ea typeface="Segoe UI"/>
                <a:cs typeface="Calibri"/>
              </a:rPr>
              <a:t>Score:</a:t>
            </a:r>
            <a:r>
              <a:rPr lang="en-US" sz="1300" dirty="0">
                <a:solidFill>
                  <a:schemeClr val="bg1"/>
                </a:solidFill>
                <a:latin typeface="Times New Roman"/>
                <a:ea typeface="Segoe UI"/>
                <a:cs typeface="Calibri"/>
              </a:rPr>
              <a:t> 72.13%</a:t>
            </a:r>
          </a:p>
          <a:p>
            <a:pPr>
              <a:spcAft>
                <a:spcPts val="600"/>
              </a:spcAft>
            </a:pPr>
            <a:endParaRPr lang="en-US" sz="1300" dirty="0">
              <a:solidFill>
                <a:schemeClr val="bg1"/>
              </a:solidFill>
              <a:latin typeface="Times New Roman"/>
              <a:cs typeface="Calibri"/>
            </a:endParaRPr>
          </a:p>
        </p:txBody>
      </p:sp>
      <p:sp>
        <p:nvSpPr>
          <p:cNvPr id="9" name="Oval 8">
            <a:extLst>
              <a:ext uri="{FF2B5EF4-FFF2-40B4-BE49-F238E27FC236}">
                <a16:creationId xmlns:a16="http://schemas.microsoft.com/office/drawing/2014/main" id="{AB414604-382C-2B38-BAB1-F3E91B7E1371}"/>
              </a:ext>
            </a:extLst>
          </p:cNvPr>
          <p:cNvSpPr/>
          <p:nvPr/>
        </p:nvSpPr>
        <p:spPr>
          <a:xfrm>
            <a:off x="6652412" y="3475850"/>
            <a:ext cx="2206328" cy="218534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spcAft>
                <a:spcPts val="600"/>
              </a:spcAft>
            </a:pPr>
            <a:endParaRPr lang="en-US" sz="1300" dirty="0">
              <a:solidFill>
                <a:schemeClr val="bg1"/>
              </a:solidFill>
              <a:latin typeface="Times New Roman"/>
              <a:ea typeface="Segoe UI"/>
              <a:cs typeface="Calibri"/>
            </a:endParaRPr>
          </a:p>
          <a:p>
            <a:r>
              <a:rPr lang="en-US" sz="1500" dirty="0">
                <a:solidFill>
                  <a:schemeClr val="bg1"/>
                </a:solidFill>
                <a:latin typeface="Times New Roman"/>
                <a:cs typeface="Calibri"/>
              </a:rPr>
              <a:t>Linear Regression</a:t>
            </a:r>
            <a:endParaRPr lang="en-US">
              <a:solidFill>
                <a:schemeClr val="bg1"/>
              </a:solidFill>
              <a:latin typeface="Times New Roman"/>
              <a:cs typeface="Times New Roman"/>
            </a:endParaRPr>
          </a:p>
          <a:p>
            <a:endParaRPr lang="en-US" sz="1500" dirty="0">
              <a:solidFill>
                <a:schemeClr val="bg1"/>
              </a:solidFill>
              <a:latin typeface="Times New Roman"/>
              <a:ea typeface="Segoe UI"/>
              <a:cs typeface="Calibri"/>
            </a:endParaRPr>
          </a:p>
          <a:p>
            <a:pPr>
              <a:spcAft>
                <a:spcPts val="600"/>
              </a:spcAft>
            </a:pPr>
            <a:r>
              <a:rPr lang="en-US" sz="1300" dirty="0">
                <a:solidFill>
                  <a:schemeClr val="bg1"/>
                </a:solidFill>
                <a:latin typeface="Times New Roman"/>
                <a:ea typeface="Segoe UI"/>
                <a:cs typeface="Calibri"/>
              </a:rPr>
              <a:t>R-squared </a:t>
            </a:r>
            <a:r>
              <a:rPr lang="en-US" sz="1300" baseline="0" dirty="0">
                <a:solidFill>
                  <a:schemeClr val="bg1"/>
                </a:solidFill>
                <a:latin typeface="Times New Roman"/>
                <a:ea typeface="Segoe UI"/>
                <a:cs typeface="Calibri"/>
              </a:rPr>
              <a:t>:</a:t>
            </a:r>
            <a:r>
              <a:rPr lang="en-US" sz="1300" dirty="0">
                <a:solidFill>
                  <a:schemeClr val="bg1"/>
                </a:solidFill>
                <a:latin typeface="Times New Roman"/>
                <a:ea typeface="Segoe UI"/>
                <a:cs typeface="Calibri"/>
              </a:rPr>
              <a:t> 70.34%</a:t>
            </a:r>
            <a:endParaRPr lang="en-US" sz="1300">
              <a:solidFill>
                <a:schemeClr val="bg1"/>
              </a:solidFill>
              <a:latin typeface="Times New Roman"/>
              <a:cs typeface="Calibri"/>
            </a:endParaRPr>
          </a:p>
          <a:p>
            <a:pPr>
              <a:spcAft>
                <a:spcPts val="600"/>
              </a:spcAft>
            </a:pPr>
            <a:r>
              <a:rPr lang="en-US" sz="1300" dirty="0">
                <a:solidFill>
                  <a:schemeClr val="bg1"/>
                </a:solidFill>
                <a:latin typeface="Times New Roman"/>
                <a:ea typeface="Segoe UI"/>
                <a:cs typeface="Calibri"/>
              </a:rPr>
              <a:t>MAE </a:t>
            </a:r>
            <a:r>
              <a:rPr lang="en-US" sz="1300" baseline="0" dirty="0">
                <a:solidFill>
                  <a:schemeClr val="bg1"/>
                </a:solidFill>
                <a:latin typeface="Times New Roman"/>
                <a:ea typeface="Segoe UI"/>
                <a:cs typeface="Calibri"/>
              </a:rPr>
              <a:t>:</a:t>
            </a:r>
            <a:r>
              <a:rPr lang="en-US" sz="1300" dirty="0">
                <a:solidFill>
                  <a:schemeClr val="bg1"/>
                </a:solidFill>
                <a:latin typeface="Times New Roman"/>
                <a:ea typeface="Segoe UI"/>
                <a:cs typeface="Calibri"/>
              </a:rPr>
              <a:t>  18.19%</a:t>
            </a:r>
          </a:p>
          <a:p>
            <a:pPr>
              <a:spcAft>
                <a:spcPts val="600"/>
              </a:spcAft>
            </a:pPr>
            <a:r>
              <a:rPr lang="en-US" sz="1300" dirty="0">
                <a:solidFill>
                  <a:schemeClr val="bg1"/>
                </a:solidFill>
                <a:latin typeface="Times New Roman"/>
                <a:ea typeface="Segoe UI"/>
                <a:cs typeface="Calibri"/>
              </a:rPr>
              <a:t>MSE </a:t>
            </a:r>
            <a:r>
              <a:rPr lang="en-US" sz="1300" baseline="0" dirty="0">
                <a:solidFill>
                  <a:schemeClr val="bg1"/>
                </a:solidFill>
                <a:latin typeface="Times New Roman"/>
                <a:ea typeface="Segoe UI"/>
                <a:cs typeface="Calibri"/>
              </a:rPr>
              <a:t>:</a:t>
            </a:r>
            <a:r>
              <a:rPr lang="en-US" sz="1300" dirty="0">
                <a:solidFill>
                  <a:schemeClr val="bg1"/>
                </a:solidFill>
                <a:latin typeface="Times New Roman"/>
                <a:ea typeface="Segoe UI"/>
                <a:cs typeface="Calibri"/>
              </a:rPr>
              <a:t>  68.58%</a:t>
            </a:r>
          </a:p>
          <a:p>
            <a:pPr>
              <a:spcAft>
                <a:spcPts val="600"/>
              </a:spcAft>
            </a:pPr>
            <a:r>
              <a:rPr lang="en-US" sz="1300" dirty="0">
                <a:solidFill>
                  <a:schemeClr val="bg1"/>
                </a:solidFill>
                <a:latin typeface="Times New Roman"/>
                <a:ea typeface="Segoe UI"/>
                <a:cs typeface="Calibri"/>
              </a:rPr>
              <a:t>EV </a:t>
            </a:r>
            <a:r>
              <a:rPr lang="en-US" sz="1300" baseline="0" dirty="0">
                <a:solidFill>
                  <a:schemeClr val="bg1"/>
                </a:solidFill>
                <a:latin typeface="Times New Roman"/>
                <a:ea typeface="Segoe UI"/>
                <a:cs typeface="Calibri"/>
              </a:rPr>
              <a:t>Score:</a:t>
            </a:r>
            <a:r>
              <a:rPr lang="en-US" sz="1300" dirty="0">
                <a:solidFill>
                  <a:schemeClr val="bg1"/>
                </a:solidFill>
                <a:latin typeface="Times New Roman"/>
                <a:ea typeface="Segoe UI"/>
                <a:cs typeface="Calibri"/>
              </a:rPr>
              <a:t> 71.87%</a:t>
            </a:r>
          </a:p>
          <a:p>
            <a:pPr>
              <a:spcAft>
                <a:spcPts val="600"/>
              </a:spcAft>
            </a:pPr>
            <a:endParaRPr lang="en-US" sz="1300" dirty="0">
              <a:solidFill>
                <a:schemeClr val="bg1"/>
              </a:solidFill>
              <a:latin typeface="Times New Roman"/>
              <a:cs typeface="Calibri"/>
            </a:endParaRPr>
          </a:p>
        </p:txBody>
      </p:sp>
      <p:sp>
        <p:nvSpPr>
          <p:cNvPr id="10" name="TextBox 9">
            <a:extLst>
              <a:ext uri="{FF2B5EF4-FFF2-40B4-BE49-F238E27FC236}">
                <a16:creationId xmlns:a16="http://schemas.microsoft.com/office/drawing/2014/main" id="{C2D32C64-09AE-6BC9-49F9-E03CD5DF15EA}"/>
              </a:ext>
            </a:extLst>
          </p:cNvPr>
          <p:cNvSpPr txBox="1"/>
          <p:nvPr/>
        </p:nvSpPr>
        <p:spPr>
          <a:xfrm>
            <a:off x="2720105" y="1461091"/>
            <a:ext cx="2033131" cy="32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76656">
              <a:spcAft>
                <a:spcPts val="600"/>
              </a:spcAft>
            </a:pPr>
            <a:r>
              <a:rPr lang="en-US" sz="1450" kern="1200" dirty="0">
                <a:solidFill>
                  <a:schemeClr val="bg1"/>
                </a:solidFill>
                <a:latin typeface="Times New Roman"/>
                <a:cs typeface="Calibri"/>
              </a:rPr>
              <a:t>Random Forest</a:t>
            </a:r>
            <a:endParaRPr lang="en-US" sz="1450" dirty="0">
              <a:solidFill>
                <a:schemeClr val="bg1"/>
              </a:solidFill>
              <a:latin typeface="Times New Roman"/>
              <a:cs typeface="Calibri"/>
            </a:endParaRPr>
          </a:p>
        </p:txBody>
      </p:sp>
      <p:sp>
        <p:nvSpPr>
          <p:cNvPr id="11" name="TextBox 10">
            <a:extLst>
              <a:ext uri="{FF2B5EF4-FFF2-40B4-BE49-F238E27FC236}">
                <a16:creationId xmlns:a16="http://schemas.microsoft.com/office/drawing/2014/main" id="{690916AB-D64E-F29A-180A-EC141DCF4F0E}"/>
              </a:ext>
            </a:extLst>
          </p:cNvPr>
          <p:cNvSpPr txBox="1"/>
          <p:nvPr/>
        </p:nvSpPr>
        <p:spPr>
          <a:xfrm>
            <a:off x="2664803" y="1860111"/>
            <a:ext cx="1501333" cy="11233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76656">
              <a:spcAft>
                <a:spcPts val="600"/>
              </a:spcAft>
            </a:pPr>
            <a:r>
              <a:rPr lang="en-US" sz="1300" dirty="0">
                <a:solidFill>
                  <a:schemeClr val="bg1"/>
                </a:solidFill>
                <a:latin typeface="Times New Roman"/>
                <a:cs typeface="Calibri"/>
              </a:rPr>
              <a:t>R2 Score : 78.16%</a:t>
            </a:r>
            <a:endParaRPr lang="en-US">
              <a:solidFill>
                <a:schemeClr val="bg1"/>
              </a:solidFill>
              <a:latin typeface="Times New Roman"/>
              <a:cs typeface="Times New Roman"/>
            </a:endParaRPr>
          </a:p>
          <a:p>
            <a:pPr defTabSz="676656">
              <a:spcAft>
                <a:spcPts val="600"/>
              </a:spcAft>
            </a:pPr>
            <a:r>
              <a:rPr lang="en-US" sz="1300" dirty="0">
                <a:solidFill>
                  <a:schemeClr val="bg1"/>
                </a:solidFill>
                <a:latin typeface="Times New Roman"/>
                <a:cs typeface="Calibri"/>
              </a:rPr>
              <a:t>MAE</a:t>
            </a:r>
            <a:r>
              <a:rPr lang="en-US" sz="1300" kern="1200" dirty="0">
                <a:solidFill>
                  <a:schemeClr val="bg1"/>
                </a:solidFill>
                <a:latin typeface="Times New Roman"/>
                <a:cs typeface="Calibri"/>
              </a:rPr>
              <a:t> : </a:t>
            </a:r>
            <a:r>
              <a:rPr lang="en-US" sz="1300" dirty="0">
                <a:solidFill>
                  <a:schemeClr val="bg1"/>
                </a:solidFill>
                <a:latin typeface="Times New Roman"/>
                <a:cs typeface="Calibri"/>
              </a:rPr>
              <a:t> 16.62%</a:t>
            </a:r>
            <a:endParaRPr lang="en-US">
              <a:solidFill>
                <a:schemeClr val="bg1"/>
              </a:solidFill>
              <a:latin typeface="Times New Roman"/>
              <a:cs typeface="Times New Roman"/>
            </a:endParaRPr>
          </a:p>
          <a:p>
            <a:pPr defTabSz="676656">
              <a:spcAft>
                <a:spcPts val="600"/>
              </a:spcAft>
            </a:pPr>
            <a:r>
              <a:rPr lang="en-US" sz="1300" dirty="0">
                <a:solidFill>
                  <a:schemeClr val="bg1"/>
                </a:solidFill>
                <a:latin typeface="Times New Roman"/>
                <a:cs typeface="Calibri"/>
              </a:rPr>
              <a:t>MSE </a:t>
            </a:r>
            <a:r>
              <a:rPr lang="en-US" sz="1300" kern="1200" dirty="0">
                <a:solidFill>
                  <a:schemeClr val="bg1"/>
                </a:solidFill>
                <a:latin typeface="Times New Roman"/>
                <a:cs typeface="Calibri"/>
              </a:rPr>
              <a:t>:</a:t>
            </a:r>
            <a:r>
              <a:rPr lang="en-US" sz="1300" dirty="0">
                <a:solidFill>
                  <a:schemeClr val="bg1"/>
                </a:solidFill>
                <a:latin typeface="Times New Roman"/>
                <a:cs typeface="Calibri"/>
              </a:rPr>
              <a:t>  50.40%</a:t>
            </a:r>
            <a:endParaRPr lang="en-US" sz="1300" kern="1200" dirty="0">
              <a:solidFill>
                <a:schemeClr val="bg1"/>
              </a:solidFill>
              <a:latin typeface="Times New Roman"/>
              <a:cs typeface="Calibri"/>
            </a:endParaRPr>
          </a:p>
          <a:p>
            <a:pPr defTabSz="676656">
              <a:spcAft>
                <a:spcPts val="600"/>
              </a:spcAft>
            </a:pPr>
            <a:r>
              <a:rPr lang="en-US" sz="1300" dirty="0">
                <a:solidFill>
                  <a:schemeClr val="bg1"/>
                </a:solidFill>
                <a:latin typeface="Times New Roman"/>
                <a:cs typeface="Calibri"/>
              </a:rPr>
              <a:t>EV</a:t>
            </a:r>
            <a:r>
              <a:rPr lang="en-US" sz="1300" kern="1200" dirty="0">
                <a:solidFill>
                  <a:schemeClr val="bg1"/>
                </a:solidFill>
                <a:latin typeface="Times New Roman"/>
                <a:cs typeface="Calibri"/>
              </a:rPr>
              <a:t> </a:t>
            </a:r>
            <a:r>
              <a:rPr lang="en-US" sz="1300" dirty="0">
                <a:solidFill>
                  <a:schemeClr val="bg1"/>
                </a:solidFill>
                <a:latin typeface="Times New Roman"/>
                <a:cs typeface="Calibri"/>
              </a:rPr>
              <a:t>Score</a:t>
            </a:r>
            <a:r>
              <a:rPr lang="en-US" sz="1300" kern="1200" dirty="0">
                <a:solidFill>
                  <a:schemeClr val="bg1"/>
                </a:solidFill>
                <a:latin typeface="Times New Roman"/>
                <a:cs typeface="Calibri"/>
              </a:rPr>
              <a:t>:</a:t>
            </a:r>
            <a:r>
              <a:rPr lang="en-US" sz="1300" dirty="0">
                <a:solidFill>
                  <a:schemeClr val="bg1"/>
                </a:solidFill>
                <a:latin typeface="Times New Roman"/>
                <a:cs typeface="Calibri"/>
              </a:rPr>
              <a:t> 78.41%</a:t>
            </a:r>
            <a:endParaRPr lang="en-US">
              <a:solidFill>
                <a:schemeClr val="bg1"/>
              </a:solidFill>
              <a:latin typeface="Times New Roman"/>
              <a:cs typeface="Times New Roman"/>
            </a:endParaRPr>
          </a:p>
        </p:txBody>
      </p:sp>
      <p:sp>
        <p:nvSpPr>
          <p:cNvPr id="23" name="TextBox 22">
            <a:extLst>
              <a:ext uri="{FF2B5EF4-FFF2-40B4-BE49-F238E27FC236}">
                <a16:creationId xmlns:a16="http://schemas.microsoft.com/office/drawing/2014/main" id="{9E35E52F-E2D1-E862-29CF-3AE505C22C0C}"/>
              </a:ext>
            </a:extLst>
          </p:cNvPr>
          <p:cNvSpPr txBox="1"/>
          <p:nvPr/>
        </p:nvSpPr>
        <p:spPr>
          <a:xfrm>
            <a:off x="4564277" y="6134616"/>
            <a:ext cx="51743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374151"/>
                </a:solidFill>
                <a:latin typeface="Angsana New"/>
                <a:cs typeface="Calibri"/>
              </a:rPr>
              <a:t>PRECISION GLOBES</a:t>
            </a:r>
          </a:p>
        </p:txBody>
      </p:sp>
    </p:spTree>
    <p:extLst>
      <p:ext uri="{BB962C8B-B14F-4D97-AF65-F5344CB8AC3E}">
        <p14:creationId xmlns:p14="http://schemas.microsoft.com/office/powerpoint/2010/main" val="277450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trips(down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75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Left)">
                                      <p:cBhvr>
                                        <p:cTn id="17" dur="75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trips(downLeft)">
                                      <p:cBhvr>
                                        <p:cTn id="22" dur="75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Left)">
                                      <p:cBhvr>
                                        <p:cTn id="27" dur="75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strips(downLeft)">
                                      <p:cBhvr>
                                        <p:cTn id="3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 on document with pen">
            <a:extLst>
              <a:ext uri="{FF2B5EF4-FFF2-40B4-BE49-F238E27FC236}">
                <a16:creationId xmlns:a16="http://schemas.microsoft.com/office/drawing/2014/main" id="{E0391586-0A8E-5FC9-9113-F50B6C637859}"/>
              </a:ext>
            </a:extLst>
          </p:cNvPr>
          <p:cNvPicPr>
            <a:picLocks noChangeAspect="1"/>
          </p:cNvPicPr>
          <p:nvPr/>
        </p:nvPicPr>
        <p:blipFill rotWithShape="1">
          <a:blip r:embed="rId2"/>
          <a:srcRect l="5495" r="15546" b="6415"/>
          <a:stretch/>
        </p:blipFill>
        <p:spPr>
          <a:xfrm>
            <a:off x="3523488" y="10"/>
            <a:ext cx="8668512" cy="6857990"/>
          </a:xfrm>
          <a:prstGeom prst="rect">
            <a:avLst/>
          </a:prstGeom>
        </p:spPr>
      </p:pic>
      <p:sp>
        <p:nvSpPr>
          <p:cNvPr id="70" name="Rectangle 6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0C4D7B-A191-05FC-68E3-1634F6E4483C}"/>
              </a:ext>
            </a:extLst>
          </p:cNvPr>
          <p:cNvSpPr>
            <a:spLocks noGrp="1"/>
          </p:cNvSpPr>
          <p:nvPr>
            <p:ph type="title"/>
          </p:nvPr>
        </p:nvSpPr>
        <p:spPr>
          <a:xfrm>
            <a:off x="477981" y="1122363"/>
            <a:ext cx="6638873" cy="753378"/>
          </a:xfrm>
        </p:spPr>
        <p:txBody>
          <a:bodyPr vert="horz" lIns="91440" tIns="45720" rIns="91440" bIns="45720" rtlCol="0" anchor="b">
            <a:noAutofit/>
          </a:bodyPr>
          <a:lstStyle/>
          <a:p>
            <a:r>
              <a:rPr lang="en-US" sz="4800" dirty="0">
                <a:solidFill>
                  <a:schemeClr val="tx1">
                    <a:lumMod val="95000"/>
                    <a:lumOff val="5000"/>
                  </a:schemeClr>
                </a:solidFill>
                <a:latin typeface="Angsana New"/>
                <a:cs typeface="Segoe UI Semibold"/>
              </a:rPr>
              <a:t>More about Random Forest...</a:t>
            </a:r>
          </a:p>
        </p:txBody>
      </p:sp>
      <p:sp>
        <p:nvSpPr>
          <p:cNvPr id="72" name="Rectangle 7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9F6CB605-E95B-A224-9A10-E8B5E91B0288}"/>
              </a:ext>
            </a:extLst>
          </p:cNvPr>
          <p:cNvSpPr txBox="1"/>
          <p:nvPr/>
        </p:nvSpPr>
        <p:spPr>
          <a:xfrm>
            <a:off x="480130" y="2021388"/>
            <a:ext cx="606648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Times New Roman"/>
              <a:cs typeface="Calibri"/>
            </a:endParaRPr>
          </a:p>
          <a:p>
            <a:r>
              <a:rPr lang="en-US" dirty="0">
                <a:latin typeface="Times New Roman"/>
                <a:cs typeface="Calibri"/>
              </a:rPr>
              <a:t>1. Effective in high-dimensional spaces.</a:t>
            </a:r>
          </a:p>
          <a:p>
            <a:r>
              <a:rPr lang="en-US" dirty="0">
                <a:latin typeface="Times New Roman"/>
                <a:cs typeface="Calibri"/>
              </a:rPr>
              <a:t>2. Robust to overfitting, especially in high dimensions.</a:t>
            </a:r>
          </a:p>
          <a:p>
            <a:r>
              <a:rPr lang="en-US" dirty="0">
                <a:latin typeface="Times New Roman"/>
                <a:cs typeface="Calibri"/>
              </a:rPr>
              <a:t>3. Versatile for both classification and regression tasks.</a:t>
            </a:r>
          </a:p>
          <a:p>
            <a:r>
              <a:rPr lang="en-US" dirty="0">
                <a:latin typeface="Times New Roman"/>
                <a:cs typeface="Calibri"/>
              </a:rPr>
              <a:t>4. Handles non-linear relationships without feature transformation.</a:t>
            </a:r>
          </a:p>
          <a:p>
            <a:r>
              <a:rPr lang="en-US" dirty="0">
                <a:latin typeface="Times New Roman"/>
                <a:cs typeface="Calibri"/>
              </a:rPr>
              <a:t>5. Ensemble approach aims for optimal collective solution.</a:t>
            </a:r>
          </a:p>
          <a:p>
            <a:r>
              <a:rPr lang="en-US" dirty="0">
                <a:latin typeface="Times New Roman"/>
                <a:cs typeface="Calibri"/>
              </a:rPr>
              <a:t>6. Reasonable performance with small sample sizes.</a:t>
            </a:r>
          </a:p>
          <a:p>
            <a:r>
              <a:rPr lang="en-US" dirty="0">
                <a:latin typeface="Times New Roman"/>
                <a:cs typeface="Calibri"/>
              </a:rPr>
              <a:t>7. Robustness to outliers due to ensemble nature.</a:t>
            </a:r>
          </a:p>
          <a:p>
            <a:r>
              <a:rPr lang="en-US" dirty="0">
                <a:latin typeface="Times New Roman"/>
                <a:cs typeface="Calibri"/>
              </a:rPr>
              <a:t>8. Memory-efficient by focusing on important features.</a:t>
            </a:r>
          </a:p>
          <a:p>
            <a:r>
              <a:rPr lang="en-US" dirty="0">
                <a:latin typeface="Times New Roman"/>
                <a:cs typeface="Calibri"/>
              </a:rPr>
              <a:t>9. Rooted in decision tree principles for mathematical foundation.</a:t>
            </a:r>
          </a:p>
          <a:p>
            <a:r>
              <a:rPr lang="en-US" dirty="0">
                <a:latin typeface="Times New Roman"/>
                <a:cs typeface="Calibri"/>
              </a:rPr>
              <a:t>10. Built-in regularization through bagging and random feature selection.</a:t>
            </a:r>
          </a:p>
        </p:txBody>
      </p:sp>
    </p:spTree>
    <p:extLst>
      <p:ext uri="{BB962C8B-B14F-4D97-AF65-F5344CB8AC3E}">
        <p14:creationId xmlns:p14="http://schemas.microsoft.com/office/powerpoint/2010/main" val="212567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AEC575-7F40-CDEB-92FC-EEA38C43C720}"/>
              </a:ext>
            </a:extLst>
          </p:cNvPr>
          <p:cNvSpPr>
            <a:spLocks noGrp="1"/>
          </p:cNvSpPr>
          <p:nvPr>
            <p:ph type="title"/>
          </p:nvPr>
        </p:nvSpPr>
        <p:spPr>
          <a:xfrm>
            <a:off x="5297762" y="329184"/>
            <a:ext cx="6251110" cy="1783080"/>
          </a:xfrm>
        </p:spPr>
        <p:txBody>
          <a:bodyPr anchor="b">
            <a:normAutofit/>
          </a:bodyPr>
          <a:lstStyle/>
          <a:p>
            <a:r>
              <a:rPr lang="en-US" sz="5400" b="1" dirty="0">
                <a:latin typeface="Angsana New"/>
                <a:cs typeface="Angsana New"/>
              </a:rPr>
              <a:t>CONCLUSION</a:t>
            </a:r>
          </a:p>
        </p:txBody>
      </p:sp>
      <p:pic>
        <p:nvPicPr>
          <p:cNvPr id="5" name="Picture 4" descr="Graph on document with pen">
            <a:extLst>
              <a:ext uri="{FF2B5EF4-FFF2-40B4-BE49-F238E27FC236}">
                <a16:creationId xmlns:a16="http://schemas.microsoft.com/office/drawing/2014/main" id="{6F45FEC1-F1C8-D4B3-282D-EDD5488DED85}"/>
              </a:ext>
            </a:extLst>
          </p:cNvPr>
          <p:cNvPicPr>
            <a:picLocks noChangeAspect="1"/>
          </p:cNvPicPr>
          <p:nvPr/>
        </p:nvPicPr>
        <p:blipFill rotWithShape="1">
          <a:blip r:embed="rId2"/>
          <a:srcRect l="34394" r="20342"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7F0C9E-52B3-8AA8-25BF-A73EF2483C83}"/>
              </a:ext>
            </a:extLst>
          </p:cNvPr>
          <p:cNvSpPr>
            <a:spLocks noGrp="1"/>
          </p:cNvSpPr>
          <p:nvPr>
            <p:ph idx="1"/>
          </p:nvPr>
        </p:nvSpPr>
        <p:spPr>
          <a:xfrm>
            <a:off x="5233368" y="2610032"/>
            <a:ext cx="6251110" cy="3483864"/>
          </a:xfrm>
        </p:spPr>
        <p:txBody>
          <a:bodyPr vert="horz" lIns="91440" tIns="45720" rIns="91440" bIns="45720" rtlCol="0" anchor="t">
            <a:noAutofit/>
          </a:bodyPr>
          <a:lstStyle/>
          <a:p>
            <a:r>
              <a:rPr lang="en-US" sz="1600" dirty="0">
                <a:latin typeface="Times New Roman"/>
                <a:ea typeface="+mn-lt"/>
                <a:cs typeface="+mn-lt"/>
              </a:rPr>
              <a:t>The utilization of a Random Forest machine learning model in healthcare for predicting and optimizing hospital treatment package prices has emerged as a pivotal step towards addressing pricing discrepancies. By leveraging diverse factors like hospital infrastructure, location, patient demographics, and treatment specifics, this model offers a pathway to greater transparency and fairness in healthcare costs. Its capacity to navigate complex datasets and discern intricate relationships among variables provides healthcare providers with a tool to determine competitive yet equitable pricing strategies. However, continual updates and collaboration among stakeholders remain crucial to ensure its accuracy and relevance in evolving healthcare landscapes. Overall, the Random Forest model signifies a substantial stride towards fostering consistency and fairness in healthcare pricing, fostering patient trust and improving access to quality care.</a:t>
            </a:r>
            <a:endParaRPr lang="en-US" sz="1600">
              <a:latin typeface="Times New Roman"/>
              <a:cs typeface="Times New Roman"/>
            </a:endParaRPr>
          </a:p>
        </p:txBody>
      </p:sp>
    </p:spTree>
    <p:extLst>
      <p:ext uri="{BB962C8B-B14F-4D97-AF65-F5344CB8AC3E}">
        <p14:creationId xmlns:p14="http://schemas.microsoft.com/office/powerpoint/2010/main" val="106123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1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AA8C75-CF3E-D46D-AAAD-CD9DA925CF74}"/>
              </a:ext>
            </a:extLst>
          </p:cNvPr>
          <p:cNvSpPr>
            <a:spLocks noGrp="1"/>
          </p:cNvSpPr>
          <p:nvPr>
            <p:ph type="title"/>
          </p:nvPr>
        </p:nvSpPr>
        <p:spPr>
          <a:xfrm>
            <a:off x="5297762" y="329184"/>
            <a:ext cx="6251110" cy="1783080"/>
          </a:xfrm>
        </p:spPr>
        <p:txBody>
          <a:bodyPr anchor="b">
            <a:normAutofit/>
          </a:bodyPr>
          <a:lstStyle/>
          <a:p>
            <a:r>
              <a:rPr lang="en-US" sz="5400" dirty="0">
                <a:latin typeface="Angsana New"/>
                <a:cs typeface="Angsana New"/>
              </a:rPr>
              <a:t>OBJECTIVE</a:t>
            </a:r>
            <a:endParaRPr lang="en-IN" sz="5400">
              <a:latin typeface="Angsana New"/>
              <a:cs typeface="Angsana New"/>
            </a:endParaRPr>
          </a:p>
        </p:txBody>
      </p:sp>
      <p:pic>
        <p:nvPicPr>
          <p:cNvPr id="5" name="Picture 4" descr="Graph on document with pen">
            <a:extLst>
              <a:ext uri="{FF2B5EF4-FFF2-40B4-BE49-F238E27FC236}">
                <a16:creationId xmlns:a16="http://schemas.microsoft.com/office/drawing/2014/main" id="{488898A1-E96D-685F-A1F3-ADA28D5539FF}"/>
              </a:ext>
            </a:extLst>
          </p:cNvPr>
          <p:cNvPicPr>
            <a:picLocks noChangeAspect="1"/>
          </p:cNvPicPr>
          <p:nvPr/>
        </p:nvPicPr>
        <p:blipFill rotWithShape="1">
          <a:blip r:embed="rId2"/>
          <a:srcRect l="34361" r="20308"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0BF87E-3F93-6857-17D8-9585EF1F0363}"/>
              </a:ext>
            </a:extLst>
          </p:cNvPr>
          <p:cNvSpPr>
            <a:spLocks noGrp="1"/>
          </p:cNvSpPr>
          <p:nvPr>
            <p:ph idx="1"/>
          </p:nvPr>
        </p:nvSpPr>
        <p:spPr>
          <a:xfrm>
            <a:off x="5297762" y="2706624"/>
            <a:ext cx="6251110" cy="3483864"/>
          </a:xfrm>
        </p:spPr>
        <p:txBody>
          <a:bodyPr vert="horz" lIns="91440" tIns="45720" rIns="91440" bIns="45720" rtlCol="0" anchor="t">
            <a:normAutofit/>
          </a:bodyPr>
          <a:lstStyle/>
          <a:p>
            <a:r>
              <a:rPr lang="en-US" sz="2200" b="0" i="0" dirty="0">
                <a:effectLst/>
                <a:latin typeface="Times New Roman"/>
                <a:cs typeface="Angsana New"/>
              </a:rPr>
              <a:t>To develop an algorithmic framework leveraging patient data analytics and healthcare cost-effectiveness analysis to optimize treatment packages. The aim is to create personalized, efficient, and cost-effective treatment plans that maximize patient outcomes while minimizing expenses, ensuring better allocation of resources and improved healthcare delivery</a:t>
            </a:r>
            <a:r>
              <a:rPr lang="en-US" sz="2200" dirty="0">
                <a:latin typeface="Times New Roman"/>
                <a:cs typeface="Angsana New"/>
              </a:rPr>
              <a:t>.</a:t>
            </a:r>
            <a:endParaRPr lang="en-IN" sz="2200">
              <a:latin typeface="Times New Roman"/>
              <a:cs typeface="Angsana New"/>
            </a:endParaRPr>
          </a:p>
        </p:txBody>
      </p:sp>
    </p:spTree>
    <p:extLst>
      <p:ext uri="{BB962C8B-B14F-4D97-AF65-F5344CB8AC3E}">
        <p14:creationId xmlns:p14="http://schemas.microsoft.com/office/powerpoint/2010/main" val="144497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1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C3035950-0515-F035-C612-3C80DE980C2F}"/>
              </a:ext>
            </a:extLst>
          </p:cNvPr>
          <p:cNvPicPr>
            <a:picLocks noChangeAspect="1"/>
          </p:cNvPicPr>
          <p:nvPr/>
        </p:nvPicPr>
        <p:blipFill rotWithShape="1">
          <a:blip r:embed="rId2">
            <a:alphaModFix amt="35000"/>
          </a:blip>
          <a:srcRect t="1414" b="14317"/>
          <a:stretch/>
        </p:blipFill>
        <p:spPr>
          <a:xfrm>
            <a:off x="20" y="20604"/>
            <a:ext cx="12191980" cy="6857990"/>
          </a:xfrm>
          <a:prstGeom prst="rect">
            <a:avLst/>
          </a:prstGeom>
        </p:spPr>
      </p:pic>
      <p:sp>
        <p:nvSpPr>
          <p:cNvPr id="2" name="Title 1">
            <a:extLst>
              <a:ext uri="{FF2B5EF4-FFF2-40B4-BE49-F238E27FC236}">
                <a16:creationId xmlns:a16="http://schemas.microsoft.com/office/drawing/2014/main" id="{F9661823-2192-118C-093C-3FA5878B2A3C}"/>
              </a:ext>
            </a:extLst>
          </p:cNvPr>
          <p:cNvSpPr>
            <a:spLocks noGrp="1"/>
          </p:cNvSpPr>
          <p:nvPr>
            <p:ph type="title"/>
          </p:nvPr>
        </p:nvSpPr>
        <p:spPr>
          <a:xfrm>
            <a:off x="838200" y="365125"/>
            <a:ext cx="10515600" cy="1325563"/>
          </a:xfrm>
        </p:spPr>
        <p:txBody>
          <a:bodyPr>
            <a:normAutofit/>
          </a:bodyPr>
          <a:lstStyle/>
          <a:p>
            <a:r>
              <a:rPr lang="en-US" sz="4000" dirty="0">
                <a:solidFill>
                  <a:srgbClr val="FFFFFF"/>
                </a:solidFill>
                <a:latin typeface="Angsana New"/>
                <a:cs typeface="Angsana New"/>
              </a:rPr>
              <a:t>INTRODUCTION</a:t>
            </a:r>
            <a:endParaRPr lang="en-IN" sz="4000" dirty="0">
              <a:solidFill>
                <a:srgbClr val="FFFFFF"/>
              </a:solidFill>
              <a:latin typeface="Angsana New"/>
              <a:cs typeface="Angsana New"/>
            </a:endParaRPr>
          </a:p>
        </p:txBody>
      </p:sp>
      <p:sp>
        <p:nvSpPr>
          <p:cNvPr id="3" name="Content Placeholder 2">
            <a:extLst>
              <a:ext uri="{FF2B5EF4-FFF2-40B4-BE49-F238E27FC236}">
                <a16:creationId xmlns:a16="http://schemas.microsoft.com/office/drawing/2014/main" id="{18EA0D4E-2043-3BB4-ACB3-B1B97C72622B}"/>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buNone/>
            </a:pPr>
            <a:r>
              <a:rPr lang="en-US" sz="2400" dirty="0">
                <a:solidFill>
                  <a:srgbClr val="FFFFFF"/>
                </a:solidFill>
                <a:latin typeface="Times New Roman"/>
                <a:cs typeface="Times New Roman"/>
              </a:rPr>
              <a:t>Hospital</a:t>
            </a:r>
            <a:r>
              <a:rPr lang="en-US" sz="2400" b="0" i="0" dirty="0">
                <a:solidFill>
                  <a:srgbClr val="FFFFFF"/>
                </a:solidFill>
                <a:effectLst/>
                <a:latin typeface="Times New Roman"/>
                <a:cs typeface="Times New Roman"/>
              </a:rPr>
              <a:t> treatment package </a:t>
            </a:r>
            <a:r>
              <a:rPr lang="en-US" sz="2400" dirty="0">
                <a:solidFill>
                  <a:srgbClr val="FFFFFF"/>
                </a:solidFill>
                <a:latin typeface="Times New Roman"/>
                <a:cs typeface="Times New Roman"/>
              </a:rPr>
              <a:t>pricing </a:t>
            </a:r>
            <a:r>
              <a:rPr lang="en-US" sz="2400" b="0" i="0" dirty="0">
                <a:solidFill>
                  <a:srgbClr val="FFFFFF"/>
                </a:solidFill>
                <a:effectLst/>
                <a:latin typeface="Times New Roman"/>
                <a:cs typeface="Times New Roman"/>
              </a:rPr>
              <a:t>involves customizing and refining treatment plans to improve patient care while managing costs and resources effectively. This approach uses data analysis, personalized care strategies, and evidence-based practices to create tailored treatment pathways.</a:t>
            </a:r>
          </a:p>
          <a:p>
            <a:r>
              <a:rPr lang="en-IN" sz="2000" i="0" dirty="0">
                <a:solidFill>
                  <a:srgbClr val="FFFFFF"/>
                </a:solidFill>
                <a:effectLst/>
                <a:latin typeface="Times New Roman"/>
                <a:cs typeface="Times New Roman"/>
              </a:rPr>
              <a:t>Improved Patient Outcomes</a:t>
            </a:r>
            <a:endParaRPr lang="en-US" sz="2000">
              <a:solidFill>
                <a:srgbClr val="FFFFFF"/>
              </a:solidFill>
              <a:latin typeface="Times New Roman"/>
              <a:cs typeface="Times New Roman"/>
            </a:endParaRPr>
          </a:p>
          <a:p>
            <a:r>
              <a:rPr lang="en-IN" sz="2000" i="0" dirty="0">
                <a:solidFill>
                  <a:srgbClr val="FFFFFF"/>
                </a:solidFill>
                <a:effectLst/>
                <a:latin typeface="Times New Roman"/>
                <a:cs typeface="Times New Roman"/>
              </a:rPr>
              <a:t>Cost Management</a:t>
            </a:r>
            <a:endParaRPr lang="en-US" sz="2000" i="0">
              <a:solidFill>
                <a:srgbClr val="FFFFFF"/>
              </a:solidFill>
              <a:effectLst/>
              <a:latin typeface="Times New Roman"/>
              <a:cs typeface="Times New Roman"/>
            </a:endParaRPr>
          </a:p>
          <a:p>
            <a:r>
              <a:rPr lang="en-IN" sz="2000" i="0" dirty="0">
                <a:solidFill>
                  <a:srgbClr val="FFFFFF"/>
                </a:solidFill>
                <a:effectLst/>
                <a:latin typeface="Times New Roman"/>
                <a:cs typeface="Times New Roman"/>
              </a:rPr>
              <a:t>Resource Efficiency</a:t>
            </a:r>
          </a:p>
          <a:p>
            <a:r>
              <a:rPr lang="en-IN" sz="2000" i="0" dirty="0">
                <a:solidFill>
                  <a:srgbClr val="FFFFFF"/>
                </a:solidFill>
                <a:effectLst/>
                <a:latin typeface="Times New Roman"/>
                <a:cs typeface="Times New Roman"/>
              </a:rPr>
              <a:t>Personalized Care</a:t>
            </a:r>
          </a:p>
          <a:p>
            <a:r>
              <a:rPr lang="en-IN" sz="2000" i="0" dirty="0">
                <a:solidFill>
                  <a:srgbClr val="FFFFFF"/>
                </a:solidFill>
                <a:effectLst/>
                <a:latin typeface="Times New Roman"/>
                <a:cs typeface="Times New Roman"/>
              </a:rPr>
              <a:t>Enhanced Healthcare Delivery</a:t>
            </a:r>
            <a:endParaRPr lang="en-US" sz="2000">
              <a:solidFill>
                <a:srgbClr val="FFFFFF"/>
              </a:solidFill>
              <a:latin typeface="Times New Roman"/>
              <a:cs typeface="Times New Roman"/>
            </a:endParaRPr>
          </a:p>
          <a:p>
            <a:r>
              <a:rPr lang="en-IN" sz="2000" i="0" dirty="0">
                <a:solidFill>
                  <a:srgbClr val="FFFFFF"/>
                </a:solidFill>
                <a:effectLst/>
                <a:latin typeface="Times New Roman"/>
                <a:cs typeface="Times New Roman"/>
              </a:rPr>
              <a:t>Data-Driven Decision Making</a:t>
            </a:r>
            <a:endParaRPr lang="en-IN" sz="2000">
              <a:solidFill>
                <a:srgbClr val="FFFFFF"/>
              </a:solidFill>
              <a:latin typeface="Times New Roman"/>
              <a:cs typeface="Times New Roman"/>
            </a:endParaRPr>
          </a:p>
        </p:txBody>
      </p:sp>
    </p:spTree>
    <p:extLst>
      <p:ext uri="{BB962C8B-B14F-4D97-AF65-F5344CB8AC3E}">
        <p14:creationId xmlns:p14="http://schemas.microsoft.com/office/powerpoint/2010/main" val="5928013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1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trips(downLeft)">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strips(downLeft)">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strips(downLeft)">
                                      <p:cBhvr>
                                        <p:cTn id="27" dur="1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strips(downLeft)">
                                      <p:cBhvr>
                                        <p:cTn id="32" dur="1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strips(downLeft)">
                                      <p:cBhvr>
                                        <p:cTn id="37" dur="1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strips(downLeft)">
                                      <p:cBhvr>
                                        <p:cTn id="42"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 on document with pen">
            <a:extLst>
              <a:ext uri="{FF2B5EF4-FFF2-40B4-BE49-F238E27FC236}">
                <a16:creationId xmlns:a16="http://schemas.microsoft.com/office/drawing/2014/main" id="{37A7AFC5-A70F-B1BE-FA6C-4BA497E8C8B1}"/>
              </a:ext>
            </a:extLst>
          </p:cNvPr>
          <p:cNvPicPr>
            <a:picLocks noGrp="1" noChangeAspect="1"/>
          </p:cNvPicPr>
          <p:nvPr>
            <p:ph idx="1"/>
          </p:nvPr>
        </p:nvPicPr>
        <p:blipFill rotWithShape="1">
          <a:blip r:embed="rId2"/>
          <a:srcRect l="5884" r="-1" b="-1"/>
          <a:stretch/>
        </p:blipFill>
        <p:spPr>
          <a:xfrm>
            <a:off x="1" y="10"/>
            <a:ext cx="9669642" cy="6857990"/>
          </a:xfrm>
          <a:prstGeom prst="rect">
            <a:avLst/>
          </a:prstGeom>
        </p:spPr>
      </p:pic>
      <p:sp>
        <p:nvSpPr>
          <p:cNvPr id="29" name="Rectangle 2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6051065C-4295-92EA-40E1-A6BF1E07302A}"/>
              </a:ext>
            </a:extLst>
          </p:cNvPr>
          <p:cNvSpPr txBox="1"/>
          <p:nvPr/>
        </p:nvSpPr>
        <p:spPr>
          <a:xfrm>
            <a:off x="8458367" y="2269444"/>
            <a:ext cx="3822189" cy="374276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7200" dirty="0">
                <a:latin typeface="Angsana New"/>
                <a:cs typeface="Angsana New"/>
              </a:rPr>
              <a:t>Data Visualization</a:t>
            </a:r>
          </a:p>
          <a:p>
            <a:pPr indent="-228600">
              <a:lnSpc>
                <a:spcPct val="90000"/>
              </a:lnSpc>
              <a:spcAft>
                <a:spcPts val="600"/>
              </a:spcAft>
              <a:buFont typeface="Arial" panose="020B0604020202020204" pitchFamily="34" charset="0"/>
              <a:buChar char="•"/>
            </a:pPr>
            <a:endParaRPr lang="en-US" sz="7200" dirty="0">
              <a:latin typeface="Angsana New"/>
              <a:cs typeface="Angsana New"/>
            </a:endParaRPr>
          </a:p>
        </p:txBody>
      </p:sp>
    </p:spTree>
    <p:extLst>
      <p:ext uri="{BB962C8B-B14F-4D97-AF65-F5344CB8AC3E}">
        <p14:creationId xmlns:p14="http://schemas.microsoft.com/office/powerpoint/2010/main" val="75459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8" name="Rectangle 17">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594627-6EFD-0E0A-B5E7-DF548DAEDBC0}"/>
              </a:ext>
            </a:extLst>
          </p:cNvPr>
          <p:cNvSpPr>
            <a:spLocks noGrp="1"/>
          </p:cNvSpPr>
          <p:nvPr>
            <p:ph type="title"/>
          </p:nvPr>
        </p:nvSpPr>
        <p:spPr>
          <a:xfrm>
            <a:off x="761803" y="350196"/>
            <a:ext cx="4646904" cy="1624520"/>
          </a:xfrm>
        </p:spPr>
        <p:txBody>
          <a:bodyPr anchor="ctr">
            <a:normAutofit/>
          </a:bodyPr>
          <a:lstStyle/>
          <a:p>
            <a:r>
              <a:rPr lang="en-US" sz="3700">
                <a:latin typeface="Angsana New"/>
                <a:ea typeface="+mj-lt"/>
                <a:cs typeface="+mj-lt"/>
              </a:rPr>
              <a:t>WHY DATA VISUALIZATION ? </a:t>
            </a:r>
            <a:br>
              <a:rPr lang="en-US" sz="3700">
                <a:latin typeface="Angsana New"/>
                <a:ea typeface="+mj-lt"/>
                <a:cs typeface="+mj-lt"/>
              </a:rPr>
            </a:br>
            <a:r>
              <a:rPr lang="en-US" sz="3700">
                <a:latin typeface="Angsana New"/>
                <a:ea typeface="+mj-lt"/>
                <a:cs typeface="+mj-lt"/>
              </a:rPr>
              <a:t> </a:t>
            </a:r>
            <a:endParaRPr lang="en-US" sz="3700">
              <a:latin typeface="Angsana New"/>
              <a:cs typeface="Angsana New"/>
            </a:endParaRPr>
          </a:p>
        </p:txBody>
      </p:sp>
      <p:sp>
        <p:nvSpPr>
          <p:cNvPr id="3" name="Content Placeholder 2">
            <a:extLst>
              <a:ext uri="{FF2B5EF4-FFF2-40B4-BE49-F238E27FC236}">
                <a16:creationId xmlns:a16="http://schemas.microsoft.com/office/drawing/2014/main" id="{C769D605-6180-90AD-020F-88D413D5F502}"/>
              </a:ext>
            </a:extLst>
          </p:cNvPr>
          <p:cNvSpPr>
            <a:spLocks noGrp="1"/>
          </p:cNvSpPr>
          <p:nvPr>
            <p:ph idx="1"/>
          </p:nvPr>
        </p:nvSpPr>
        <p:spPr>
          <a:xfrm>
            <a:off x="761802" y="2743200"/>
            <a:ext cx="4646905" cy="3613149"/>
          </a:xfrm>
        </p:spPr>
        <p:txBody>
          <a:bodyPr vert="horz" lIns="91440" tIns="45720" rIns="91440" bIns="45720" rtlCol="0" anchor="ctr">
            <a:normAutofit/>
          </a:bodyPr>
          <a:lstStyle/>
          <a:p>
            <a:r>
              <a:rPr lang="en-US" sz="1700">
                <a:latin typeface="Times New Roman"/>
                <a:ea typeface="+mn-lt"/>
                <a:cs typeface="+mn-lt"/>
              </a:rPr>
              <a:t>1)Simplifies complex data for easier comprehension. </a:t>
            </a:r>
            <a:endParaRPr lang="en-US" sz="1700">
              <a:latin typeface="Times New Roman"/>
              <a:cs typeface="Calibri" panose="020F0502020204030204"/>
            </a:endParaRPr>
          </a:p>
          <a:p>
            <a:r>
              <a:rPr lang="en-US" sz="1700">
                <a:latin typeface="Times New Roman"/>
                <a:ea typeface="+mn-lt"/>
                <a:cs typeface="+mn-lt"/>
              </a:rPr>
              <a:t>2)Unearths insights and aids in informed decision-making. </a:t>
            </a:r>
            <a:endParaRPr lang="en-US" sz="1700">
              <a:latin typeface="Times New Roman"/>
              <a:cs typeface="Calibri"/>
            </a:endParaRPr>
          </a:p>
          <a:p>
            <a:r>
              <a:rPr lang="en-US" sz="1700">
                <a:latin typeface="Times New Roman"/>
                <a:ea typeface="+mn-lt"/>
                <a:cs typeface="+mn-lt"/>
              </a:rPr>
              <a:t>3)Facilitates effective communication to diverse audiences. </a:t>
            </a:r>
            <a:endParaRPr lang="en-US" sz="1700">
              <a:latin typeface="Times New Roman"/>
              <a:cs typeface="Calibri"/>
            </a:endParaRPr>
          </a:p>
          <a:p>
            <a:r>
              <a:rPr lang="en-US" sz="1700">
                <a:latin typeface="Times New Roman"/>
                <a:ea typeface="+mn-lt"/>
                <a:cs typeface="+mn-lt"/>
              </a:rPr>
              <a:t>4)Enhances pattern and trend recognition in data. </a:t>
            </a:r>
            <a:endParaRPr lang="en-US" sz="1700">
              <a:latin typeface="Times New Roman"/>
              <a:cs typeface="Calibri"/>
            </a:endParaRPr>
          </a:p>
          <a:p>
            <a:r>
              <a:rPr lang="en-US" sz="1700">
                <a:latin typeface="Times New Roman"/>
                <a:ea typeface="+mn-lt"/>
                <a:cs typeface="+mn-lt"/>
              </a:rPr>
              <a:t>5)Identifies anomalies or outliers for error detection. </a:t>
            </a:r>
            <a:br>
              <a:rPr lang="en-US" sz="1700">
                <a:latin typeface="Times New Roman"/>
                <a:ea typeface="+mn-lt"/>
                <a:cs typeface="+mn-lt"/>
              </a:rPr>
            </a:br>
            <a:r>
              <a:rPr lang="en-US" sz="1700">
                <a:latin typeface="Times New Roman"/>
                <a:ea typeface="+mn-lt"/>
                <a:cs typeface="+mn-lt"/>
              </a:rPr>
              <a:t>  </a:t>
            </a:r>
            <a:br>
              <a:rPr lang="en-US" sz="1700">
                <a:latin typeface="Times New Roman"/>
                <a:ea typeface="+mn-lt"/>
                <a:cs typeface="+mn-lt"/>
              </a:rPr>
            </a:br>
            <a:r>
              <a:rPr lang="en-US" sz="1700">
                <a:latin typeface="Times New Roman"/>
                <a:ea typeface="+mn-lt"/>
                <a:cs typeface="+mn-lt"/>
              </a:rPr>
              <a:t>  </a:t>
            </a:r>
            <a:endParaRPr lang="en-US" sz="1700">
              <a:latin typeface="Times New Roman"/>
              <a:cs typeface="Calibri"/>
            </a:endParaRPr>
          </a:p>
          <a:p>
            <a:endParaRPr lang="en-US" sz="1700">
              <a:latin typeface="Times New Roman"/>
              <a:cs typeface="Calibri"/>
            </a:endParaRPr>
          </a:p>
        </p:txBody>
      </p:sp>
      <p:pic>
        <p:nvPicPr>
          <p:cNvPr id="12" name="Picture 11" descr="Graph on document with pen">
            <a:extLst>
              <a:ext uri="{FF2B5EF4-FFF2-40B4-BE49-F238E27FC236}">
                <a16:creationId xmlns:a16="http://schemas.microsoft.com/office/drawing/2014/main" id="{34A7BF4D-F305-4C3C-A5BE-085C8234BF03}"/>
              </a:ext>
            </a:extLst>
          </p:cNvPr>
          <p:cNvPicPr>
            <a:picLocks noChangeAspect="1"/>
          </p:cNvPicPr>
          <p:nvPr/>
        </p:nvPicPr>
        <p:blipFill rotWithShape="1">
          <a:blip r:embed="rId2"/>
          <a:srcRect l="27369" r="13317" b="-3"/>
          <a:stretch/>
        </p:blipFill>
        <p:spPr>
          <a:xfrm>
            <a:off x="6096000" y="1"/>
            <a:ext cx="6102825" cy="6858000"/>
          </a:xfrm>
          <a:prstGeom prst="rect">
            <a:avLst/>
          </a:prstGeom>
        </p:spPr>
      </p:pic>
    </p:spTree>
    <p:extLst>
      <p:ext uri="{BB962C8B-B14F-4D97-AF65-F5344CB8AC3E}">
        <p14:creationId xmlns:p14="http://schemas.microsoft.com/office/powerpoint/2010/main" val="274121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trips(downLeft)">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strips(downLeft)">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strips(downLeft)">
                                      <p:cBhvr>
                                        <p:cTn id="27" dur="1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strips(downLeft)">
                                      <p:cBhvr>
                                        <p:cTn id="3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F57457-C78C-1A66-B70F-FDF8CA4FB3FB}"/>
              </a:ext>
            </a:extLst>
          </p:cNvPr>
          <p:cNvPicPr>
            <a:picLocks noChangeAspect="1"/>
          </p:cNvPicPr>
          <p:nvPr/>
        </p:nvPicPr>
        <p:blipFill>
          <a:blip r:embed="rId2"/>
          <a:stretch>
            <a:fillRect/>
          </a:stretch>
        </p:blipFill>
        <p:spPr>
          <a:xfrm>
            <a:off x="474372" y="261646"/>
            <a:ext cx="4707228" cy="3469159"/>
          </a:xfrm>
          <a:prstGeom prst="rect">
            <a:avLst/>
          </a:prstGeom>
        </p:spPr>
      </p:pic>
    </p:spTree>
    <p:extLst>
      <p:ext uri="{BB962C8B-B14F-4D97-AF65-F5344CB8AC3E}">
        <p14:creationId xmlns:p14="http://schemas.microsoft.com/office/powerpoint/2010/main" val="2463634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Freeform: Shape 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 name="Freeform: Shape 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DA8444D-AF11-E1AF-655D-D1532F48D5FB}"/>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buNone/>
            </a:pPr>
            <a:r>
              <a:rPr lang="en-IN" sz="4400" dirty="0">
                <a:latin typeface="Angsana New"/>
                <a:cs typeface="Calibri"/>
              </a:rPr>
              <a:t>DECISION TREE</a:t>
            </a:r>
          </a:p>
        </p:txBody>
      </p:sp>
      <p:pic>
        <p:nvPicPr>
          <p:cNvPr id="4" name="Picture 3" descr="A chart with green dots&#10;&#10;Description automatically generated">
            <a:extLst>
              <a:ext uri="{FF2B5EF4-FFF2-40B4-BE49-F238E27FC236}">
                <a16:creationId xmlns:a16="http://schemas.microsoft.com/office/drawing/2014/main" id="{76C05C76-C695-751F-982C-2ADCBD270406}"/>
              </a:ext>
            </a:extLst>
          </p:cNvPr>
          <p:cNvPicPr>
            <a:picLocks noChangeAspect="1"/>
          </p:cNvPicPr>
          <p:nvPr/>
        </p:nvPicPr>
        <p:blipFill>
          <a:blip r:embed="rId2"/>
          <a:stretch>
            <a:fillRect/>
          </a:stretch>
        </p:blipFill>
        <p:spPr>
          <a:xfrm>
            <a:off x="4901184" y="1753284"/>
            <a:ext cx="6922008" cy="4224749"/>
          </a:xfrm>
          <a:prstGeom prst="rect">
            <a:avLst/>
          </a:prstGeom>
        </p:spPr>
      </p:pic>
    </p:spTree>
    <p:extLst>
      <p:ext uri="{BB962C8B-B14F-4D97-AF65-F5344CB8AC3E}">
        <p14:creationId xmlns:p14="http://schemas.microsoft.com/office/powerpoint/2010/main" val="6574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Freeform: Shape 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 name="Freeform: Shape 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DA8444D-AF11-E1AF-655D-D1532F48D5FB}"/>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buNone/>
            </a:pPr>
            <a:r>
              <a:rPr lang="en-IN" sz="4400" dirty="0">
                <a:latin typeface="Angsana New"/>
                <a:cs typeface="Calibri"/>
              </a:rPr>
              <a:t>RANDOM FOREST</a:t>
            </a:r>
          </a:p>
        </p:txBody>
      </p:sp>
      <p:pic>
        <p:nvPicPr>
          <p:cNvPr id="9" name="Picture 8" descr="A graph of blue dots&#10;&#10;Description automatically generated">
            <a:extLst>
              <a:ext uri="{FF2B5EF4-FFF2-40B4-BE49-F238E27FC236}">
                <a16:creationId xmlns:a16="http://schemas.microsoft.com/office/drawing/2014/main" id="{B8198022-A7C3-01D9-82C0-555464AF719C}"/>
              </a:ext>
            </a:extLst>
          </p:cNvPr>
          <p:cNvPicPr>
            <a:picLocks noChangeAspect="1"/>
          </p:cNvPicPr>
          <p:nvPr/>
        </p:nvPicPr>
        <p:blipFill>
          <a:blip r:embed="rId2"/>
          <a:stretch>
            <a:fillRect/>
          </a:stretch>
        </p:blipFill>
        <p:spPr>
          <a:xfrm>
            <a:off x="5071783" y="1378147"/>
            <a:ext cx="6228229" cy="4224971"/>
          </a:xfrm>
          <a:prstGeom prst="rect">
            <a:avLst/>
          </a:prstGeom>
        </p:spPr>
      </p:pic>
    </p:spTree>
    <p:extLst>
      <p:ext uri="{BB962C8B-B14F-4D97-AF65-F5344CB8AC3E}">
        <p14:creationId xmlns:p14="http://schemas.microsoft.com/office/powerpoint/2010/main" val="237732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Freeform: Shape 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 name="Freeform: Shape 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DA8444D-AF11-E1AF-655D-D1532F48D5FB}"/>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buNone/>
            </a:pPr>
            <a:r>
              <a:rPr lang="en-IN" sz="4400" dirty="0">
                <a:latin typeface="Angsana New"/>
                <a:cs typeface="Calibri"/>
              </a:rPr>
              <a:t>LINEAR REGRESSION</a:t>
            </a:r>
          </a:p>
        </p:txBody>
      </p:sp>
      <p:pic>
        <p:nvPicPr>
          <p:cNvPr id="9" name="Picture 8" descr="A chart with yellow dots&#10;&#10;Description automatically generated">
            <a:extLst>
              <a:ext uri="{FF2B5EF4-FFF2-40B4-BE49-F238E27FC236}">
                <a16:creationId xmlns:a16="http://schemas.microsoft.com/office/drawing/2014/main" id="{AD9765E7-F725-1B67-BC8D-D4CF3CA2A3B3}"/>
              </a:ext>
            </a:extLst>
          </p:cNvPr>
          <p:cNvPicPr>
            <a:picLocks noChangeAspect="1"/>
          </p:cNvPicPr>
          <p:nvPr/>
        </p:nvPicPr>
        <p:blipFill>
          <a:blip r:embed="rId2"/>
          <a:stretch>
            <a:fillRect/>
          </a:stretch>
        </p:blipFill>
        <p:spPr>
          <a:xfrm>
            <a:off x="4853189" y="1855394"/>
            <a:ext cx="6499538" cy="4016537"/>
          </a:xfrm>
          <a:prstGeom prst="rect">
            <a:avLst/>
          </a:prstGeom>
        </p:spPr>
      </p:pic>
    </p:spTree>
    <p:extLst>
      <p:ext uri="{BB962C8B-B14F-4D97-AF65-F5344CB8AC3E}">
        <p14:creationId xmlns:p14="http://schemas.microsoft.com/office/powerpoint/2010/main" val="420990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