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44"/>
  </p:notesMasterIdLst>
  <p:sldIdLst>
    <p:sldId id="256" r:id="rId3"/>
    <p:sldId id="259" r:id="rId4"/>
    <p:sldId id="260" r:id="rId5"/>
    <p:sldId id="305" r:id="rId6"/>
    <p:sldId id="297" r:id="rId7"/>
    <p:sldId id="262" r:id="rId8"/>
    <p:sldId id="296" r:id="rId9"/>
    <p:sldId id="258" r:id="rId10"/>
    <p:sldId id="261" r:id="rId11"/>
    <p:sldId id="298" r:id="rId12"/>
    <p:sldId id="299" r:id="rId13"/>
    <p:sldId id="278" r:id="rId14"/>
    <p:sldId id="267" r:id="rId15"/>
    <p:sldId id="287" r:id="rId16"/>
    <p:sldId id="272" r:id="rId17"/>
    <p:sldId id="288" r:id="rId18"/>
    <p:sldId id="279" r:id="rId19"/>
    <p:sldId id="273" r:id="rId20"/>
    <p:sldId id="269" r:id="rId21"/>
    <p:sldId id="289" r:id="rId22"/>
    <p:sldId id="276" r:id="rId23"/>
    <p:sldId id="290" r:id="rId24"/>
    <p:sldId id="281" r:id="rId25"/>
    <p:sldId id="282" r:id="rId26"/>
    <p:sldId id="302" r:id="rId27"/>
    <p:sldId id="286" r:id="rId28"/>
    <p:sldId id="306" r:id="rId29"/>
    <p:sldId id="280" r:id="rId30"/>
    <p:sldId id="300" r:id="rId31"/>
    <p:sldId id="301" r:id="rId32"/>
    <p:sldId id="304" r:id="rId33"/>
    <p:sldId id="285" r:id="rId34"/>
    <p:sldId id="291" r:id="rId35"/>
    <p:sldId id="292" r:id="rId36"/>
    <p:sldId id="284" r:id="rId37"/>
    <p:sldId id="293" r:id="rId38"/>
    <p:sldId id="270" r:id="rId39"/>
    <p:sldId id="271" r:id="rId40"/>
    <p:sldId id="268" r:id="rId41"/>
    <p:sldId id="303" r:id="rId42"/>
    <p:sldId id="29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971" autoAdjust="0"/>
  </p:normalViewPr>
  <p:slideViewPr>
    <p:cSldViewPr snapToGrid="0">
      <p:cViewPr>
        <p:scale>
          <a:sx n="40" d="100"/>
          <a:sy n="40" d="100"/>
        </p:scale>
        <p:origin x="-2730" y="-7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57B1B-ED2F-4BD7-A3E1-56C86A726FD4}" type="datetimeFigureOut">
              <a:rPr lang="en-CA" smtClean="0"/>
              <a:t>27/05/2020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B8BFF-1463-42C5-BB9F-08E38C250DDB}" type="slidenum">
              <a:rPr lang="en-CA" smtClean="0"/>
              <a:t>‹#›</a:t>
            </a:fld>
            <a:endParaRPr lang="en-CA"/>
          </a:p>
        </p:txBody>
      </p:sp>
    </p:spTree>
    <p:extLst>
      <p:ext uri="{BB962C8B-B14F-4D97-AF65-F5344CB8AC3E}">
        <p14:creationId xmlns:p14="http://schemas.microsoft.com/office/powerpoint/2010/main" val="177643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rowesscorp.com/computer-latency-at-a-human-sca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a:t>
            </a:r>
          </a:p>
          <a:p>
            <a:endParaRPr lang="en-US" dirty="0"/>
          </a:p>
          <a:p>
            <a:r>
              <a:rPr lang="en-US" dirty="0"/>
              <a:t>Grab your </a:t>
            </a:r>
            <a:r>
              <a:rPr lang="en-US" dirty="0" err="1"/>
              <a:t>quarantini</a:t>
            </a:r>
            <a:r>
              <a:rPr lang="en-US" dirty="0"/>
              <a:t>. Sit back and enjoy a ramble through computing.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a:t>
            </a:fld>
            <a:endParaRPr lang="en-CA"/>
          </a:p>
        </p:txBody>
      </p:sp>
    </p:spTree>
    <p:extLst>
      <p:ext uri="{BB962C8B-B14F-4D97-AF65-F5344CB8AC3E}">
        <p14:creationId xmlns:p14="http://schemas.microsoft.com/office/powerpoint/2010/main" val="24658984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of this bull… let’s get to talking about I/O idioms and approaches.</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10</a:t>
            </a:fld>
            <a:endParaRPr lang="en-CA"/>
          </a:p>
        </p:txBody>
      </p:sp>
    </p:spTree>
    <p:extLst>
      <p:ext uri="{BB962C8B-B14F-4D97-AF65-F5344CB8AC3E}">
        <p14:creationId xmlns:p14="http://schemas.microsoft.com/office/powerpoint/2010/main" val="162082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we’re going to talk about 3 different models: synchronous blocking, synchronous non-blocking, and asynchronous.</a:t>
            </a:r>
            <a:endParaRPr lang="en-CA" dirty="0"/>
          </a:p>
          <a:p>
            <a:endParaRPr lang="en-US" dirty="0"/>
          </a:p>
          <a:p>
            <a:r>
              <a:rPr lang="en-US" dirty="0"/>
              <a:t>Synchronous programming refers to that actions are connected within a thread of execution. What you see is what you get. There are 2 </a:t>
            </a:r>
            <a:r>
              <a:rPr lang="en-US" dirty="0" err="1"/>
              <a:t>flavours</a:t>
            </a:r>
            <a:r>
              <a:rPr lang="en-US" dirty="0"/>
              <a:t> based on whether the OS should block execution if it can’t execute the operation immediately. </a:t>
            </a:r>
          </a:p>
          <a:p>
            <a:endParaRPr lang="en-US" dirty="0"/>
          </a:p>
          <a:p>
            <a:r>
              <a:rPr lang="en-US" dirty="0"/>
              <a:t>So making a blocking read call on a socket would force the operating system to wait until some amount of data had actually been received. If some is immediately available great it will return “immediately”. Otherwise it will block the task until some does arrive.</a:t>
            </a:r>
          </a:p>
          <a:p>
            <a:endParaRPr lang="en-US" dirty="0"/>
          </a:p>
          <a:p>
            <a:r>
              <a:rPr lang="en-US" dirty="0"/>
              <a:t>If you make the same call in a nonblocking manner, the operating system would check if there was data available. If there is, great. It will return immediately. The difference versus blocking is that if there isn’t anything available it will return an error letting the program handle the complexity of figuring out what else to do in the meantime.</a:t>
            </a:r>
          </a:p>
          <a:p>
            <a:endParaRPr lang="en-US" dirty="0"/>
          </a:p>
          <a:p>
            <a:endParaRPr lang="en-US" dirty="0"/>
          </a:p>
          <a:p>
            <a:r>
              <a:rPr lang="en-US" dirty="0"/>
              <a:t>Asynchronous programming is a method of providing cooperative multitasking. As the word “asynchronous” indicates the threads of execution are in some way detached from what you see. We then add the word “programming” to indicate you need some kind of software support to get a number of different threads of execution within a seeming synchronous thread of execution.</a:t>
            </a:r>
          </a:p>
          <a:p>
            <a:endParaRPr lang="en-US"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11</a:t>
            </a:fld>
            <a:endParaRPr lang="en-CA"/>
          </a:p>
        </p:txBody>
      </p:sp>
    </p:spTree>
    <p:extLst>
      <p:ext uri="{BB962C8B-B14F-4D97-AF65-F5344CB8AC3E}">
        <p14:creationId xmlns:p14="http://schemas.microsoft.com/office/powerpoint/2010/main" val="2600064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 the code in more detail, and to save space, we’ll just quickly walk through some setup code that would work for both the single client and multi client cases.</a:t>
            </a:r>
          </a:p>
          <a:p>
            <a:endParaRPr lang="en-US" dirty="0"/>
          </a:p>
          <a:p>
            <a:r>
              <a:rPr lang="en-US" dirty="0"/>
              <a:t>&lt;describe&gt;</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12</a:t>
            </a:fld>
            <a:endParaRPr lang="en-CA"/>
          </a:p>
        </p:txBody>
      </p:sp>
    </p:spTree>
    <p:extLst>
      <p:ext uri="{BB962C8B-B14F-4D97-AF65-F5344CB8AC3E}">
        <p14:creationId xmlns:p14="http://schemas.microsoft.com/office/powerpoint/2010/main" val="3575284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synchronous blocking programming style is probably the one people are most familiar with. The reason it’s taught in school and often used is because it’s fairly straight forward to understand and thus use to write correct code.</a:t>
            </a:r>
          </a:p>
          <a:p>
            <a:endParaRPr lang="en-US" dirty="0"/>
          </a:p>
          <a:p>
            <a:r>
              <a:rPr lang="en-US" dirty="0"/>
              <a:t>For those not familiar with these two vertical lines with name bubbles on top, this is a message sequence chart and is one of a number of ways to show interaction between actors. Time flows from the top to the bottom. The vertical lines indicate an actor. They could be a thread of execution or a task. It doesn’t really matter.</a:t>
            </a:r>
          </a:p>
          <a:p>
            <a:endParaRPr lang="en-US" dirty="0"/>
          </a:p>
          <a:p>
            <a:r>
              <a:rPr lang="en-US" dirty="0"/>
              <a:t>In this case we have 2 actors – our program and the Operating System.</a:t>
            </a:r>
          </a:p>
          <a:p>
            <a:endParaRPr lang="en-US" dirty="0"/>
          </a:p>
          <a:p>
            <a:r>
              <a:rPr lang="en-US" dirty="0"/>
              <a:t>Our program is simple. We have a socket that we listen to for incoming connections. We block while accepting those connections. So in other words, when we return we have a connection.</a:t>
            </a:r>
          </a:p>
          <a:p>
            <a:endParaRPr lang="en-US" dirty="0"/>
          </a:p>
          <a:p>
            <a:r>
              <a:rPr lang="en-US" dirty="0"/>
              <a:t>When a connection is accepted we then ask the operating system to get the first 1024 bytes of information on the socket (in other words, the incoming message).</a:t>
            </a:r>
          </a:p>
          <a:p>
            <a:endParaRPr lang="en-US" dirty="0"/>
          </a:p>
          <a:p>
            <a:r>
              <a:rPr lang="en-US" dirty="0"/>
              <a:t>The operating system (</a:t>
            </a:r>
            <a:r>
              <a:rPr lang="en-US" b="1" dirty="0"/>
              <a:t>and this is very loosely what actually happens – grant me this artistic license for the sake of simplicity for the sake of this application level discussion</a:t>
            </a:r>
            <a:r>
              <a:rPr lang="en-US" dirty="0"/>
              <a:t>) then asks the hardware (the network card perhaps) for the message.</a:t>
            </a:r>
          </a:p>
          <a:p>
            <a:endParaRPr lang="en-US" dirty="0"/>
          </a:p>
          <a:p>
            <a:r>
              <a:rPr lang="en-US" dirty="0"/>
              <a:t>When the whole message is received or the provided buffer of 1024 bytes, the operating system returns control to the application with the contents of the whole message. This is similar to a function call for those not familiar with the actual semantics of interrupts and traps.</a:t>
            </a:r>
          </a:p>
          <a:p>
            <a:endParaRPr lang="en-US" dirty="0"/>
          </a:p>
          <a:p>
            <a:r>
              <a:rPr lang="en-US" dirty="0"/>
              <a:t>The program then can work with the buffer.</a:t>
            </a:r>
          </a:p>
          <a:p>
            <a:endParaRPr lang="en-US" dirty="0"/>
          </a:p>
          <a:p>
            <a:r>
              <a:rPr lang="en-US" dirty="0"/>
              <a:t>The important part to note is that the </a:t>
            </a:r>
            <a:r>
              <a:rPr lang="en-US" dirty="0" err="1"/>
              <a:t>recv</a:t>
            </a:r>
            <a:r>
              <a:rPr lang="en-US" dirty="0"/>
              <a:t> function is blocking. If the operating system has nothing it will not return. It’s simpler than the non blocking case because we don’t have to deal with much error handling.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13</a:t>
            </a:fld>
            <a:endParaRPr lang="en-CA"/>
          </a:p>
        </p:txBody>
      </p:sp>
    </p:spTree>
    <p:extLst>
      <p:ext uri="{BB962C8B-B14F-4D97-AF65-F5344CB8AC3E}">
        <p14:creationId xmlns:p14="http://schemas.microsoft.com/office/powerpoint/2010/main" val="1377033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video.</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14</a:t>
            </a:fld>
            <a:endParaRPr lang="en-CA"/>
          </a:p>
        </p:txBody>
      </p:sp>
    </p:spTree>
    <p:extLst>
      <p:ext uri="{BB962C8B-B14F-4D97-AF65-F5344CB8AC3E}">
        <p14:creationId xmlns:p14="http://schemas.microsoft.com/office/powerpoint/2010/main" val="2341368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execution is obviously bounded in performance by how quickly a message is received. But generally the amount of CPU time required to receive or send a message is quite small and operating just one connection is unlikely to saturate the network card. What’s a poor efficiency minded programmer to do?</a:t>
            </a:r>
          </a:p>
          <a:p>
            <a:endParaRPr lang="en-US" dirty="0"/>
          </a:p>
          <a:p>
            <a:r>
              <a:rPr lang="en-US" dirty="0"/>
              <a:t>The usual solution is to use multiple threads of execution.</a:t>
            </a:r>
          </a:p>
          <a:p>
            <a:endParaRPr lang="en-US" dirty="0"/>
          </a:p>
          <a:p>
            <a:r>
              <a:rPr lang="en-US" dirty="0"/>
              <a:t>Thus, we make some small changes to the program to have one thread accept incoming connections and then pass them along to a “worker” thread. This then can be scaled further by adding another thread, and another, and another, and so on. Thus when one thread is blocked waiting for a message others get a chance to run.</a:t>
            </a:r>
          </a:p>
          <a:p>
            <a:endParaRPr lang="en-US" dirty="0"/>
          </a:p>
          <a:p>
            <a:r>
              <a:rPr lang="en-US" dirty="0"/>
              <a:t>Note that with Python this is only going to run one thread at a time due to the global interpreter lock (GIL). If you want to get around things you need to create different processes using the multiprocessing library.</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15</a:t>
            </a:fld>
            <a:endParaRPr lang="en-CA"/>
          </a:p>
        </p:txBody>
      </p:sp>
    </p:spTree>
    <p:extLst>
      <p:ext uri="{BB962C8B-B14F-4D97-AF65-F5344CB8AC3E}">
        <p14:creationId xmlns:p14="http://schemas.microsoft.com/office/powerpoint/2010/main" val="2460314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video.</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16</a:t>
            </a:fld>
            <a:endParaRPr lang="en-CA"/>
          </a:p>
        </p:txBody>
      </p:sp>
    </p:spTree>
    <p:extLst>
      <p:ext uri="{BB962C8B-B14F-4D97-AF65-F5344CB8AC3E}">
        <p14:creationId xmlns:p14="http://schemas.microsoft.com/office/powerpoint/2010/main" val="893316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CA" dirty="0"/>
              <a:t>&lt;walk through click at a time&gt;</a:t>
            </a:r>
          </a:p>
        </p:txBody>
      </p:sp>
      <p:sp>
        <p:nvSpPr>
          <p:cNvPr id="4" name="Slide Number Placeholder 3"/>
          <p:cNvSpPr>
            <a:spLocks noGrp="1"/>
          </p:cNvSpPr>
          <p:nvPr>
            <p:ph type="sldNum" sz="quarter" idx="5"/>
          </p:nvPr>
        </p:nvSpPr>
        <p:spPr/>
        <p:txBody>
          <a:bodyPr/>
          <a:lstStyle/>
          <a:p>
            <a:fld id="{4C4B8BFF-1463-42C5-BB9F-08E38C250DDB}" type="slidenum">
              <a:rPr lang="en-CA" smtClean="0"/>
              <a:t>17</a:t>
            </a:fld>
            <a:endParaRPr lang="en-CA"/>
          </a:p>
        </p:txBody>
      </p:sp>
    </p:spTree>
    <p:extLst>
      <p:ext uri="{BB962C8B-B14F-4D97-AF65-F5344CB8AC3E}">
        <p14:creationId xmlns:p14="http://schemas.microsoft.com/office/powerpoint/2010/main" val="2951506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Naturally everything comes with some tradeoffs. What are some of the problems that we see that we with this kind of solution? Threads are generally operating level first class citizens so what’s the problem?</a:t>
            </a:r>
          </a:p>
          <a:p>
            <a:endParaRPr lang="en-US" dirty="0"/>
          </a:p>
          <a:p>
            <a:pPr marL="171450" indent="-171450">
              <a:buFontTx/>
              <a:buChar char="-"/>
            </a:pPr>
            <a:r>
              <a:rPr lang="en-US" dirty="0"/>
              <a:t>We have to rewrite our code a bit but not too much.</a:t>
            </a:r>
          </a:p>
          <a:p>
            <a:pPr marL="171450" indent="-171450">
              <a:buFontTx/>
              <a:buChar char="-"/>
            </a:pPr>
            <a:endParaRPr lang="en-US" dirty="0"/>
          </a:p>
          <a:p>
            <a:pPr marL="171450" indent="-171450">
              <a:buFontTx/>
              <a:buChar char="-"/>
            </a:pPr>
            <a:r>
              <a:rPr lang="en-US" dirty="0"/>
              <a:t>We have to shuttle information (data and file descriptors/handles) between threads. Generally this isn’t a big deal as everything operates in the same process memory space but we do need to worry about race conditions where the same information is used by different threads. This is complex to get right in all but the simplest situations.</a:t>
            </a:r>
          </a:p>
          <a:p>
            <a:pPr marL="171450" indent="-171450">
              <a:buFontTx/>
              <a:buChar char="-"/>
            </a:pPr>
            <a:endParaRPr lang="en-US" dirty="0"/>
          </a:p>
          <a:p>
            <a:pPr marL="171450" indent="-171450">
              <a:buFontTx/>
              <a:buChar char="-"/>
            </a:pPr>
            <a:r>
              <a:rPr lang="en-US" dirty="0"/>
              <a:t>Each thread requires an execution stack – for instance this is 1 MB by default on Linux and Windows. This can be quite expensive as each stack needs to support the worst case scenario and you can have thousands of connections, and hence threads, to saturate a big fat network link.</a:t>
            </a:r>
          </a:p>
          <a:p>
            <a:pPr marL="171450" indent="-171450">
              <a:buFontTx/>
              <a:buChar char="-"/>
            </a:pPr>
            <a:endParaRPr lang="en-US" dirty="0"/>
          </a:p>
          <a:p>
            <a:pPr marL="0" indent="0">
              <a:buFontTx/>
              <a:buNone/>
            </a:pPr>
            <a:r>
              <a:rPr lang="en-US" dirty="0"/>
              <a:t>    If you want to reduce the stack cost you can use green threads that is to say threads which are created and exist only in Python rather than being first class operating citizens. For instance you can have a look at </a:t>
            </a:r>
            <a:r>
              <a:rPr lang="en-US" dirty="0" err="1"/>
              <a:t>greenlets</a:t>
            </a:r>
            <a:r>
              <a:rPr lang="en-US" dirty="0"/>
              <a:t>.</a:t>
            </a:r>
          </a:p>
          <a:p>
            <a:pPr marL="0" indent="0">
              <a:buFontTx/>
              <a:buNone/>
            </a:pPr>
            <a:endParaRPr lang="en-US" dirty="0"/>
          </a:p>
        </p:txBody>
      </p:sp>
      <p:sp>
        <p:nvSpPr>
          <p:cNvPr id="4" name="Slide Number Placeholder 3"/>
          <p:cNvSpPr>
            <a:spLocks noGrp="1"/>
          </p:cNvSpPr>
          <p:nvPr>
            <p:ph type="sldNum" sz="quarter" idx="5"/>
          </p:nvPr>
        </p:nvSpPr>
        <p:spPr/>
        <p:txBody>
          <a:bodyPr/>
          <a:lstStyle/>
          <a:p>
            <a:fld id="{4C4B8BFF-1463-42C5-BB9F-08E38C250DDB}" type="slidenum">
              <a:rPr lang="en-CA" smtClean="0"/>
              <a:t>18</a:t>
            </a:fld>
            <a:endParaRPr lang="en-CA"/>
          </a:p>
        </p:txBody>
      </p:sp>
    </p:spTree>
    <p:extLst>
      <p:ext uri="{BB962C8B-B14F-4D97-AF65-F5344CB8AC3E}">
        <p14:creationId xmlns:p14="http://schemas.microsoft.com/office/powerpoint/2010/main" val="1343265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19</a:t>
            </a:fld>
            <a:endParaRPr lang="en-CA"/>
          </a:p>
        </p:txBody>
      </p:sp>
    </p:spTree>
    <p:extLst>
      <p:ext uri="{BB962C8B-B14F-4D97-AF65-F5344CB8AC3E}">
        <p14:creationId xmlns:p14="http://schemas.microsoft.com/office/powerpoint/2010/main" val="235251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make sure everyone’s on the same page, we’ll just cover a few basics: The “I” is input and the “O” is output. Together I/O generally means either an Input or an Output Operation. There are lots of </a:t>
            </a:r>
            <a:r>
              <a:rPr lang="en-US" dirty="0" err="1"/>
              <a:t>flavours</a:t>
            </a:r>
            <a:r>
              <a:rPr lang="en-US" dirty="0"/>
              <a:t> of actions so we just call them operations. And they involve passing data around. </a:t>
            </a:r>
          </a:p>
          <a:p>
            <a:endParaRPr lang="en-US" dirty="0"/>
          </a:p>
          <a:p>
            <a:r>
              <a:rPr lang="en-US" dirty="0"/>
              <a:t>The title of the presentation is “Highly Performant I/O”. Why might you care enough to bother sit through this presentation? Well I hope that I can give you a bit a different perspective to I/O and some common patterns for doing it.</a:t>
            </a:r>
          </a:p>
          <a:p>
            <a:endParaRPr lang="en-US" dirty="0"/>
          </a:p>
          <a:p>
            <a:r>
              <a:rPr lang="en-US" dirty="0"/>
              <a:t>When we talk about I/O most people will probably either think of hard disks or web servers – things that toil in the dark providing information. However, there are obviously more than just those couple of cases to consider. However, since this group is about Python, let’s keep it to a more application level discussion.</a:t>
            </a:r>
          </a:p>
          <a:p>
            <a:endParaRPr lang="en-US" dirty="0"/>
          </a:p>
          <a:p>
            <a:r>
              <a:rPr lang="en-US" dirty="0"/>
              <a:t>The big thing I want you to take away from I/O is that it the defining characteristic that gives it separate consideration is that it involves lots of … waiting … and waiting … and waiting.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a:t>
            </a:fld>
            <a:endParaRPr lang="en-CA"/>
          </a:p>
        </p:txBody>
      </p:sp>
    </p:spTree>
    <p:extLst>
      <p:ext uri="{BB962C8B-B14F-4D97-AF65-F5344CB8AC3E}">
        <p14:creationId xmlns:p14="http://schemas.microsoft.com/office/powerpoint/2010/main" val="938934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&lt;DON’T CLICK UNTIL END OF TEXT&gt;</a:t>
            </a:r>
          </a:p>
          <a:p>
            <a:endParaRPr lang="en-US" dirty="0"/>
          </a:p>
          <a:p>
            <a:r>
              <a:rPr lang="en-US" dirty="0"/>
              <a:t>Let’s start with the first problem, that of processor usage. Because the loop calls </a:t>
            </a:r>
            <a:r>
              <a:rPr lang="en-US" dirty="0" err="1"/>
              <a:t>recv</a:t>
            </a:r>
            <a:r>
              <a:rPr lang="en-US" dirty="0"/>
              <a:t> as fast as it can, it’s going to use a bunch of processor time that is wasteful – not efficient. We’d like it to go slower but putting in a 1 second delay like I did is not a reasonable solution if we care about latency.</a:t>
            </a:r>
          </a:p>
          <a:p>
            <a:endParaRPr lang="en-US" dirty="0"/>
          </a:p>
          <a:p>
            <a:r>
              <a:rPr lang="en-US" dirty="0"/>
              <a:t>The answer is to use a different OS interface to let us know if there’s anything waiting on our connections – ironically a blocking interface. </a:t>
            </a:r>
          </a:p>
          <a:p>
            <a:endParaRPr lang="en-US" dirty="0"/>
          </a:p>
          <a:p>
            <a:r>
              <a:rPr lang="en-US" dirty="0"/>
              <a:t>Instead of accept we’ll use either select or poll.</a:t>
            </a:r>
          </a:p>
          <a:p>
            <a:endParaRPr lang="en-US" dirty="0"/>
          </a:p>
          <a:p>
            <a:r>
              <a:rPr lang="en-US" dirty="0"/>
              <a:t>This interface will let us know when there’s anything of interest happening on any number of file descriptors/handles. Thus if we ask select/poll to watch our socket for incoming connections, it’ll wake us up when there’s something. If we ask it to watch an active connection it will let us know when that connection has something of interest. And the great thing about this is that we can provide them with a very large list of file descriptors to watch for us. And when I say large there are some dark corners to consider here as well as the performance considerations. But in general we’re talking about at least 1024.</a:t>
            </a:r>
          </a:p>
          <a:p>
            <a:endParaRPr lang="en-US" dirty="0"/>
          </a:p>
          <a:p>
            <a:r>
              <a:rPr lang="en-US" dirty="0"/>
              <a:t>&lt;describe the code&gt;</a:t>
            </a:r>
            <a:endParaRPr lang="en-CA"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21</a:t>
            </a:fld>
            <a:endParaRPr lang="en-CA"/>
          </a:p>
        </p:txBody>
      </p:sp>
    </p:spTree>
    <p:extLst>
      <p:ext uri="{BB962C8B-B14F-4D97-AF65-F5344CB8AC3E}">
        <p14:creationId xmlns:p14="http://schemas.microsoft.com/office/powerpoint/2010/main" val="3208544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the code for the non blocking single client code:</a:t>
            </a:r>
          </a:p>
          <a:p>
            <a:endParaRPr lang="en-US" dirty="0"/>
          </a:p>
          <a:p>
            <a:r>
              <a:rPr lang="en-US" dirty="0"/>
              <a:t>&lt;describe&gt;</a:t>
            </a:r>
          </a:p>
          <a:p>
            <a:endParaRPr lang="en-US" dirty="0"/>
          </a:p>
          <a:p>
            <a:r>
              <a:rPr lang="en-US" dirty="0"/>
              <a:t>Similarly for the multi client non blocking case:</a:t>
            </a:r>
          </a:p>
          <a:p>
            <a:endParaRPr lang="en-US" dirty="0"/>
          </a:p>
          <a:p>
            <a:r>
              <a:rPr lang="en-US" dirty="0"/>
              <a:t>&lt;describe&gt;</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24</a:t>
            </a:fld>
            <a:endParaRPr lang="en-CA"/>
          </a:p>
        </p:txBody>
      </p:sp>
    </p:spTree>
    <p:extLst>
      <p:ext uri="{BB962C8B-B14F-4D97-AF65-F5344CB8AC3E}">
        <p14:creationId xmlns:p14="http://schemas.microsoft.com/office/powerpoint/2010/main" val="386721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couple of famous examples of programs designed for I/O using or supporting asynchronous programming techniques.</a:t>
            </a:r>
          </a:p>
          <a:p>
            <a:endParaRPr lang="en-US" dirty="0"/>
          </a:p>
          <a:p>
            <a:r>
              <a:rPr lang="en-US" dirty="0"/>
              <a:t>Node.js is perhaps the one that most people know about. Node.js describes itself as “… an </a:t>
            </a:r>
            <a:r>
              <a:rPr lang="en-CA" sz="1200" b="0" i="0" kern="1200" dirty="0">
                <a:solidFill>
                  <a:schemeClr val="tx1"/>
                </a:solidFill>
                <a:effectLst/>
                <a:latin typeface="+mn-lt"/>
                <a:ea typeface="+mn-ea"/>
                <a:cs typeface="+mn-cs"/>
              </a:rPr>
              <a:t>asynchronous event-driven JavaScript runtime”. </a:t>
            </a:r>
            <a:r>
              <a:rPr lang="en-US" dirty="0"/>
              <a:t>It was a fairly easy design decision to go with asynchronous programming since JavaScript was designed to only have a single thread of execution. To use V8, Google’s JavaScript VM, that’s what you got. However, they realized that an event driven architecture is basically a state machine which can be suspended at known points of operation.</a:t>
            </a:r>
          </a:p>
          <a:p>
            <a:endParaRPr lang="en-US" dirty="0"/>
          </a:p>
          <a:p>
            <a:r>
              <a:rPr lang="en-US" dirty="0"/>
              <a:t>NGINX is a web server/load balancer/reverse proxy/</a:t>
            </a:r>
            <a:r>
              <a:rPr lang="en-US" dirty="0" err="1"/>
              <a:t>etc</a:t>
            </a:r>
            <a:r>
              <a:rPr lang="en-US" dirty="0"/>
              <a:t> that turned the web server world on its head. When it came out, Apache HTTP Server was kind of the “king” web server. It was basically written in a synchronous blocking manner. However, to ensure multiple threads of operation on multiprocessor servers, it used multiple processes with pools of threaded workers. Not only did NGINX use fewer memory resources it was faster just by treating HTTP requests as a state machine that could be suspended at particular points.</a:t>
            </a:r>
          </a:p>
          <a:p>
            <a:endParaRPr lang="en-US" dirty="0"/>
          </a:p>
          <a:p>
            <a:r>
              <a:rPr lang="en-US" dirty="0"/>
              <a:t>So these two examples show that thinking of your I/O operations as a finite state machine is really the key.</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25</a:t>
            </a:fld>
            <a:endParaRPr lang="en-CA"/>
          </a:p>
        </p:txBody>
      </p:sp>
    </p:spTree>
    <p:extLst>
      <p:ext uri="{BB962C8B-B14F-4D97-AF65-F5344CB8AC3E}">
        <p14:creationId xmlns:p14="http://schemas.microsoft.com/office/powerpoint/2010/main" val="3229684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conceptually what happens. It’s not exact, but let’s not worry about that.</a:t>
            </a:r>
          </a:p>
          <a:p>
            <a:endParaRPr lang="en-US" dirty="0"/>
          </a:p>
          <a:p>
            <a:r>
              <a:rPr lang="en-US" dirty="0"/>
              <a:t>We have a bunch of tasks. Let’s just pretend that a task runs a sequence of coroutines - function which can be suspended and resumed.</a:t>
            </a:r>
          </a:p>
          <a:p>
            <a:endParaRPr lang="en-US" dirty="0"/>
          </a:p>
          <a:p>
            <a:r>
              <a:rPr lang="en-US" dirty="0"/>
              <a:t>We have an event loop which is the executor which decides which task to run.</a:t>
            </a:r>
          </a:p>
          <a:p>
            <a:endParaRPr lang="en-US" dirty="0"/>
          </a:p>
          <a:p>
            <a:r>
              <a:rPr lang="en-US" dirty="0"/>
              <a:t>Task 1 does some stuff and then blocks waiting for the result of some coroutine. That passes control back to the event loop in some way that doesn’t particularly matter for this high level look. There’s also a call to the OS in this particular call – perhaps it’s a socket send.</a:t>
            </a:r>
          </a:p>
          <a:p>
            <a:endParaRPr lang="en-US" dirty="0"/>
          </a:p>
          <a:p>
            <a:r>
              <a:rPr lang="en-US" dirty="0"/>
              <a:t>There’s nothing else for the event loop to do at this point so the system just waits until an event comes in from the outside.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OS schedules the event loop to run. It’s kind of like a user space scheduler.</a:t>
            </a:r>
          </a:p>
          <a:p>
            <a:endParaRPr lang="en-US" dirty="0"/>
          </a:p>
          <a:p>
            <a:r>
              <a:rPr lang="en-US" dirty="0"/>
              <a:t>The event loop figures out that it’s Task 2 that runs and invokes it by yielding back to Task 2.</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26</a:t>
            </a:fld>
            <a:endParaRPr lang="en-CA"/>
          </a:p>
        </p:txBody>
      </p:sp>
    </p:spTree>
    <p:extLst>
      <p:ext uri="{BB962C8B-B14F-4D97-AF65-F5344CB8AC3E}">
        <p14:creationId xmlns:p14="http://schemas.microsoft.com/office/powerpoint/2010/main" val="4201265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50’s but documented in ‘63.</a:t>
            </a:r>
          </a:p>
          <a:p>
            <a:endParaRPr lang="en-US" dirty="0"/>
          </a:p>
          <a:p>
            <a:r>
              <a:rPr lang="en-US" dirty="0"/>
              <a:t>A subroutine is a special case of the coroutine.</a:t>
            </a:r>
          </a:p>
          <a:p>
            <a:endParaRPr lang="en-US" dirty="0"/>
          </a:p>
          <a:p>
            <a:r>
              <a:rPr lang="en-US" dirty="0"/>
              <a:t>A generator is not a full coroutine – in fact sometimes called </a:t>
            </a:r>
            <a:r>
              <a:rPr lang="en-US" dirty="0" err="1"/>
              <a:t>semicoroutines</a:t>
            </a:r>
            <a:r>
              <a:rPr lang="en-US" dirty="0"/>
              <a:t> – as it doesn’t control where execution continues.</a:t>
            </a:r>
          </a:p>
          <a:p>
            <a:endParaRPr lang="en-US" dirty="0"/>
          </a:p>
          <a:p>
            <a:r>
              <a:rPr lang="en-US" dirty="0"/>
              <a:t>In Python we can declare a coroutine with the “async” keyword to make it obvious. This means that we can “await” on its completion.</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27</a:t>
            </a:fld>
            <a:endParaRPr lang="en-CA"/>
          </a:p>
        </p:txBody>
      </p:sp>
    </p:spTree>
    <p:extLst>
      <p:ext uri="{BB962C8B-B14F-4D97-AF65-F5344CB8AC3E}">
        <p14:creationId xmlns:p14="http://schemas.microsoft.com/office/powerpoint/2010/main" val="3674220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a quick reminder of what a finite state machine is:</a:t>
            </a:r>
          </a:p>
          <a:p>
            <a:endParaRPr lang="en-US" dirty="0"/>
          </a:p>
          <a:p>
            <a:r>
              <a:rPr lang="en-US" dirty="0"/>
              <a:t>The operational states of a program can be encapsulated in a relational diagram. This particular diagram, from Wikipedia, is of a turnstile.</a:t>
            </a:r>
          </a:p>
          <a:p>
            <a:endParaRPr lang="en-US" dirty="0"/>
          </a:p>
          <a:p>
            <a:r>
              <a:rPr lang="en-US" dirty="0"/>
              <a:t>A program is always in one state (those are the circles). In this case the turnstile is either locked or unlocked. </a:t>
            </a:r>
          </a:p>
          <a:p>
            <a:endParaRPr lang="en-US" dirty="0"/>
          </a:p>
          <a:p>
            <a:r>
              <a:rPr lang="en-US" dirty="0"/>
              <a:t>The program then transitions from one state to another based on the input. In this case the turnstile is pushed or a coin is put in.</a:t>
            </a:r>
          </a:p>
          <a:p>
            <a:endParaRPr lang="en-US" dirty="0"/>
          </a:p>
          <a:p>
            <a:r>
              <a:rPr lang="en-US" dirty="0"/>
              <a:t>Hopefully you can see the fact that a state machine doesn’t need to be active between transitions – it can be suspended.</a:t>
            </a:r>
          </a:p>
          <a:p>
            <a:endParaRPr lang="en-US" dirty="0"/>
          </a:p>
          <a:p>
            <a:r>
              <a:rPr lang="en-US" dirty="0"/>
              <a:t>Additionally it should be obvious that the arrows, or transitions, between states are the coroutines.</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28</a:t>
            </a:fld>
            <a:endParaRPr lang="en-CA"/>
          </a:p>
        </p:txBody>
      </p:sp>
    </p:spTree>
    <p:extLst>
      <p:ext uri="{BB962C8B-B14F-4D97-AF65-F5344CB8AC3E}">
        <p14:creationId xmlns:p14="http://schemas.microsoft.com/office/powerpoint/2010/main" val="4131656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typical approaches to asynchronous programming:</a:t>
            </a:r>
          </a:p>
          <a:p>
            <a:endParaRPr lang="en-US" dirty="0"/>
          </a:p>
          <a:p>
            <a:r>
              <a:rPr lang="en-US" dirty="0"/>
              <a:t>The first, the simplest is the callback. In this, when execution is resuming, it does so through the invocation of a callback provided at an earlier time.</a:t>
            </a:r>
          </a:p>
          <a:p>
            <a:endParaRPr lang="en-US" dirty="0"/>
          </a:p>
          <a:p>
            <a:r>
              <a:rPr lang="en-US" dirty="0"/>
              <a:t>The second, is a promise or a future (both are similar enough in concept for this discussion). I think sometimes Future is a bit better named so we’ll just go with using that to mean both. A future is an entity which will resolve to a solution at some point in the Future outside the thread of execution. Thus you can’t say when it’s going to resolve. Sounds suspiciously like waiting for an I/O response. </a:t>
            </a:r>
          </a:p>
          <a:p>
            <a:endParaRPr lang="en-US" dirty="0"/>
          </a:p>
          <a:p>
            <a:r>
              <a:rPr lang="en-US" dirty="0"/>
              <a:t>Python got Future support in 3.5</a:t>
            </a:r>
          </a:p>
          <a:p>
            <a:endParaRPr lang="en-US" dirty="0"/>
          </a:p>
          <a:p>
            <a:r>
              <a:rPr lang="en-US" dirty="0"/>
              <a:t>The third, are the async and await keywords. These are first class language features. The await keywork basically formalizes the idea of the telling the software: “When I’m calling this method, I will be blocking to wait for a response so go ahead and run something else in the meantime.” Sounds exactly like cooperative multitasking.</a:t>
            </a:r>
          </a:p>
          <a:p>
            <a:endParaRPr lang="en-US" dirty="0"/>
          </a:p>
          <a:p>
            <a:r>
              <a:rPr lang="en-US" dirty="0"/>
              <a:t>These set of keywords started in C# and now exist in a number of languages. Python got support in 3.5.</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29</a:t>
            </a:fld>
            <a:endParaRPr lang="en-CA"/>
          </a:p>
        </p:txBody>
      </p:sp>
    </p:spTree>
    <p:extLst>
      <p:ext uri="{BB962C8B-B14F-4D97-AF65-F5344CB8AC3E}">
        <p14:creationId xmlns:p14="http://schemas.microsoft.com/office/powerpoint/2010/main" val="3716543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happens to be written in JavaScript but it should be obvious what’s going on.</a:t>
            </a:r>
          </a:p>
          <a:p>
            <a:endParaRPr lang="en-US" dirty="0"/>
          </a:p>
          <a:p>
            <a:r>
              <a:rPr lang="en-US" dirty="0"/>
              <a:t>In this example we call fs (filesystem) dot </a:t>
            </a:r>
            <a:r>
              <a:rPr lang="en-US" dirty="0" err="1"/>
              <a:t>readdir</a:t>
            </a:r>
            <a:r>
              <a:rPr lang="en-US" dirty="0"/>
              <a:t> to get the contents of a directory. Source is the directory location. Then we also pass in a function pointer (</a:t>
            </a:r>
            <a:r>
              <a:rPr lang="en-US" dirty="0" err="1"/>
              <a:t>javascript</a:t>
            </a:r>
            <a:r>
              <a:rPr lang="en-US" dirty="0"/>
              <a:t> has closures so this kind of idiom is fairly common) – aka a callback – that will be invoked when the results are ready. The callback is not a language level construct. It is just a convention.</a:t>
            </a:r>
          </a:p>
          <a:p>
            <a:endParaRPr lang="en-US" dirty="0"/>
          </a:p>
          <a:p>
            <a:r>
              <a:rPr lang="en-US" dirty="0"/>
              <a:t>The only downside that people with this is that the nesting tends to move the code progressively to the right. This particular example is from callbackhell.com – a website named after the “hell” that is tracing through the code that is nested several levels deep.</a:t>
            </a:r>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30</a:t>
            </a:fld>
            <a:endParaRPr lang="en-CA"/>
          </a:p>
        </p:txBody>
      </p:sp>
    </p:spTree>
    <p:extLst>
      <p:ext uri="{BB962C8B-B14F-4D97-AF65-F5344CB8AC3E}">
        <p14:creationId xmlns:p14="http://schemas.microsoft.com/office/powerpoint/2010/main" val="3854870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a:t>
            </a:r>
            <a:r>
              <a:rPr lang="en-CA" baseline="0" dirty="0" smtClean="0"/>
              <a:t> could spend a whole talk on promises and futures. But to sum them up, they’re just abstractions for a result that will be figured out in the future. Does this sound something like sending a message to another machine and waiting for the response? Yup.</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31</a:t>
            </a:fld>
            <a:endParaRPr lang="en-CA"/>
          </a:p>
        </p:txBody>
      </p:sp>
    </p:spTree>
    <p:extLst>
      <p:ext uri="{BB962C8B-B14F-4D97-AF65-F5344CB8AC3E}">
        <p14:creationId xmlns:p14="http://schemas.microsoft.com/office/powerpoint/2010/main" val="1638152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quickly walk through some setup code that would work for both the single client and multi client cases.</a:t>
            </a:r>
          </a:p>
          <a:p>
            <a:endParaRPr lang="en-US" dirty="0"/>
          </a:p>
          <a:p>
            <a:r>
              <a:rPr lang="en-US" dirty="0"/>
              <a:t>&lt;describe&gt;</a:t>
            </a:r>
          </a:p>
          <a:p>
            <a:endParaRPr lang="en-US" dirty="0"/>
          </a:p>
          <a:p>
            <a:r>
              <a:rPr lang="en-US" dirty="0"/>
              <a:t>Keep in mind this “</a:t>
            </a:r>
            <a:r>
              <a:rPr lang="en-CA" sz="1200" dirty="0" err="1">
                <a:solidFill>
                  <a:srgbClr val="333333"/>
                </a:solidFill>
                <a:latin typeface="Consolas" panose="020B0609020204030204" pitchFamily="49" charset="0"/>
              </a:rPr>
              <a:t>client_connected_cb</a:t>
            </a:r>
            <a:r>
              <a:rPr lang="en-CA" sz="1200" dirty="0">
                <a:solidFill>
                  <a:srgbClr val="333333"/>
                </a:solidFill>
                <a:latin typeface="Consolas" panose="020B0609020204030204" pitchFamily="49" charset="0"/>
              </a:rPr>
              <a:t>” method that we’ll see later. This is what’s invoked anytime there is something read on a connection.</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32</a:t>
            </a:fld>
            <a:endParaRPr lang="en-CA"/>
          </a:p>
        </p:txBody>
      </p:sp>
    </p:spTree>
    <p:extLst>
      <p:ext uri="{BB962C8B-B14F-4D97-AF65-F5344CB8AC3E}">
        <p14:creationId xmlns:p14="http://schemas.microsoft.com/office/powerpoint/2010/main" val="2221789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a computer is all about transforming input into outputs that’s why we call the thing in the middle of it a processor.</a:t>
            </a:r>
          </a:p>
          <a:p>
            <a:endParaRPr lang="en-US" dirty="0"/>
          </a:p>
          <a:p>
            <a:r>
              <a:rPr lang="en-US" dirty="0"/>
              <a:t>And, for a quick over view, a processor – the thing at the intersection of this “T” – has the blocks below it to help it remember what it has to do that are generally located in the same physical container. Cache (or close and fast memory), RAM and ROM (farther and slower memory), tape, hard disks, and flash disk (even farther and slower memory). Every processor will be hooked up to some assortment of these devices.</a:t>
            </a:r>
          </a:p>
          <a:p>
            <a:endParaRPr lang="en-US" dirty="0"/>
          </a:p>
          <a:p>
            <a:r>
              <a:rPr lang="en-US" dirty="0"/>
              <a:t>Then you also have the processor hooked up to other inputs and outputs that are physically separate from the container. Keyboard, mouse, and monitor might be typical for a desktop computer, but a network card is more appropriate for a server toiling out in the cloud.</a:t>
            </a:r>
          </a:p>
          <a:p>
            <a:endParaRPr lang="en-US" dirty="0"/>
          </a:p>
          <a:p>
            <a:r>
              <a:rPr lang="en-US" dirty="0"/>
              <a:t>For this presentation I’ll talk more about I/O in the network sense.</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a:t>
            </a:fld>
            <a:endParaRPr lang="en-CA"/>
          </a:p>
        </p:txBody>
      </p:sp>
    </p:spTree>
    <p:extLst>
      <p:ext uri="{BB962C8B-B14F-4D97-AF65-F5344CB8AC3E}">
        <p14:creationId xmlns:p14="http://schemas.microsoft.com/office/powerpoint/2010/main" val="4248522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here looks remarkably like the synchronous blocking code we had earlier. The big difference is the use of the async and await keywords introduced in Python 3.5. In fact, I think, this makes it more readable – we explicitly know where this code is blocking.</a:t>
            </a:r>
          </a:p>
          <a:p>
            <a:endParaRPr lang="en-US" dirty="0"/>
          </a:p>
          <a:p>
            <a:r>
              <a:rPr lang="en-US" dirty="0"/>
              <a:t>&lt;describe&gt;</a:t>
            </a:r>
          </a:p>
          <a:p>
            <a:endParaRPr lang="en-US" dirty="0"/>
          </a:p>
          <a:p>
            <a:r>
              <a:rPr lang="en-US" dirty="0"/>
              <a:t>And the only difference between the single client and multi client code is the removal of the one line which explicitly stops the server from accepting more connections. It’s actually more complex.</a:t>
            </a:r>
          </a:p>
        </p:txBody>
      </p:sp>
      <p:sp>
        <p:nvSpPr>
          <p:cNvPr id="4" name="Slide Number Placeholder 3"/>
          <p:cNvSpPr>
            <a:spLocks noGrp="1"/>
          </p:cNvSpPr>
          <p:nvPr>
            <p:ph type="sldNum" sz="quarter" idx="5"/>
          </p:nvPr>
        </p:nvSpPr>
        <p:spPr/>
        <p:txBody>
          <a:bodyPr/>
          <a:lstStyle/>
          <a:p>
            <a:fld id="{4C4B8BFF-1463-42C5-BB9F-08E38C250DDB}" type="slidenum">
              <a:rPr lang="en-CA" smtClean="0"/>
              <a:t>35</a:t>
            </a:fld>
            <a:endParaRPr lang="en-CA"/>
          </a:p>
        </p:txBody>
      </p:sp>
    </p:spTree>
    <p:extLst>
      <p:ext uri="{BB962C8B-B14F-4D97-AF65-F5344CB8AC3E}">
        <p14:creationId xmlns:p14="http://schemas.microsoft.com/office/powerpoint/2010/main" val="2140287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some quick benchmarks on code that I’ve provided in a GitHub repo (link at the end). </a:t>
            </a:r>
          </a:p>
          <a:p>
            <a:endParaRPr lang="en-US" dirty="0"/>
          </a:p>
          <a:p>
            <a:r>
              <a:rPr lang="en-US" dirty="0"/>
              <a:t>I basically took the code I’ve shown here and turned it into an echo server. Really that means do 1 read and then write back what was read then close the connection.</a:t>
            </a:r>
          </a:p>
          <a:p>
            <a:endParaRPr lang="en-US" dirty="0"/>
          </a:p>
          <a:p>
            <a:r>
              <a:rPr lang="en-US" dirty="0">
                <a:solidFill>
                  <a:schemeClr val="tx1"/>
                </a:solidFill>
              </a:rPr>
              <a:t>Do we have a guess for which of the 3 approaches will be the fastest on Python</a:t>
            </a:r>
            <a:r>
              <a:rPr lang="en-US" dirty="0" smtClean="0">
                <a:solidFill>
                  <a:schemeClr val="tx1"/>
                </a:solidFill>
              </a:rPr>
              <a:t>?</a:t>
            </a:r>
          </a:p>
          <a:p>
            <a:endParaRPr lang="en-US" dirty="0" smtClean="0">
              <a:solidFill>
                <a:schemeClr val="tx1"/>
              </a:solidFill>
            </a:endParaRPr>
          </a:p>
          <a:p>
            <a:r>
              <a:rPr lang="en-US" dirty="0" smtClean="0">
                <a:solidFill>
                  <a:schemeClr val="tx1"/>
                </a:solidFill>
              </a:rPr>
              <a:t>&lt;&lt;VOTE?&gt;&gt;</a:t>
            </a:r>
          </a:p>
          <a:p>
            <a:r>
              <a:rPr lang="en-US" dirty="0" smtClean="0">
                <a:solidFill>
                  <a:schemeClr val="tx1"/>
                </a:solidFill>
              </a:rPr>
              <a:t>&lt;&lt;VOTE?&gt;&gt;</a:t>
            </a:r>
            <a:endParaRPr lang="en-US" dirty="0">
              <a:solidFill>
                <a:schemeClr val="tx1"/>
              </a:solidFill>
            </a:endParaRPr>
          </a:p>
          <a:p>
            <a:endParaRPr lang="en-US" dirty="0"/>
          </a:p>
          <a:p>
            <a:r>
              <a:rPr lang="en-US" dirty="0"/>
              <a:t>&lt;describe&gt;</a:t>
            </a:r>
          </a:p>
          <a:p>
            <a:endParaRPr lang="en-US" dirty="0"/>
          </a:p>
          <a:p>
            <a:r>
              <a:rPr lang="en-US" dirty="0"/>
              <a:t>NOTE: You can get a bit better with the async/await by using the callback approach (</a:t>
            </a:r>
            <a:r>
              <a:rPr lang="en-US" dirty="0" err="1"/>
              <a:t>asyncio.Protocol</a:t>
            </a:r>
            <a:r>
              <a:rPr lang="en-US" dirty="0"/>
              <a:t>) rather than the streaming approach (</a:t>
            </a:r>
            <a:r>
              <a:rPr lang="en-US" dirty="0" err="1"/>
              <a:t>asyncio.ReadStreamer</a:t>
            </a:r>
            <a:r>
              <a:rPr lang="en-US" dirty="0"/>
              <a:t>). Those results are the ones in the brackets. This will get you better message throughput but it’s still not at the level of non-blocking.</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36</a:t>
            </a:fld>
            <a:endParaRPr lang="en-CA"/>
          </a:p>
        </p:txBody>
      </p:sp>
    </p:spTree>
    <p:extLst>
      <p:ext uri="{BB962C8B-B14F-4D97-AF65-F5344CB8AC3E}">
        <p14:creationId xmlns:p14="http://schemas.microsoft.com/office/powerpoint/2010/main" val="1951343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TechEmpower</a:t>
            </a:r>
            <a:r>
              <a:rPr lang="en-US" dirty="0"/>
              <a:t> has been doing web server benchmarks for a while. These aren’t the NGINX vs Apache comparisons. These are lots of languages out there and lots of libraries for implementing an http server. This particular benchmark was done with 371 software packages.</a:t>
            </a:r>
          </a:p>
          <a:p>
            <a:endParaRPr lang="en-US" dirty="0"/>
          </a:p>
          <a:p>
            <a:r>
              <a:rPr lang="en-US" dirty="0"/>
              <a:t>These results just happen to be taken from Round 18 which seems to have been done on July 9, 2019 – so about a year ago. There are a bunch of micro benchmarks within this suite and I chose the “Fortunes” micro benchmark because it happens to show quite a spread in performance.</a:t>
            </a:r>
          </a:p>
          <a:p>
            <a:endParaRPr lang="en-US" dirty="0"/>
          </a:p>
          <a:p>
            <a:r>
              <a:rPr lang="en-US" dirty="0"/>
              <a:t>If you’re squinting a bit, the “Framework” column on the left gives the name of the framework and “</a:t>
            </a:r>
            <a:r>
              <a:rPr lang="en-US" dirty="0" err="1"/>
              <a:t>Lng</a:t>
            </a:r>
            <a:r>
              <a:rPr lang="en-US" dirty="0"/>
              <a:t>” 2 columns to the right of the bar gives what language the framework was written in.</a:t>
            </a:r>
          </a:p>
          <a:p>
            <a:endParaRPr lang="en-US" dirty="0"/>
          </a:p>
          <a:p>
            <a:r>
              <a:rPr lang="en-US" dirty="0"/>
              <a:t>The first 2 fastest entries are both written in Rust. You can see that </a:t>
            </a:r>
            <a:r>
              <a:rPr lang="en-US" dirty="0" err="1"/>
              <a:t>actix-pg</a:t>
            </a:r>
            <a:r>
              <a:rPr lang="en-US" dirty="0"/>
              <a:t> is about 90% of the speed of </a:t>
            </a:r>
            <a:r>
              <a:rPr lang="en-US" dirty="0" err="1"/>
              <a:t>actix</a:t>
            </a:r>
            <a:r>
              <a:rPr lang="en-US" dirty="0"/>
              <a:t>-core on this particular benchmark.</a:t>
            </a:r>
          </a:p>
          <a:p>
            <a:endParaRPr lang="en-US" dirty="0"/>
          </a:p>
          <a:p>
            <a:r>
              <a:rPr lang="en-US" dirty="0"/>
              <a:t>How does Python fare? Fairly poorly in the speed category. We have to search down to position 151 to find </a:t>
            </a:r>
            <a:r>
              <a:rPr lang="en-US" dirty="0" err="1"/>
              <a:t>BlackSheep</a:t>
            </a:r>
            <a:r>
              <a:rPr lang="en-US" dirty="0"/>
              <a:t> which runs about 9.5% of the fastest. </a:t>
            </a:r>
          </a:p>
          <a:p>
            <a:endParaRPr lang="en-US" dirty="0"/>
          </a:p>
          <a:p>
            <a:r>
              <a:rPr lang="en-US" dirty="0"/>
              <a:t>The next two Python entries at 159 and 176 are essentially the same since </a:t>
            </a:r>
            <a:r>
              <a:rPr lang="en-US" dirty="0" err="1"/>
              <a:t>FastAPI</a:t>
            </a:r>
            <a:r>
              <a:rPr lang="en-US" dirty="0"/>
              <a:t> uses </a:t>
            </a:r>
            <a:r>
              <a:rPr lang="en-US" dirty="0" err="1"/>
              <a:t>Starlette</a:t>
            </a:r>
            <a:r>
              <a:rPr lang="en-US" dirty="0"/>
              <a:t> and come in around 8%.</a:t>
            </a:r>
          </a:p>
          <a:p>
            <a:endParaRPr lang="en-US" dirty="0"/>
          </a:p>
          <a:p>
            <a:r>
              <a:rPr lang="en-US" dirty="0"/>
              <a:t>What about the big names in Python?</a:t>
            </a:r>
          </a:p>
          <a:p>
            <a:r>
              <a:rPr lang="en-US" dirty="0"/>
              <a:t>Flask shows up at #237 with 3.7% of the performance.</a:t>
            </a:r>
          </a:p>
          <a:p>
            <a:r>
              <a:rPr lang="en-US" dirty="0"/>
              <a:t>Tornado shows up at 255 with 3.1% of the performance.</a:t>
            </a:r>
          </a:p>
          <a:p>
            <a:r>
              <a:rPr lang="en-US" dirty="0"/>
              <a:t>Django shows up at #289 at 1.9% of the performance.</a:t>
            </a:r>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37</a:t>
            </a:fld>
            <a:endParaRPr lang="en-CA"/>
          </a:p>
        </p:txBody>
      </p:sp>
    </p:spTree>
    <p:extLst>
      <p:ext uri="{BB962C8B-B14F-4D97-AF65-F5344CB8AC3E}">
        <p14:creationId xmlns:p14="http://schemas.microsoft.com/office/powerpoint/2010/main" val="3853207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Betteridge’s Law of Headlines says that anytime you see a headline ending with a question mark you can answer “NO”.</a:t>
            </a:r>
          </a:p>
          <a:p>
            <a:endParaRPr lang="en-US" dirty="0"/>
          </a:p>
          <a:p>
            <a:r>
              <a:rPr lang="en-US" dirty="0"/>
              <a:t>Well… it might.</a:t>
            </a:r>
          </a:p>
          <a:p>
            <a:endParaRPr lang="en-US" dirty="0"/>
          </a:p>
          <a:p>
            <a:r>
              <a:rPr lang="en-US" dirty="0"/>
              <a:t>Hardware utilization isn’t always the most important measure of efficiency.</a:t>
            </a:r>
          </a:p>
          <a:p>
            <a:endParaRPr lang="en-US" dirty="0"/>
          </a:p>
          <a:p>
            <a:r>
              <a:rPr lang="en-US" dirty="0"/>
              <a:t>Familiar and comfortable with Python? </a:t>
            </a:r>
          </a:p>
          <a:p>
            <a:endParaRPr lang="en-US" dirty="0"/>
          </a:p>
          <a:p>
            <a:r>
              <a:rPr lang="en-US" dirty="0"/>
              <a:t>Need a particular library?</a:t>
            </a:r>
          </a:p>
          <a:p>
            <a:endParaRPr lang="en-US" dirty="0"/>
          </a:p>
          <a:p>
            <a:r>
              <a:rPr lang="en-US" dirty="0"/>
              <a:t>Legacy code base?</a:t>
            </a:r>
          </a:p>
          <a:p>
            <a:endParaRPr lang="en-US" dirty="0"/>
          </a:p>
          <a:p>
            <a:r>
              <a:rPr lang="en-US" dirty="0"/>
              <a:t>Implementing in Python might be the best use of developer resources.</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38</a:t>
            </a:fld>
            <a:endParaRPr lang="en-CA"/>
          </a:p>
        </p:txBody>
      </p:sp>
    </p:spTree>
    <p:extLst>
      <p:ext uri="{BB962C8B-B14F-4D97-AF65-F5344CB8AC3E}">
        <p14:creationId xmlns:p14="http://schemas.microsoft.com/office/powerpoint/2010/main" val="2331434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the presentation gave you a bit of insight into the typical models for I/O and gave you a few things to think about.</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39</a:t>
            </a:fld>
            <a:endParaRPr lang="en-CA"/>
          </a:p>
        </p:txBody>
      </p:sp>
    </p:spTree>
    <p:extLst>
      <p:ext uri="{BB962C8B-B14F-4D97-AF65-F5344CB8AC3E}">
        <p14:creationId xmlns:p14="http://schemas.microsoft.com/office/powerpoint/2010/main" val="3598129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41</a:t>
            </a:fld>
            <a:endParaRPr lang="en-CA"/>
          </a:p>
        </p:txBody>
      </p:sp>
    </p:spTree>
    <p:extLst>
      <p:ext uri="{BB962C8B-B14F-4D97-AF65-F5344CB8AC3E}">
        <p14:creationId xmlns:p14="http://schemas.microsoft.com/office/powerpoint/2010/main" val="144335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much waiting? (Adapted from </a:t>
            </a:r>
            <a:r>
              <a:rPr lang="en-CA" dirty="0">
                <a:hlinkClick r:id="rId3"/>
              </a:rPr>
              <a:t>https://www.prowesscorp.com/computer-latency-at-a-human-scale</a:t>
            </a:r>
            <a:r>
              <a:rPr lang="en-CA" dirty="0" smtClean="0">
                <a:highlight>
                  <a:srgbClr val="FFFF00"/>
                </a:highlight>
                <a:hlinkClick r:id="rId3"/>
              </a:rPr>
              <a:t>/</a:t>
            </a:r>
            <a:r>
              <a:rPr lang="en-CA" dirty="0" smtClean="0">
                <a:highlight>
                  <a:srgbClr val="FFFF00"/>
                </a:highlight>
              </a:rPr>
              <a:t>)</a:t>
            </a:r>
          </a:p>
          <a:p>
            <a:endParaRPr lang="en-CA" dirty="0" smtClean="0">
              <a:highlight>
                <a:srgbClr val="FFFF00"/>
              </a:highlight>
            </a:endParaRPr>
          </a:p>
          <a:p>
            <a:r>
              <a:rPr lang="en-CA" dirty="0" smtClean="0">
                <a:highlight>
                  <a:srgbClr val="FFFF00"/>
                </a:highlight>
              </a:rPr>
              <a:t>&lt;click&gt;</a:t>
            </a:r>
          </a:p>
          <a:p>
            <a:endParaRPr lang="en-US" dirty="0">
              <a:highlight>
                <a:srgbClr val="FFFF00"/>
              </a:highlight>
            </a:endParaRPr>
          </a:p>
          <a:p>
            <a:endParaRPr lang="en-US" dirty="0"/>
          </a:p>
          <a:p>
            <a:r>
              <a:rPr lang="en-CA" dirty="0"/>
              <a:t>Let’s take a theoretical modernish general purpose processor (CPU) running at 4 GHz (that 4 billion cycles per second). Each cycle takes about a quarter of a nano second (that’s a quarter of a billionth of a second). A processor can do some simple operations, like the addition of two numbers, in this time. Pretty fast. Most of your code is running on something like this.</a:t>
            </a:r>
          </a:p>
          <a:p>
            <a:endParaRPr lang="en-CA" dirty="0"/>
          </a:p>
          <a:p>
            <a:r>
              <a:rPr lang="en-CA" dirty="0"/>
              <a:t>Because this is so fast, let’s scale it into something that’s a little more relatable: a second. So let’s pretend that it takes 1 second for our process to do this fast operation. This is probably how fast most of you operate in the morning without your coffee</a:t>
            </a:r>
            <a:r>
              <a:rPr lang="en-CA" dirty="0" smtClean="0"/>
              <a:t>.</a:t>
            </a:r>
          </a:p>
          <a:p>
            <a:endParaRPr lang="en-CA" dirty="0" smtClean="0"/>
          </a:p>
          <a:p>
            <a:r>
              <a:rPr lang="en-CA" dirty="0" smtClean="0"/>
              <a:t>&lt;click&gt;</a:t>
            </a:r>
            <a:endParaRPr lang="en-CA" dirty="0"/>
          </a:p>
          <a:p>
            <a:endParaRPr lang="en-CA" dirty="0"/>
          </a:p>
          <a:p>
            <a:r>
              <a:rPr lang="en-CA" dirty="0"/>
              <a:t>That processor is connected to its large storage mechanism: RAM. To access modern RAM takes something on the order of 15 ns under the best conditions. Relatively speaking, remember we’re scaling to 1 second for a process cycle, it would take 60 second – 1 minute – to get a small chunk of information. This relative difference is why people spend so much time on computer architecture and compiler optimization. The relative wait is getting pretty large… and you can probably see where I’m going with this</a:t>
            </a:r>
            <a:r>
              <a:rPr lang="en-CA" dirty="0" smtClean="0"/>
              <a:t>.</a:t>
            </a:r>
          </a:p>
          <a:p>
            <a:endParaRPr lang="en-CA" dirty="0" smtClean="0"/>
          </a:p>
          <a:p>
            <a:r>
              <a:rPr lang="en-CA" dirty="0" smtClean="0"/>
              <a:t>&lt;click&gt;</a:t>
            </a:r>
            <a:endParaRPr lang="en-CA" dirty="0"/>
          </a:p>
          <a:p>
            <a:endParaRPr lang="en-CA" dirty="0"/>
          </a:p>
          <a:p>
            <a:r>
              <a:rPr lang="en-CA" dirty="0"/>
              <a:t>To get information from a solid state disk (SSD) is similar to accessing stuff from memory. It takes something on the order of 50 to 150 micro seconds. That’s 50 to 150 millionths of a second. When we scale that up we see it’s on the order of 2 to 6 days. Days. Wow. Our processors are patient with us</a:t>
            </a:r>
            <a:r>
              <a:rPr lang="en-CA" dirty="0" smtClean="0"/>
              <a:t>.</a:t>
            </a:r>
          </a:p>
          <a:p>
            <a:endParaRPr lang="en-CA" dirty="0" smtClean="0"/>
          </a:p>
          <a:p>
            <a:r>
              <a:rPr lang="en-CA" dirty="0" smtClean="0"/>
              <a:t>&lt;click&gt;</a:t>
            </a:r>
            <a:endParaRPr lang="en-CA" dirty="0"/>
          </a:p>
          <a:p>
            <a:endParaRPr lang="en-CA" dirty="0"/>
          </a:p>
          <a:p>
            <a:r>
              <a:rPr lang="en-CA" dirty="0"/>
              <a:t>If you’ve sat around waiting for a computer to boot up off a hard disk drive you know they’re even slower – on the order of 1-10 </a:t>
            </a:r>
            <a:r>
              <a:rPr lang="en-CA" dirty="0" err="1"/>
              <a:t>ms</a:t>
            </a:r>
            <a:r>
              <a:rPr lang="en-CA" dirty="0"/>
              <a:t> (that 1 to 10 thousandths of a second) to get a chunk of information. Relatively speaking this is days to years</a:t>
            </a:r>
            <a:r>
              <a:rPr lang="en-CA" dirty="0" smtClean="0"/>
              <a:t>.</a:t>
            </a:r>
          </a:p>
          <a:p>
            <a:endParaRPr lang="en-CA" dirty="0" smtClean="0"/>
          </a:p>
          <a:p>
            <a:r>
              <a:rPr lang="en-CA" dirty="0" smtClean="0"/>
              <a:t>&lt;click&gt;</a:t>
            </a:r>
            <a:endParaRPr lang="en-CA" dirty="0"/>
          </a:p>
          <a:p>
            <a:endParaRPr lang="en-CA" dirty="0"/>
          </a:p>
          <a:p>
            <a:r>
              <a:rPr lang="en-CA" dirty="0"/>
              <a:t>When we look at internet traffic between major centers we jump up a more. For a small packet of information to ping/pong between Toronto and Montreal takes about 10ms. Send something back and forth between Toronto and Johannesburg we’re talking about the equivalent of 30 years!</a:t>
            </a:r>
          </a:p>
          <a:p>
            <a:endParaRPr lang="en-CA" dirty="0"/>
          </a:p>
          <a:p>
            <a:r>
              <a:rPr lang="en-CA" dirty="0"/>
              <a:t>Thank goodness processors don’t have AI – they’d all rise up in boredom given all the waiting we make them do.</a:t>
            </a:r>
          </a:p>
        </p:txBody>
      </p:sp>
      <p:sp>
        <p:nvSpPr>
          <p:cNvPr id="4" name="Slide Number Placeholder 3"/>
          <p:cNvSpPr>
            <a:spLocks noGrp="1"/>
          </p:cNvSpPr>
          <p:nvPr>
            <p:ph type="sldNum" sz="quarter" idx="5"/>
          </p:nvPr>
        </p:nvSpPr>
        <p:spPr/>
        <p:txBody>
          <a:bodyPr/>
          <a:lstStyle/>
          <a:p>
            <a:fld id="{4C4B8BFF-1463-42C5-BB9F-08E38C250DDB}" type="slidenum">
              <a:rPr lang="en-CA" smtClean="0"/>
              <a:t>4</a:t>
            </a:fld>
            <a:endParaRPr lang="en-CA"/>
          </a:p>
        </p:txBody>
      </p:sp>
    </p:spTree>
    <p:extLst>
      <p:ext uri="{BB962C8B-B14F-4D97-AF65-F5344CB8AC3E}">
        <p14:creationId xmlns:p14="http://schemas.microsoft.com/office/powerpoint/2010/main" val="3035336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we crudely classify a program by it’s biggest constraint: processor bound or I/O bound. </a:t>
            </a:r>
          </a:p>
          <a:p>
            <a:endParaRPr lang="en-US" dirty="0"/>
          </a:p>
          <a:p>
            <a:r>
              <a:rPr lang="en-US" dirty="0"/>
              <a:t>Something like weather simulations, which do a lot of numerical calculations, would probably be on the processor bound side of things.</a:t>
            </a:r>
          </a:p>
          <a:p>
            <a:endParaRPr lang="en-US" dirty="0"/>
          </a:p>
          <a:p>
            <a:r>
              <a:rPr lang="en-US" dirty="0"/>
              <a:t>Something like a web server would find itself on the I/O bound side of things.</a:t>
            </a:r>
          </a:p>
          <a:p>
            <a:endParaRPr lang="en-US" dirty="0"/>
          </a:p>
          <a:p>
            <a:r>
              <a:rPr lang="en-US" dirty="0"/>
              <a:t>And in reality, most applications would find themselves somewhere in the middle of things. A bit of I/O (disk or network) and a bit of processing.</a:t>
            </a:r>
          </a:p>
          <a:p>
            <a:endParaRPr lang="en-US" dirty="0"/>
          </a:p>
          <a:p>
            <a:r>
              <a:rPr lang="en-US" dirty="0"/>
              <a:t>One thing I’d like you to think about is that both ends of the spectrum are basically the same thing - just on different time scales. Processor bound tasks are often a matter of I/O between the different levels of memory and the processor. The operations happen fast but there’s still an order of magnitude of speed difference between RAM and a processor.</a:t>
            </a:r>
          </a:p>
          <a:p>
            <a:endParaRPr lang="en-US" dirty="0"/>
          </a:p>
          <a:p>
            <a:r>
              <a:rPr lang="en-US" dirty="0"/>
              <a:t>It’s for this reason that rearranging instructions or the order of accessing data (aka optimizations) can often speed up these processor bound programs more than throwing another processor at them.</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5</a:t>
            </a:fld>
            <a:endParaRPr lang="en-CA"/>
          </a:p>
        </p:txBody>
      </p:sp>
    </p:spTree>
    <p:extLst>
      <p:ext uri="{BB962C8B-B14F-4D97-AF65-F5344CB8AC3E}">
        <p14:creationId xmlns:p14="http://schemas.microsoft.com/office/powerpoint/2010/main" val="2735283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you care about 3 levels of things when you’re developing your program.</a:t>
            </a:r>
          </a:p>
          <a:p>
            <a:endParaRPr lang="en-US" dirty="0"/>
          </a:p>
          <a:p>
            <a:r>
              <a:rPr lang="en-US" dirty="0"/>
              <a:t>The most important is always going to be correctness – if it doesn’t do what you want it to do then that’s a defect.</a:t>
            </a:r>
          </a:p>
          <a:p>
            <a:endParaRPr lang="en-US" dirty="0"/>
          </a:p>
          <a:p>
            <a:r>
              <a:rPr lang="en-US" dirty="0"/>
              <a:t>Secondarily you might be concerned about the program running within the allowed time.</a:t>
            </a:r>
          </a:p>
          <a:p>
            <a:endParaRPr lang="en-US" dirty="0"/>
          </a:p>
          <a:p>
            <a:r>
              <a:rPr lang="en-US" dirty="0"/>
              <a:t>After that you start to consider how complex a solution would be. I’m not considering big O notation here as that likely falls into the time budget. Maintainability and implementation time probably figure into this. Developer complexity.</a:t>
            </a:r>
          </a:p>
          <a:p>
            <a:endParaRPr lang="en-US" dirty="0"/>
          </a:p>
          <a:p>
            <a:r>
              <a:rPr lang="en-US" dirty="0"/>
              <a:t>Finally you care about efficiency but we’ll talk about that in a sec.</a:t>
            </a:r>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6</a:t>
            </a:fld>
            <a:endParaRPr lang="en-CA"/>
          </a:p>
        </p:txBody>
      </p:sp>
    </p:spTree>
    <p:extLst>
      <p:ext uri="{BB962C8B-B14F-4D97-AF65-F5344CB8AC3E}">
        <p14:creationId xmlns:p14="http://schemas.microsoft.com/office/powerpoint/2010/main" val="1406500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you’ve optimized sometimes you still need things to run faster. An obvious solution is parallelism.</a:t>
            </a:r>
          </a:p>
          <a:p>
            <a:endParaRPr lang="en-CA" dirty="0"/>
          </a:p>
          <a:p>
            <a:r>
              <a:rPr lang="en-CA" dirty="0"/>
              <a:t>Parallel execution is straight forward. You have 2, or more, things running at the same time.  In this case I’m only showing two. This obviously requires duplicated hardware because a physical thing can’t easily do 2 things at the same time. Sometimes the duplication happens on the same machine – we often call this vertical scaling. Sometimes the duplication happens on different machines – we often call this horizontal scaling.</a:t>
            </a:r>
          </a:p>
          <a:p>
            <a:endParaRPr lang="en-CA"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7</a:t>
            </a:fld>
            <a:endParaRPr lang="en-CA"/>
          </a:p>
        </p:txBody>
      </p:sp>
    </p:spTree>
    <p:extLst>
      <p:ext uri="{BB962C8B-B14F-4D97-AF65-F5344CB8AC3E}">
        <p14:creationId xmlns:p14="http://schemas.microsoft.com/office/powerpoint/2010/main" val="63864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Efficiency, if you want to think about the way most disciplines do (you don’t want to talk to an economist about efficiency), is simply this: How much can you make (or output) for a unit of effort. </a:t>
            </a:r>
          </a:p>
          <a:p>
            <a:endParaRPr lang="en-US" dirty="0"/>
          </a:p>
          <a:p>
            <a:r>
              <a:rPr lang="en-US" dirty="0"/>
              <a:t>When we’re thinking about </a:t>
            </a:r>
            <a:r>
              <a:rPr lang="en-US" dirty="0" err="1"/>
              <a:t>Input/Output</a:t>
            </a:r>
            <a:r>
              <a:rPr lang="en-US" dirty="0"/>
              <a:t> operations we could probably reword the numerator of “how much you create” as something like “IOP (</a:t>
            </a:r>
            <a:r>
              <a:rPr lang="en-US" dirty="0" err="1"/>
              <a:t>Input/Output</a:t>
            </a:r>
            <a:r>
              <a:rPr lang="en-US" dirty="0"/>
              <a:t> Operations)”.</a:t>
            </a:r>
          </a:p>
          <a:p>
            <a:endParaRPr lang="en-US" dirty="0"/>
          </a:p>
          <a:p>
            <a:r>
              <a:rPr lang="en-US" dirty="0"/>
              <a:t>So what does the denominator, “how much effort it takes”, mean?</a:t>
            </a:r>
          </a:p>
          <a:p>
            <a:endParaRPr lang="en-US" dirty="0"/>
          </a:p>
          <a:p>
            <a:r>
              <a:rPr lang="en-US" dirty="0"/>
              <a:t>Wall time? For some big operations perhaps that’s what it means. For instance when I first started working back in the early 90s to build the software for our product, a multi node telephone switch, was measured in weeks. Wall time might be appropriate here.</a:t>
            </a:r>
          </a:p>
          <a:p>
            <a:endParaRPr lang="en-US" dirty="0"/>
          </a:p>
          <a:p>
            <a:r>
              <a:rPr lang="en-US" dirty="0"/>
              <a:t>Processor time? For smaller operations probably more appropriate.</a:t>
            </a:r>
          </a:p>
          <a:p>
            <a:endParaRPr lang="en-US" dirty="0"/>
          </a:p>
          <a:p>
            <a:r>
              <a:rPr lang="en-US" dirty="0"/>
              <a:t>Memory use?</a:t>
            </a:r>
            <a:r>
              <a:rPr lang="en-CA" dirty="0"/>
              <a:t> Thermal envelope? Power use? How old a machine can the program run on so we can reuse something or use the cheapest AWS EC2 hardware?</a:t>
            </a:r>
          </a:p>
          <a:p>
            <a:endParaRPr lang="en-CA" dirty="0"/>
          </a:p>
          <a:p>
            <a:r>
              <a:rPr lang="en-CA" dirty="0"/>
              <a:t>Complexity? Developer effort? Perhaps these are the more important one? </a:t>
            </a:r>
          </a:p>
          <a:p>
            <a:endParaRPr lang="en-CA" dirty="0"/>
          </a:p>
          <a:p>
            <a:r>
              <a:rPr lang="en-CA" dirty="0"/>
              <a:t>Economics? Everything can probably be boiled down to this one.</a:t>
            </a:r>
            <a:endParaRPr lang="en-US" dirty="0"/>
          </a:p>
        </p:txBody>
      </p:sp>
      <p:sp>
        <p:nvSpPr>
          <p:cNvPr id="4" name="Slide Number Placeholder 3"/>
          <p:cNvSpPr>
            <a:spLocks noGrp="1"/>
          </p:cNvSpPr>
          <p:nvPr>
            <p:ph type="sldNum" sz="quarter" idx="5"/>
          </p:nvPr>
        </p:nvSpPr>
        <p:spPr/>
        <p:txBody>
          <a:bodyPr/>
          <a:lstStyle/>
          <a:p>
            <a:fld id="{4C4B8BFF-1463-42C5-BB9F-08E38C250DDB}" type="slidenum">
              <a:rPr lang="en-CA" smtClean="0"/>
              <a:t>8</a:t>
            </a:fld>
            <a:endParaRPr lang="en-CA"/>
          </a:p>
        </p:txBody>
      </p:sp>
    </p:spTree>
    <p:extLst>
      <p:ext uri="{BB962C8B-B14F-4D97-AF65-F5344CB8AC3E}">
        <p14:creationId xmlns:p14="http://schemas.microsoft.com/office/powerpoint/2010/main" val="349602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this waiting required for I/O operations, what’s a developer to do keeping efficiency in mind? Well looking back a bit in history – further back than last Tuesday … perhaps to the dawn of mechanical/electrical computers. At this time there was basically one thread of operation for the device. When your program waiting for an operation the computer was waiting for the some device to finish.</a:t>
            </a:r>
          </a:p>
          <a:p>
            <a:r>
              <a:rPr lang="en-US" dirty="0"/>
              <a:t>So in history efficiency comes and rears its head again. Computer systems were expensive and were sitting idle some of the time.</a:t>
            </a:r>
          </a:p>
          <a:p>
            <a:endParaRPr lang="en-US" dirty="0"/>
          </a:p>
          <a:p>
            <a:r>
              <a:rPr lang="en-US" dirty="0"/>
              <a:t>So when operating systems expanded from sequential batch jobs to multi user systems there was an effort to make sure that developers wouldn’t have to think about the additional complexity. The software stayed synchronous and blocking for a single user but the operating system helped coordinate the computing resources between users. </a:t>
            </a:r>
          </a:p>
          <a:p>
            <a:endParaRPr lang="en-US" dirty="0"/>
          </a:p>
          <a:p>
            <a:endParaRPr lang="en-US" dirty="0"/>
          </a:p>
          <a:p>
            <a:r>
              <a:rPr lang="en-US" dirty="0"/>
              <a:t>Some of the solutions that came along to coordinate users: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Preemptive multitasking came along to limit how long a task could run. This gets into cooperative vs preemptive multitasking – can you trust the other users of the computing resources – but we won’t touch anymore on that. But needless to say the first systems relied on cooperative multitasking – every program executing had to behave otherwise the computer itself could fail.</a:t>
            </a:r>
          </a:p>
          <a:p>
            <a:pPr marL="171450" indent="-171450">
              <a:buFontTx/>
              <a:buChar char="-"/>
            </a:pPr>
            <a:endParaRPr lang="en-US" dirty="0"/>
          </a:p>
          <a:p>
            <a:pPr marL="171450" indent="-171450">
              <a:buFontTx/>
              <a:buChar char="-"/>
            </a:pPr>
            <a:r>
              <a:rPr lang="en-US" dirty="0"/>
              <a:t>Address space isolation to make sure one task couldn’t play around with another task’s memory</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4C4B8BFF-1463-42C5-BB9F-08E38C250DDB}" type="slidenum">
              <a:rPr lang="en-CA" smtClean="0"/>
              <a:t>9</a:t>
            </a:fld>
            <a:endParaRPr lang="en-CA"/>
          </a:p>
        </p:txBody>
      </p:sp>
    </p:spTree>
    <p:extLst>
      <p:ext uri="{BB962C8B-B14F-4D97-AF65-F5344CB8AC3E}">
        <p14:creationId xmlns:p14="http://schemas.microsoft.com/office/powerpoint/2010/main" val="351525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27/05/2020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3096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27/05/2020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1284278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27/05/2020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85357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5853F5-E924-43C7-B241-72D641A68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 xmlns:a16="http://schemas.microsoft.com/office/drawing/2014/main" id="{32FDCF7D-07FF-4155-9328-B13AC761D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 xmlns:a16="http://schemas.microsoft.com/office/drawing/2014/main" id="{239AFF59-52A7-419D-B685-AA50D8ED2A77}"/>
              </a:ext>
            </a:extLst>
          </p:cNvPr>
          <p:cNvSpPr>
            <a:spLocks noGrp="1"/>
          </p:cNvSpPr>
          <p:nvPr>
            <p:ph type="dt" sz="half" idx="10"/>
          </p:nvPr>
        </p:nvSpPr>
        <p:spPr/>
        <p:txBody>
          <a:bodyPr/>
          <a:lstStyle/>
          <a:p>
            <a:fld id="{824D55A6-2DC0-44C3-8E0D-A1D7CD0EEE73}" type="datetimeFigureOut">
              <a:rPr lang="en-CA" smtClean="0"/>
              <a:t>27/05/2020</a:t>
            </a:fld>
            <a:endParaRPr lang="en-CA"/>
          </a:p>
        </p:txBody>
      </p:sp>
      <p:sp>
        <p:nvSpPr>
          <p:cNvPr id="5" name="Footer Placeholder 4">
            <a:extLst>
              <a:ext uri="{FF2B5EF4-FFF2-40B4-BE49-F238E27FC236}">
                <a16:creationId xmlns="" xmlns:a16="http://schemas.microsoft.com/office/drawing/2014/main" id="{30B457D1-83BE-4FCB-A292-590CED4B01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52D0C529-DBCB-4B50-88E9-36F96880E4FC}"/>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58570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44FACA-7681-4BFE-BF1D-7EF34704C5F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1C380893-F88F-4BC4-829A-9EA1795A66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0DCA0B6D-92AA-4B3F-93F4-B09316D4492E}"/>
              </a:ext>
            </a:extLst>
          </p:cNvPr>
          <p:cNvSpPr>
            <a:spLocks noGrp="1"/>
          </p:cNvSpPr>
          <p:nvPr>
            <p:ph type="dt" sz="half" idx="10"/>
          </p:nvPr>
        </p:nvSpPr>
        <p:spPr/>
        <p:txBody>
          <a:bodyPr/>
          <a:lstStyle/>
          <a:p>
            <a:fld id="{824D55A6-2DC0-44C3-8E0D-A1D7CD0EEE73}" type="datetimeFigureOut">
              <a:rPr lang="en-CA" smtClean="0"/>
              <a:t>27/05/2020</a:t>
            </a:fld>
            <a:endParaRPr lang="en-CA"/>
          </a:p>
        </p:txBody>
      </p:sp>
      <p:sp>
        <p:nvSpPr>
          <p:cNvPr id="5" name="Footer Placeholder 4">
            <a:extLst>
              <a:ext uri="{FF2B5EF4-FFF2-40B4-BE49-F238E27FC236}">
                <a16:creationId xmlns="" xmlns:a16="http://schemas.microsoft.com/office/drawing/2014/main" id="{817C4FAA-B0A9-4AFE-9D88-F2D5CEAB5F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3392F288-ED4C-44DB-9396-0E9165AE784D}"/>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56780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34C543-495F-43D2-9E9A-BCE600913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 xmlns:a16="http://schemas.microsoft.com/office/drawing/2014/main" id="{21B5910A-EBEF-450D-906B-E08176FBF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9BF65B3-9FCA-40A1-9F89-DE2302CC8050}"/>
              </a:ext>
            </a:extLst>
          </p:cNvPr>
          <p:cNvSpPr>
            <a:spLocks noGrp="1"/>
          </p:cNvSpPr>
          <p:nvPr>
            <p:ph type="dt" sz="half" idx="10"/>
          </p:nvPr>
        </p:nvSpPr>
        <p:spPr/>
        <p:txBody>
          <a:bodyPr/>
          <a:lstStyle/>
          <a:p>
            <a:fld id="{824D55A6-2DC0-44C3-8E0D-A1D7CD0EEE73}" type="datetimeFigureOut">
              <a:rPr lang="en-CA" smtClean="0"/>
              <a:t>27/05/2020</a:t>
            </a:fld>
            <a:endParaRPr lang="en-CA"/>
          </a:p>
        </p:txBody>
      </p:sp>
      <p:sp>
        <p:nvSpPr>
          <p:cNvPr id="5" name="Footer Placeholder 4">
            <a:extLst>
              <a:ext uri="{FF2B5EF4-FFF2-40B4-BE49-F238E27FC236}">
                <a16:creationId xmlns="" xmlns:a16="http://schemas.microsoft.com/office/drawing/2014/main" id="{4C6326AF-72E4-400F-9226-C365D7D611C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CE1AAF9F-059A-491C-9539-7F8818F343E4}"/>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60685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00857-DDC7-4C1C-9F65-C0F8C09B9C0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2671C5E3-F2D7-4C25-AC11-A9BAB6B959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 xmlns:a16="http://schemas.microsoft.com/office/drawing/2014/main" id="{4485960A-96BB-41AD-A0FE-DD4EC68F55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 xmlns:a16="http://schemas.microsoft.com/office/drawing/2014/main" id="{B71D3656-4B0B-4568-8C04-6F004F9D54CD}"/>
              </a:ext>
            </a:extLst>
          </p:cNvPr>
          <p:cNvSpPr>
            <a:spLocks noGrp="1"/>
          </p:cNvSpPr>
          <p:nvPr>
            <p:ph type="dt" sz="half" idx="10"/>
          </p:nvPr>
        </p:nvSpPr>
        <p:spPr/>
        <p:txBody>
          <a:bodyPr/>
          <a:lstStyle/>
          <a:p>
            <a:fld id="{824D55A6-2DC0-44C3-8E0D-A1D7CD0EEE73}" type="datetimeFigureOut">
              <a:rPr lang="en-CA" smtClean="0"/>
              <a:t>27/05/2020</a:t>
            </a:fld>
            <a:endParaRPr lang="en-CA"/>
          </a:p>
        </p:txBody>
      </p:sp>
      <p:sp>
        <p:nvSpPr>
          <p:cNvPr id="6" name="Footer Placeholder 5">
            <a:extLst>
              <a:ext uri="{FF2B5EF4-FFF2-40B4-BE49-F238E27FC236}">
                <a16:creationId xmlns="" xmlns:a16="http://schemas.microsoft.com/office/drawing/2014/main" id="{103183F9-90CA-4DAC-A870-5AE83B4B0C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E3CA146A-E162-4B6F-B6F5-F15F3227C60A}"/>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836488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65628-83A1-43F4-AABB-B232706565E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 xmlns:a16="http://schemas.microsoft.com/office/drawing/2014/main" id="{6F4EAA9A-9E81-44F4-85C9-E269865CA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2BA5A3BF-50C8-44CC-9D5F-FA6F9CE8B7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 xmlns:a16="http://schemas.microsoft.com/office/drawing/2014/main" id="{F366E4C5-B470-479D-9F5E-E6C5FA8C5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82F9A4D-E542-4137-AD23-73AA2826E2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 xmlns:a16="http://schemas.microsoft.com/office/drawing/2014/main" id="{E8446966-A6A9-4002-A228-94898C4C1D6F}"/>
              </a:ext>
            </a:extLst>
          </p:cNvPr>
          <p:cNvSpPr>
            <a:spLocks noGrp="1"/>
          </p:cNvSpPr>
          <p:nvPr>
            <p:ph type="dt" sz="half" idx="10"/>
          </p:nvPr>
        </p:nvSpPr>
        <p:spPr/>
        <p:txBody>
          <a:bodyPr/>
          <a:lstStyle/>
          <a:p>
            <a:fld id="{824D55A6-2DC0-44C3-8E0D-A1D7CD0EEE73}" type="datetimeFigureOut">
              <a:rPr lang="en-CA" smtClean="0"/>
              <a:t>27/05/2020</a:t>
            </a:fld>
            <a:endParaRPr lang="en-CA"/>
          </a:p>
        </p:txBody>
      </p:sp>
      <p:sp>
        <p:nvSpPr>
          <p:cNvPr id="8" name="Footer Placeholder 7">
            <a:extLst>
              <a:ext uri="{FF2B5EF4-FFF2-40B4-BE49-F238E27FC236}">
                <a16:creationId xmlns="" xmlns:a16="http://schemas.microsoft.com/office/drawing/2014/main" id="{EE37567B-A4AB-42C8-8A31-1E76B6D9BAA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 xmlns:a16="http://schemas.microsoft.com/office/drawing/2014/main" id="{150E928A-6CA6-4412-B308-A5A11BDD6C99}"/>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840177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1AD41-E6D4-4FF4-AFBC-4670FD2FC50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 xmlns:a16="http://schemas.microsoft.com/office/drawing/2014/main" id="{3B276CE8-FF82-46D4-A4CB-61A90B3AC942}"/>
              </a:ext>
            </a:extLst>
          </p:cNvPr>
          <p:cNvSpPr>
            <a:spLocks noGrp="1"/>
          </p:cNvSpPr>
          <p:nvPr>
            <p:ph type="dt" sz="half" idx="10"/>
          </p:nvPr>
        </p:nvSpPr>
        <p:spPr/>
        <p:txBody>
          <a:bodyPr/>
          <a:lstStyle/>
          <a:p>
            <a:fld id="{824D55A6-2DC0-44C3-8E0D-A1D7CD0EEE73}" type="datetimeFigureOut">
              <a:rPr lang="en-CA" smtClean="0"/>
              <a:t>27/05/2020</a:t>
            </a:fld>
            <a:endParaRPr lang="en-CA"/>
          </a:p>
        </p:txBody>
      </p:sp>
      <p:sp>
        <p:nvSpPr>
          <p:cNvPr id="4" name="Footer Placeholder 3">
            <a:extLst>
              <a:ext uri="{FF2B5EF4-FFF2-40B4-BE49-F238E27FC236}">
                <a16:creationId xmlns="" xmlns:a16="http://schemas.microsoft.com/office/drawing/2014/main" id="{4DD061CA-9ABA-44D7-B658-E42C1C359A4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 xmlns:a16="http://schemas.microsoft.com/office/drawing/2014/main" id="{A5449503-744A-4A28-9C12-AD916AC8553C}"/>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1274442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7EF3997-14BB-4B69-8EC8-716A6C2A5E17}"/>
              </a:ext>
            </a:extLst>
          </p:cNvPr>
          <p:cNvSpPr>
            <a:spLocks noGrp="1"/>
          </p:cNvSpPr>
          <p:nvPr>
            <p:ph type="dt" sz="half" idx="10"/>
          </p:nvPr>
        </p:nvSpPr>
        <p:spPr/>
        <p:txBody>
          <a:bodyPr/>
          <a:lstStyle/>
          <a:p>
            <a:fld id="{824D55A6-2DC0-44C3-8E0D-A1D7CD0EEE73}" type="datetimeFigureOut">
              <a:rPr lang="en-CA" smtClean="0"/>
              <a:t>27/05/2020</a:t>
            </a:fld>
            <a:endParaRPr lang="en-CA"/>
          </a:p>
        </p:txBody>
      </p:sp>
      <p:sp>
        <p:nvSpPr>
          <p:cNvPr id="3" name="Footer Placeholder 2">
            <a:extLst>
              <a:ext uri="{FF2B5EF4-FFF2-40B4-BE49-F238E27FC236}">
                <a16:creationId xmlns="" xmlns:a16="http://schemas.microsoft.com/office/drawing/2014/main" id="{4F85908A-0A05-45C4-B468-CA6BAA3CB26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 xmlns:a16="http://schemas.microsoft.com/office/drawing/2014/main" id="{FA932A01-E488-49CB-A340-882D23FB2887}"/>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16576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86D20C-5728-469B-BEDC-CD9C6A451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 xmlns:a16="http://schemas.microsoft.com/office/drawing/2014/main" id="{B8D9A193-C9B4-4816-A196-57F4A12B1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 xmlns:a16="http://schemas.microsoft.com/office/drawing/2014/main" id="{7DECF255-D08D-4A1E-AB2E-39FEAC3E3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C5FC6AB-615E-48F2-B97F-8CEF218F6C0E}"/>
              </a:ext>
            </a:extLst>
          </p:cNvPr>
          <p:cNvSpPr>
            <a:spLocks noGrp="1"/>
          </p:cNvSpPr>
          <p:nvPr>
            <p:ph type="dt" sz="half" idx="10"/>
          </p:nvPr>
        </p:nvSpPr>
        <p:spPr/>
        <p:txBody>
          <a:bodyPr/>
          <a:lstStyle/>
          <a:p>
            <a:fld id="{824D55A6-2DC0-44C3-8E0D-A1D7CD0EEE73}" type="datetimeFigureOut">
              <a:rPr lang="en-CA" smtClean="0"/>
              <a:t>27/05/2020</a:t>
            </a:fld>
            <a:endParaRPr lang="en-CA"/>
          </a:p>
        </p:txBody>
      </p:sp>
      <p:sp>
        <p:nvSpPr>
          <p:cNvPr id="6" name="Footer Placeholder 5">
            <a:extLst>
              <a:ext uri="{FF2B5EF4-FFF2-40B4-BE49-F238E27FC236}">
                <a16:creationId xmlns="" xmlns:a16="http://schemas.microsoft.com/office/drawing/2014/main" id="{53CFD4BB-A0F5-486C-80A3-1EEFB5A038B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D823F653-5925-4988-8A8E-F726E7650072}"/>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213865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24BC0-7CFF-48B1-9EB9-2C405613A1F4}" type="datetimeFigureOut">
              <a:rPr lang="en-CA" smtClean="0"/>
              <a:t>27/05/2020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944066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D50A16-EACF-4B9D-AB09-3DDA58036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 xmlns:a16="http://schemas.microsoft.com/office/drawing/2014/main" id="{3EACF0F2-4B07-4DEF-B351-BADE69F786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 xmlns:a16="http://schemas.microsoft.com/office/drawing/2014/main" id="{16B63ACD-0183-4C91-A3A1-41111C342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8563CDE-DF91-4475-B8F4-437BFFC8C785}"/>
              </a:ext>
            </a:extLst>
          </p:cNvPr>
          <p:cNvSpPr>
            <a:spLocks noGrp="1"/>
          </p:cNvSpPr>
          <p:nvPr>
            <p:ph type="dt" sz="half" idx="10"/>
          </p:nvPr>
        </p:nvSpPr>
        <p:spPr/>
        <p:txBody>
          <a:bodyPr/>
          <a:lstStyle/>
          <a:p>
            <a:fld id="{824D55A6-2DC0-44C3-8E0D-A1D7CD0EEE73}" type="datetimeFigureOut">
              <a:rPr lang="en-CA" smtClean="0"/>
              <a:t>27/05/2020</a:t>
            </a:fld>
            <a:endParaRPr lang="en-CA"/>
          </a:p>
        </p:txBody>
      </p:sp>
      <p:sp>
        <p:nvSpPr>
          <p:cNvPr id="6" name="Footer Placeholder 5">
            <a:extLst>
              <a:ext uri="{FF2B5EF4-FFF2-40B4-BE49-F238E27FC236}">
                <a16:creationId xmlns="" xmlns:a16="http://schemas.microsoft.com/office/drawing/2014/main" id="{936161BE-E8A0-4DC9-B3B1-38AD675CD4E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 xmlns:a16="http://schemas.microsoft.com/office/drawing/2014/main" id="{6FB25636-C061-471B-89E6-969C684F133D}"/>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143620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2EDC3A-1355-434D-917B-BEFAF929AFC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 xmlns:a16="http://schemas.microsoft.com/office/drawing/2014/main" id="{B463B083-002A-49CF-AD63-B489D14001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245D7F56-03A9-4214-92E7-84BFFA29D83C}"/>
              </a:ext>
            </a:extLst>
          </p:cNvPr>
          <p:cNvSpPr>
            <a:spLocks noGrp="1"/>
          </p:cNvSpPr>
          <p:nvPr>
            <p:ph type="dt" sz="half" idx="10"/>
          </p:nvPr>
        </p:nvSpPr>
        <p:spPr/>
        <p:txBody>
          <a:bodyPr/>
          <a:lstStyle/>
          <a:p>
            <a:fld id="{824D55A6-2DC0-44C3-8E0D-A1D7CD0EEE73}" type="datetimeFigureOut">
              <a:rPr lang="en-CA" smtClean="0"/>
              <a:t>27/05/2020</a:t>
            </a:fld>
            <a:endParaRPr lang="en-CA"/>
          </a:p>
        </p:txBody>
      </p:sp>
      <p:sp>
        <p:nvSpPr>
          <p:cNvPr id="5" name="Footer Placeholder 4">
            <a:extLst>
              <a:ext uri="{FF2B5EF4-FFF2-40B4-BE49-F238E27FC236}">
                <a16:creationId xmlns="" xmlns:a16="http://schemas.microsoft.com/office/drawing/2014/main" id="{3876FE84-1C1A-4B88-A418-E16C76CBEEC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E9DB750A-10FF-4D9B-8519-AD2C4FD2CCDD}"/>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0938928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5507F481-7438-4912-813E-49068BA5BC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 xmlns:a16="http://schemas.microsoft.com/office/drawing/2014/main" id="{79844C7D-E32C-42D0-976C-CEC1F5ACB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9B59DF03-C96C-4075-95B2-601749C53FBC}"/>
              </a:ext>
            </a:extLst>
          </p:cNvPr>
          <p:cNvSpPr>
            <a:spLocks noGrp="1"/>
          </p:cNvSpPr>
          <p:nvPr>
            <p:ph type="dt" sz="half" idx="10"/>
          </p:nvPr>
        </p:nvSpPr>
        <p:spPr/>
        <p:txBody>
          <a:bodyPr/>
          <a:lstStyle/>
          <a:p>
            <a:fld id="{824D55A6-2DC0-44C3-8E0D-A1D7CD0EEE73}" type="datetimeFigureOut">
              <a:rPr lang="en-CA" smtClean="0"/>
              <a:t>27/05/2020</a:t>
            </a:fld>
            <a:endParaRPr lang="en-CA"/>
          </a:p>
        </p:txBody>
      </p:sp>
      <p:sp>
        <p:nvSpPr>
          <p:cNvPr id="5" name="Footer Placeholder 4">
            <a:extLst>
              <a:ext uri="{FF2B5EF4-FFF2-40B4-BE49-F238E27FC236}">
                <a16:creationId xmlns="" xmlns:a16="http://schemas.microsoft.com/office/drawing/2014/main" id="{F9463AD0-65CF-457E-8F5A-C458803466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 xmlns:a16="http://schemas.microsoft.com/office/drawing/2014/main" id="{843C94D9-3BCF-4BFE-A6E8-C24C2FE58312}"/>
              </a:ext>
            </a:extLst>
          </p:cNvPr>
          <p:cNvSpPr>
            <a:spLocks noGrp="1"/>
          </p:cNvSpPr>
          <p:nvPr>
            <p:ph type="sldNum" sz="quarter" idx="12"/>
          </p:nvPr>
        </p:nvSpPr>
        <p:spPr/>
        <p:txBody>
          <a:bodyPr/>
          <a:lstStyle/>
          <a:p>
            <a:fld id="{C183C68F-DCFA-4793-B044-60FCE405568C}" type="slidenum">
              <a:rPr lang="en-CA" smtClean="0"/>
              <a:t>‹#›</a:t>
            </a:fld>
            <a:endParaRPr lang="en-CA"/>
          </a:p>
        </p:txBody>
      </p:sp>
    </p:spTree>
    <p:extLst>
      <p:ext uri="{BB962C8B-B14F-4D97-AF65-F5344CB8AC3E}">
        <p14:creationId xmlns:p14="http://schemas.microsoft.com/office/powerpoint/2010/main" val="302229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24BC0-7CFF-48B1-9EB9-2C405613A1F4}" type="datetimeFigureOut">
              <a:rPr lang="en-CA" smtClean="0"/>
              <a:t>27/05/2020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08354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24BC0-7CFF-48B1-9EB9-2C405613A1F4}" type="datetimeFigureOut">
              <a:rPr lang="en-CA" smtClean="0"/>
              <a:t>27/05/2020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82905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24BC0-7CFF-48B1-9EB9-2C405613A1F4}" type="datetimeFigureOut">
              <a:rPr lang="en-CA" smtClean="0"/>
              <a:t>27/05/2020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21994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24BC0-7CFF-48B1-9EB9-2C405613A1F4}" type="datetimeFigureOut">
              <a:rPr lang="en-CA" smtClean="0"/>
              <a:t>27/05/2020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82654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24BC0-7CFF-48B1-9EB9-2C405613A1F4}" type="datetimeFigureOut">
              <a:rPr lang="en-CA" smtClean="0"/>
              <a:t>27/05/2020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68353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24BC0-7CFF-48B1-9EB9-2C405613A1F4}" type="datetimeFigureOut">
              <a:rPr lang="en-CA" smtClean="0"/>
              <a:t>27/05/2020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300150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824BC0-7CFF-48B1-9EB9-2C405613A1F4}" type="datetimeFigureOut">
              <a:rPr lang="en-CA" smtClean="0"/>
              <a:t>27/05/2020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70ADAE-0404-4B2A-9C38-5C3CDD3CBA52}" type="slidenum">
              <a:rPr lang="en-CA" smtClean="0"/>
              <a:t>‹#›</a:t>
            </a:fld>
            <a:endParaRPr lang="en-CA"/>
          </a:p>
        </p:txBody>
      </p:sp>
    </p:spTree>
    <p:extLst>
      <p:ext uri="{BB962C8B-B14F-4D97-AF65-F5344CB8AC3E}">
        <p14:creationId xmlns:p14="http://schemas.microsoft.com/office/powerpoint/2010/main" val="1357759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824BC0-7CFF-48B1-9EB9-2C405613A1F4}" type="datetimeFigureOut">
              <a:rPr lang="en-CA" smtClean="0"/>
              <a:t>27/05/2020</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0ADAE-0404-4B2A-9C38-5C3CDD3CBA52}" type="slidenum">
              <a:rPr lang="en-CA" smtClean="0"/>
              <a:t>‹#›</a:t>
            </a:fld>
            <a:endParaRPr lang="en-CA"/>
          </a:p>
        </p:txBody>
      </p:sp>
    </p:spTree>
    <p:extLst>
      <p:ext uri="{BB962C8B-B14F-4D97-AF65-F5344CB8AC3E}">
        <p14:creationId xmlns:p14="http://schemas.microsoft.com/office/powerpoint/2010/main" val="17845816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F1A9A1A-3E02-441A-8030-1E47040F5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 xmlns:a16="http://schemas.microsoft.com/office/drawing/2014/main" id="{2EC123A1-79D9-4043-82E9-1645962BE6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 xmlns:a16="http://schemas.microsoft.com/office/drawing/2014/main" id="{9BBB57C9-DB05-4955-A1B9-0D86FEF61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4D55A6-2DC0-44C3-8E0D-A1D7CD0EEE73}" type="datetimeFigureOut">
              <a:rPr lang="en-CA" smtClean="0"/>
              <a:t>27/05/2020</a:t>
            </a:fld>
            <a:endParaRPr lang="en-CA"/>
          </a:p>
        </p:txBody>
      </p:sp>
      <p:sp>
        <p:nvSpPr>
          <p:cNvPr id="5" name="Footer Placeholder 4">
            <a:extLst>
              <a:ext uri="{FF2B5EF4-FFF2-40B4-BE49-F238E27FC236}">
                <a16:creationId xmlns="" xmlns:a16="http://schemas.microsoft.com/office/drawing/2014/main" id="{CA76BE2A-B08A-4BBB-B85C-03E994DF1B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 xmlns:a16="http://schemas.microsoft.com/office/drawing/2014/main" id="{D1D7BE3D-CE28-472C-877F-0C1D62501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3C68F-DCFA-4793-B044-60FCE405568C}" type="slidenum">
              <a:rPr lang="en-CA" smtClean="0"/>
              <a:t>‹#›</a:t>
            </a:fld>
            <a:endParaRPr lang="en-CA"/>
          </a:p>
        </p:txBody>
      </p:sp>
    </p:spTree>
    <p:extLst>
      <p:ext uri="{BB962C8B-B14F-4D97-AF65-F5344CB8AC3E}">
        <p14:creationId xmlns:p14="http://schemas.microsoft.com/office/powerpoint/2010/main" val="30029520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Event_loop" TargetMode="External"/><Relationship Id="rId3" Type="http://schemas.openxmlformats.org/officeDocument/2006/relationships/hyperlink" Target="https://en.wikipedia.org/wiki/Computer_program" TargetMode="External"/><Relationship Id="rId7" Type="http://schemas.openxmlformats.org/officeDocument/2006/relationships/hyperlink" Target="https://en.wikipedia.org/wiki/Exception_handling" TargetMode="External"/><Relationship Id="rId12" Type="http://schemas.openxmlformats.org/officeDocument/2006/relationships/hyperlink" Target="https://en.wikipedia.org/wiki/Coroutine"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en.wikipedia.org/wiki/Cooperative_multitasking" TargetMode="External"/><Relationship Id="rId11" Type="http://schemas.openxmlformats.org/officeDocument/2006/relationships/hyperlink" Target="https://en.wikipedia.org/wiki/Pipeline_(software)" TargetMode="External"/><Relationship Id="rId5" Type="http://schemas.openxmlformats.org/officeDocument/2006/relationships/hyperlink" Target="https://en.wikipedia.org/wiki/Non-preemptive_multitasking" TargetMode="External"/><Relationship Id="rId10" Type="http://schemas.openxmlformats.org/officeDocument/2006/relationships/hyperlink" Target="https://en.wikipedia.org/wiki/Lazy_evaluation" TargetMode="External"/><Relationship Id="rId4" Type="http://schemas.openxmlformats.org/officeDocument/2006/relationships/hyperlink" Target="https://en.wikipedia.org/wiki/Subroutine" TargetMode="External"/><Relationship Id="rId9" Type="http://schemas.openxmlformats.org/officeDocument/2006/relationships/hyperlink" Target="https://en.wikipedia.org/wiki/Iterator"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creativecommons.org/publicdomain/zero/1.0/deed.en" TargetMode="External"/><Relationship Id="rId5" Type="http://schemas.openxmlformats.org/officeDocument/2006/relationships/hyperlink" Target="https://en.wikipedia.org/wiki/en:Creative_Commons" TargetMode="External"/><Relationship Id="rId4" Type="http://schemas.openxmlformats.org/officeDocument/2006/relationships/hyperlink" Target="https://en.wikipedia.org/wiki/File:Turnstile_state_machine_colored.sv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s.sru.edu/~mullins/cpsc100book/module03_internalHardware/module03-05_internalHardwar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hyperlink" Target="http://callbackhell.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techempower.com/benchmarks/#section=data-r18" TargetMode="External"/><Relationship Id="rId7"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TechEmpower/FrameworkBenchmarks" TargetMode="External"/><Relationship Id="rId3" Type="http://schemas.openxmlformats.org/officeDocument/2006/relationships/hyperlink" Target="https://docs.python.org/3/library/socket.html" TargetMode="External"/><Relationship Id="rId7" Type="http://schemas.openxmlformats.org/officeDocument/2006/relationships/hyperlink" Target="https://www.techempower.com/benchmark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docs.python.org/3/library/asyncio.html" TargetMode="External"/><Relationship Id="rId5" Type="http://schemas.openxmlformats.org/officeDocument/2006/relationships/hyperlink" Target="https://docs.python.org/3/library/multiprocessing.html" TargetMode="External"/><Relationship Id="rId4" Type="http://schemas.openxmlformats.org/officeDocument/2006/relationships/hyperlink" Target="https://docs.python.org/3/library/threading.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rowesscorp.com/computer-latency-at-a-human-sca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nginx.com/" TargetMode="External"/><Relationship Id="rId2" Type="http://schemas.openxmlformats.org/officeDocument/2006/relationships/hyperlink" Target="https://nodejs.org/" TargetMode="External"/><Relationship Id="rId1" Type="http://schemas.openxmlformats.org/officeDocument/2006/relationships/slideLayout" Target="../slideLayouts/slideLayout2.xml"/><Relationship Id="rId4" Type="http://schemas.openxmlformats.org/officeDocument/2006/relationships/hyperlink" Target="https://en.wikipedia.org/wiki/Betteridge's_law_of_headlines"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github.com/phBalance/PyYYC-Talk-20200527" TargetMode="External"/><Relationship Id="rId5" Type="http://schemas.openxmlformats.org/officeDocument/2006/relationships/hyperlink" Target="https://www.softwarebalm.com/" TargetMode="External"/><Relationship Id="rId4" Type="http://schemas.openxmlformats.org/officeDocument/2006/relationships/hyperlink" Target="mailto:peter@softwarebalm.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9000" r="-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E5D29A-1A83-44CC-898C-38E9A89362D9}"/>
              </a:ext>
            </a:extLst>
          </p:cNvPr>
          <p:cNvSpPr>
            <a:spLocks noGrp="1"/>
          </p:cNvSpPr>
          <p:nvPr>
            <p:ph type="ctrTitle"/>
          </p:nvPr>
        </p:nvSpPr>
        <p:spPr>
          <a:xfrm>
            <a:off x="1524000" y="1122363"/>
            <a:ext cx="7928225" cy="942743"/>
          </a:xfrm>
        </p:spPr>
        <p:txBody>
          <a:bodyPr/>
          <a:lstStyle/>
          <a:p>
            <a:pPr algn="l"/>
            <a:r>
              <a:rPr lang="en-US" dirty="0">
                <a:solidFill>
                  <a:schemeClr val="bg1"/>
                </a:solidFill>
              </a:rPr>
              <a:t>Highly Performant I/O</a:t>
            </a:r>
            <a:endParaRPr lang="en-CA" dirty="0">
              <a:solidFill>
                <a:schemeClr val="bg1"/>
              </a:solidFill>
            </a:endParaRPr>
          </a:p>
        </p:txBody>
      </p:sp>
      <p:sp>
        <p:nvSpPr>
          <p:cNvPr id="3" name="Subtitle 2">
            <a:extLst>
              <a:ext uri="{FF2B5EF4-FFF2-40B4-BE49-F238E27FC236}">
                <a16:creationId xmlns="" xmlns:a16="http://schemas.microsoft.com/office/drawing/2014/main" id="{50EF39AF-A9A1-46FA-B329-764CDD99796A}"/>
              </a:ext>
            </a:extLst>
          </p:cNvPr>
          <p:cNvSpPr>
            <a:spLocks noGrp="1"/>
          </p:cNvSpPr>
          <p:nvPr>
            <p:ph type="subTitle" idx="1"/>
          </p:nvPr>
        </p:nvSpPr>
        <p:spPr>
          <a:xfrm>
            <a:off x="1524000" y="4907756"/>
            <a:ext cx="9144000" cy="1655762"/>
          </a:xfrm>
        </p:spPr>
        <p:txBody>
          <a:bodyPr>
            <a:normAutofit lnSpcReduction="10000"/>
          </a:bodyPr>
          <a:lstStyle/>
          <a:p>
            <a:pPr algn="l"/>
            <a:r>
              <a:rPr lang="en-US" dirty="0">
                <a:solidFill>
                  <a:schemeClr val="bg1"/>
                </a:solidFill>
              </a:rPr>
              <a:t>Peter Hunnisett </a:t>
            </a:r>
          </a:p>
          <a:p>
            <a:pPr algn="l"/>
            <a:r>
              <a:rPr lang="en-US" dirty="0">
                <a:solidFill>
                  <a:schemeClr val="bg1"/>
                </a:solidFill>
              </a:rPr>
              <a:t>peter@softwarebalm.com</a:t>
            </a:r>
          </a:p>
          <a:p>
            <a:pPr algn="l"/>
            <a:r>
              <a:rPr lang="en-CA" dirty="0" err="1">
                <a:solidFill>
                  <a:schemeClr val="bg1"/>
                </a:solidFill>
              </a:rPr>
              <a:t>PyYYC</a:t>
            </a:r>
            <a:r>
              <a:rPr lang="en-CA" dirty="0">
                <a:solidFill>
                  <a:schemeClr val="bg1"/>
                </a:solidFill>
              </a:rPr>
              <a:t> Virtual Meetup</a:t>
            </a:r>
            <a:endParaRPr lang="en-US" dirty="0">
              <a:solidFill>
                <a:schemeClr val="bg1"/>
              </a:solidFill>
            </a:endParaRPr>
          </a:p>
          <a:p>
            <a:pPr algn="l"/>
            <a:r>
              <a:rPr lang="en-US" dirty="0">
                <a:solidFill>
                  <a:schemeClr val="bg1"/>
                </a:solidFill>
              </a:rPr>
              <a:t>May 27, 2020 </a:t>
            </a:r>
          </a:p>
          <a:p>
            <a:endParaRPr lang="en-CA" dirty="0">
              <a:solidFill>
                <a:schemeClr val="bg1"/>
              </a:solidFill>
            </a:endParaRPr>
          </a:p>
        </p:txBody>
      </p:sp>
    </p:spTree>
    <p:extLst>
      <p:ext uri="{BB962C8B-B14F-4D97-AF65-F5344CB8AC3E}">
        <p14:creationId xmlns:p14="http://schemas.microsoft.com/office/powerpoint/2010/main" val="812460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4ACD5AF3-6C07-4581-877E-DCF7F36D91BD}"/>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911525" y="-8434"/>
            <a:ext cx="10368951" cy="6865048"/>
          </a:xfrm>
        </p:spPr>
      </p:pic>
    </p:spTree>
    <p:extLst>
      <p:ext uri="{BB962C8B-B14F-4D97-AF65-F5344CB8AC3E}">
        <p14:creationId xmlns:p14="http://schemas.microsoft.com/office/powerpoint/2010/main" val="17321200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E9A172-287E-4628-AC04-8577F9134EC7}"/>
              </a:ext>
            </a:extLst>
          </p:cNvPr>
          <p:cNvSpPr>
            <a:spLocks noGrp="1"/>
          </p:cNvSpPr>
          <p:nvPr>
            <p:ph type="title"/>
          </p:nvPr>
        </p:nvSpPr>
        <p:spPr/>
        <p:txBody>
          <a:bodyPr/>
          <a:lstStyle/>
          <a:p>
            <a:r>
              <a:rPr lang="en-US" dirty="0"/>
              <a:t>Programming Models for I/O</a:t>
            </a:r>
            <a:endParaRPr lang="en-CA" dirty="0"/>
          </a:p>
        </p:txBody>
      </p:sp>
      <p:sp>
        <p:nvSpPr>
          <p:cNvPr id="3" name="Content Placeholder 2">
            <a:extLst>
              <a:ext uri="{FF2B5EF4-FFF2-40B4-BE49-F238E27FC236}">
                <a16:creationId xmlns="" xmlns:a16="http://schemas.microsoft.com/office/drawing/2014/main" id="{27B9AECA-53FB-464A-BB9D-A92454E65AB0}"/>
              </a:ext>
            </a:extLst>
          </p:cNvPr>
          <p:cNvSpPr>
            <a:spLocks noGrp="1"/>
          </p:cNvSpPr>
          <p:nvPr>
            <p:ph idx="1"/>
          </p:nvPr>
        </p:nvSpPr>
        <p:spPr/>
        <p:txBody>
          <a:bodyPr/>
          <a:lstStyle/>
          <a:p>
            <a:pPr marL="514350" indent="-514350">
              <a:buFont typeface="+mj-lt"/>
              <a:buAutoNum type="arabicPeriod"/>
            </a:pPr>
            <a:r>
              <a:rPr lang="en-US" dirty="0"/>
              <a:t>Synchronous Blocking</a:t>
            </a:r>
          </a:p>
          <a:p>
            <a:pPr marL="514350" indent="-514350">
              <a:buFont typeface="+mj-lt"/>
              <a:buAutoNum type="arabicPeriod"/>
            </a:pPr>
            <a:r>
              <a:rPr lang="en-US" dirty="0"/>
              <a:t>Synchronous Non-Blocking</a:t>
            </a:r>
          </a:p>
          <a:p>
            <a:pPr marL="514350" indent="-514350">
              <a:buFont typeface="+mj-lt"/>
              <a:buAutoNum type="arabicPeriod"/>
            </a:pPr>
            <a:r>
              <a:rPr lang="en-US" dirty="0"/>
              <a:t>Asynchronous</a:t>
            </a:r>
            <a:endParaRPr lang="en-CA" dirty="0"/>
          </a:p>
        </p:txBody>
      </p:sp>
    </p:spTree>
    <p:extLst>
      <p:ext uri="{BB962C8B-B14F-4D97-AF65-F5344CB8AC3E}">
        <p14:creationId xmlns:p14="http://schemas.microsoft.com/office/powerpoint/2010/main" val="3050960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37D4225-FAFF-4ECF-AA47-137D1EBF08FF}"/>
              </a:ext>
            </a:extLst>
          </p:cNvPr>
          <p:cNvSpPr txBox="1"/>
          <p:nvPr/>
        </p:nvSpPr>
        <p:spPr>
          <a:xfrm>
            <a:off x="2157574" y="2305615"/>
            <a:ext cx="7602876" cy="2677656"/>
          </a:xfrm>
          <a:prstGeom prst="rect">
            <a:avLst/>
          </a:prstGeom>
          <a:noFill/>
        </p:spPr>
        <p:txBody>
          <a:bodyPr wrap="square" rtlCol="0">
            <a:spAutoFit/>
          </a:bodyPr>
          <a:lstStyle/>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socket</a:t>
            </a:r>
          </a:p>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threading</a:t>
            </a:r>
          </a:p>
          <a:p>
            <a:r>
              <a:rPr lang="en-CA" sz="1400" dirty="0">
                <a:solidFill>
                  <a:srgbClr val="333333"/>
                </a:solidFill>
                <a:latin typeface="Consolas" panose="020B0609020204030204" pitchFamily="49" charset="0"/>
              </a:rPr>
              <a:t/>
            </a:r>
            <a:br>
              <a:rPr lang="en-CA" sz="1400" dirty="0">
                <a:solidFill>
                  <a:srgbClr val="333333"/>
                </a:solidFill>
                <a:latin typeface="Consolas" panose="020B0609020204030204" pitchFamily="49" charset="0"/>
              </a:rPr>
            </a:br>
            <a:r>
              <a:rPr lang="en-CA" sz="1400" dirty="0">
                <a:solidFill>
                  <a:srgbClr val="333333"/>
                </a:solidFill>
                <a:latin typeface="Consolas" panose="020B0609020204030204" pitchFamily="49" charset="0"/>
              </a:rPr>
              <a:t>sock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setsockopt</a:t>
            </a:r>
            <a:r>
              <a:rPr lang="en-CA" sz="1400" dirty="0">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SOL_SOCKET</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SO_REUSEADDR</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port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8888</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bind</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0.0.0.0</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port</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listen</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r>
            <a:br>
              <a:rPr lang="en-CA" sz="1400" dirty="0">
                <a:solidFill>
                  <a:srgbClr val="333333"/>
                </a:solidFill>
                <a:latin typeface="Consolas" panose="020B0609020204030204" pitchFamily="49" charset="0"/>
              </a:rPr>
            </a:br>
            <a:r>
              <a:rPr lang="en-CA" sz="1400" dirty="0" err="1">
                <a:solidFill>
                  <a:srgbClr val="333333"/>
                </a:solidFill>
                <a:latin typeface="Consolas" panose="020B0609020204030204" pitchFamily="49" charset="0"/>
              </a:rPr>
              <a:t>threadId</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0</a:t>
            </a:r>
            <a:endParaRPr lang="en-CA" sz="1400" dirty="0">
              <a:solidFill>
                <a:srgbClr val="333333"/>
              </a:solidFill>
              <a:latin typeface="Consolas" panose="020B0609020204030204" pitchFamily="49" charset="0"/>
            </a:endParaRPr>
          </a:p>
        </p:txBody>
      </p:sp>
      <p:sp>
        <p:nvSpPr>
          <p:cNvPr id="7" name="Title 6">
            <a:extLst>
              <a:ext uri="{FF2B5EF4-FFF2-40B4-BE49-F238E27FC236}">
                <a16:creationId xmlns="" xmlns:a16="http://schemas.microsoft.com/office/drawing/2014/main" id="{DA614DD2-282E-4BB7-B14B-E7533CE9507B}"/>
              </a:ext>
            </a:extLst>
          </p:cNvPr>
          <p:cNvSpPr>
            <a:spLocks noGrp="1"/>
          </p:cNvSpPr>
          <p:nvPr>
            <p:ph type="title"/>
          </p:nvPr>
        </p:nvSpPr>
        <p:spPr/>
        <p:txBody>
          <a:bodyPr/>
          <a:lstStyle/>
          <a:p>
            <a:r>
              <a:rPr lang="en-US" dirty="0"/>
              <a:t>Synchronous Blocking Boilerplate</a:t>
            </a:r>
            <a:endParaRPr lang="en-CA" dirty="0"/>
          </a:p>
        </p:txBody>
      </p:sp>
    </p:spTree>
    <p:extLst>
      <p:ext uri="{BB962C8B-B14F-4D97-AF65-F5344CB8AC3E}">
        <p14:creationId xmlns:p14="http://schemas.microsoft.com/office/powerpoint/2010/main" val="394297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B62950-78B1-4B29-918E-AAABDE4E12FA}"/>
              </a:ext>
            </a:extLst>
          </p:cNvPr>
          <p:cNvSpPr>
            <a:spLocks noGrp="1"/>
          </p:cNvSpPr>
          <p:nvPr>
            <p:ph type="title"/>
          </p:nvPr>
        </p:nvSpPr>
        <p:spPr/>
        <p:txBody>
          <a:bodyPr/>
          <a:lstStyle/>
          <a:p>
            <a:r>
              <a:rPr lang="en-US" dirty="0"/>
              <a:t>Synchronous Blocking (1 connection)</a:t>
            </a:r>
            <a:endParaRPr lang="en-CA" dirty="0"/>
          </a:p>
        </p:txBody>
      </p:sp>
      <p:grpSp>
        <p:nvGrpSpPr>
          <p:cNvPr id="12" name="Group 11">
            <a:extLst>
              <a:ext uri="{FF2B5EF4-FFF2-40B4-BE49-F238E27FC236}">
                <a16:creationId xmlns="" xmlns:a16="http://schemas.microsoft.com/office/drawing/2014/main" id="{8629E0A8-CB7D-4B1D-BD15-3F37CFF6C85C}"/>
              </a:ext>
            </a:extLst>
          </p:cNvPr>
          <p:cNvGrpSpPr/>
          <p:nvPr/>
        </p:nvGrpSpPr>
        <p:grpSpPr>
          <a:xfrm>
            <a:off x="1041878" y="1690688"/>
            <a:ext cx="1436083" cy="3607163"/>
            <a:chOff x="1041878" y="1690688"/>
            <a:chExt cx="1436083" cy="3607163"/>
          </a:xfrm>
        </p:grpSpPr>
        <p:sp>
          <p:nvSpPr>
            <p:cNvPr id="4" name="Flowchart: Alternate Process 3">
              <a:extLst>
                <a:ext uri="{FF2B5EF4-FFF2-40B4-BE49-F238E27FC236}">
                  <a16:creationId xmlns="" xmlns:a16="http://schemas.microsoft.com/office/drawing/2014/main" id="{96D64E38-D26B-4C5E-81CE-4839289BA7B7}"/>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 xmlns:a16="http://schemas.microsoft.com/office/drawing/2014/main" id="{3E0140D6-D505-4487-867F-4CD86852726C}"/>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80ED06F1-3DB2-484E-A7D3-104233A162F3}"/>
                </a:ext>
              </a:extLst>
            </p:cNvPr>
            <p:cNvSpPr txBox="1"/>
            <p:nvPr/>
          </p:nvSpPr>
          <p:spPr>
            <a:xfrm>
              <a:off x="1041878" y="1690689"/>
              <a:ext cx="1433127" cy="369028"/>
            </a:xfrm>
            <a:prstGeom prst="rect">
              <a:avLst/>
            </a:prstGeom>
            <a:noFill/>
          </p:spPr>
          <p:txBody>
            <a:bodyPr wrap="square" rtlCol="0">
              <a:spAutoFit/>
            </a:bodyPr>
            <a:lstStyle/>
            <a:p>
              <a:pPr algn="ctr"/>
              <a:r>
                <a:rPr lang="en-US" dirty="0"/>
                <a:t>Program</a:t>
              </a:r>
              <a:endParaRPr lang="en-CA" dirty="0"/>
            </a:p>
          </p:txBody>
        </p:sp>
      </p:grpSp>
      <p:sp>
        <p:nvSpPr>
          <p:cNvPr id="13" name="Flowchart: Alternate Process 12">
            <a:extLst>
              <a:ext uri="{FF2B5EF4-FFF2-40B4-BE49-F238E27FC236}">
                <a16:creationId xmlns="" xmlns:a16="http://schemas.microsoft.com/office/drawing/2014/main" id="{646C6200-1867-4B01-A8D2-DB3F6A9495C2}"/>
              </a:ext>
            </a:extLst>
          </p:cNvPr>
          <p:cNvSpPr/>
          <p:nvPr/>
        </p:nvSpPr>
        <p:spPr>
          <a:xfrm>
            <a:off x="3194529" y="1690687"/>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 xmlns:a16="http://schemas.microsoft.com/office/drawing/2014/main" id="{9F89EC4F-1DAC-402A-A8FD-4933B5C1F891}"/>
              </a:ext>
            </a:extLst>
          </p:cNvPr>
          <p:cNvCxnSpPr>
            <a:cxnSpLocks/>
          </p:cNvCxnSpPr>
          <p:nvPr/>
        </p:nvCxnSpPr>
        <p:spPr>
          <a:xfrm>
            <a:off x="3911097" y="2059715"/>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81C59433-175E-4B3E-AEB5-174163BFFC47}"/>
              </a:ext>
            </a:extLst>
          </p:cNvPr>
          <p:cNvSpPr txBox="1"/>
          <p:nvPr/>
        </p:nvSpPr>
        <p:spPr>
          <a:xfrm>
            <a:off x="3203596" y="1690688"/>
            <a:ext cx="1420388" cy="369028"/>
          </a:xfrm>
          <a:prstGeom prst="rect">
            <a:avLst/>
          </a:prstGeom>
          <a:noFill/>
        </p:spPr>
        <p:txBody>
          <a:bodyPr wrap="square" rtlCol="0">
            <a:spAutoFit/>
          </a:bodyPr>
          <a:lstStyle/>
          <a:p>
            <a:pPr algn="ctr"/>
            <a:r>
              <a:rPr lang="en-US" dirty="0"/>
              <a:t>OS</a:t>
            </a:r>
            <a:endParaRPr lang="en-CA" dirty="0"/>
          </a:p>
        </p:txBody>
      </p:sp>
      <p:sp>
        <p:nvSpPr>
          <p:cNvPr id="19" name="Rectangle 18">
            <a:extLst>
              <a:ext uri="{FF2B5EF4-FFF2-40B4-BE49-F238E27FC236}">
                <a16:creationId xmlns="" xmlns:a16="http://schemas.microsoft.com/office/drawing/2014/main" id="{C8F97503-9F34-4F77-895E-5A92EEF0BD9E}"/>
              </a:ext>
            </a:extLst>
          </p:cNvPr>
          <p:cNvSpPr/>
          <p:nvPr/>
        </p:nvSpPr>
        <p:spPr>
          <a:xfrm>
            <a:off x="1691071"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a:extLst>
              <a:ext uri="{FF2B5EF4-FFF2-40B4-BE49-F238E27FC236}">
                <a16:creationId xmlns="" xmlns:a16="http://schemas.microsoft.com/office/drawing/2014/main" id="{63CFA61E-CB5F-4285-97C8-67976C17AD52}"/>
              </a:ext>
            </a:extLst>
          </p:cNvPr>
          <p:cNvSpPr/>
          <p:nvPr/>
        </p:nvSpPr>
        <p:spPr>
          <a:xfrm>
            <a:off x="1691071" y="4441821"/>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 xmlns:a16="http://schemas.microsoft.com/office/drawing/2014/main" id="{11CE4141-D5AA-484E-8C0E-E088356E48FE}"/>
              </a:ext>
            </a:extLst>
          </p:cNvPr>
          <p:cNvSpPr txBox="1"/>
          <p:nvPr/>
        </p:nvSpPr>
        <p:spPr>
          <a:xfrm>
            <a:off x="6339255" y="1691349"/>
            <a:ext cx="5649123" cy="4036233"/>
          </a:xfrm>
          <a:prstGeom prst="rect">
            <a:avLst/>
          </a:prstGeom>
          <a:noFill/>
        </p:spPr>
        <p:txBody>
          <a:bodyPr wrap="square" rtlCol="0">
            <a:spAutoFit/>
          </a:bodyPr>
          <a:lstStyle/>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socket</a:t>
            </a:r>
          </a:p>
          <a:p>
            <a:r>
              <a:rPr lang="en-CA" sz="1400" dirty="0">
                <a:solidFill>
                  <a:srgbClr val="333333"/>
                </a:solidFill>
                <a:latin typeface="Consolas" panose="020B0609020204030204" pitchFamily="49" charset="0"/>
              </a:rPr>
              <a:t/>
            </a:r>
            <a:br>
              <a:rPr lang="en-CA" sz="1400" dirty="0">
                <a:solidFill>
                  <a:srgbClr val="333333"/>
                </a:solidFill>
                <a:latin typeface="Consolas" panose="020B0609020204030204" pitchFamily="49" charset="0"/>
              </a:rPr>
            </a:br>
            <a:r>
              <a:rPr lang="en-CA" sz="1400" dirty="0">
                <a:solidFill>
                  <a:srgbClr val="333333"/>
                </a:solidFill>
                <a:latin typeface="Consolas" panose="020B0609020204030204" pitchFamily="49" charset="0"/>
              </a:rPr>
              <a:t>sock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bind</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0.0.0.0</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8888</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listen</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r>
            <a:br>
              <a:rPr lang="en-CA" sz="1400" dirty="0">
                <a:solidFill>
                  <a:srgbClr val="333333"/>
                </a:solidFill>
                <a:latin typeface="Consolas" panose="020B0609020204030204" pitchFamily="49" charset="0"/>
              </a:rPr>
            </a:br>
            <a:r>
              <a:rPr lang="en-CA" sz="1400" dirty="0">
                <a:solidFill>
                  <a:srgbClr val="4B69C6"/>
                </a:solidFill>
                <a:latin typeface="Consolas" panose="020B0609020204030204" pitchFamily="49" charset="0"/>
              </a:rPr>
              <a:t>while</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True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conn</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addr</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accept</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p>
          <a:p>
            <a:pPr>
              <a:lnSpc>
                <a:spcPct val="0"/>
              </a:lnSpc>
            </a:pP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conn</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recv</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1024</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pPr>
              <a:lnSpc>
                <a:spcPct val="0"/>
              </a:lnSpc>
            </a:pPr>
            <a:r>
              <a:rPr lang="en-CA" sz="1400" dirty="0">
                <a:solidFill>
                  <a:srgbClr val="333333"/>
                </a:solidFill>
                <a:latin typeface="Consolas" panose="020B0609020204030204" pitchFamily="49" charset="0"/>
              </a:rPr>
              <a:t>    data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p>
          <a:p>
            <a:r>
              <a:rPr lang="en-CA" sz="1400" dirty="0">
                <a:solidFill>
                  <a:srgbClr val="333333"/>
                </a:solidFill>
                <a:latin typeface="Consolas" panose="020B0609020204030204" pitchFamily="49" charset="0"/>
              </a:rPr>
              <a:t>   </a:t>
            </a:r>
          </a:p>
          <a:p>
            <a:r>
              <a:rPr lang="en-CA" sz="1400" i="1" dirty="0">
                <a:solidFill>
                  <a:srgbClr val="AAAAAA"/>
                </a:solidFill>
                <a:latin typeface="Consolas" panose="020B0609020204030204" pitchFamily="49" charset="0"/>
              </a:rPr>
              <a:t>    # till data is done</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while</a:t>
            </a:r>
            <a:r>
              <a:rPr lang="en-CA" sz="1400" dirty="0">
                <a:solidFill>
                  <a:srgbClr val="333333"/>
                </a:solidFill>
                <a:latin typeface="Consolas" panose="020B0609020204030204" pitchFamily="49" charset="0"/>
              </a:rPr>
              <a:t> data</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 data</a:t>
            </a:r>
          </a:p>
          <a:p>
            <a:r>
              <a:rPr lang="en-CA" sz="1400" dirty="0">
                <a:solidFill>
                  <a:srgbClr val="333333"/>
                </a:solidFill>
                <a:latin typeface="Consolas" panose="020B0609020204030204" pitchFamily="49" charset="0"/>
              </a:rPr>
              <a:t>        data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conn</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recv</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1024</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conn</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close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endParaRPr lang="en-CA" dirty="0">
              <a:solidFill>
                <a:srgbClr val="333333"/>
              </a:solidFill>
              <a:latin typeface="Consolas" panose="020B0609020204030204" pitchFamily="49" charset="0"/>
            </a:endParaRPr>
          </a:p>
        </p:txBody>
      </p:sp>
      <p:grpSp>
        <p:nvGrpSpPr>
          <p:cNvPr id="35" name="Group 34">
            <a:extLst>
              <a:ext uri="{FF2B5EF4-FFF2-40B4-BE49-F238E27FC236}">
                <a16:creationId xmlns="" xmlns:a16="http://schemas.microsoft.com/office/drawing/2014/main" id="{64EA0852-DAFA-442E-81CF-3124ADBB54E0}"/>
              </a:ext>
            </a:extLst>
          </p:cNvPr>
          <p:cNvGrpSpPr/>
          <p:nvPr/>
        </p:nvGrpSpPr>
        <p:grpSpPr>
          <a:xfrm>
            <a:off x="1761393" y="2419112"/>
            <a:ext cx="2152652" cy="369332"/>
            <a:chOff x="1761393" y="2419112"/>
            <a:chExt cx="2152652" cy="369332"/>
          </a:xfrm>
        </p:grpSpPr>
        <p:cxnSp>
          <p:nvCxnSpPr>
            <p:cNvPr id="21" name="Straight Arrow Connector 20">
              <a:extLst>
                <a:ext uri="{FF2B5EF4-FFF2-40B4-BE49-F238E27FC236}">
                  <a16:creationId xmlns="" xmlns:a16="http://schemas.microsoft.com/office/drawing/2014/main" id="{4F022900-C3A8-41B7-9263-8B31C945D689}"/>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 xmlns:a16="http://schemas.microsoft.com/office/drawing/2014/main" id="{FA51BE80-C325-4993-850E-504333D62E2B}"/>
                </a:ext>
              </a:extLst>
            </p:cNvPr>
            <p:cNvSpPr txBox="1"/>
            <p:nvPr/>
          </p:nvSpPr>
          <p:spPr>
            <a:xfrm>
              <a:off x="2370994" y="2419112"/>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43" name="Group 42">
            <a:extLst>
              <a:ext uri="{FF2B5EF4-FFF2-40B4-BE49-F238E27FC236}">
                <a16:creationId xmlns="" xmlns:a16="http://schemas.microsoft.com/office/drawing/2014/main" id="{DED643BE-6AB6-4935-B60E-6007406A1899}"/>
              </a:ext>
            </a:extLst>
          </p:cNvPr>
          <p:cNvGrpSpPr/>
          <p:nvPr/>
        </p:nvGrpSpPr>
        <p:grpSpPr>
          <a:xfrm>
            <a:off x="1761393" y="4343399"/>
            <a:ext cx="2152652" cy="369332"/>
            <a:chOff x="1761393" y="4343399"/>
            <a:chExt cx="2152652" cy="369332"/>
          </a:xfrm>
        </p:grpSpPr>
        <p:cxnSp>
          <p:nvCxnSpPr>
            <p:cNvPr id="31" name="Straight Arrow Connector 30">
              <a:extLst>
                <a:ext uri="{FF2B5EF4-FFF2-40B4-BE49-F238E27FC236}">
                  <a16:creationId xmlns="" xmlns:a16="http://schemas.microsoft.com/office/drawing/2014/main" id="{4AB386D0-A651-42FA-96A9-390796F196C8}"/>
                </a:ext>
              </a:extLst>
            </p:cNvPr>
            <p:cNvCxnSpPr/>
            <p:nvPr/>
          </p:nvCxnSpPr>
          <p:spPr>
            <a:xfrm flipH="1">
              <a:off x="1761393" y="4343400"/>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 xmlns:a16="http://schemas.microsoft.com/office/drawing/2014/main" id="{AE15683B-8D82-4262-94DC-6446392DE773}"/>
                </a:ext>
              </a:extLst>
            </p:cNvPr>
            <p:cNvSpPr txBox="1"/>
            <p:nvPr/>
          </p:nvSpPr>
          <p:spPr>
            <a:xfrm>
              <a:off x="2250119" y="4343399"/>
              <a:ext cx="1450707" cy="369332"/>
            </a:xfrm>
            <a:prstGeom prst="rect">
              <a:avLst/>
            </a:prstGeom>
            <a:noFill/>
          </p:spPr>
          <p:txBody>
            <a:bodyPr wrap="square" rtlCol="0">
              <a:spAutoFit/>
            </a:bodyPr>
            <a:lstStyle/>
            <a:p>
              <a:r>
                <a:rPr lang="en-US" dirty="0" err="1"/>
                <a:t>recv</a:t>
              </a:r>
              <a:r>
                <a:rPr lang="en-US" dirty="0"/>
                <a:t> return</a:t>
              </a:r>
              <a:endParaRPr lang="en-CA" dirty="0"/>
            </a:p>
          </p:txBody>
        </p:sp>
      </p:grpSp>
      <p:grpSp>
        <p:nvGrpSpPr>
          <p:cNvPr id="46" name="Group 45">
            <a:extLst>
              <a:ext uri="{FF2B5EF4-FFF2-40B4-BE49-F238E27FC236}">
                <a16:creationId xmlns="" xmlns:a16="http://schemas.microsoft.com/office/drawing/2014/main" id="{A172B1C3-2F0A-47B9-9C50-55CBF3F6D901}"/>
              </a:ext>
            </a:extLst>
          </p:cNvPr>
          <p:cNvGrpSpPr/>
          <p:nvPr/>
        </p:nvGrpSpPr>
        <p:grpSpPr>
          <a:xfrm>
            <a:off x="3843727" y="2813140"/>
            <a:ext cx="1520830" cy="440013"/>
            <a:chOff x="3843727" y="2813140"/>
            <a:chExt cx="1520830" cy="440013"/>
          </a:xfrm>
        </p:grpSpPr>
        <p:grpSp>
          <p:nvGrpSpPr>
            <p:cNvPr id="40" name="Group 39">
              <a:extLst>
                <a:ext uri="{FF2B5EF4-FFF2-40B4-BE49-F238E27FC236}">
                  <a16:creationId xmlns="" xmlns:a16="http://schemas.microsoft.com/office/drawing/2014/main" id="{8018276A-10D1-422E-81BB-FBD996AC900E}"/>
                </a:ext>
              </a:extLst>
            </p:cNvPr>
            <p:cNvGrpSpPr/>
            <p:nvPr/>
          </p:nvGrpSpPr>
          <p:grpSpPr>
            <a:xfrm>
              <a:off x="3843727" y="2870139"/>
              <a:ext cx="780257" cy="383014"/>
              <a:chOff x="3843727" y="2870139"/>
              <a:chExt cx="780257" cy="383014"/>
            </a:xfrm>
          </p:grpSpPr>
          <p:sp>
            <p:nvSpPr>
              <p:cNvPr id="23" name="Rectangle 22">
                <a:extLst>
                  <a:ext uri="{FF2B5EF4-FFF2-40B4-BE49-F238E27FC236}">
                    <a16:creationId xmlns="" xmlns:a16="http://schemas.microsoft.com/office/drawing/2014/main" id="{B6F9EBB0-0862-4636-A4F9-634532C8D963}"/>
                  </a:ext>
                </a:extLst>
              </p:cNvPr>
              <p:cNvSpPr/>
              <p:nvPr/>
            </p:nvSpPr>
            <p:spPr>
              <a:xfrm>
                <a:off x="3843727" y="287013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6" name="Straight Arrow Connector 25">
                <a:extLst>
                  <a:ext uri="{FF2B5EF4-FFF2-40B4-BE49-F238E27FC236}">
                    <a16:creationId xmlns="" xmlns:a16="http://schemas.microsoft.com/office/drawing/2014/main" id="{71D93742-B8EC-4220-9520-CAFD7C69C823}"/>
                  </a:ext>
                </a:extLst>
              </p:cNvPr>
              <p:cNvCxnSpPr/>
              <p:nvPr/>
            </p:nvCxnSpPr>
            <p:spPr>
              <a:xfrm>
                <a:off x="3907416" y="325315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 xmlns:a16="http://schemas.microsoft.com/office/drawing/2014/main" id="{5051654F-A5F6-4823-A81F-60037FB8C82B}"/>
                </a:ext>
              </a:extLst>
            </p:cNvPr>
            <p:cNvSpPr txBox="1"/>
            <p:nvPr/>
          </p:nvSpPr>
          <p:spPr>
            <a:xfrm>
              <a:off x="4106074" y="2813140"/>
              <a:ext cx="1258483" cy="369332"/>
            </a:xfrm>
            <a:prstGeom prst="rect">
              <a:avLst/>
            </a:prstGeom>
            <a:noFill/>
          </p:spPr>
          <p:txBody>
            <a:bodyPr wrap="square" rtlCol="0">
              <a:spAutoFit/>
            </a:bodyPr>
            <a:lstStyle/>
            <a:p>
              <a:r>
                <a:rPr lang="en-US" dirty="0"/>
                <a:t>out to h/w</a:t>
              </a:r>
              <a:endParaRPr lang="en-CA" dirty="0"/>
            </a:p>
          </p:txBody>
        </p:sp>
      </p:grpSp>
      <p:grpSp>
        <p:nvGrpSpPr>
          <p:cNvPr id="48" name="Group 47">
            <a:extLst>
              <a:ext uri="{FF2B5EF4-FFF2-40B4-BE49-F238E27FC236}">
                <a16:creationId xmlns="" xmlns:a16="http://schemas.microsoft.com/office/drawing/2014/main" id="{9C54F597-952C-4F4C-A08D-E878FB1A82E5}"/>
              </a:ext>
            </a:extLst>
          </p:cNvPr>
          <p:cNvGrpSpPr/>
          <p:nvPr/>
        </p:nvGrpSpPr>
        <p:grpSpPr>
          <a:xfrm>
            <a:off x="3831992" y="3463059"/>
            <a:ext cx="1862431" cy="781921"/>
            <a:chOff x="3831992" y="3463059"/>
            <a:chExt cx="1862431" cy="781921"/>
          </a:xfrm>
        </p:grpSpPr>
        <p:grpSp>
          <p:nvGrpSpPr>
            <p:cNvPr id="41" name="Group 40">
              <a:extLst>
                <a:ext uri="{FF2B5EF4-FFF2-40B4-BE49-F238E27FC236}">
                  <a16:creationId xmlns="" xmlns:a16="http://schemas.microsoft.com/office/drawing/2014/main" id="{892B954B-B7AC-4D94-9EFF-0A2489FA7602}"/>
                </a:ext>
              </a:extLst>
            </p:cNvPr>
            <p:cNvGrpSpPr/>
            <p:nvPr/>
          </p:nvGrpSpPr>
          <p:grpSpPr>
            <a:xfrm>
              <a:off x="3831992" y="3894993"/>
              <a:ext cx="791992" cy="349987"/>
              <a:chOff x="3831992" y="3894993"/>
              <a:chExt cx="791992" cy="349987"/>
            </a:xfrm>
          </p:grpSpPr>
          <p:cxnSp>
            <p:nvCxnSpPr>
              <p:cNvPr id="28" name="Straight Arrow Connector 27">
                <a:extLst>
                  <a:ext uri="{FF2B5EF4-FFF2-40B4-BE49-F238E27FC236}">
                    <a16:creationId xmlns="" xmlns:a16="http://schemas.microsoft.com/office/drawing/2014/main" id="{90D911B0-F4ED-4A82-B501-49F39A274946}"/>
                  </a:ext>
                </a:extLst>
              </p:cNvPr>
              <p:cNvCxnSpPr/>
              <p:nvPr/>
            </p:nvCxnSpPr>
            <p:spPr>
              <a:xfrm flipH="1">
                <a:off x="3907416" y="389499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18C6CA15-0A15-4A98-ABA9-D81C8877835F}"/>
                  </a:ext>
                </a:extLst>
              </p:cNvPr>
              <p:cNvSpPr/>
              <p:nvPr/>
            </p:nvSpPr>
            <p:spPr>
              <a:xfrm>
                <a:off x="3831992" y="3941097"/>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5" name="TextBox 44">
              <a:extLst>
                <a:ext uri="{FF2B5EF4-FFF2-40B4-BE49-F238E27FC236}">
                  <a16:creationId xmlns="" xmlns:a16="http://schemas.microsoft.com/office/drawing/2014/main" id="{9BCFF5C9-3AE4-4933-B631-FF3AC658297C}"/>
                </a:ext>
              </a:extLst>
            </p:cNvPr>
            <p:cNvSpPr txBox="1"/>
            <p:nvPr/>
          </p:nvSpPr>
          <p:spPr>
            <a:xfrm>
              <a:off x="4106073" y="3463059"/>
              <a:ext cx="1588350" cy="369332"/>
            </a:xfrm>
            <a:prstGeom prst="rect">
              <a:avLst/>
            </a:prstGeom>
            <a:noFill/>
          </p:spPr>
          <p:txBody>
            <a:bodyPr wrap="square" rtlCol="0">
              <a:spAutoFit/>
            </a:bodyPr>
            <a:lstStyle/>
            <a:p>
              <a:r>
                <a:rPr lang="en-US" dirty="0"/>
                <a:t>Back from h/w</a:t>
              </a:r>
              <a:endParaRPr lang="en-CA" dirty="0"/>
            </a:p>
          </p:txBody>
        </p:sp>
      </p:grpSp>
    </p:spTree>
    <p:extLst>
      <p:ext uri="{BB962C8B-B14F-4D97-AF65-F5344CB8AC3E}">
        <p14:creationId xmlns:p14="http://schemas.microsoft.com/office/powerpoint/2010/main" val="102855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1FFE4F-6A5B-45F9-88A6-B79ADAEE45C5}"/>
              </a:ext>
            </a:extLst>
          </p:cNvPr>
          <p:cNvSpPr>
            <a:spLocks noGrp="1"/>
          </p:cNvSpPr>
          <p:nvPr>
            <p:ph type="title"/>
          </p:nvPr>
        </p:nvSpPr>
        <p:spPr/>
        <p:txBody>
          <a:bodyPr/>
          <a:lstStyle/>
          <a:p>
            <a:endParaRPr lang="en-CA"/>
          </a:p>
        </p:txBody>
      </p:sp>
      <p:pic>
        <p:nvPicPr>
          <p:cNvPr id="9683" name="Picture 9682">
            <a:extLst>
              <a:ext uri="{FF2B5EF4-FFF2-40B4-BE49-F238E27FC236}">
                <a16:creationId xmlns="" xmlns:a16="http://schemas.microsoft.com/office/drawing/2014/main" id="{2A8AEC54-8DE9-4080-9045-6EA9372E71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693226"/>
            <a:ext cx="10547127" cy="5471547"/>
          </a:xfrm>
          <a:prstGeom prst="rect">
            <a:avLst/>
          </a:prstGeom>
        </p:spPr>
      </p:pic>
    </p:spTree>
    <p:extLst>
      <p:ext uri="{BB962C8B-B14F-4D97-AF65-F5344CB8AC3E}">
        <p14:creationId xmlns:p14="http://schemas.microsoft.com/office/powerpoint/2010/main" val="595144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5E267F-ADD6-46F7-BD4B-EF25FF01AA9B}"/>
              </a:ext>
            </a:extLst>
          </p:cNvPr>
          <p:cNvSpPr>
            <a:spLocks noGrp="1"/>
          </p:cNvSpPr>
          <p:nvPr>
            <p:ph type="title"/>
          </p:nvPr>
        </p:nvSpPr>
        <p:spPr/>
        <p:txBody>
          <a:bodyPr/>
          <a:lstStyle/>
          <a:p>
            <a:r>
              <a:rPr lang="en-US" dirty="0"/>
              <a:t>Scaling Synchronous Blocking</a:t>
            </a:r>
            <a:endParaRPr lang="en-CA" dirty="0"/>
          </a:p>
        </p:txBody>
      </p:sp>
      <p:sp>
        <p:nvSpPr>
          <p:cNvPr id="3" name="Content Placeholder 2">
            <a:extLst>
              <a:ext uri="{FF2B5EF4-FFF2-40B4-BE49-F238E27FC236}">
                <a16:creationId xmlns="" xmlns:a16="http://schemas.microsoft.com/office/drawing/2014/main" id="{6FE3CE8F-9E39-4F90-8C3F-E17AF6CF9304}"/>
              </a:ext>
            </a:extLst>
          </p:cNvPr>
          <p:cNvSpPr>
            <a:spLocks noGrp="1"/>
          </p:cNvSpPr>
          <p:nvPr>
            <p:ph idx="1"/>
          </p:nvPr>
        </p:nvSpPr>
        <p:spPr/>
        <p:txBody>
          <a:bodyPr/>
          <a:lstStyle/>
          <a:p>
            <a:pPr marL="0" indent="0">
              <a:buNone/>
            </a:pPr>
            <a:endParaRPr lang="en-CA" dirty="0"/>
          </a:p>
        </p:txBody>
      </p:sp>
      <p:grpSp>
        <p:nvGrpSpPr>
          <p:cNvPr id="4" name="Group 3">
            <a:extLst>
              <a:ext uri="{FF2B5EF4-FFF2-40B4-BE49-F238E27FC236}">
                <a16:creationId xmlns="" xmlns:a16="http://schemas.microsoft.com/office/drawing/2014/main" id="{0D14C67B-6284-4C9D-A025-DB6A69639E52}"/>
              </a:ext>
            </a:extLst>
          </p:cNvPr>
          <p:cNvGrpSpPr/>
          <p:nvPr/>
        </p:nvGrpSpPr>
        <p:grpSpPr>
          <a:xfrm>
            <a:off x="837239" y="2337156"/>
            <a:ext cx="1433617" cy="3607163"/>
            <a:chOff x="1044344" y="1690688"/>
            <a:chExt cx="1433617" cy="3607163"/>
          </a:xfrm>
        </p:grpSpPr>
        <p:sp>
          <p:nvSpPr>
            <p:cNvPr id="5" name="Flowchart: Alternate Process 4">
              <a:extLst>
                <a:ext uri="{FF2B5EF4-FFF2-40B4-BE49-F238E27FC236}">
                  <a16:creationId xmlns="" xmlns:a16="http://schemas.microsoft.com/office/drawing/2014/main" id="{42CAD696-63DC-4341-B843-C3A1D9C4C915}"/>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 xmlns:a16="http://schemas.microsoft.com/office/drawing/2014/main" id="{FCB71BCE-3116-4008-91D5-81952ED48EE6}"/>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BA7401C4-9220-40E0-A832-6199E8A66ACD}"/>
                </a:ext>
              </a:extLst>
            </p:cNvPr>
            <p:cNvSpPr txBox="1"/>
            <p:nvPr/>
          </p:nvSpPr>
          <p:spPr>
            <a:xfrm>
              <a:off x="1044344" y="1690689"/>
              <a:ext cx="1433125" cy="369332"/>
            </a:xfrm>
            <a:prstGeom prst="rect">
              <a:avLst/>
            </a:prstGeom>
            <a:noFill/>
          </p:spPr>
          <p:txBody>
            <a:bodyPr wrap="square" rtlCol="0">
              <a:spAutoFit/>
            </a:bodyPr>
            <a:lstStyle/>
            <a:p>
              <a:pPr algn="ctr"/>
              <a:r>
                <a:rPr lang="en-US" dirty="0"/>
                <a:t>Listener</a:t>
              </a:r>
              <a:endParaRPr lang="en-CA" dirty="0"/>
            </a:p>
          </p:txBody>
        </p:sp>
      </p:grpSp>
      <p:grpSp>
        <p:nvGrpSpPr>
          <p:cNvPr id="8" name="Group 7">
            <a:extLst>
              <a:ext uri="{FF2B5EF4-FFF2-40B4-BE49-F238E27FC236}">
                <a16:creationId xmlns="" xmlns:a16="http://schemas.microsoft.com/office/drawing/2014/main" id="{827D7272-E18F-4371-AB6C-6F805D18E6B0}"/>
              </a:ext>
            </a:extLst>
          </p:cNvPr>
          <p:cNvGrpSpPr/>
          <p:nvPr/>
        </p:nvGrpSpPr>
        <p:grpSpPr>
          <a:xfrm>
            <a:off x="3108083" y="2337156"/>
            <a:ext cx="1433629" cy="3607163"/>
            <a:chOff x="1044332" y="1690688"/>
            <a:chExt cx="1433629" cy="3607163"/>
          </a:xfrm>
        </p:grpSpPr>
        <p:sp>
          <p:nvSpPr>
            <p:cNvPr id="9" name="Flowchart: Alternate Process 8">
              <a:extLst>
                <a:ext uri="{FF2B5EF4-FFF2-40B4-BE49-F238E27FC236}">
                  <a16:creationId xmlns="" xmlns:a16="http://schemas.microsoft.com/office/drawing/2014/main" id="{FE937E50-FA79-4AF3-995E-D971EE0ABD9C}"/>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 xmlns:a16="http://schemas.microsoft.com/office/drawing/2014/main" id="{76C333C7-0286-4594-8728-6C54956C1BEB}"/>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13699461-5991-4631-8270-1BE051B7A21F}"/>
                </a:ext>
              </a:extLst>
            </p:cNvPr>
            <p:cNvSpPr txBox="1"/>
            <p:nvPr/>
          </p:nvSpPr>
          <p:spPr>
            <a:xfrm>
              <a:off x="1044332" y="1690689"/>
              <a:ext cx="1433125" cy="369332"/>
            </a:xfrm>
            <a:prstGeom prst="rect">
              <a:avLst/>
            </a:prstGeom>
            <a:noFill/>
          </p:spPr>
          <p:txBody>
            <a:bodyPr wrap="square" rtlCol="0">
              <a:spAutoFit/>
            </a:bodyPr>
            <a:lstStyle/>
            <a:p>
              <a:pPr algn="ctr"/>
              <a:r>
                <a:rPr lang="en-US" dirty="0"/>
                <a:t>Worker 1</a:t>
              </a:r>
              <a:endParaRPr lang="en-CA" dirty="0"/>
            </a:p>
          </p:txBody>
        </p:sp>
      </p:grpSp>
      <p:grpSp>
        <p:nvGrpSpPr>
          <p:cNvPr id="12" name="Group 11">
            <a:extLst>
              <a:ext uri="{FF2B5EF4-FFF2-40B4-BE49-F238E27FC236}">
                <a16:creationId xmlns="" xmlns:a16="http://schemas.microsoft.com/office/drawing/2014/main" id="{407E365B-DBB9-4D1B-BC25-306777C51704}"/>
              </a:ext>
            </a:extLst>
          </p:cNvPr>
          <p:cNvGrpSpPr/>
          <p:nvPr/>
        </p:nvGrpSpPr>
        <p:grpSpPr>
          <a:xfrm>
            <a:off x="5378435" y="2342078"/>
            <a:ext cx="1434133" cy="3607163"/>
            <a:chOff x="1043828" y="1690688"/>
            <a:chExt cx="1434133" cy="3607163"/>
          </a:xfrm>
        </p:grpSpPr>
        <p:sp>
          <p:nvSpPr>
            <p:cNvPr id="13" name="Flowchart: Alternate Process 12">
              <a:extLst>
                <a:ext uri="{FF2B5EF4-FFF2-40B4-BE49-F238E27FC236}">
                  <a16:creationId xmlns="" xmlns:a16="http://schemas.microsoft.com/office/drawing/2014/main" id="{894063F3-F0E3-45F4-B5B3-AC7BD3429FAD}"/>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 xmlns:a16="http://schemas.microsoft.com/office/drawing/2014/main" id="{1D99EE7A-1D47-4FC2-B5E6-5C77075A8B08}"/>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B44B4D55-AA34-44EA-8A6B-C66FC834B494}"/>
                </a:ext>
              </a:extLst>
            </p:cNvPr>
            <p:cNvSpPr txBox="1"/>
            <p:nvPr/>
          </p:nvSpPr>
          <p:spPr>
            <a:xfrm>
              <a:off x="1043828" y="1690689"/>
              <a:ext cx="1433123" cy="369028"/>
            </a:xfrm>
            <a:prstGeom prst="rect">
              <a:avLst/>
            </a:prstGeom>
            <a:noFill/>
          </p:spPr>
          <p:txBody>
            <a:bodyPr wrap="square" rtlCol="0">
              <a:spAutoFit/>
            </a:bodyPr>
            <a:lstStyle/>
            <a:p>
              <a:pPr algn="ctr"/>
              <a:r>
                <a:rPr lang="en-US" dirty="0"/>
                <a:t>Worker 2</a:t>
              </a:r>
              <a:endParaRPr lang="en-CA" dirty="0"/>
            </a:p>
          </p:txBody>
        </p:sp>
      </p:grpSp>
      <p:grpSp>
        <p:nvGrpSpPr>
          <p:cNvPr id="16" name="Group 15">
            <a:extLst>
              <a:ext uri="{FF2B5EF4-FFF2-40B4-BE49-F238E27FC236}">
                <a16:creationId xmlns="" xmlns:a16="http://schemas.microsoft.com/office/drawing/2014/main" id="{8C07320C-B5FE-4404-AA8E-9A4EBE95CB4E}"/>
              </a:ext>
            </a:extLst>
          </p:cNvPr>
          <p:cNvGrpSpPr/>
          <p:nvPr/>
        </p:nvGrpSpPr>
        <p:grpSpPr>
          <a:xfrm>
            <a:off x="7648281" y="2337156"/>
            <a:ext cx="1435143" cy="3607163"/>
            <a:chOff x="1042818" y="1690688"/>
            <a:chExt cx="1435143" cy="3607163"/>
          </a:xfrm>
        </p:grpSpPr>
        <p:sp>
          <p:nvSpPr>
            <p:cNvPr id="17" name="Flowchart: Alternate Process 16">
              <a:extLst>
                <a:ext uri="{FF2B5EF4-FFF2-40B4-BE49-F238E27FC236}">
                  <a16:creationId xmlns="" xmlns:a16="http://schemas.microsoft.com/office/drawing/2014/main" id="{ED0B875A-2230-4F9C-8D30-21B6F27BC376}"/>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8" name="Straight Connector 17">
              <a:extLst>
                <a:ext uri="{FF2B5EF4-FFF2-40B4-BE49-F238E27FC236}">
                  <a16:creationId xmlns="" xmlns:a16="http://schemas.microsoft.com/office/drawing/2014/main" id="{23AD2DC4-3FFC-4758-8B90-2E7F051A8E07}"/>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2B7E9F3E-9680-47D1-BBD6-8125EBCE3C9B}"/>
                </a:ext>
              </a:extLst>
            </p:cNvPr>
            <p:cNvSpPr txBox="1"/>
            <p:nvPr/>
          </p:nvSpPr>
          <p:spPr>
            <a:xfrm>
              <a:off x="1042818" y="1690689"/>
              <a:ext cx="1433123" cy="369028"/>
            </a:xfrm>
            <a:prstGeom prst="rect">
              <a:avLst/>
            </a:prstGeom>
            <a:noFill/>
          </p:spPr>
          <p:txBody>
            <a:bodyPr wrap="square" rtlCol="0">
              <a:spAutoFit/>
            </a:bodyPr>
            <a:lstStyle/>
            <a:p>
              <a:pPr algn="ctr"/>
              <a:r>
                <a:rPr lang="en-US" dirty="0"/>
                <a:t>Worker 3</a:t>
              </a:r>
              <a:endParaRPr lang="en-CA" dirty="0"/>
            </a:p>
          </p:txBody>
        </p:sp>
      </p:grpSp>
      <p:grpSp>
        <p:nvGrpSpPr>
          <p:cNvPr id="20" name="Group 19">
            <a:extLst>
              <a:ext uri="{FF2B5EF4-FFF2-40B4-BE49-F238E27FC236}">
                <a16:creationId xmlns="" xmlns:a16="http://schemas.microsoft.com/office/drawing/2014/main" id="{A212B208-C486-459C-A6DA-14A03123E525}"/>
              </a:ext>
            </a:extLst>
          </p:cNvPr>
          <p:cNvGrpSpPr/>
          <p:nvPr/>
        </p:nvGrpSpPr>
        <p:grpSpPr>
          <a:xfrm>
            <a:off x="9917117" y="2337156"/>
            <a:ext cx="1437163" cy="3607163"/>
            <a:chOff x="1040798" y="1690688"/>
            <a:chExt cx="1437163" cy="3607163"/>
          </a:xfrm>
        </p:grpSpPr>
        <p:sp>
          <p:nvSpPr>
            <p:cNvPr id="21" name="Flowchart: Alternate Process 20">
              <a:extLst>
                <a:ext uri="{FF2B5EF4-FFF2-40B4-BE49-F238E27FC236}">
                  <a16:creationId xmlns="" xmlns:a16="http://schemas.microsoft.com/office/drawing/2014/main" id="{9A3B8482-4503-462F-86A4-7568AE31E6A8}"/>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22" name="Straight Connector 21">
              <a:extLst>
                <a:ext uri="{FF2B5EF4-FFF2-40B4-BE49-F238E27FC236}">
                  <a16:creationId xmlns="" xmlns:a16="http://schemas.microsoft.com/office/drawing/2014/main" id="{C22D27B1-8121-456F-A4DD-6DD9C58FEEE2}"/>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AC0962B4-E35C-4BAF-845A-4268B484F69E}"/>
                </a:ext>
              </a:extLst>
            </p:cNvPr>
            <p:cNvSpPr txBox="1"/>
            <p:nvPr/>
          </p:nvSpPr>
          <p:spPr>
            <a:xfrm>
              <a:off x="1040798" y="1690689"/>
              <a:ext cx="1433115" cy="369028"/>
            </a:xfrm>
            <a:prstGeom prst="rect">
              <a:avLst/>
            </a:prstGeom>
            <a:noFill/>
          </p:spPr>
          <p:txBody>
            <a:bodyPr wrap="square" rtlCol="0">
              <a:spAutoFit/>
            </a:bodyPr>
            <a:lstStyle/>
            <a:p>
              <a:pPr algn="ctr"/>
              <a:r>
                <a:rPr lang="en-US" dirty="0"/>
                <a:t>Worker N</a:t>
              </a:r>
              <a:endParaRPr lang="en-CA" dirty="0"/>
            </a:p>
          </p:txBody>
        </p:sp>
      </p:grpSp>
      <p:grpSp>
        <p:nvGrpSpPr>
          <p:cNvPr id="27" name="Group 26">
            <a:extLst>
              <a:ext uri="{FF2B5EF4-FFF2-40B4-BE49-F238E27FC236}">
                <a16:creationId xmlns="" xmlns:a16="http://schemas.microsoft.com/office/drawing/2014/main" id="{9C022A25-9F82-4AEB-B65A-38D9A06BECA4}"/>
              </a:ext>
            </a:extLst>
          </p:cNvPr>
          <p:cNvGrpSpPr/>
          <p:nvPr/>
        </p:nvGrpSpPr>
        <p:grpSpPr>
          <a:xfrm>
            <a:off x="1554287" y="2841121"/>
            <a:ext cx="2270857" cy="369332"/>
            <a:chOff x="1554287" y="2841121"/>
            <a:chExt cx="2270857" cy="369332"/>
          </a:xfrm>
        </p:grpSpPr>
        <p:cxnSp>
          <p:nvCxnSpPr>
            <p:cNvPr id="25" name="Straight Arrow Connector 24">
              <a:extLst>
                <a:ext uri="{FF2B5EF4-FFF2-40B4-BE49-F238E27FC236}">
                  <a16:creationId xmlns="" xmlns:a16="http://schemas.microsoft.com/office/drawing/2014/main" id="{44541FE5-B156-4EF5-B049-F876E24027BA}"/>
                </a:ext>
              </a:extLst>
            </p:cNvPr>
            <p:cNvCxnSpPr/>
            <p:nvPr/>
          </p:nvCxnSpPr>
          <p:spPr>
            <a:xfrm>
              <a:off x="1554287" y="3195263"/>
              <a:ext cx="2270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0DA45AEF-9916-4717-BDE1-95D2FA839115}"/>
                </a:ext>
              </a:extLst>
            </p:cNvPr>
            <p:cNvSpPr txBox="1"/>
            <p:nvPr/>
          </p:nvSpPr>
          <p:spPr>
            <a:xfrm>
              <a:off x="1973150" y="2841121"/>
              <a:ext cx="1433129" cy="369332"/>
            </a:xfrm>
            <a:prstGeom prst="rect">
              <a:avLst/>
            </a:prstGeom>
            <a:noFill/>
          </p:spPr>
          <p:txBody>
            <a:bodyPr wrap="square" rtlCol="0">
              <a:spAutoFit/>
            </a:bodyPr>
            <a:lstStyle/>
            <a:p>
              <a:r>
                <a:rPr lang="en-US" dirty="0"/>
                <a:t>Connection 1</a:t>
              </a:r>
              <a:endParaRPr lang="en-CA" dirty="0"/>
            </a:p>
          </p:txBody>
        </p:sp>
      </p:grpSp>
      <p:grpSp>
        <p:nvGrpSpPr>
          <p:cNvPr id="37" name="Group 36">
            <a:extLst>
              <a:ext uri="{FF2B5EF4-FFF2-40B4-BE49-F238E27FC236}">
                <a16:creationId xmlns="" xmlns:a16="http://schemas.microsoft.com/office/drawing/2014/main" id="{EEA780DB-431F-47FD-AE04-BD6542838E6D}"/>
              </a:ext>
            </a:extLst>
          </p:cNvPr>
          <p:cNvGrpSpPr/>
          <p:nvPr/>
        </p:nvGrpSpPr>
        <p:grpSpPr>
          <a:xfrm>
            <a:off x="1554287" y="3415729"/>
            <a:ext cx="4541713" cy="369332"/>
            <a:chOff x="1554287" y="3415729"/>
            <a:chExt cx="4541713" cy="369332"/>
          </a:xfrm>
        </p:grpSpPr>
        <p:cxnSp>
          <p:nvCxnSpPr>
            <p:cNvPr id="29" name="Straight Arrow Connector 28">
              <a:extLst>
                <a:ext uri="{FF2B5EF4-FFF2-40B4-BE49-F238E27FC236}">
                  <a16:creationId xmlns="" xmlns:a16="http://schemas.microsoft.com/office/drawing/2014/main" id="{94E30D4F-01A8-4745-9F73-15290059AAC3}"/>
                </a:ext>
              </a:extLst>
            </p:cNvPr>
            <p:cNvCxnSpPr/>
            <p:nvPr/>
          </p:nvCxnSpPr>
          <p:spPr>
            <a:xfrm>
              <a:off x="1554287" y="3760342"/>
              <a:ext cx="4541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 xmlns:a16="http://schemas.microsoft.com/office/drawing/2014/main" id="{D69AE66C-F657-40B1-83F2-E32D1C2263A2}"/>
                </a:ext>
              </a:extLst>
            </p:cNvPr>
            <p:cNvSpPr txBox="1"/>
            <p:nvPr/>
          </p:nvSpPr>
          <p:spPr>
            <a:xfrm>
              <a:off x="1973149" y="3415729"/>
              <a:ext cx="1433129" cy="369332"/>
            </a:xfrm>
            <a:prstGeom prst="rect">
              <a:avLst/>
            </a:prstGeom>
            <a:noFill/>
          </p:spPr>
          <p:txBody>
            <a:bodyPr wrap="square" rtlCol="0">
              <a:spAutoFit/>
            </a:bodyPr>
            <a:lstStyle/>
            <a:p>
              <a:r>
                <a:rPr lang="en-US" dirty="0"/>
                <a:t>Connection 2</a:t>
              </a:r>
              <a:endParaRPr lang="en-CA" dirty="0"/>
            </a:p>
          </p:txBody>
        </p:sp>
      </p:grpSp>
      <p:grpSp>
        <p:nvGrpSpPr>
          <p:cNvPr id="38" name="Group 37">
            <a:extLst>
              <a:ext uri="{FF2B5EF4-FFF2-40B4-BE49-F238E27FC236}">
                <a16:creationId xmlns="" xmlns:a16="http://schemas.microsoft.com/office/drawing/2014/main" id="{61F4E518-233F-4979-90E2-CB3D7359F987}"/>
              </a:ext>
            </a:extLst>
          </p:cNvPr>
          <p:cNvGrpSpPr/>
          <p:nvPr/>
        </p:nvGrpSpPr>
        <p:grpSpPr>
          <a:xfrm>
            <a:off x="1554287" y="3937129"/>
            <a:ext cx="6812569" cy="388122"/>
            <a:chOff x="1554287" y="3937129"/>
            <a:chExt cx="6812569" cy="388122"/>
          </a:xfrm>
        </p:grpSpPr>
        <p:cxnSp>
          <p:nvCxnSpPr>
            <p:cNvPr id="31" name="Straight Arrow Connector 30">
              <a:extLst>
                <a:ext uri="{FF2B5EF4-FFF2-40B4-BE49-F238E27FC236}">
                  <a16:creationId xmlns="" xmlns:a16="http://schemas.microsoft.com/office/drawing/2014/main" id="{7A445B91-2106-4246-870A-337599911885}"/>
                </a:ext>
              </a:extLst>
            </p:cNvPr>
            <p:cNvCxnSpPr/>
            <p:nvPr/>
          </p:nvCxnSpPr>
          <p:spPr>
            <a:xfrm>
              <a:off x="1554287" y="4325251"/>
              <a:ext cx="6812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08E937D0-2905-418B-854C-0786C61B2B5A}"/>
                </a:ext>
              </a:extLst>
            </p:cNvPr>
            <p:cNvSpPr txBox="1"/>
            <p:nvPr/>
          </p:nvSpPr>
          <p:spPr>
            <a:xfrm>
              <a:off x="1978471" y="3937129"/>
              <a:ext cx="1433129" cy="369332"/>
            </a:xfrm>
            <a:prstGeom prst="rect">
              <a:avLst/>
            </a:prstGeom>
            <a:noFill/>
          </p:spPr>
          <p:txBody>
            <a:bodyPr wrap="square" rtlCol="0">
              <a:spAutoFit/>
            </a:bodyPr>
            <a:lstStyle/>
            <a:p>
              <a:r>
                <a:rPr lang="en-US" dirty="0"/>
                <a:t>Connection 3</a:t>
              </a:r>
              <a:endParaRPr lang="en-CA" dirty="0"/>
            </a:p>
          </p:txBody>
        </p:sp>
      </p:grpSp>
      <p:grpSp>
        <p:nvGrpSpPr>
          <p:cNvPr id="39" name="Group 38">
            <a:extLst>
              <a:ext uri="{FF2B5EF4-FFF2-40B4-BE49-F238E27FC236}">
                <a16:creationId xmlns="" xmlns:a16="http://schemas.microsoft.com/office/drawing/2014/main" id="{DEEBCB21-6143-4021-8775-A5F5A56C30CE}"/>
              </a:ext>
            </a:extLst>
          </p:cNvPr>
          <p:cNvGrpSpPr/>
          <p:nvPr/>
        </p:nvGrpSpPr>
        <p:grpSpPr>
          <a:xfrm>
            <a:off x="1554287" y="4687311"/>
            <a:ext cx="9083425" cy="388123"/>
            <a:chOff x="1554287" y="4687311"/>
            <a:chExt cx="9083425" cy="388123"/>
          </a:xfrm>
        </p:grpSpPr>
        <p:cxnSp>
          <p:nvCxnSpPr>
            <p:cNvPr id="33" name="Straight Arrow Connector 32">
              <a:extLst>
                <a:ext uri="{FF2B5EF4-FFF2-40B4-BE49-F238E27FC236}">
                  <a16:creationId xmlns="" xmlns:a16="http://schemas.microsoft.com/office/drawing/2014/main" id="{D62478AB-91BC-42F0-B847-899C4BE1FA88}"/>
                </a:ext>
              </a:extLst>
            </p:cNvPr>
            <p:cNvCxnSpPr/>
            <p:nvPr/>
          </p:nvCxnSpPr>
          <p:spPr>
            <a:xfrm>
              <a:off x="1554287" y="5075434"/>
              <a:ext cx="9083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 xmlns:a16="http://schemas.microsoft.com/office/drawing/2014/main" id="{645C35D6-1D31-4299-9BB0-303B56C60E52}"/>
                </a:ext>
              </a:extLst>
            </p:cNvPr>
            <p:cNvSpPr txBox="1"/>
            <p:nvPr/>
          </p:nvSpPr>
          <p:spPr>
            <a:xfrm>
              <a:off x="1978471" y="4687311"/>
              <a:ext cx="1489969" cy="369332"/>
            </a:xfrm>
            <a:prstGeom prst="rect">
              <a:avLst/>
            </a:prstGeom>
            <a:noFill/>
          </p:spPr>
          <p:txBody>
            <a:bodyPr wrap="square" rtlCol="0">
              <a:spAutoFit/>
            </a:bodyPr>
            <a:lstStyle/>
            <a:p>
              <a:r>
                <a:rPr lang="en-US" dirty="0"/>
                <a:t>Connection N</a:t>
              </a:r>
              <a:endParaRPr lang="en-CA" dirty="0"/>
            </a:p>
          </p:txBody>
        </p:sp>
      </p:grpSp>
    </p:spTree>
    <p:extLst>
      <p:ext uri="{BB962C8B-B14F-4D97-AF65-F5344CB8AC3E}">
        <p14:creationId xmlns:p14="http://schemas.microsoft.com/office/powerpoint/2010/main" val="331287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1FFE4F-6A5B-45F9-88A6-B79ADAEE45C5}"/>
              </a:ext>
            </a:extLst>
          </p:cNvPr>
          <p:cNvSpPr>
            <a:spLocks noGrp="1"/>
          </p:cNvSpPr>
          <p:nvPr>
            <p:ph type="title"/>
          </p:nvPr>
        </p:nvSpPr>
        <p:spPr/>
        <p:txBody>
          <a:bodyPr/>
          <a:lstStyle/>
          <a:p>
            <a:endParaRPr lang="en-CA"/>
          </a:p>
        </p:txBody>
      </p:sp>
      <p:pic>
        <p:nvPicPr>
          <p:cNvPr id="6" name="Picture 5">
            <a:extLst>
              <a:ext uri="{FF2B5EF4-FFF2-40B4-BE49-F238E27FC236}">
                <a16:creationId xmlns="" xmlns:a16="http://schemas.microsoft.com/office/drawing/2014/main" id="{61360F81-8402-4722-8B56-A73AAE2543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693226"/>
            <a:ext cx="10547127" cy="5471547"/>
          </a:xfrm>
          <a:prstGeom prst="rect">
            <a:avLst/>
          </a:prstGeom>
        </p:spPr>
      </p:pic>
    </p:spTree>
    <p:extLst>
      <p:ext uri="{BB962C8B-B14F-4D97-AF65-F5344CB8AC3E}">
        <p14:creationId xmlns:p14="http://schemas.microsoft.com/office/powerpoint/2010/main" val="1110294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37D4225-FAFF-4ECF-AA47-137D1EBF08FF}"/>
              </a:ext>
            </a:extLst>
          </p:cNvPr>
          <p:cNvSpPr txBox="1"/>
          <p:nvPr/>
        </p:nvSpPr>
        <p:spPr>
          <a:xfrm>
            <a:off x="636998" y="1047964"/>
            <a:ext cx="4376791" cy="5201424"/>
          </a:xfrm>
          <a:prstGeom prst="rect">
            <a:avLst/>
          </a:prstGeom>
          <a:noFill/>
        </p:spPr>
        <p:txBody>
          <a:bodyPr wrap="square" rtlCol="0">
            <a:spAutoFit/>
          </a:bodyPr>
          <a:lstStyle/>
          <a:p>
            <a:r>
              <a:rPr lang="en-US" sz="1400" dirty="0">
                <a:latin typeface="Consolas" panose="020B0609020204030204" pitchFamily="49" charset="0"/>
              </a:rPr>
              <a:t>Single Client Synchronous Blocking</a:t>
            </a:r>
          </a:p>
          <a:p>
            <a:endParaRPr lang="en-US" sz="1200" dirty="0">
              <a:solidFill>
                <a:srgbClr val="7A3E9D"/>
              </a:solidFill>
              <a:latin typeface="Consolas" panose="020B0609020204030204" pitchFamily="49" charset="0"/>
            </a:endParaRPr>
          </a:p>
          <a:p>
            <a:r>
              <a:rPr lang="en-US" sz="1200" dirty="0">
                <a:solidFill>
                  <a:srgbClr val="7A3E9D"/>
                </a:solidFill>
                <a:latin typeface="Consolas" panose="020B0609020204030204" pitchFamily="49" charset="0"/>
              </a:rPr>
              <a:t>def</a:t>
            </a:r>
            <a:r>
              <a:rPr lang="en-US" sz="1200" dirty="0">
                <a:solidFill>
                  <a:srgbClr val="333333"/>
                </a:solidFill>
                <a:latin typeface="Consolas" panose="020B0609020204030204" pitchFamily="49" charset="0"/>
              </a:rPr>
              <a:t> </a:t>
            </a:r>
            <a:r>
              <a:rPr lang="en-US" sz="1200" b="1" dirty="0" err="1">
                <a:solidFill>
                  <a:srgbClr val="AA3731"/>
                </a:solidFill>
                <a:latin typeface="Consolas" panose="020B0609020204030204" pitchFamily="49" charset="0"/>
              </a:rPr>
              <a:t>read_blocking</a:t>
            </a:r>
            <a:r>
              <a:rPr lang="en-US" sz="1200" dirty="0">
                <a:solidFill>
                  <a:srgbClr val="777777"/>
                </a:solidFill>
                <a:latin typeface="Consolas" panose="020B0609020204030204" pitchFamily="49" charset="0"/>
              </a:rPr>
              <a:t>(</a:t>
            </a:r>
            <a:r>
              <a:rPr lang="en-US" sz="1200" dirty="0">
                <a:solidFill>
                  <a:srgbClr val="7A3E9D"/>
                </a:solidFill>
                <a:latin typeface="Consolas" panose="020B0609020204030204" pitchFamily="49" charset="0"/>
              </a:rPr>
              <a:t>conn</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Blocks and waits for &lt;= 1024 bytes.</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msg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a:solidFill>
                  <a:srgbClr val="7A3E9D"/>
                </a:solidFill>
                <a:latin typeface="Consolas" panose="020B0609020204030204" pitchFamily="49" charset="0"/>
              </a:rPr>
              <a:t>b</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r>
              <a:rPr lang="en-US" sz="1200" dirty="0">
                <a:solidFill>
                  <a:srgbClr val="333333"/>
                </a:solidFill>
                <a:latin typeface="Consolas" panose="020B0609020204030204" pitchFamily="49" charset="0"/>
              </a:rPr>
              <a:t>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conn</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recv</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1024</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r>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Keep reading the connection until done.</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a:solidFill>
                  <a:srgbClr val="4B69C6"/>
                </a:solidFill>
                <a:latin typeface="Consolas" panose="020B0609020204030204" pitchFamily="49" charset="0"/>
              </a:rPr>
              <a:t>while</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p>
          <a:p>
            <a:r>
              <a:rPr lang="en-US"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print</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partial msg received: </a:t>
            </a:r>
            <a:r>
              <a:rPr lang="en-US" sz="1200" dirty="0">
                <a:solidFill>
                  <a:srgbClr val="9C5D27"/>
                </a:solidFill>
                <a:latin typeface="Consolas" panose="020B0609020204030204" pitchFamily="49" charset="0"/>
              </a:rPr>
              <a:t>{}</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p>
          <a:p>
            <a:r>
              <a:rPr lang="en-US" sz="1200" dirty="0">
                <a:solidFill>
                  <a:srgbClr val="333333"/>
                </a:solidFill>
                <a:latin typeface="Consolas" panose="020B0609020204030204" pitchFamily="49" charset="0"/>
              </a:rPr>
              <a:t>    msg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recv_data</a:t>
            </a:r>
            <a:r>
              <a:rPr lang="en-US" sz="1200" dirty="0">
                <a:solidFill>
                  <a:srgbClr val="333333"/>
                </a:solidFill>
                <a:latin typeface="Consolas" panose="020B0609020204030204" pitchFamily="49" charset="0"/>
              </a:rPr>
              <a:t>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conn</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recv</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1024</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r>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print</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full msg received: </a:t>
            </a:r>
            <a:r>
              <a:rPr lang="en-US" sz="1200" dirty="0">
                <a:solidFill>
                  <a:srgbClr val="9C5D27"/>
                </a:solidFill>
                <a:latin typeface="Consolas" panose="020B0609020204030204" pitchFamily="49" charset="0"/>
              </a:rPr>
              <a:t>{}</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format</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msg</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r>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r>
            <a:br>
              <a:rPr lang="en-US" sz="1200" dirty="0">
                <a:solidFill>
                  <a:srgbClr val="333333"/>
                </a:solidFill>
                <a:latin typeface="Consolas" panose="020B0609020204030204" pitchFamily="49" charset="0"/>
              </a:rPr>
            </a:br>
            <a:endParaRPr lang="en-US" sz="1200" dirty="0">
              <a:solidFill>
                <a:srgbClr val="333333"/>
              </a:solidFill>
              <a:latin typeface="Consolas" panose="020B0609020204030204" pitchFamily="49" charset="0"/>
            </a:endParaRPr>
          </a:p>
          <a:p>
            <a:r>
              <a:rPr lang="en-US" sz="1200" dirty="0">
                <a:solidFill>
                  <a:srgbClr val="4B69C6"/>
                </a:solidFill>
                <a:latin typeface="Consolas" panose="020B0609020204030204" pitchFamily="49" charset="0"/>
              </a:rPr>
              <a:t>while</a:t>
            </a:r>
            <a:r>
              <a:rPr lang="en-US" sz="1200" dirty="0">
                <a:solidFill>
                  <a:srgbClr val="333333"/>
                </a:solidFill>
                <a:latin typeface="Consolas" panose="020B0609020204030204" pitchFamily="49" charset="0"/>
              </a:rPr>
              <a:t> </a:t>
            </a:r>
            <a:r>
              <a:rPr lang="en-US" sz="1200" dirty="0">
                <a:solidFill>
                  <a:srgbClr val="9C5D27"/>
                </a:solidFill>
                <a:latin typeface="Consolas" panose="020B0609020204030204" pitchFamily="49" charset="0"/>
              </a:rPr>
              <a:t>True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Blocks and waits for a connection.</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print</a:t>
            </a:r>
            <a:r>
              <a:rPr lang="en-US" sz="1200" dirty="0">
                <a:solidFill>
                  <a:srgbClr val="777777"/>
                </a:solidFill>
                <a:latin typeface="Consolas" panose="020B0609020204030204" pitchFamily="49" charset="0"/>
              </a:rPr>
              <a:t>('</a:t>
            </a:r>
            <a:r>
              <a:rPr lang="en-US" sz="1200" dirty="0">
                <a:solidFill>
                  <a:srgbClr val="448C27"/>
                </a:solidFill>
                <a:latin typeface="Consolas" panose="020B0609020204030204" pitchFamily="49" charset="0"/>
              </a:rPr>
              <a:t>Starting up and waiting for input…</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conn</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addr</a:t>
            </a:r>
            <a:r>
              <a:rPr lang="en-US" sz="1200" dirty="0">
                <a:solidFill>
                  <a:srgbClr val="333333"/>
                </a:solidFill>
                <a:latin typeface="Consolas" panose="020B0609020204030204" pitchFamily="49" charset="0"/>
              </a:rPr>
              <a:t> </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sock</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accept</a:t>
            </a:r>
            <a:r>
              <a:rPr lang="en-US" sz="1200" dirty="0">
                <a:solidFill>
                  <a:srgbClr val="777777"/>
                </a:solidFill>
                <a:latin typeface="Consolas" panose="020B0609020204030204" pitchFamily="49" charset="0"/>
              </a:rPr>
              <a:t>()</a:t>
            </a:r>
          </a:p>
          <a:p>
            <a:r>
              <a:rPr lang="en-US" sz="1200" dirty="0">
                <a:solidFill>
                  <a:srgbClr val="333333"/>
                </a:solidFill>
                <a:latin typeface="Consolas" panose="020B0609020204030204" pitchFamily="49" charset="0"/>
              </a:rPr>
              <a:t/>
            </a:r>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read_blocking</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conn</a:t>
            </a:r>
            <a:r>
              <a:rPr lang="en-US" sz="1200" dirty="0">
                <a:solidFill>
                  <a:srgbClr val="777777"/>
                </a:solidFill>
                <a:latin typeface="Consolas" panose="020B0609020204030204" pitchFamily="49" charset="0"/>
              </a:rPr>
              <a:t>)</a:t>
            </a:r>
          </a:p>
          <a:p>
            <a:r>
              <a:rPr lang="en-US" sz="1200" dirty="0">
                <a:solidFill>
                  <a:srgbClr val="333333"/>
                </a:solidFill>
                <a:latin typeface="Consolas" panose="020B0609020204030204" pitchFamily="49" charset="0"/>
              </a:rPr>
              <a:t/>
            </a:r>
            <a:br>
              <a:rPr lang="en-US" sz="1200" dirty="0">
                <a:solidFill>
                  <a:srgbClr val="333333"/>
                </a:solidFill>
                <a:latin typeface="Consolas" panose="020B0609020204030204" pitchFamily="49" charset="0"/>
              </a:rPr>
            </a:br>
            <a:r>
              <a:rPr lang="en-US" sz="1200" dirty="0">
                <a:solidFill>
                  <a:srgbClr val="333333"/>
                </a:solidFill>
                <a:latin typeface="Consolas" panose="020B0609020204030204" pitchFamily="49" charset="0"/>
              </a:rPr>
              <a:t>  </a:t>
            </a:r>
            <a:r>
              <a:rPr lang="en-US" sz="1200" i="1" dirty="0">
                <a:solidFill>
                  <a:srgbClr val="AAAAAA"/>
                </a:solidFill>
                <a:latin typeface="Consolas" panose="020B0609020204030204" pitchFamily="49" charset="0"/>
              </a:rPr>
              <a:t># Close the connection.</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conn</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close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endParaRPr lang="en-CA" dirty="0"/>
          </a:p>
        </p:txBody>
      </p:sp>
      <p:sp>
        <p:nvSpPr>
          <p:cNvPr id="6" name="TextBox 5">
            <a:extLst>
              <a:ext uri="{FF2B5EF4-FFF2-40B4-BE49-F238E27FC236}">
                <a16:creationId xmlns="" xmlns:a16="http://schemas.microsoft.com/office/drawing/2014/main" id="{2065376F-A33D-4201-A9DE-D35B330638B8}"/>
              </a:ext>
            </a:extLst>
          </p:cNvPr>
          <p:cNvSpPr txBox="1"/>
          <p:nvPr/>
        </p:nvSpPr>
        <p:spPr>
          <a:xfrm>
            <a:off x="6096000" y="1047964"/>
            <a:ext cx="5575443" cy="5016758"/>
          </a:xfrm>
          <a:prstGeom prst="rect">
            <a:avLst/>
          </a:prstGeom>
          <a:noFill/>
        </p:spPr>
        <p:txBody>
          <a:bodyPr wrap="square" rtlCol="0">
            <a:spAutoFit/>
          </a:bodyPr>
          <a:lstStyle/>
          <a:p>
            <a:r>
              <a:rPr lang="en-US" sz="1400" dirty="0">
                <a:latin typeface="Consolas" panose="020B0609020204030204" pitchFamily="49" charset="0"/>
              </a:rPr>
              <a:t>Multi Client Synchronous Blocking</a:t>
            </a:r>
          </a:p>
          <a:p>
            <a:endParaRPr lang="en-US" sz="1200" dirty="0">
              <a:solidFill>
                <a:srgbClr val="7A3E9D"/>
              </a:solidFill>
              <a:latin typeface="Consolas" panose="020B0609020204030204" pitchFamily="49" charset="0"/>
            </a:endParaRPr>
          </a:p>
          <a:p>
            <a:r>
              <a:rPr lang="en-CA" sz="1200" dirty="0">
                <a:solidFill>
                  <a:srgbClr val="7A3E9D"/>
                </a:solidFill>
                <a:latin typeface="Consolas" panose="020B0609020204030204" pitchFamily="49" charset="0"/>
              </a:rPr>
              <a:t>class</a:t>
            </a:r>
            <a:r>
              <a:rPr lang="en-CA" sz="1200" dirty="0">
                <a:solidFill>
                  <a:srgbClr val="333333"/>
                </a:solidFill>
                <a:latin typeface="Consolas" panose="020B0609020204030204" pitchFamily="49" charset="0"/>
              </a:rPr>
              <a:t> </a:t>
            </a:r>
            <a:r>
              <a:rPr lang="en-CA" sz="1200" b="1" dirty="0" err="1">
                <a:solidFill>
                  <a:srgbClr val="7A3E9D"/>
                </a:solidFill>
                <a:latin typeface="Consolas" panose="020B0609020204030204" pitchFamily="49" charset="0"/>
              </a:rPr>
              <a:t>ReadThread</a:t>
            </a:r>
            <a:r>
              <a:rPr lang="en-CA" sz="1200" dirty="0">
                <a:solidFill>
                  <a:srgbClr val="777777"/>
                </a:solidFill>
                <a:latin typeface="Consolas" panose="020B0609020204030204" pitchFamily="49" charset="0"/>
              </a:rPr>
              <a:t>(</a:t>
            </a:r>
            <a:r>
              <a:rPr lang="en-CA" sz="1200" b="1" dirty="0" err="1">
                <a:solidFill>
                  <a:srgbClr val="7A3E9D"/>
                </a:solidFill>
                <a:latin typeface="Consolas" panose="020B0609020204030204" pitchFamily="49" charset="0"/>
              </a:rPr>
              <a:t>threading</a:t>
            </a:r>
            <a:r>
              <a:rPr lang="en-CA" sz="1200" dirty="0" err="1">
                <a:solidFill>
                  <a:srgbClr val="777777"/>
                </a:solidFill>
                <a:latin typeface="Consolas" panose="020B0609020204030204" pitchFamily="49" charset="0"/>
              </a:rPr>
              <a:t>.</a:t>
            </a:r>
            <a:r>
              <a:rPr lang="en-CA" sz="1200" b="1" dirty="0" err="1">
                <a:solidFill>
                  <a:srgbClr val="7A3E9D"/>
                </a:solidFill>
                <a:latin typeface="Consolas" panose="020B0609020204030204" pitchFamily="49" charset="0"/>
              </a:rPr>
              <a:t>Thread</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__</a:t>
            </a:r>
            <a:r>
              <a:rPr lang="en-CA" sz="1200" b="1" dirty="0" err="1">
                <a:solidFill>
                  <a:srgbClr val="AA3731"/>
                </a:solidFill>
                <a:latin typeface="Consolas" panose="020B0609020204030204" pitchFamily="49" charset="0"/>
              </a:rPr>
              <a:t>init</a:t>
            </a:r>
            <a:r>
              <a:rPr lang="en-CA" sz="1200" b="1" dirty="0">
                <a:solidFill>
                  <a:srgbClr val="AA3731"/>
                </a:solidFill>
                <a:latin typeface="Consolas" panose="020B0609020204030204" pitchFamily="49" charset="0"/>
              </a:rPr>
              <a:t>__</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self</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threadName</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conn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threading</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Thread</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__</a:t>
            </a:r>
            <a:r>
              <a:rPr lang="en-CA" sz="1200" b="1" dirty="0" err="1">
                <a:solidFill>
                  <a:srgbClr val="AA3731"/>
                </a:solidFill>
                <a:latin typeface="Consolas" panose="020B0609020204030204" pitchFamily="49" charset="0"/>
              </a:rPr>
              <a:t>init</a:t>
            </a:r>
            <a:r>
              <a:rPr lang="en-CA" sz="1200" b="1" dirty="0">
                <a:solidFill>
                  <a:srgbClr val="AA3731"/>
                </a:solidFill>
                <a:latin typeface="Consolas" panose="020B0609020204030204" pitchFamily="49" charset="0"/>
              </a:rPr>
              <a:t>__</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self</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9C5D27"/>
                </a:solidFill>
                <a:latin typeface="Consolas" panose="020B0609020204030204" pitchFamily="49" charset="0"/>
              </a:rPr>
              <a:t>self</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threadName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threadName</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self</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b</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9C5D27"/>
                </a:solidFill>
                <a:latin typeface="Consolas" panose="020B0609020204030204" pitchFamily="49" charset="0"/>
              </a:rPr>
              <a:t>self</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conn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conn</a:t>
            </a: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run</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self</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a:t>
            </a:r>
            <a:r>
              <a:rPr lang="en-CA" sz="1200" dirty="0">
                <a:solidFill>
                  <a:srgbClr val="448C27"/>
                </a:solidFill>
                <a:latin typeface="Consolas" panose="020B0609020204030204" pitchFamily="49" charset="0"/>
              </a:rPr>
              <a:t> </a:t>
            </a:r>
            <a:r>
              <a:rPr lang="en-CA" sz="1200" dirty="0" err="1">
                <a:solidFill>
                  <a:srgbClr val="448C27"/>
                </a:solidFill>
                <a:latin typeface="Consolas" panose="020B0609020204030204" pitchFamily="49" charset="0"/>
              </a:rPr>
              <a:t>starting</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self</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threadName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US" sz="1200" b="1" dirty="0">
                <a:solidFill>
                  <a:srgbClr val="AA3731"/>
                </a:solidFill>
                <a:latin typeface="Consolas" panose="020B0609020204030204" pitchFamily="49" charset="0"/>
              </a:rPr>
              <a:t> </a:t>
            </a:r>
            <a:r>
              <a:rPr lang="en-US" sz="1200" b="1" dirty="0" err="1">
                <a:solidFill>
                  <a:srgbClr val="AA3731"/>
                </a:solidFill>
                <a:latin typeface="Consolas" panose="020B0609020204030204" pitchFamily="49" charset="0"/>
              </a:rPr>
              <a:t>read_blocking</a:t>
            </a:r>
            <a:r>
              <a:rPr lang="en-US" sz="1200" b="1" dirty="0">
                <a:solidFill>
                  <a:srgbClr val="AA3731"/>
                </a:solidFill>
                <a:latin typeface="Consolas" panose="020B0609020204030204" pitchFamily="49" charset="0"/>
              </a:rPr>
              <a:t>(</a:t>
            </a:r>
            <a:r>
              <a:rPr lang="en-US" sz="1200" b="1" dirty="0" err="1">
                <a:solidFill>
                  <a:srgbClr val="AA3731"/>
                </a:solidFill>
                <a:latin typeface="Consolas" panose="020B0609020204030204" pitchFamily="49" charset="0"/>
              </a:rPr>
              <a:t>self.conn</a:t>
            </a:r>
            <a:r>
              <a:rPr lang="en-US" sz="1200" b="1" dirty="0">
                <a:solidFill>
                  <a:srgbClr val="AA3731"/>
                </a:solidFill>
                <a:latin typeface="Consolas" panose="020B0609020204030204" pitchFamily="49" charset="0"/>
              </a:rPr>
              <a:t>) </a:t>
            </a:r>
            <a:r>
              <a:rPr lang="en-CA" sz="1200" dirty="0">
                <a:solidFill>
                  <a:srgbClr val="448C27"/>
                </a:solidFill>
                <a:latin typeface="Consolas" panose="020B0609020204030204" pitchFamily="49" charset="0"/>
              </a:rPr>
              <a:t># Same as single client</a:t>
            </a: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Close the connection.</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self.conn</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True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Blocks and waits for a connection.</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Main thread: starting up and waiting for input…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conn</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addr</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accept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threadId</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1</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threadName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Thread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threadId</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ReadThread</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threadName</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conn</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start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p:txBody>
      </p:sp>
    </p:spTree>
    <p:extLst>
      <p:ext uri="{BB962C8B-B14F-4D97-AF65-F5344CB8AC3E}">
        <p14:creationId xmlns:p14="http://schemas.microsoft.com/office/powerpoint/2010/main" val="122159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4"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5" end="1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6" end="1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7" end="1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8" end="1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6" end="6"/>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7" end="7"/>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0" end="10"/>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B4C188-2D67-4568-874D-A66773CB6B35}"/>
              </a:ext>
            </a:extLst>
          </p:cNvPr>
          <p:cNvSpPr>
            <a:spLocks noGrp="1"/>
          </p:cNvSpPr>
          <p:nvPr>
            <p:ph type="title"/>
          </p:nvPr>
        </p:nvSpPr>
        <p:spPr/>
        <p:txBody>
          <a:bodyPr/>
          <a:lstStyle/>
          <a:p>
            <a:r>
              <a:rPr lang="en-US" dirty="0"/>
              <a:t>That easy to scale? What’s the big deal?</a:t>
            </a:r>
            <a:endParaRPr lang="en-CA" dirty="0"/>
          </a:p>
        </p:txBody>
      </p:sp>
      <p:sp>
        <p:nvSpPr>
          <p:cNvPr id="3" name="Content Placeholder 2">
            <a:extLst>
              <a:ext uri="{FF2B5EF4-FFF2-40B4-BE49-F238E27FC236}">
                <a16:creationId xmlns="" xmlns:a16="http://schemas.microsoft.com/office/drawing/2014/main" id="{408DB24A-9120-43F1-A273-0C65D333A1FF}"/>
              </a:ext>
            </a:extLst>
          </p:cNvPr>
          <p:cNvSpPr>
            <a:spLocks noGrp="1"/>
          </p:cNvSpPr>
          <p:nvPr>
            <p:ph idx="1"/>
          </p:nvPr>
        </p:nvSpPr>
        <p:spPr/>
        <p:txBody>
          <a:bodyPr/>
          <a:lstStyle/>
          <a:p>
            <a:r>
              <a:rPr lang="en-US" dirty="0"/>
              <a:t>Code Changes</a:t>
            </a:r>
          </a:p>
          <a:p>
            <a:r>
              <a:rPr lang="en-US" dirty="0"/>
              <a:t>Data Complexity</a:t>
            </a:r>
          </a:p>
          <a:p>
            <a:r>
              <a:rPr lang="en-US" dirty="0"/>
              <a:t>Memory Usage</a:t>
            </a:r>
            <a:endParaRPr lang="en-CA" dirty="0"/>
          </a:p>
        </p:txBody>
      </p:sp>
    </p:spTree>
    <p:extLst>
      <p:ext uri="{BB962C8B-B14F-4D97-AF65-F5344CB8AC3E}">
        <p14:creationId xmlns:p14="http://schemas.microsoft.com/office/powerpoint/2010/main" val="531952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B62950-78B1-4B29-918E-AAABDE4E12FA}"/>
              </a:ext>
            </a:extLst>
          </p:cNvPr>
          <p:cNvSpPr>
            <a:spLocks noGrp="1"/>
          </p:cNvSpPr>
          <p:nvPr>
            <p:ph type="title"/>
          </p:nvPr>
        </p:nvSpPr>
        <p:spPr/>
        <p:txBody>
          <a:bodyPr/>
          <a:lstStyle/>
          <a:p>
            <a:r>
              <a:rPr lang="en-US" dirty="0"/>
              <a:t>Synchronous Non-Blocking (1 connection)</a:t>
            </a:r>
            <a:endParaRPr lang="en-CA" dirty="0"/>
          </a:p>
        </p:txBody>
      </p:sp>
      <p:grpSp>
        <p:nvGrpSpPr>
          <p:cNvPr id="12" name="Group 11">
            <a:extLst>
              <a:ext uri="{FF2B5EF4-FFF2-40B4-BE49-F238E27FC236}">
                <a16:creationId xmlns="" xmlns:a16="http://schemas.microsoft.com/office/drawing/2014/main" id="{8629E0A8-CB7D-4B1D-BD15-3F37CFF6C85C}"/>
              </a:ext>
            </a:extLst>
          </p:cNvPr>
          <p:cNvGrpSpPr/>
          <p:nvPr/>
        </p:nvGrpSpPr>
        <p:grpSpPr>
          <a:xfrm>
            <a:off x="1044825" y="1690688"/>
            <a:ext cx="1441190" cy="4432710"/>
            <a:chOff x="1044825" y="1690688"/>
            <a:chExt cx="1441190" cy="3607163"/>
          </a:xfrm>
        </p:grpSpPr>
        <p:sp>
          <p:nvSpPr>
            <p:cNvPr id="4" name="Flowchart: Alternate Process 3">
              <a:extLst>
                <a:ext uri="{FF2B5EF4-FFF2-40B4-BE49-F238E27FC236}">
                  <a16:creationId xmlns="" xmlns:a16="http://schemas.microsoft.com/office/drawing/2014/main" id="{96D64E38-D26B-4C5E-81CE-4839289BA7B7}"/>
                </a:ext>
              </a:extLst>
            </p:cNvPr>
            <p:cNvSpPr/>
            <p:nvPr/>
          </p:nvSpPr>
          <p:spPr>
            <a:xfrm>
              <a:off x="1044825" y="1690688"/>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 xmlns:a16="http://schemas.microsoft.com/office/drawing/2014/main" id="{3E0140D6-D505-4487-867F-4CD86852726C}"/>
                </a:ext>
              </a:extLst>
            </p:cNvPr>
            <p:cNvCxnSpPr>
              <a:cxnSpLocks/>
            </p:cNvCxnSpPr>
            <p:nvPr/>
          </p:nvCxnSpPr>
          <p:spPr>
            <a:xfrm>
              <a:off x="1761393" y="2059716"/>
              <a:ext cx="0" cy="323813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80ED06F1-3DB2-484E-A7D3-104233A162F3}"/>
                </a:ext>
              </a:extLst>
            </p:cNvPr>
            <p:cNvSpPr txBox="1"/>
            <p:nvPr/>
          </p:nvSpPr>
          <p:spPr>
            <a:xfrm>
              <a:off x="1077041" y="1724078"/>
              <a:ext cx="1408974" cy="300548"/>
            </a:xfrm>
            <a:prstGeom prst="rect">
              <a:avLst/>
            </a:prstGeom>
            <a:noFill/>
          </p:spPr>
          <p:txBody>
            <a:bodyPr wrap="square" rtlCol="0">
              <a:spAutoFit/>
            </a:bodyPr>
            <a:lstStyle/>
            <a:p>
              <a:pPr algn="ctr"/>
              <a:r>
                <a:rPr lang="en-US" dirty="0"/>
                <a:t>Program</a:t>
              </a:r>
              <a:endParaRPr lang="en-CA" dirty="0"/>
            </a:p>
          </p:txBody>
        </p:sp>
      </p:grpSp>
      <p:sp>
        <p:nvSpPr>
          <p:cNvPr id="13" name="Flowchart: Alternate Process 12">
            <a:extLst>
              <a:ext uri="{FF2B5EF4-FFF2-40B4-BE49-F238E27FC236}">
                <a16:creationId xmlns="" xmlns:a16="http://schemas.microsoft.com/office/drawing/2014/main" id="{646C6200-1867-4B01-A8D2-DB3F6A9495C2}"/>
              </a:ext>
            </a:extLst>
          </p:cNvPr>
          <p:cNvSpPr/>
          <p:nvPr/>
        </p:nvSpPr>
        <p:spPr>
          <a:xfrm>
            <a:off x="3194529" y="1690686"/>
            <a:ext cx="1433136" cy="448617"/>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 xmlns:a16="http://schemas.microsoft.com/office/drawing/2014/main" id="{9F89EC4F-1DAC-402A-A8FD-4933B5C1F891}"/>
              </a:ext>
            </a:extLst>
          </p:cNvPr>
          <p:cNvCxnSpPr>
            <a:cxnSpLocks/>
            <a:stCxn id="13" idx="2"/>
          </p:cNvCxnSpPr>
          <p:nvPr/>
        </p:nvCxnSpPr>
        <p:spPr>
          <a:xfrm>
            <a:off x="3911097" y="2139303"/>
            <a:ext cx="8054" cy="389963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81C59433-175E-4B3E-AEB5-174163BFFC47}"/>
              </a:ext>
            </a:extLst>
          </p:cNvPr>
          <p:cNvSpPr txBox="1"/>
          <p:nvPr/>
        </p:nvSpPr>
        <p:spPr>
          <a:xfrm>
            <a:off x="3202582" y="1690688"/>
            <a:ext cx="1433135" cy="369028"/>
          </a:xfrm>
          <a:prstGeom prst="rect">
            <a:avLst/>
          </a:prstGeom>
          <a:noFill/>
        </p:spPr>
        <p:txBody>
          <a:bodyPr wrap="square" rtlCol="0">
            <a:spAutoFit/>
          </a:bodyPr>
          <a:lstStyle/>
          <a:p>
            <a:pPr algn="ctr"/>
            <a:r>
              <a:rPr lang="en-US" dirty="0"/>
              <a:t>OS</a:t>
            </a:r>
            <a:endParaRPr lang="en-CA" dirty="0"/>
          </a:p>
        </p:txBody>
      </p:sp>
      <p:sp>
        <p:nvSpPr>
          <p:cNvPr id="19" name="Rectangle 18">
            <a:extLst>
              <a:ext uri="{FF2B5EF4-FFF2-40B4-BE49-F238E27FC236}">
                <a16:creationId xmlns="" xmlns:a16="http://schemas.microsoft.com/office/drawing/2014/main" id="{C8F97503-9F34-4F77-895E-5A92EEF0BD9E}"/>
              </a:ext>
            </a:extLst>
          </p:cNvPr>
          <p:cNvSpPr/>
          <p:nvPr/>
        </p:nvSpPr>
        <p:spPr>
          <a:xfrm>
            <a:off x="1691071"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0" name="Group 39">
            <a:extLst>
              <a:ext uri="{FF2B5EF4-FFF2-40B4-BE49-F238E27FC236}">
                <a16:creationId xmlns="" xmlns:a16="http://schemas.microsoft.com/office/drawing/2014/main" id="{8018276A-10D1-422E-81BB-FBD996AC900E}"/>
              </a:ext>
            </a:extLst>
          </p:cNvPr>
          <p:cNvGrpSpPr/>
          <p:nvPr/>
        </p:nvGrpSpPr>
        <p:grpSpPr>
          <a:xfrm>
            <a:off x="3843727" y="2870139"/>
            <a:ext cx="780257" cy="383014"/>
            <a:chOff x="3843727" y="2870139"/>
            <a:chExt cx="780257" cy="383014"/>
          </a:xfrm>
        </p:grpSpPr>
        <p:sp>
          <p:nvSpPr>
            <p:cNvPr id="23" name="Rectangle 22">
              <a:extLst>
                <a:ext uri="{FF2B5EF4-FFF2-40B4-BE49-F238E27FC236}">
                  <a16:creationId xmlns="" xmlns:a16="http://schemas.microsoft.com/office/drawing/2014/main" id="{B6F9EBB0-0862-4636-A4F9-634532C8D963}"/>
                </a:ext>
              </a:extLst>
            </p:cNvPr>
            <p:cNvSpPr/>
            <p:nvPr/>
          </p:nvSpPr>
          <p:spPr>
            <a:xfrm>
              <a:off x="3843727" y="287013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6" name="Straight Arrow Connector 25">
              <a:extLst>
                <a:ext uri="{FF2B5EF4-FFF2-40B4-BE49-F238E27FC236}">
                  <a16:creationId xmlns="" xmlns:a16="http://schemas.microsoft.com/office/drawing/2014/main" id="{71D93742-B8EC-4220-9520-CAFD7C69C823}"/>
                </a:ext>
              </a:extLst>
            </p:cNvPr>
            <p:cNvCxnSpPr/>
            <p:nvPr/>
          </p:nvCxnSpPr>
          <p:spPr>
            <a:xfrm>
              <a:off x="3907416" y="325315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 xmlns:a16="http://schemas.microsoft.com/office/drawing/2014/main" id="{63CFA61E-CB5F-4285-97C8-67976C17AD52}"/>
              </a:ext>
            </a:extLst>
          </p:cNvPr>
          <p:cNvSpPr/>
          <p:nvPr/>
        </p:nvSpPr>
        <p:spPr>
          <a:xfrm>
            <a:off x="1691071" y="4762603"/>
            <a:ext cx="140640" cy="18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 xmlns:a16="http://schemas.microsoft.com/office/drawing/2014/main" id="{11CE4141-D5AA-484E-8C0E-E088356E48FE}"/>
              </a:ext>
            </a:extLst>
          </p:cNvPr>
          <p:cNvSpPr txBox="1"/>
          <p:nvPr/>
        </p:nvSpPr>
        <p:spPr>
          <a:xfrm>
            <a:off x="6339255" y="1691349"/>
            <a:ext cx="5649123" cy="5328895"/>
          </a:xfrm>
          <a:prstGeom prst="rect">
            <a:avLst/>
          </a:prstGeom>
          <a:noFill/>
        </p:spPr>
        <p:txBody>
          <a:bodyPr wrap="square" rtlCol="0">
            <a:spAutoFit/>
          </a:bodyPr>
          <a:lstStyle/>
          <a:p>
            <a:r>
              <a:rPr lang="en-CA" sz="1400" dirty="0">
                <a:solidFill>
                  <a:srgbClr val="4B69C6"/>
                </a:solidFill>
                <a:latin typeface="Consolas" panose="020B0609020204030204" pitchFamily="49" charset="0"/>
              </a:rPr>
              <a:t>    try</a:t>
            </a:r>
            <a:r>
              <a:rPr lang="en-CA" sz="1400" dirty="0">
                <a:solidFill>
                  <a:srgbClr val="777777"/>
                </a:solidFill>
                <a:latin typeface="Consolas" panose="020B0609020204030204" pitchFamily="49" charset="0"/>
              </a:rPr>
              <a:t>:</a:t>
            </a:r>
          </a:p>
          <a:p>
            <a:endParaRPr lang="en-CA" sz="1400" dirty="0">
              <a:solidFill>
                <a:srgbClr val="333333"/>
              </a:solidFill>
              <a:latin typeface="Consolas" panose="020B0609020204030204" pitchFamily="49" charset="0"/>
            </a:endParaRPr>
          </a:p>
          <a:p>
            <a:pPr>
              <a:lnSpc>
                <a:spcPct val="0"/>
              </a:lnSpc>
            </a:pP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recv</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1024</a:t>
            </a:r>
            <a:r>
              <a:rPr lang="en-CA" sz="1400" dirty="0">
                <a:solidFill>
                  <a:srgbClr val="777777"/>
                </a:solidFill>
                <a:latin typeface="Consolas" panose="020B0609020204030204" pitchFamily="49" charset="0"/>
              </a:rPr>
              <a:t>)</a:t>
            </a:r>
          </a:p>
          <a:p>
            <a:pPr>
              <a:lnSpc>
                <a:spcPct val="0"/>
              </a:lnSpc>
            </a:pPr>
            <a:r>
              <a:rPr lang="en-CA" sz="1400" dirty="0">
                <a:solidFill>
                  <a:srgbClr val="333333"/>
                </a:solidFill>
                <a:latin typeface="Consolas" panose="020B0609020204030204" pitchFamily="49" charset="0"/>
              </a:rPr>
              <a:t>        msg </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US" sz="1400" dirty="0">
                <a:solidFill>
                  <a:srgbClr val="4B69C6"/>
                </a:solidFill>
                <a:latin typeface="Consolas" panose="020B0609020204030204" pitchFamily="49" charset="0"/>
              </a:rPr>
              <a:t>    except</a:t>
            </a:r>
            <a:r>
              <a:rPr lang="en-US" sz="1400" dirty="0">
                <a:solidFill>
                  <a:srgbClr val="333333"/>
                </a:solidFill>
                <a:latin typeface="Consolas" panose="020B0609020204030204" pitchFamily="49" charset="0"/>
              </a:rPr>
              <a:t> </a:t>
            </a:r>
            <a:r>
              <a:rPr lang="en-US" sz="1400" dirty="0" err="1">
                <a:solidFill>
                  <a:srgbClr val="7A3E9D"/>
                </a:solidFill>
                <a:latin typeface="Consolas" panose="020B0609020204030204" pitchFamily="49" charset="0"/>
              </a:rPr>
              <a:t>IOError</a:t>
            </a:r>
            <a:r>
              <a:rPr lang="en-US" sz="1400" dirty="0">
                <a:solidFill>
                  <a:srgbClr val="333333"/>
                </a:solidFill>
                <a:latin typeface="Consolas" panose="020B0609020204030204" pitchFamily="49" charset="0"/>
              </a:rPr>
              <a:t> </a:t>
            </a:r>
            <a:r>
              <a:rPr lang="en-US" sz="1400" dirty="0">
                <a:solidFill>
                  <a:srgbClr val="4B69C6"/>
                </a:solidFill>
                <a:latin typeface="Consolas" panose="020B0609020204030204" pitchFamily="49" charset="0"/>
              </a:rPr>
              <a:t>as</a:t>
            </a:r>
            <a:r>
              <a:rPr lang="en-US" sz="1400" dirty="0">
                <a:solidFill>
                  <a:srgbClr val="333333"/>
                </a:solidFill>
                <a:latin typeface="Consolas" panose="020B0609020204030204" pitchFamily="49" charset="0"/>
              </a:rPr>
              <a:t> e</a:t>
            </a:r>
            <a:r>
              <a:rPr lang="en-US" sz="1400" dirty="0">
                <a:solidFill>
                  <a:srgbClr val="777777"/>
                </a:solidFill>
                <a:latin typeface="Consolas" panose="020B0609020204030204" pitchFamily="49" charset="0"/>
              </a:rPr>
              <a:t>:</a:t>
            </a:r>
            <a:endParaRPr lang="en-US" sz="1400" dirty="0">
              <a:solidFill>
                <a:srgbClr val="333333"/>
              </a:solidFill>
              <a:latin typeface="Consolas" panose="020B0609020204030204" pitchFamily="49" charset="0"/>
            </a:endParaRPr>
          </a:p>
          <a:p>
            <a:r>
              <a:rPr lang="en-US" sz="1400" dirty="0">
                <a:solidFill>
                  <a:srgbClr val="333333"/>
                </a:solidFill>
                <a:latin typeface="Consolas" panose="020B0609020204030204" pitchFamily="49" charset="0"/>
              </a:rPr>
              <a:t>        </a:t>
            </a:r>
            <a:r>
              <a:rPr lang="en-US" sz="1400" dirty="0">
                <a:solidFill>
                  <a:srgbClr val="4B69C6"/>
                </a:solidFill>
                <a:latin typeface="Consolas" panose="020B0609020204030204" pitchFamily="49" charset="0"/>
              </a:rPr>
              <a:t>if</a:t>
            </a:r>
            <a:r>
              <a:rPr lang="en-US" sz="1400" dirty="0">
                <a:solidFill>
                  <a:srgbClr val="777777"/>
                </a:solidFill>
                <a:latin typeface="Consolas" panose="020B0609020204030204" pitchFamily="49" charset="0"/>
              </a:rPr>
              <a:t>(</a:t>
            </a:r>
            <a:r>
              <a:rPr lang="en-US" sz="1400" dirty="0" err="1">
                <a:solidFill>
                  <a:srgbClr val="333333"/>
                </a:solidFill>
                <a:latin typeface="Consolas" panose="020B0609020204030204" pitchFamily="49" charset="0"/>
              </a:rPr>
              <a:t>e</a:t>
            </a:r>
            <a:r>
              <a:rPr lang="en-US" sz="1400" dirty="0" err="1">
                <a:solidFill>
                  <a:srgbClr val="777777"/>
                </a:solidFill>
                <a:latin typeface="Consolas" panose="020B0609020204030204" pitchFamily="49" charset="0"/>
              </a:rPr>
              <a:t>.</a:t>
            </a:r>
            <a:r>
              <a:rPr lang="en-US" sz="1400" dirty="0" err="1">
                <a:solidFill>
                  <a:srgbClr val="333333"/>
                </a:solidFill>
                <a:latin typeface="Consolas" panose="020B0609020204030204" pitchFamily="49" charset="0"/>
              </a:rPr>
              <a:t>errno</a:t>
            </a:r>
            <a:r>
              <a:rPr lang="en-US" sz="1400" dirty="0">
                <a:solidFill>
                  <a:srgbClr val="333333"/>
                </a:solidFill>
                <a:latin typeface="Consolas" panose="020B0609020204030204" pitchFamily="49" charset="0"/>
              </a:rPr>
              <a:t> </a:t>
            </a:r>
            <a:r>
              <a:rPr lang="en-US" sz="1400" dirty="0">
                <a:solidFill>
                  <a:srgbClr val="777777"/>
                </a:solidFill>
                <a:latin typeface="Consolas" panose="020B0609020204030204" pitchFamily="49" charset="0"/>
              </a:rPr>
              <a:t>==</a:t>
            </a:r>
            <a:r>
              <a:rPr lang="en-US" sz="1400" dirty="0">
                <a:solidFill>
                  <a:srgbClr val="333333"/>
                </a:solidFill>
                <a:latin typeface="Consolas" panose="020B0609020204030204" pitchFamily="49" charset="0"/>
              </a:rPr>
              <a:t> </a:t>
            </a:r>
            <a:r>
              <a:rPr lang="en-US" sz="1400" dirty="0" err="1">
                <a:solidFill>
                  <a:srgbClr val="333333"/>
                </a:solidFill>
                <a:latin typeface="Consolas" panose="020B0609020204030204" pitchFamily="49" charset="0"/>
              </a:rPr>
              <a:t>errno</a:t>
            </a:r>
            <a:r>
              <a:rPr lang="en-US" sz="1400" dirty="0" err="1">
                <a:solidFill>
                  <a:srgbClr val="777777"/>
                </a:solidFill>
                <a:latin typeface="Consolas" panose="020B0609020204030204" pitchFamily="49" charset="0"/>
              </a:rPr>
              <a:t>.</a:t>
            </a:r>
            <a:r>
              <a:rPr lang="en-US" sz="1400" dirty="0" err="1">
                <a:solidFill>
                  <a:srgbClr val="9C5D27"/>
                </a:solidFill>
                <a:latin typeface="Consolas" panose="020B0609020204030204" pitchFamily="49" charset="0"/>
              </a:rPr>
              <a:t>EWOULDBLOCK</a:t>
            </a:r>
            <a:r>
              <a:rPr lang="en-US" sz="1400" dirty="0">
                <a:solidFill>
                  <a:srgbClr val="777777"/>
                </a:solidFill>
                <a:latin typeface="Consolas" panose="020B0609020204030204" pitchFamily="49" charset="0"/>
              </a:rPr>
              <a:t>):</a:t>
            </a:r>
            <a:endParaRPr lang="en-US" sz="1400" dirty="0">
              <a:solidFill>
                <a:srgbClr val="333333"/>
              </a:solidFill>
              <a:latin typeface="Consolas" panose="020B0609020204030204" pitchFamily="49" charset="0"/>
            </a:endParaRPr>
          </a:p>
          <a:p>
            <a:r>
              <a:rPr lang="en-US" sz="1400" dirty="0">
                <a:solidFill>
                  <a:srgbClr val="333333"/>
                </a:solidFill>
                <a:latin typeface="Consolas" panose="020B0609020204030204" pitchFamily="49" charset="0"/>
              </a:rPr>
              <a:t>            </a:t>
            </a:r>
            <a:r>
              <a:rPr lang="en-US" sz="1400" b="1" dirty="0">
                <a:solidFill>
                  <a:srgbClr val="AA3731"/>
                </a:solidFill>
                <a:latin typeface="Consolas" panose="020B0609020204030204" pitchFamily="49" charset="0"/>
              </a:rPr>
              <a:t>print</a:t>
            </a:r>
            <a:r>
              <a:rPr lang="en-US" sz="1400" dirty="0">
                <a:solidFill>
                  <a:srgbClr val="777777"/>
                </a:solidFill>
                <a:latin typeface="Consolas" panose="020B0609020204030204" pitchFamily="49" charset="0"/>
              </a:rPr>
              <a:t>('</a:t>
            </a:r>
            <a:r>
              <a:rPr lang="en-US" sz="1400" dirty="0">
                <a:solidFill>
                  <a:srgbClr val="448C27"/>
                </a:solidFill>
                <a:latin typeface="Consolas" panose="020B0609020204030204" pitchFamily="49" charset="0"/>
              </a:rPr>
              <a:t>nothing to read</a:t>
            </a:r>
            <a:r>
              <a:rPr lang="en-US"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except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timeout</a:t>
            </a:r>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as</a:t>
            </a:r>
            <a:r>
              <a:rPr lang="en-CA" sz="1400" dirty="0">
                <a:solidFill>
                  <a:srgbClr val="333333"/>
                </a:solidFill>
                <a:latin typeface="Consolas" panose="020B0609020204030204" pitchFamily="49" charset="0"/>
              </a:rPr>
              <a:t> 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err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e</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args</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0</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if</a:t>
            </a:r>
            <a:r>
              <a:rPr lang="en-CA" sz="1400" dirty="0">
                <a:solidFill>
                  <a:srgbClr val="333333"/>
                </a:solidFill>
                <a:latin typeface="Consolas" panose="020B0609020204030204" pitchFamily="49" charset="0"/>
              </a:rPr>
              <a:t> err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timed out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sleep</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a:t>
            </a:r>
            <a:r>
              <a:rPr lang="en-CA" sz="1400" dirty="0">
                <a:solidFill>
                  <a:srgbClr val="777777"/>
                </a:solidFill>
                <a:latin typeface="Consolas" panose="020B0609020204030204" pitchFamily="49" charset="0"/>
              </a:rPr>
              <a:t>'</a:t>
            </a:r>
            <a:r>
              <a:rPr lang="en-CA" sz="1400" dirty="0" err="1">
                <a:solidFill>
                  <a:srgbClr val="448C27"/>
                </a:solidFill>
                <a:latin typeface="Consolas" panose="020B0609020204030204" pitchFamily="49" charset="0"/>
              </a:rPr>
              <a:t>recv</a:t>
            </a:r>
            <a:r>
              <a:rPr lang="en-CA" sz="1400" dirty="0">
                <a:solidFill>
                  <a:srgbClr val="448C27"/>
                </a:solidFill>
                <a:latin typeface="Consolas" panose="020B0609020204030204" pitchFamily="49" charset="0"/>
              </a:rPr>
              <a:t> timed out, retry later</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continue</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else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 e</a:t>
            </a: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sys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exit</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except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error</a:t>
            </a:r>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as</a:t>
            </a:r>
            <a:r>
              <a:rPr lang="en-CA" sz="1400" dirty="0">
                <a:solidFill>
                  <a:srgbClr val="333333"/>
                </a:solidFill>
                <a:latin typeface="Consolas" panose="020B0609020204030204" pitchFamily="49" charset="0"/>
              </a:rPr>
              <a:t> 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 e</a:t>
            </a: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sys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exit</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else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if</a:t>
            </a:r>
            <a:r>
              <a:rPr lang="en-CA" sz="1400" dirty="0">
                <a:solidFill>
                  <a:srgbClr val="333333"/>
                </a:solidFill>
                <a:latin typeface="Consolas" panose="020B0609020204030204" pitchFamily="49" charset="0"/>
              </a:rPr>
              <a:t> </a:t>
            </a:r>
            <a:r>
              <a:rPr lang="en-CA" sz="1400" b="1" dirty="0" err="1">
                <a:solidFill>
                  <a:srgbClr val="AA3731"/>
                </a:solidFill>
                <a:latin typeface="Consolas" panose="020B0609020204030204" pitchFamily="49" charset="0"/>
              </a:rPr>
              <a:t>len</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msg</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0</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b="1" dirty="0">
                <a:solidFill>
                  <a:srgbClr val="AA3731"/>
                </a:solidFill>
                <a:latin typeface="Consolas" panose="020B0609020204030204" pitchFamily="49" charset="0"/>
              </a:rPr>
              <a:t>print</a:t>
            </a:r>
            <a:r>
              <a:rPr lang="en-CA" sz="1400" dirty="0">
                <a:solidFill>
                  <a:srgbClr val="333333"/>
                </a:solidFill>
                <a:latin typeface="Consolas" panose="020B0609020204030204" pitchFamily="49" charset="0"/>
              </a:rPr>
              <a:t>(</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orderly shutdown on server end</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sys</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exit</a:t>
            </a:r>
            <a:r>
              <a:rPr lang="en-CA" sz="1400" dirty="0">
                <a:solidFill>
                  <a:srgbClr val="777777"/>
                </a:solidFill>
                <a:latin typeface="Consolas" panose="020B0609020204030204" pitchFamily="49" charset="0"/>
              </a:rPr>
              <a:t>(</a:t>
            </a:r>
            <a:r>
              <a:rPr lang="en-CA" sz="1400" dirty="0">
                <a:solidFill>
                  <a:srgbClr val="9C5D27"/>
                </a:solidFill>
                <a:latin typeface="Consolas" panose="020B0609020204030204" pitchFamily="49" charset="0"/>
              </a:rPr>
              <a:t>0</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dirty="0">
                <a:solidFill>
                  <a:srgbClr val="4B69C6"/>
                </a:solidFill>
                <a:latin typeface="Consolas" panose="020B0609020204030204" pitchFamily="49" charset="0"/>
              </a:rPr>
              <a:t>else</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            </a:t>
            </a:r>
            <a:r>
              <a:rPr lang="en-CA" sz="1400" i="1" dirty="0">
                <a:solidFill>
                  <a:srgbClr val="AAAAAA"/>
                </a:solidFill>
                <a:latin typeface="Consolas" panose="020B0609020204030204" pitchFamily="49" charset="0"/>
              </a:rPr>
              <a:t># got a message do something :)</a:t>
            </a:r>
            <a:endParaRPr lang="en-CA" sz="1400" dirty="0">
              <a:solidFill>
                <a:srgbClr val="333333"/>
              </a:solidFill>
              <a:latin typeface="Consolas" panose="020B0609020204030204" pitchFamily="49" charset="0"/>
            </a:endParaRPr>
          </a:p>
          <a:p>
            <a:endParaRPr lang="en-CA" dirty="0">
              <a:solidFill>
                <a:srgbClr val="333333"/>
              </a:solidFill>
              <a:latin typeface="Consolas" panose="020B0609020204030204" pitchFamily="49" charset="0"/>
            </a:endParaRPr>
          </a:p>
        </p:txBody>
      </p:sp>
      <p:grpSp>
        <p:nvGrpSpPr>
          <p:cNvPr id="8" name="Group 7">
            <a:extLst>
              <a:ext uri="{FF2B5EF4-FFF2-40B4-BE49-F238E27FC236}">
                <a16:creationId xmlns="" xmlns:a16="http://schemas.microsoft.com/office/drawing/2014/main" id="{35E62CF7-C50E-4FA7-911A-F93E28DE3D26}"/>
              </a:ext>
            </a:extLst>
          </p:cNvPr>
          <p:cNvGrpSpPr/>
          <p:nvPr/>
        </p:nvGrpSpPr>
        <p:grpSpPr>
          <a:xfrm>
            <a:off x="1761393" y="2419112"/>
            <a:ext cx="2152652" cy="369332"/>
            <a:chOff x="1761393" y="2419112"/>
            <a:chExt cx="2152652" cy="369332"/>
          </a:xfrm>
        </p:grpSpPr>
        <p:cxnSp>
          <p:nvCxnSpPr>
            <p:cNvPr id="21" name="Straight Arrow Connector 20">
              <a:extLst>
                <a:ext uri="{FF2B5EF4-FFF2-40B4-BE49-F238E27FC236}">
                  <a16:creationId xmlns="" xmlns:a16="http://schemas.microsoft.com/office/drawing/2014/main" id="{4F022900-C3A8-41B7-9263-8B31C945D689}"/>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 xmlns:a16="http://schemas.microsoft.com/office/drawing/2014/main" id="{FA51BE80-C325-4993-850E-504333D62E2B}"/>
                </a:ext>
              </a:extLst>
            </p:cNvPr>
            <p:cNvSpPr txBox="1"/>
            <p:nvPr/>
          </p:nvSpPr>
          <p:spPr>
            <a:xfrm>
              <a:off x="2370994" y="2419112"/>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9" name="Group 8">
            <a:extLst>
              <a:ext uri="{FF2B5EF4-FFF2-40B4-BE49-F238E27FC236}">
                <a16:creationId xmlns="" xmlns:a16="http://schemas.microsoft.com/office/drawing/2014/main" id="{D263271E-123F-45CC-83E4-E7623B0C9D82}"/>
              </a:ext>
            </a:extLst>
          </p:cNvPr>
          <p:cNvGrpSpPr/>
          <p:nvPr/>
        </p:nvGrpSpPr>
        <p:grpSpPr>
          <a:xfrm>
            <a:off x="1761856" y="3218421"/>
            <a:ext cx="2146023" cy="369332"/>
            <a:chOff x="1761856" y="3218421"/>
            <a:chExt cx="2146023" cy="369332"/>
          </a:xfrm>
        </p:grpSpPr>
        <p:sp>
          <p:nvSpPr>
            <p:cNvPr id="42" name="TextBox 41">
              <a:extLst>
                <a:ext uri="{FF2B5EF4-FFF2-40B4-BE49-F238E27FC236}">
                  <a16:creationId xmlns="" xmlns:a16="http://schemas.microsoft.com/office/drawing/2014/main" id="{AE15683B-8D82-4262-94DC-6446392DE773}"/>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5" name="Straight Arrow Connector 4">
              <a:extLst>
                <a:ext uri="{FF2B5EF4-FFF2-40B4-BE49-F238E27FC236}">
                  <a16:creationId xmlns="" xmlns:a16="http://schemas.microsoft.com/office/drawing/2014/main" id="{9634957B-FA58-4680-983A-832E0A198204}"/>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 xmlns:a16="http://schemas.microsoft.com/office/drawing/2014/main" id="{3BF50FA6-47A0-4CCF-8E84-3E14C22BE179}"/>
              </a:ext>
            </a:extLst>
          </p:cNvPr>
          <p:cNvSpPr txBox="1"/>
          <p:nvPr/>
        </p:nvSpPr>
        <p:spPr>
          <a:xfrm>
            <a:off x="4106074" y="2813140"/>
            <a:ext cx="1258483" cy="369332"/>
          </a:xfrm>
          <a:prstGeom prst="rect">
            <a:avLst/>
          </a:prstGeom>
          <a:noFill/>
        </p:spPr>
        <p:txBody>
          <a:bodyPr wrap="square" rtlCol="0">
            <a:spAutoFit/>
          </a:bodyPr>
          <a:lstStyle/>
          <a:p>
            <a:r>
              <a:rPr lang="en-US" dirty="0"/>
              <a:t>out to h/w</a:t>
            </a:r>
            <a:endParaRPr lang="en-CA" dirty="0"/>
          </a:p>
        </p:txBody>
      </p:sp>
      <p:grpSp>
        <p:nvGrpSpPr>
          <p:cNvPr id="7" name="Group 6">
            <a:extLst>
              <a:ext uri="{FF2B5EF4-FFF2-40B4-BE49-F238E27FC236}">
                <a16:creationId xmlns="" xmlns:a16="http://schemas.microsoft.com/office/drawing/2014/main" id="{93FC2F81-F99F-409C-95DB-9B1BEA883EEC}"/>
              </a:ext>
            </a:extLst>
          </p:cNvPr>
          <p:cNvGrpSpPr/>
          <p:nvPr/>
        </p:nvGrpSpPr>
        <p:grpSpPr>
          <a:xfrm>
            <a:off x="3843727" y="3935069"/>
            <a:ext cx="1862431" cy="781921"/>
            <a:chOff x="3831992" y="3463059"/>
            <a:chExt cx="1862431" cy="781921"/>
          </a:xfrm>
        </p:grpSpPr>
        <p:grpSp>
          <p:nvGrpSpPr>
            <p:cNvPr id="41" name="Group 40">
              <a:extLst>
                <a:ext uri="{FF2B5EF4-FFF2-40B4-BE49-F238E27FC236}">
                  <a16:creationId xmlns="" xmlns:a16="http://schemas.microsoft.com/office/drawing/2014/main" id="{892B954B-B7AC-4D94-9EFF-0A2489FA7602}"/>
                </a:ext>
              </a:extLst>
            </p:cNvPr>
            <p:cNvGrpSpPr/>
            <p:nvPr/>
          </p:nvGrpSpPr>
          <p:grpSpPr>
            <a:xfrm>
              <a:off x="3831992" y="3894993"/>
              <a:ext cx="791992" cy="349987"/>
              <a:chOff x="3831992" y="3894993"/>
              <a:chExt cx="791992" cy="349987"/>
            </a:xfrm>
          </p:grpSpPr>
          <p:cxnSp>
            <p:nvCxnSpPr>
              <p:cNvPr id="28" name="Straight Arrow Connector 27">
                <a:extLst>
                  <a:ext uri="{FF2B5EF4-FFF2-40B4-BE49-F238E27FC236}">
                    <a16:creationId xmlns="" xmlns:a16="http://schemas.microsoft.com/office/drawing/2014/main" id="{90D911B0-F4ED-4A82-B501-49F39A274946}"/>
                  </a:ext>
                </a:extLst>
              </p:cNvPr>
              <p:cNvCxnSpPr/>
              <p:nvPr/>
            </p:nvCxnSpPr>
            <p:spPr>
              <a:xfrm flipH="1">
                <a:off x="3907416" y="389499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18C6CA15-0A15-4A98-ABA9-D81C8877835F}"/>
                  </a:ext>
                </a:extLst>
              </p:cNvPr>
              <p:cNvSpPr/>
              <p:nvPr/>
            </p:nvSpPr>
            <p:spPr>
              <a:xfrm>
                <a:off x="3831992" y="3941097"/>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TextBox 29">
              <a:extLst>
                <a:ext uri="{FF2B5EF4-FFF2-40B4-BE49-F238E27FC236}">
                  <a16:creationId xmlns="" xmlns:a16="http://schemas.microsoft.com/office/drawing/2014/main" id="{2F37DA85-E4F5-436D-A156-A91356BEC2EE}"/>
                </a:ext>
              </a:extLst>
            </p:cNvPr>
            <p:cNvSpPr txBox="1"/>
            <p:nvPr/>
          </p:nvSpPr>
          <p:spPr>
            <a:xfrm>
              <a:off x="4106073" y="3463059"/>
              <a:ext cx="1588350" cy="369332"/>
            </a:xfrm>
            <a:prstGeom prst="rect">
              <a:avLst/>
            </a:prstGeom>
            <a:noFill/>
          </p:spPr>
          <p:txBody>
            <a:bodyPr wrap="square" rtlCol="0">
              <a:spAutoFit/>
            </a:bodyPr>
            <a:lstStyle/>
            <a:p>
              <a:r>
                <a:rPr lang="en-US" dirty="0"/>
                <a:t>Back from h/w</a:t>
              </a:r>
              <a:endParaRPr lang="en-CA" dirty="0"/>
            </a:p>
          </p:txBody>
        </p:sp>
      </p:grpSp>
      <p:sp>
        <p:nvSpPr>
          <p:cNvPr id="36" name="Rectangle 35">
            <a:extLst>
              <a:ext uri="{FF2B5EF4-FFF2-40B4-BE49-F238E27FC236}">
                <a16:creationId xmlns="" xmlns:a16="http://schemas.microsoft.com/office/drawing/2014/main" id="{FC1728F2-245D-43E0-9EBC-07625ECCBBBC}"/>
              </a:ext>
            </a:extLst>
          </p:cNvPr>
          <p:cNvSpPr/>
          <p:nvPr/>
        </p:nvSpPr>
        <p:spPr>
          <a:xfrm>
            <a:off x="1691070" y="3585791"/>
            <a:ext cx="140641" cy="268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 xmlns:a16="http://schemas.microsoft.com/office/drawing/2014/main" id="{10C1EF74-42BA-4CBA-8B8E-4A361A59D45A}"/>
              </a:ext>
            </a:extLst>
          </p:cNvPr>
          <p:cNvGrpSpPr/>
          <p:nvPr/>
        </p:nvGrpSpPr>
        <p:grpSpPr>
          <a:xfrm>
            <a:off x="1759945" y="3565738"/>
            <a:ext cx="2152652" cy="369332"/>
            <a:chOff x="1759945" y="3565738"/>
            <a:chExt cx="2152652" cy="369332"/>
          </a:xfrm>
        </p:grpSpPr>
        <p:cxnSp>
          <p:nvCxnSpPr>
            <p:cNvPr id="37" name="Straight Arrow Connector 36">
              <a:extLst>
                <a:ext uri="{FF2B5EF4-FFF2-40B4-BE49-F238E27FC236}">
                  <a16:creationId xmlns="" xmlns:a16="http://schemas.microsoft.com/office/drawing/2014/main" id="{1DD430FD-CFBA-4029-A72E-2D9201734C36}"/>
                </a:ext>
              </a:extLst>
            </p:cNvPr>
            <p:cNvCxnSpPr>
              <a:cxnSpLocks/>
            </p:cNvCxnSpPr>
            <p:nvPr/>
          </p:nvCxnSpPr>
          <p:spPr>
            <a:xfrm>
              <a:off x="1759945" y="3935070"/>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 xmlns:a16="http://schemas.microsoft.com/office/drawing/2014/main" id="{8E5BB7A0-6FDA-404F-B965-13B1DFC8201B}"/>
                </a:ext>
              </a:extLst>
            </p:cNvPr>
            <p:cNvSpPr txBox="1"/>
            <p:nvPr/>
          </p:nvSpPr>
          <p:spPr>
            <a:xfrm>
              <a:off x="2369546" y="3565738"/>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39" name="Group 38">
            <a:extLst>
              <a:ext uri="{FF2B5EF4-FFF2-40B4-BE49-F238E27FC236}">
                <a16:creationId xmlns="" xmlns:a16="http://schemas.microsoft.com/office/drawing/2014/main" id="{B08E63B9-2E86-4D13-A424-F1589BEBE77A}"/>
              </a:ext>
            </a:extLst>
          </p:cNvPr>
          <p:cNvGrpSpPr/>
          <p:nvPr/>
        </p:nvGrpSpPr>
        <p:grpSpPr>
          <a:xfrm>
            <a:off x="1759945" y="4050500"/>
            <a:ext cx="2146023" cy="369332"/>
            <a:chOff x="1761856" y="3218421"/>
            <a:chExt cx="2146023" cy="369332"/>
          </a:xfrm>
        </p:grpSpPr>
        <p:sp>
          <p:nvSpPr>
            <p:cNvPr id="44" name="TextBox 43">
              <a:extLst>
                <a:ext uri="{FF2B5EF4-FFF2-40B4-BE49-F238E27FC236}">
                  <a16:creationId xmlns="" xmlns:a16="http://schemas.microsoft.com/office/drawing/2014/main" id="{DA10DF46-33B7-47BE-8F4E-346C1CB6F83D}"/>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45" name="Straight Arrow Connector 44">
              <a:extLst>
                <a:ext uri="{FF2B5EF4-FFF2-40B4-BE49-F238E27FC236}">
                  <a16:creationId xmlns="" xmlns:a16="http://schemas.microsoft.com/office/drawing/2014/main" id="{32D18763-2C23-4B67-8C41-73E27C0C59B9}"/>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 xmlns:a16="http://schemas.microsoft.com/office/drawing/2014/main" id="{9BAD9105-C9D4-424B-B9B5-223AD703FAFE}"/>
              </a:ext>
            </a:extLst>
          </p:cNvPr>
          <p:cNvSpPr/>
          <p:nvPr/>
        </p:nvSpPr>
        <p:spPr>
          <a:xfrm>
            <a:off x="1679159" y="4217802"/>
            <a:ext cx="140642" cy="20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9" name="Group 48">
            <a:extLst>
              <a:ext uri="{FF2B5EF4-FFF2-40B4-BE49-F238E27FC236}">
                <a16:creationId xmlns="" xmlns:a16="http://schemas.microsoft.com/office/drawing/2014/main" id="{EFC2CE73-6CB2-40EF-94EE-10A75620381F}"/>
              </a:ext>
            </a:extLst>
          </p:cNvPr>
          <p:cNvGrpSpPr/>
          <p:nvPr/>
        </p:nvGrpSpPr>
        <p:grpSpPr>
          <a:xfrm>
            <a:off x="1759945" y="4695174"/>
            <a:ext cx="2152652" cy="369332"/>
            <a:chOff x="1761393" y="2419112"/>
            <a:chExt cx="2152652" cy="369332"/>
          </a:xfrm>
        </p:grpSpPr>
        <p:cxnSp>
          <p:nvCxnSpPr>
            <p:cNvPr id="50" name="Straight Arrow Connector 49">
              <a:extLst>
                <a:ext uri="{FF2B5EF4-FFF2-40B4-BE49-F238E27FC236}">
                  <a16:creationId xmlns="" xmlns:a16="http://schemas.microsoft.com/office/drawing/2014/main" id="{6D2AF38B-B79C-44C3-97A9-43033E0FAB7A}"/>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 xmlns:a16="http://schemas.microsoft.com/office/drawing/2014/main" id="{1974F0AB-E3D4-4573-9BFE-3765D2D16E8D}"/>
                </a:ext>
              </a:extLst>
            </p:cNvPr>
            <p:cNvSpPr txBox="1"/>
            <p:nvPr/>
          </p:nvSpPr>
          <p:spPr>
            <a:xfrm>
              <a:off x="2370994" y="2419112"/>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52" name="Group 51">
            <a:extLst>
              <a:ext uri="{FF2B5EF4-FFF2-40B4-BE49-F238E27FC236}">
                <a16:creationId xmlns="" xmlns:a16="http://schemas.microsoft.com/office/drawing/2014/main" id="{D748B813-DEF7-437F-89F4-3A05944CF210}"/>
              </a:ext>
            </a:extLst>
          </p:cNvPr>
          <p:cNvGrpSpPr/>
          <p:nvPr/>
        </p:nvGrpSpPr>
        <p:grpSpPr>
          <a:xfrm>
            <a:off x="1766574" y="5350358"/>
            <a:ext cx="2146023" cy="369332"/>
            <a:chOff x="1761856" y="3218421"/>
            <a:chExt cx="2146023" cy="369332"/>
          </a:xfrm>
        </p:grpSpPr>
        <p:sp>
          <p:nvSpPr>
            <p:cNvPr id="53" name="TextBox 52">
              <a:extLst>
                <a:ext uri="{FF2B5EF4-FFF2-40B4-BE49-F238E27FC236}">
                  <a16:creationId xmlns="" xmlns:a16="http://schemas.microsoft.com/office/drawing/2014/main" id="{08499F2B-E892-44A1-8B9C-89A767F943F8}"/>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54" name="Straight Arrow Connector 53">
              <a:extLst>
                <a:ext uri="{FF2B5EF4-FFF2-40B4-BE49-F238E27FC236}">
                  <a16:creationId xmlns="" xmlns:a16="http://schemas.microsoft.com/office/drawing/2014/main" id="{F66F4047-7F66-4BB3-9FC7-132D9A964797}"/>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5" name="Rectangle 54">
            <a:extLst>
              <a:ext uri="{FF2B5EF4-FFF2-40B4-BE49-F238E27FC236}">
                <a16:creationId xmlns="" xmlns:a16="http://schemas.microsoft.com/office/drawing/2014/main" id="{A0D5AEDF-0AFC-47D4-A04F-B117B4907238}"/>
              </a:ext>
            </a:extLst>
          </p:cNvPr>
          <p:cNvSpPr/>
          <p:nvPr/>
        </p:nvSpPr>
        <p:spPr>
          <a:xfrm>
            <a:off x="3835648" y="5153223"/>
            <a:ext cx="140640" cy="18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 xmlns:a16="http://schemas.microsoft.com/office/drawing/2014/main" id="{B60C15C5-6C7E-4B1D-A5B4-5A9B99F0EC2D}"/>
              </a:ext>
            </a:extLst>
          </p:cNvPr>
          <p:cNvSpPr/>
          <p:nvPr/>
        </p:nvSpPr>
        <p:spPr>
          <a:xfrm>
            <a:off x="1696253" y="5535024"/>
            <a:ext cx="140641" cy="268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5873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xEl>
                                              <p:pRg st="18" end="1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xEl>
                                              <p:pRg st="19" end="19"/>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3">
                                            <p:txEl>
                                              <p:pRg st="20" end="20"/>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3">
                                            <p:txEl>
                                              <p:pRg st="21" end="21"/>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3">
                                            <p:txEl>
                                              <p:pRg st="22" end="22"/>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3">
                                            <p:txEl>
                                              <p:pRg st="23" end="23"/>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2" grpId="0" animBg="1"/>
      <p:bldP spid="27" grpId="0"/>
      <p:bldP spid="36" grpId="0" animBg="1"/>
      <p:bldP spid="46" grpId="0" animBg="1"/>
      <p:bldP spid="55" grpId="0" animBg="1"/>
      <p:bldP spid="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902621-DF2D-47B6-A656-D5BFFC3ED7AC}"/>
              </a:ext>
            </a:extLst>
          </p:cNvPr>
          <p:cNvSpPr>
            <a:spLocks noGrp="1"/>
          </p:cNvSpPr>
          <p:nvPr>
            <p:ph type="title"/>
          </p:nvPr>
        </p:nvSpPr>
        <p:spPr/>
        <p:txBody>
          <a:bodyPr/>
          <a:lstStyle/>
          <a:p>
            <a:r>
              <a:rPr lang="en-US" dirty="0"/>
              <a:t>What is I/O?</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74B57B6-A7C2-4DAF-8980-0EFD41997202}"/>
                  </a:ext>
                </a:extLst>
              </p:cNvPr>
              <p:cNvSpPr>
                <a:spLocks noGrp="1"/>
              </p:cNvSpPr>
              <p:nvPr>
                <p:ph idx="1"/>
              </p:nvPr>
            </p:nvSpPr>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𝐼𝑛𝑝𝑢𝑡</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𝑂𝑢𝑝𝑢𝑡</m:t>
                      </m:r>
                    </m:oMath>
                  </m:oMathPara>
                </a14:m>
                <a:endParaRPr lang="en-CA" dirty="0"/>
              </a:p>
            </p:txBody>
          </p:sp>
        </mc:Choice>
        <mc:Fallback xmlns="">
          <p:sp>
            <p:nvSpPr>
              <p:cNvPr id="3" name="Content Placeholder 2">
                <a:extLst>
                  <a:ext uri="{FF2B5EF4-FFF2-40B4-BE49-F238E27FC236}">
                    <a16:creationId xmlns:a16="http://schemas.microsoft.com/office/drawing/2014/main" id="{A74B57B6-A7C2-4DAF-8980-0EFD41997202}"/>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4219921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2C7329-7743-495F-B03F-8D3A51F708A4}"/>
              </a:ext>
            </a:extLst>
          </p:cNvPr>
          <p:cNvSpPr>
            <a:spLocks noGrp="1"/>
          </p:cNvSpPr>
          <p:nvPr>
            <p:ph type="title"/>
          </p:nvPr>
        </p:nvSpPr>
        <p:spPr/>
        <p:txBody>
          <a:bodyPr/>
          <a:lstStyle/>
          <a:p>
            <a:endParaRPr lang="en-CA"/>
          </a:p>
        </p:txBody>
      </p:sp>
      <p:pic>
        <p:nvPicPr>
          <p:cNvPr id="5" name="Content Placeholder 4">
            <a:extLst>
              <a:ext uri="{FF2B5EF4-FFF2-40B4-BE49-F238E27FC236}">
                <a16:creationId xmlns="" xmlns:a16="http://schemas.microsoft.com/office/drawing/2014/main" id="{2CC06E4D-0650-4960-A1C7-19A8DB834DC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9164" y="701520"/>
            <a:ext cx="10554636" cy="5475443"/>
          </a:xfrm>
        </p:spPr>
      </p:pic>
    </p:spTree>
    <p:extLst>
      <p:ext uri="{BB962C8B-B14F-4D97-AF65-F5344CB8AC3E}">
        <p14:creationId xmlns:p14="http://schemas.microsoft.com/office/powerpoint/2010/main" val="1865844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B62950-78B1-4B29-918E-AAABDE4E12FA}"/>
              </a:ext>
            </a:extLst>
          </p:cNvPr>
          <p:cNvSpPr>
            <a:spLocks noGrp="1"/>
          </p:cNvSpPr>
          <p:nvPr>
            <p:ph type="title"/>
          </p:nvPr>
        </p:nvSpPr>
        <p:spPr/>
        <p:txBody>
          <a:bodyPr/>
          <a:lstStyle/>
          <a:p>
            <a:r>
              <a:rPr lang="en-US" dirty="0"/>
              <a:t>Scaling Synchronous Non-Blocking</a:t>
            </a:r>
            <a:endParaRPr lang="en-CA" dirty="0"/>
          </a:p>
        </p:txBody>
      </p:sp>
      <p:grpSp>
        <p:nvGrpSpPr>
          <p:cNvPr id="12" name="Group 11">
            <a:extLst>
              <a:ext uri="{FF2B5EF4-FFF2-40B4-BE49-F238E27FC236}">
                <a16:creationId xmlns="" xmlns:a16="http://schemas.microsoft.com/office/drawing/2014/main" id="{8629E0A8-CB7D-4B1D-BD15-3F37CFF6C85C}"/>
              </a:ext>
            </a:extLst>
          </p:cNvPr>
          <p:cNvGrpSpPr/>
          <p:nvPr/>
        </p:nvGrpSpPr>
        <p:grpSpPr>
          <a:xfrm>
            <a:off x="1044824" y="1690689"/>
            <a:ext cx="1433137" cy="4432709"/>
            <a:chOff x="1044824" y="1690689"/>
            <a:chExt cx="1433137" cy="3607162"/>
          </a:xfrm>
        </p:grpSpPr>
        <p:sp>
          <p:nvSpPr>
            <p:cNvPr id="4" name="Flowchart: Alternate Process 3">
              <a:extLst>
                <a:ext uri="{FF2B5EF4-FFF2-40B4-BE49-F238E27FC236}">
                  <a16:creationId xmlns="" xmlns:a16="http://schemas.microsoft.com/office/drawing/2014/main" id="{96D64E38-D26B-4C5E-81CE-4839289BA7B7}"/>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 xmlns:a16="http://schemas.microsoft.com/office/drawing/2014/main" id="{3E0140D6-D505-4487-867F-4CD86852726C}"/>
                </a:ext>
              </a:extLst>
            </p:cNvPr>
            <p:cNvCxnSpPr>
              <a:cxnSpLocks/>
              <a:stCxn id="4"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80ED06F1-3DB2-484E-A7D3-104233A162F3}"/>
                </a:ext>
              </a:extLst>
            </p:cNvPr>
            <p:cNvSpPr txBox="1"/>
            <p:nvPr/>
          </p:nvSpPr>
          <p:spPr>
            <a:xfrm>
              <a:off x="1044824" y="1690689"/>
              <a:ext cx="1433135" cy="300548"/>
            </a:xfrm>
            <a:prstGeom prst="rect">
              <a:avLst/>
            </a:prstGeom>
            <a:noFill/>
          </p:spPr>
          <p:txBody>
            <a:bodyPr wrap="square" rtlCol="0">
              <a:spAutoFit/>
            </a:bodyPr>
            <a:lstStyle/>
            <a:p>
              <a:pPr algn="ctr"/>
              <a:r>
                <a:rPr lang="en-US" dirty="0"/>
                <a:t>Program</a:t>
              </a:r>
              <a:endParaRPr lang="en-CA" dirty="0"/>
            </a:p>
          </p:txBody>
        </p:sp>
      </p:grpSp>
      <p:sp>
        <p:nvSpPr>
          <p:cNvPr id="13" name="Flowchart: Alternate Process 12">
            <a:extLst>
              <a:ext uri="{FF2B5EF4-FFF2-40B4-BE49-F238E27FC236}">
                <a16:creationId xmlns="" xmlns:a16="http://schemas.microsoft.com/office/drawing/2014/main" id="{646C6200-1867-4B01-A8D2-DB3F6A9495C2}"/>
              </a:ext>
            </a:extLst>
          </p:cNvPr>
          <p:cNvSpPr/>
          <p:nvPr/>
        </p:nvSpPr>
        <p:spPr>
          <a:xfrm>
            <a:off x="3194529" y="1690687"/>
            <a:ext cx="1433136" cy="36902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4" name="Straight Connector 13">
            <a:extLst>
              <a:ext uri="{FF2B5EF4-FFF2-40B4-BE49-F238E27FC236}">
                <a16:creationId xmlns="" xmlns:a16="http://schemas.microsoft.com/office/drawing/2014/main" id="{9F89EC4F-1DAC-402A-A8FD-4933B5C1F891}"/>
              </a:ext>
            </a:extLst>
          </p:cNvPr>
          <p:cNvCxnSpPr>
            <a:cxnSpLocks/>
          </p:cNvCxnSpPr>
          <p:nvPr/>
        </p:nvCxnSpPr>
        <p:spPr>
          <a:xfrm>
            <a:off x="3911097" y="2059715"/>
            <a:ext cx="8054" cy="397922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81C59433-175E-4B3E-AEB5-174163BFFC47}"/>
              </a:ext>
            </a:extLst>
          </p:cNvPr>
          <p:cNvSpPr txBox="1"/>
          <p:nvPr/>
        </p:nvSpPr>
        <p:spPr>
          <a:xfrm>
            <a:off x="3193067" y="1690688"/>
            <a:ext cx="1433136" cy="369028"/>
          </a:xfrm>
          <a:prstGeom prst="rect">
            <a:avLst/>
          </a:prstGeom>
          <a:noFill/>
        </p:spPr>
        <p:txBody>
          <a:bodyPr wrap="square" rtlCol="0">
            <a:spAutoFit/>
          </a:bodyPr>
          <a:lstStyle/>
          <a:p>
            <a:pPr algn="ctr"/>
            <a:r>
              <a:rPr lang="en-US" dirty="0"/>
              <a:t>OS</a:t>
            </a:r>
            <a:endParaRPr lang="en-CA" dirty="0"/>
          </a:p>
        </p:txBody>
      </p:sp>
      <p:sp>
        <p:nvSpPr>
          <p:cNvPr id="19" name="Rectangle 18">
            <a:extLst>
              <a:ext uri="{FF2B5EF4-FFF2-40B4-BE49-F238E27FC236}">
                <a16:creationId xmlns="" xmlns:a16="http://schemas.microsoft.com/office/drawing/2014/main" id="{C8F97503-9F34-4F77-895E-5A92EEF0BD9E}"/>
              </a:ext>
            </a:extLst>
          </p:cNvPr>
          <p:cNvSpPr/>
          <p:nvPr/>
        </p:nvSpPr>
        <p:spPr>
          <a:xfrm>
            <a:off x="1691071"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 xmlns:a16="http://schemas.microsoft.com/office/drawing/2014/main" id="{11CE4141-D5AA-484E-8C0E-E088356E48FE}"/>
              </a:ext>
            </a:extLst>
          </p:cNvPr>
          <p:cNvSpPr txBox="1"/>
          <p:nvPr/>
        </p:nvSpPr>
        <p:spPr>
          <a:xfrm>
            <a:off x="5737621" y="1691349"/>
            <a:ext cx="6250757" cy="4901085"/>
          </a:xfrm>
          <a:prstGeom prst="rect">
            <a:avLst/>
          </a:prstGeom>
          <a:noFill/>
        </p:spPr>
        <p:txBody>
          <a:bodyPr wrap="square" rtlCol="0">
            <a:spAutoFit/>
          </a:bodyPr>
          <a:lstStyle/>
          <a:p>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service_nonblocking</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mask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sock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fileobj</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data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mask </a:t>
            </a:r>
            <a:r>
              <a:rPr lang="en-CA" sz="1200" dirty="0">
                <a:solidFill>
                  <a:srgbClr val="777777"/>
                </a:solidFill>
                <a:latin typeface="Consolas" panose="020B0609020204030204" pitchFamily="49" charset="0"/>
              </a:rPr>
              <a:t>&amp;</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selectors</a:t>
            </a:r>
            <a:r>
              <a:rPr lang="en-CA" sz="1200" dirty="0" err="1">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EVENT_READ</a:t>
            </a:r>
            <a:r>
              <a:rPr lang="en-CA" sz="1200" dirty="0">
                <a:solidFill>
                  <a:srgbClr val="777777"/>
                </a:solidFill>
                <a:latin typeface="Consolas" panose="020B0609020204030204" pitchFamily="49" charset="0"/>
              </a:rPr>
              <a:t>:</a:t>
            </a:r>
          </a:p>
          <a:p>
            <a:endParaRPr lang="en-CA" sz="1200" dirty="0">
              <a:solidFill>
                <a:srgbClr val="333333"/>
              </a:solidFill>
              <a:latin typeface="Consolas" panose="020B0609020204030204" pitchFamily="49" charset="0"/>
            </a:endParaRPr>
          </a:p>
          <a:p>
            <a:pPr>
              <a:lnSpc>
                <a:spcPct val="0"/>
              </a:lnSpc>
            </a:pP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p>
          <a:p>
            <a:pPr>
              <a:lnSpc>
                <a:spcPct val="0"/>
              </a:lnSpc>
            </a:pP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data</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msgIn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full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addr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data</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msgIn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unregister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sock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sz="1200" dirty="0">
              <a:solidFill>
                <a:srgbClr val="4B69C6"/>
              </a:solidFill>
              <a:latin typeface="Consolas" panose="020B0609020204030204" pitchFamily="49" charset="0"/>
            </a:endParaRPr>
          </a:p>
          <a:p>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True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waiting on select forever</a:t>
            </a:r>
            <a:r>
              <a:rPr lang="en-CA" sz="1200" dirty="0">
                <a:solidFill>
                  <a:srgbClr val="777777"/>
                </a:solidFill>
                <a:latin typeface="Consolas" panose="020B0609020204030204" pitchFamily="49" charset="0"/>
              </a:rPr>
              <a:t>’)</a:t>
            </a:r>
          </a:p>
          <a:p>
            <a:endParaRPr lang="en-CA" sz="1200" dirty="0">
              <a:solidFill>
                <a:srgbClr val="333333"/>
              </a:solidFill>
              <a:latin typeface="Consolas" panose="020B0609020204030204" pitchFamily="49" charset="0"/>
            </a:endParaRPr>
          </a:p>
          <a:p>
            <a:pPr>
              <a:lnSpc>
                <a:spcPct val="0"/>
              </a:lnSpc>
            </a:pP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select</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timeout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p>
          <a:p>
            <a:pPr>
              <a:lnSpc>
                <a:spcPct val="0"/>
              </a:lnSpc>
            </a:pPr>
            <a:r>
              <a:rPr lang="en-CA" sz="1200" dirty="0">
                <a:solidFill>
                  <a:srgbClr val="333333"/>
                </a:solidFill>
                <a:latin typeface="Consolas" panose="020B0609020204030204" pitchFamily="49" charset="0"/>
              </a:rPr>
              <a:t>    events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a:t>
            </a:r>
          </a:p>
          <a:p>
            <a:r>
              <a:rPr lang="en-CA" sz="1200" b="1"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select has returned: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for</a:t>
            </a:r>
            <a:r>
              <a:rPr lang="en-CA" sz="1200" dirty="0">
                <a:solidFill>
                  <a:srgbClr val="333333"/>
                </a:solidFill>
                <a:latin typeface="Consolas" panose="020B0609020204030204" pitchFamily="49" charset="0"/>
              </a:rPr>
              <a:t> 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 </a:t>
            </a:r>
            <a:r>
              <a:rPr lang="en-CA" sz="1200" dirty="0">
                <a:solidFill>
                  <a:srgbClr val="777777"/>
                </a:solidFill>
                <a:latin typeface="Consolas" panose="020B0609020204030204" pitchFamily="49" charset="0"/>
              </a:rPr>
              <a:t>in</a:t>
            </a:r>
            <a:r>
              <a:rPr lang="en-CA" sz="1200" dirty="0">
                <a:solidFill>
                  <a:srgbClr val="333333"/>
                </a:solidFill>
                <a:latin typeface="Consolas" panose="020B0609020204030204" pitchFamily="49" charset="0"/>
              </a:rPr>
              <a:t> 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is</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accept_nonblocking</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fileobj</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service_nonblocking</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p:txBody>
      </p:sp>
      <p:grpSp>
        <p:nvGrpSpPr>
          <p:cNvPr id="8" name="Group 7">
            <a:extLst>
              <a:ext uri="{FF2B5EF4-FFF2-40B4-BE49-F238E27FC236}">
                <a16:creationId xmlns="" xmlns:a16="http://schemas.microsoft.com/office/drawing/2014/main" id="{35E62CF7-C50E-4FA7-911A-F93E28DE3D26}"/>
              </a:ext>
            </a:extLst>
          </p:cNvPr>
          <p:cNvGrpSpPr/>
          <p:nvPr/>
        </p:nvGrpSpPr>
        <p:grpSpPr>
          <a:xfrm>
            <a:off x="1761393" y="2410423"/>
            <a:ext cx="2152652" cy="378021"/>
            <a:chOff x="1761393" y="2410423"/>
            <a:chExt cx="2152652" cy="378021"/>
          </a:xfrm>
        </p:grpSpPr>
        <p:cxnSp>
          <p:nvCxnSpPr>
            <p:cNvPr id="21" name="Straight Arrow Connector 20">
              <a:extLst>
                <a:ext uri="{FF2B5EF4-FFF2-40B4-BE49-F238E27FC236}">
                  <a16:creationId xmlns="" xmlns:a16="http://schemas.microsoft.com/office/drawing/2014/main" id="{4F022900-C3A8-41B7-9263-8B31C945D689}"/>
                </a:ext>
              </a:extLst>
            </p:cNvPr>
            <p:cNvCxnSpPr>
              <a:cxnSpLocks/>
            </p:cNvCxnSpPr>
            <p:nvPr/>
          </p:nvCxnSpPr>
          <p:spPr>
            <a:xfrm>
              <a:off x="1761393" y="2788444"/>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 xmlns:a16="http://schemas.microsoft.com/office/drawing/2014/main" id="{FA51BE80-C325-4993-850E-504333D62E2B}"/>
                </a:ext>
              </a:extLst>
            </p:cNvPr>
            <p:cNvSpPr txBox="1"/>
            <p:nvPr/>
          </p:nvSpPr>
          <p:spPr>
            <a:xfrm>
              <a:off x="2028258" y="2410423"/>
              <a:ext cx="1524555" cy="369332"/>
            </a:xfrm>
            <a:prstGeom prst="rect">
              <a:avLst/>
            </a:prstGeom>
            <a:noFill/>
          </p:spPr>
          <p:txBody>
            <a:bodyPr wrap="square" rtlCol="0">
              <a:spAutoFit/>
            </a:bodyPr>
            <a:lstStyle/>
            <a:p>
              <a:r>
                <a:rPr lang="en-US" dirty="0"/>
                <a:t>select/poll call</a:t>
              </a:r>
              <a:endParaRPr lang="en-CA" dirty="0"/>
            </a:p>
          </p:txBody>
        </p:sp>
      </p:grpSp>
      <p:grpSp>
        <p:nvGrpSpPr>
          <p:cNvPr id="9" name="Group 8">
            <a:extLst>
              <a:ext uri="{FF2B5EF4-FFF2-40B4-BE49-F238E27FC236}">
                <a16:creationId xmlns="" xmlns:a16="http://schemas.microsoft.com/office/drawing/2014/main" id="{D263271E-123F-45CC-83E4-E7623B0C9D82}"/>
              </a:ext>
            </a:extLst>
          </p:cNvPr>
          <p:cNvGrpSpPr/>
          <p:nvPr/>
        </p:nvGrpSpPr>
        <p:grpSpPr>
          <a:xfrm>
            <a:off x="1761392" y="3396232"/>
            <a:ext cx="2146023" cy="369332"/>
            <a:chOff x="1761856" y="3231444"/>
            <a:chExt cx="2146023" cy="369332"/>
          </a:xfrm>
        </p:grpSpPr>
        <p:sp>
          <p:nvSpPr>
            <p:cNvPr id="42" name="TextBox 41">
              <a:extLst>
                <a:ext uri="{FF2B5EF4-FFF2-40B4-BE49-F238E27FC236}">
                  <a16:creationId xmlns="" xmlns:a16="http://schemas.microsoft.com/office/drawing/2014/main" id="{AE15683B-8D82-4262-94DC-6446392DE773}"/>
                </a:ext>
              </a:extLst>
            </p:cNvPr>
            <p:cNvSpPr txBox="1"/>
            <p:nvPr/>
          </p:nvSpPr>
          <p:spPr>
            <a:xfrm>
              <a:off x="1947488" y="3231444"/>
              <a:ext cx="1878527" cy="369332"/>
            </a:xfrm>
            <a:prstGeom prst="rect">
              <a:avLst/>
            </a:prstGeom>
            <a:noFill/>
          </p:spPr>
          <p:txBody>
            <a:bodyPr wrap="square" rtlCol="0">
              <a:spAutoFit/>
            </a:bodyPr>
            <a:lstStyle/>
            <a:p>
              <a:r>
                <a:rPr lang="en-US" dirty="0"/>
                <a:t>select/poll return</a:t>
              </a:r>
              <a:endParaRPr lang="en-CA" dirty="0"/>
            </a:p>
          </p:txBody>
        </p:sp>
        <p:cxnSp>
          <p:nvCxnSpPr>
            <p:cNvPr id="5" name="Straight Arrow Connector 4">
              <a:extLst>
                <a:ext uri="{FF2B5EF4-FFF2-40B4-BE49-F238E27FC236}">
                  <a16:creationId xmlns="" xmlns:a16="http://schemas.microsoft.com/office/drawing/2014/main" id="{9634957B-FA58-4680-983A-832E0A198204}"/>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 xmlns:a16="http://schemas.microsoft.com/office/drawing/2014/main" id="{93FC2F81-F99F-409C-95DB-9B1BEA883EEC}"/>
              </a:ext>
            </a:extLst>
          </p:cNvPr>
          <p:cNvGrpSpPr/>
          <p:nvPr/>
        </p:nvGrpSpPr>
        <p:grpSpPr>
          <a:xfrm>
            <a:off x="3834211" y="2583487"/>
            <a:ext cx="1862431" cy="781921"/>
            <a:chOff x="3831992" y="3463059"/>
            <a:chExt cx="1862431" cy="781921"/>
          </a:xfrm>
        </p:grpSpPr>
        <p:grpSp>
          <p:nvGrpSpPr>
            <p:cNvPr id="41" name="Group 40">
              <a:extLst>
                <a:ext uri="{FF2B5EF4-FFF2-40B4-BE49-F238E27FC236}">
                  <a16:creationId xmlns="" xmlns:a16="http://schemas.microsoft.com/office/drawing/2014/main" id="{892B954B-B7AC-4D94-9EFF-0A2489FA7602}"/>
                </a:ext>
              </a:extLst>
            </p:cNvPr>
            <p:cNvGrpSpPr/>
            <p:nvPr/>
          </p:nvGrpSpPr>
          <p:grpSpPr>
            <a:xfrm>
              <a:off x="3831992" y="3894993"/>
              <a:ext cx="791992" cy="349987"/>
              <a:chOff x="3831992" y="3894993"/>
              <a:chExt cx="791992" cy="349987"/>
            </a:xfrm>
          </p:grpSpPr>
          <p:cxnSp>
            <p:nvCxnSpPr>
              <p:cNvPr id="28" name="Straight Arrow Connector 27">
                <a:extLst>
                  <a:ext uri="{FF2B5EF4-FFF2-40B4-BE49-F238E27FC236}">
                    <a16:creationId xmlns="" xmlns:a16="http://schemas.microsoft.com/office/drawing/2014/main" id="{90D911B0-F4ED-4A82-B501-49F39A274946}"/>
                  </a:ext>
                </a:extLst>
              </p:cNvPr>
              <p:cNvCxnSpPr/>
              <p:nvPr/>
            </p:nvCxnSpPr>
            <p:spPr>
              <a:xfrm flipH="1">
                <a:off x="3907416" y="389499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18C6CA15-0A15-4A98-ABA9-D81C8877835F}"/>
                  </a:ext>
                </a:extLst>
              </p:cNvPr>
              <p:cNvSpPr/>
              <p:nvPr/>
            </p:nvSpPr>
            <p:spPr>
              <a:xfrm>
                <a:off x="3831992" y="3941097"/>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TextBox 29">
              <a:extLst>
                <a:ext uri="{FF2B5EF4-FFF2-40B4-BE49-F238E27FC236}">
                  <a16:creationId xmlns="" xmlns:a16="http://schemas.microsoft.com/office/drawing/2014/main" id="{2F37DA85-E4F5-436D-A156-A91356BEC2EE}"/>
                </a:ext>
              </a:extLst>
            </p:cNvPr>
            <p:cNvSpPr txBox="1"/>
            <p:nvPr/>
          </p:nvSpPr>
          <p:spPr>
            <a:xfrm>
              <a:off x="4106073" y="3463059"/>
              <a:ext cx="1588350" cy="369332"/>
            </a:xfrm>
            <a:prstGeom prst="rect">
              <a:avLst/>
            </a:prstGeom>
            <a:noFill/>
          </p:spPr>
          <p:txBody>
            <a:bodyPr wrap="square" rtlCol="0">
              <a:spAutoFit/>
            </a:bodyPr>
            <a:lstStyle/>
            <a:p>
              <a:r>
                <a:rPr lang="en-US" dirty="0"/>
                <a:t>Back from h/w</a:t>
              </a:r>
              <a:endParaRPr lang="en-CA" dirty="0"/>
            </a:p>
          </p:txBody>
        </p:sp>
      </p:grpSp>
      <p:sp>
        <p:nvSpPr>
          <p:cNvPr id="36" name="Rectangle 35">
            <a:extLst>
              <a:ext uri="{FF2B5EF4-FFF2-40B4-BE49-F238E27FC236}">
                <a16:creationId xmlns="" xmlns:a16="http://schemas.microsoft.com/office/drawing/2014/main" id="{FC1728F2-245D-43E0-9EBC-07625ECCBBBC}"/>
              </a:ext>
            </a:extLst>
          </p:cNvPr>
          <p:cNvSpPr/>
          <p:nvPr/>
        </p:nvSpPr>
        <p:spPr>
          <a:xfrm>
            <a:off x="1697572" y="3811109"/>
            <a:ext cx="140641" cy="268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 xmlns:a16="http://schemas.microsoft.com/office/drawing/2014/main" id="{10C1EF74-42BA-4CBA-8B8E-4A361A59D45A}"/>
              </a:ext>
            </a:extLst>
          </p:cNvPr>
          <p:cNvGrpSpPr/>
          <p:nvPr/>
        </p:nvGrpSpPr>
        <p:grpSpPr>
          <a:xfrm>
            <a:off x="1766447" y="3791056"/>
            <a:ext cx="2152652" cy="369332"/>
            <a:chOff x="1759945" y="3565738"/>
            <a:chExt cx="2152652" cy="369332"/>
          </a:xfrm>
        </p:grpSpPr>
        <p:cxnSp>
          <p:nvCxnSpPr>
            <p:cNvPr id="37" name="Straight Arrow Connector 36">
              <a:extLst>
                <a:ext uri="{FF2B5EF4-FFF2-40B4-BE49-F238E27FC236}">
                  <a16:creationId xmlns="" xmlns:a16="http://schemas.microsoft.com/office/drawing/2014/main" id="{1DD430FD-CFBA-4029-A72E-2D9201734C36}"/>
                </a:ext>
              </a:extLst>
            </p:cNvPr>
            <p:cNvCxnSpPr>
              <a:cxnSpLocks/>
            </p:cNvCxnSpPr>
            <p:nvPr/>
          </p:nvCxnSpPr>
          <p:spPr>
            <a:xfrm>
              <a:off x="1759945" y="3935070"/>
              <a:ext cx="21526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 xmlns:a16="http://schemas.microsoft.com/office/drawing/2014/main" id="{8E5BB7A0-6FDA-404F-B965-13B1DFC8201B}"/>
                </a:ext>
              </a:extLst>
            </p:cNvPr>
            <p:cNvSpPr txBox="1"/>
            <p:nvPr/>
          </p:nvSpPr>
          <p:spPr>
            <a:xfrm>
              <a:off x="2369546" y="3565738"/>
              <a:ext cx="1005244" cy="369332"/>
            </a:xfrm>
            <a:prstGeom prst="rect">
              <a:avLst/>
            </a:prstGeom>
            <a:noFill/>
          </p:spPr>
          <p:txBody>
            <a:bodyPr wrap="square" rtlCol="0">
              <a:spAutoFit/>
            </a:bodyPr>
            <a:lstStyle/>
            <a:p>
              <a:r>
                <a:rPr lang="en-US" dirty="0" err="1"/>
                <a:t>recv</a:t>
              </a:r>
              <a:r>
                <a:rPr lang="en-US" dirty="0"/>
                <a:t> call</a:t>
              </a:r>
              <a:endParaRPr lang="en-CA" dirty="0"/>
            </a:p>
          </p:txBody>
        </p:sp>
      </p:grpSp>
      <p:grpSp>
        <p:nvGrpSpPr>
          <p:cNvPr id="39" name="Group 38">
            <a:extLst>
              <a:ext uri="{FF2B5EF4-FFF2-40B4-BE49-F238E27FC236}">
                <a16:creationId xmlns="" xmlns:a16="http://schemas.microsoft.com/office/drawing/2014/main" id="{B08E63B9-2E86-4D13-A424-F1589BEBE77A}"/>
              </a:ext>
            </a:extLst>
          </p:cNvPr>
          <p:cNvGrpSpPr/>
          <p:nvPr/>
        </p:nvGrpSpPr>
        <p:grpSpPr>
          <a:xfrm>
            <a:off x="1786304" y="4515456"/>
            <a:ext cx="2146023" cy="369332"/>
            <a:chOff x="1761856" y="3218421"/>
            <a:chExt cx="2146023" cy="369332"/>
          </a:xfrm>
        </p:grpSpPr>
        <p:sp>
          <p:nvSpPr>
            <p:cNvPr id="44" name="TextBox 43">
              <a:extLst>
                <a:ext uri="{FF2B5EF4-FFF2-40B4-BE49-F238E27FC236}">
                  <a16:creationId xmlns="" xmlns:a16="http://schemas.microsoft.com/office/drawing/2014/main" id="{DA10DF46-33B7-47BE-8F4E-346C1CB6F83D}"/>
                </a:ext>
              </a:extLst>
            </p:cNvPr>
            <p:cNvSpPr txBox="1"/>
            <p:nvPr/>
          </p:nvSpPr>
          <p:spPr>
            <a:xfrm>
              <a:off x="2247621" y="3218421"/>
              <a:ext cx="1450707" cy="369332"/>
            </a:xfrm>
            <a:prstGeom prst="rect">
              <a:avLst/>
            </a:prstGeom>
            <a:noFill/>
          </p:spPr>
          <p:txBody>
            <a:bodyPr wrap="square" rtlCol="0">
              <a:spAutoFit/>
            </a:bodyPr>
            <a:lstStyle/>
            <a:p>
              <a:r>
                <a:rPr lang="en-US" dirty="0" err="1"/>
                <a:t>recv</a:t>
              </a:r>
              <a:r>
                <a:rPr lang="en-US" dirty="0"/>
                <a:t> return</a:t>
              </a:r>
              <a:endParaRPr lang="en-CA" dirty="0"/>
            </a:p>
          </p:txBody>
        </p:sp>
        <p:cxnSp>
          <p:nvCxnSpPr>
            <p:cNvPr id="45" name="Straight Arrow Connector 44">
              <a:extLst>
                <a:ext uri="{FF2B5EF4-FFF2-40B4-BE49-F238E27FC236}">
                  <a16:creationId xmlns="" xmlns:a16="http://schemas.microsoft.com/office/drawing/2014/main" id="{32D18763-2C23-4B67-8C41-73E27C0C59B9}"/>
                </a:ext>
              </a:extLst>
            </p:cNvPr>
            <p:cNvCxnSpPr/>
            <p:nvPr/>
          </p:nvCxnSpPr>
          <p:spPr>
            <a:xfrm flipH="1">
              <a:off x="1761856" y="3283670"/>
              <a:ext cx="2146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 xmlns:a16="http://schemas.microsoft.com/office/drawing/2014/main" id="{9BAD9105-C9D4-424B-B9B5-223AD703FAFE}"/>
              </a:ext>
            </a:extLst>
          </p:cNvPr>
          <p:cNvSpPr/>
          <p:nvPr/>
        </p:nvSpPr>
        <p:spPr>
          <a:xfrm>
            <a:off x="1705518" y="4682758"/>
            <a:ext cx="140642" cy="20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Rectangle 56">
            <a:extLst>
              <a:ext uri="{FF2B5EF4-FFF2-40B4-BE49-F238E27FC236}">
                <a16:creationId xmlns="" xmlns:a16="http://schemas.microsoft.com/office/drawing/2014/main" id="{20FBD99B-B52D-49CB-9156-56394FAFDD3A}"/>
              </a:ext>
            </a:extLst>
          </p:cNvPr>
          <p:cNvSpPr/>
          <p:nvPr/>
        </p:nvSpPr>
        <p:spPr>
          <a:xfrm>
            <a:off x="3844417" y="4279849"/>
            <a:ext cx="140642" cy="202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8107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16" end="1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17" end="1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19" end="1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20" end="2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xEl>
                                              <p:pRg st="21" end="2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xEl>
                                              <p:pRg st="22" end="2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xEl>
                                              <p:pRg st="23" end="2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xEl>
                                              <p:pRg st="24" end="2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xEl>
                                              <p:pRg st="25" end="2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xEl>
                                              <p:pRg st="26" end="2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xEl>
                                              <p:pRg st="27" end="2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3">
                                            <p:txEl>
                                              <p:pRg st="8" end="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3">
                                            <p:txEl>
                                              <p:pRg st="11" end="11"/>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3">
                                            <p:txEl>
                                              <p:pRg st="12" end="1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xEl>
                                              <p:pRg st="13" end="1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3">
                                            <p:txEl>
                                              <p:pRg st="14" end="14"/>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animBg="1"/>
      <p:bldP spid="46"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46642-3EBE-4D84-A9CC-D65E16A13AF1}"/>
              </a:ext>
            </a:extLst>
          </p:cNvPr>
          <p:cNvSpPr>
            <a:spLocks noGrp="1"/>
          </p:cNvSpPr>
          <p:nvPr>
            <p:ph type="title"/>
          </p:nvPr>
        </p:nvSpPr>
        <p:spPr/>
        <p:txBody>
          <a:bodyPr/>
          <a:lstStyle/>
          <a:p>
            <a:endParaRPr lang="en-CA"/>
          </a:p>
        </p:txBody>
      </p:sp>
      <p:pic>
        <p:nvPicPr>
          <p:cNvPr id="5" name="Content Placeholder 4">
            <a:extLst>
              <a:ext uri="{FF2B5EF4-FFF2-40B4-BE49-F238E27FC236}">
                <a16:creationId xmlns="" xmlns:a16="http://schemas.microsoft.com/office/drawing/2014/main" id="{4E4DE1CD-5F2B-433D-B8B3-B044D92AC4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8968" y="711794"/>
            <a:ext cx="10534832" cy="5465169"/>
          </a:xfrm>
        </p:spPr>
      </p:pic>
    </p:spTree>
    <p:extLst>
      <p:ext uri="{BB962C8B-B14F-4D97-AF65-F5344CB8AC3E}">
        <p14:creationId xmlns:p14="http://schemas.microsoft.com/office/powerpoint/2010/main" val="31415996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70B539-20C4-4885-A8FE-5DA0AE6C62E5}"/>
              </a:ext>
            </a:extLst>
          </p:cNvPr>
          <p:cNvSpPr>
            <a:spLocks noGrp="1"/>
          </p:cNvSpPr>
          <p:nvPr>
            <p:ph type="title"/>
          </p:nvPr>
        </p:nvSpPr>
        <p:spPr/>
        <p:txBody>
          <a:bodyPr/>
          <a:lstStyle/>
          <a:p>
            <a:r>
              <a:rPr lang="en-US" dirty="0"/>
              <a:t>Synchronous Non-Blocking Boilerplate</a:t>
            </a:r>
            <a:endParaRPr lang="en-CA" dirty="0"/>
          </a:p>
        </p:txBody>
      </p:sp>
      <p:sp>
        <p:nvSpPr>
          <p:cNvPr id="4" name="TextBox 3">
            <a:extLst>
              <a:ext uri="{FF2B5EF4-FFF2-40B4-BE49-F238E27FC236}">
                <a16:creationId xmlns="" xmlns:a16="http://schemas.microsoft.com/office/drawing/2014/main" id="{CEC0738E-D467-4924-B10A-5222A060ED5E}"/>
              </a:ext>
            </a:extLst>
          </p:cNvPr>
          <p:cNvSpPr txBox="1"/>
          <p:nvPr/>
        </p:nvSpPr>
        <p:spPr>
          <a:xfrm>
            <a:off x="2157574" y="2305615"/>
            <a:ext cx="7602876" cy="3108543"/>
          </a:xfrm>
          <a:prstGeom prst="rect">
            <a:avLst/>
          </a:prstGeom>
          <a:noFill/>
        </p:spPr>
        <p:txBody>
          <a:bodyPr wrap="square" rtlCol="0">
            <a:spAutoFit/>
          </a:bodyPr>
          <a:lstStyle/>
          <a:p>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sys</a:t>
            </a:r>
          </a:p>
          <a:p>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socket</a:t>
            </a:r>
          </a:p>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selectors</a:t>
            </a:r>
          </a:p>
          <a:p>
            <a:r>
              <a:rPr lang="en-CA" sz="1400" dirty="0">
                <a:solidFill>
                  <a:srgbClr val="4B69C6"/>
                </a:solidFill>
                <a:latin typeface="Consolas" panose="020B0609020204030204" pitchFamily="49" charset="0"/>
              </a:rPr>
              <a:t>import</a:t>
            </a:r>
            <a:r>
              <a:rPr lang="en-CA" sz="1400" dirty="0">
                <a:solidFill>
                  <a:srgbClr val="333333"/>
                </a:solidFill>
                <a:latin typeface="Consolas" panose="020B0609020204030204" pitchFamily="49" charset="0"/>
              </a:rPr>
              <a:t> types</a:t>
            </a:r>
            <a:endParaRPr lang="en-US" sz="1400" dirty="0">
              <a:solidFill>
                <a:srgbClr val="333333"/>
              </a:solidFill>
              <a:latin typeface="Consolas" panose="020B0609020204030204" pitchFamily="49" charset="0"/>
            </a:endParaRPr>
          </a:p>
          <a:p>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a:t>
            </a:r>
            <a:r>
              <a:rPr lang="en-US" sz="1400" dirty="0" err="1">
                <a:solidFill>
                  <a:srgbClr val="333333"/>
                </a:solidFill>
                <a:latin typeface="Consolas" panose="020B0609020204030204" pitchFamily="49" charset="0"/>
              </a:rPr>
              <a:t>errno</a:t>
            </a:r>
            <a:endParaRPr lang="en-US" sz="1400" dirty="0">
              <a:solidFill>
                <a:srgbClr val="333333"/>
              </a:solidFill>
              <a:latin typeface="Consolas" panose="020B0609020204030204" pitchFamily="49" charset="0"/>
            </a:endParaRPr>
          </a:p>
          <a:p>
            <a:r>
              <a:rPr lang="en-US" sz="1400" dirty="0">
                <a:solidFill>
                  <a:srgbClr val="4B69C6"/>
                </a:solidFill>
                <a:latin typeface="Consolas" panose="020B0609020204030204" pitchFamily="49" charset="0"/>
              </a:rPr>
              <a:t>from</a:t>
            </a:r>
            <a:r>
              <a:rPr lang="en-US" sz="1400" dirty="0">
                <a:solidFill>
                  <a:srgbClr val="333333"/>
                </a:solidFill>
                <a:latin typeface="Consolas" panose="020B0609020204030204" pitchFamily="49" charset="0"/>
              </a:rPr>
              <a:t> time </a:t>
            </a:r>
            <a:r>
              <a:rPr lang="en-US" sz="1400" dirty="0">
                <a:solidFill>
                  <a:srgbClr val="4B69C6"/>
                </a:solidFill>
                <a:latin typeface="Consolas" panose="020B0609020204030204" pitchFamily="49" charset="0"/>
              </a:rPr>
              <a:t>import</a:t>
            </a:r>
            <a:r>
              <a:rPr lang="en-US" sz="1400" dirty="0">
                <a:solidFill>
                  <a:srgbClr val="333333"/>
                </a:solidFill>
                <a:latin typeface="Consolas" panose="020B0609020204030204" pitchFamily="49" charset="0"/>
              </a:rPr>
              <a:t> sleep</a:t>
            </a:r>
          </a:p>
          <a:p>
            <a:r>
              <a:rPr lang="en-US" sz="1400" dirty="0">
                <a:solidFill>
                  <a:srgbClr val="333333"/>
                </a:solidFill>
                <a:latin typeface="Consolas" panose="020B0609020204030204" pitchFamily="49" charset="0"/>
              </a:rPr>
              <a:t/>
            </a:r>
            <a:br>
              <a:rPr lang="en-US" sz="1400" dirty="0">
                <a:solidFill>
                  <a:srgbClr val="333333"/>
                </a:solidFill>
                <a:latin typeface="Consolas" panose="020B0609020204030204" pitchFamily="49" charset="0"/>
              </a:rPr>
            </a:br>
            <a:r>
              <a:rPr lang="en-US" sz="1400" dirty="0">
                <a:solidFill>
                  <a:srgbClr val="333333"/>
                </a:solidFill>
                <a:latin typeface="Consolas" panose="020B0609020204030204" pitchFamily="49" charset="0"/>
              </a:rPr>
              <a:t>msg </a:t>
            </a:r>
            <a:r>
              <a:rPr lang="en-US" sz="1400" dirty="0">
                <a:solidFill>
                  <a:srgbClr val="777777"/>
                </a:solidFill>
                <a:latin typeface="Consolas" panose="020B0609020204030204" pitchFamily="49" charset="0"/>
              </a:rPr>
              <a:t>=</a:t>
            </a:r>
            <a:r>
              <a:rPr lang="en-US" sz="1400" dirty="0">
                <a:solidFill>
                  <a:srgbClr val="333333"/>
                </a:solidFill>
                <a:latin typeface="Consolas" panose="020B0609020204030204" pitchFamily="49" charset="0"/>
              </a:rPr>
              <a:t> </a:t>
            </a:r>
            <a:r>
              <a:rPr lang="en-US" sz="1400" dirty="0">
                <a:solidFill>
                  <a:srgbClr val="7A3E9D"/>
                </a:solidFill>
                <a:latin typeface="Consolas" panose="020B0609020204030204" pitchFamily="49" charset="0"/>
              </a:rPr>
              <a:t>b</a:t>
            </a:r>
            <a:r>
              <a:rPr lang="en-US" sz="1400" dirty="0">
                <a:solidFill>
                  <a:srgbClr val="777777"/>
                </a:solidFill>
                <a:latin typeface="Consolas" panose="020B0609020204030204" pitchFamily="49" charset="0"/>
              </a:rPr>
              <a:t>‘’</a:t>
            </a:r>
          </a:p>
          <a:p>
            <a:endParaRPr lang="en-US" sz="1400" dirty="0">
              <a:solidFill>
                <a:srgbClr val="777777"/>
              </a:solidFill>
              <a:latin typeface="Consolas" panose="020B0609020204030204" pitchFamily="49" charset="0"/>
            </a:endParaRPr>
          </a:p>
          <a:p>
            <a:r>
              <a:rPr lang="en-CA" sz="1400" dirty="0">
                <a:solidFill>
                  <a:srgbClr val="333333"/>
                </a:solidFill>
                <a:latin typeface="Consolas" panose="020B0609020204030204" pitchFamily="49" charset="0"/>
              </a:rPr>
              <a:t>sock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setsockopt</a:t>
            </a:r>
            <a:r>
              <a:rPr lang="en-CA" sz="1400" dirty="0">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SOL_SOCKET</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err="1">
                <a:solidFill>
                  <a:srgbClr val="333333"/>
                </a:solidFill>
                <a:latin typeface="Consolas" panose="020B0609020204030204" pitchFamily="49" charset="0"/>
              </a:rPr>
              <a:t>socket</a:t>
            </a:r>
            <a:r>
              <a:rPr lang="en-CA" sz="1400" dirty="0" err="1">
                <a:solidFill>
                  <a:srgbClr val="777777"/>
                </a:solidFill>
                <a:latin typeface="Consolas" panose="020B0609020204030204" pitchFamily="49" charset="0"/>
              </a:rPr>
              <a:t>.</a:t>
            </a:r>
            <a:r>
              <a:rPr lang="en-CA" sz="1400" dirty="0" err="1">
                <a:solidFill>
                  <a:srgbClr val="9C5D27"/>
                </a:solidFill>
                <a:latin typeface="Consolas" panose="020B0609020204030204" pitchFamily="49" charset="0"/>
              </a:rPr>
              <a:t>SO_REUSEADDR</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1</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a:solidFill>
                  <a:srgbClr val="333333"/>
                </a:solidFill>
                <a:latin typeface="Consolas" panose="020B0609020204030204" pitchFamily="49" charset="0"/>
              </a:rPr>
              <a:t>port </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a:t>
            </a:r>
            <a:r>
              <a:rPr lang="en-CA" sz="1400" dirty="0">
                <a:solidFill>
                  <a:srgbClr val="9C5D27"/>
                </a:solidFill>
                <a:latin typeface="Consolas" panose="020B0609020204030204" pitchFamily="49" charset="0"/>
              </a:rPr>
              <a:t>8888</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bind</a:t>
            </a:r>
            <a:r>
              <a:rPr lang="en-CA" sz="1400" dirty="0">
                <a:solidFill>
                  <a:srgbClr val="777777"/>
                </a:solidFill>
                <a:latin typeface="Consolas" panose="020B0609020204030204" pitchFamily="49" charset="0"/>
              </a:rPr>
              <a:t>(('</a:t>
            </a:r>
            <a:r>
              <a:rPr lang="en-CA" sz="1400" dirty="0">
                <a:solidFill>
                  <a:srgbClr val="448C27"/>
                </a:solidFill>
                <a:latin typeface="Consolas" panose="020B0609020204030204" pitchFamily="49" charset="0"/>
              </a:rPr>
              <a:t>0.0.0.0</a:t>
            </a:r>
            <a:r>
              <a:rPr lang="en-CA" sz="1400" dirty="0">
                <a:solidFill>
                  <a:srgbClr val="777777"/>
                </a:solidFill>
                <a:latin typeface="Consolas" panose="020B0609020204030204" pitchFamily="49" charset="0"/>
              </a:rPr>
              <a:t>',</a:t>
            </a:r>
            <a:r>
              <a:rPr lang="en-CA" sz="1400" dirty="0">
                <a:solidFill>
                  <a:srgbClr val="333333"/>
                </a:solidFill>
                <a:latin typeface="Consolas" panose="020B0609020204030204" pitchFamily="49" charset="0"/>
              </a:rPr>
              <a:t> port</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a:p>
            <a:r>
              <a:rPr lang="en-CA" sz="1400" dirty="0" err="1">
                <a:solidFill>
                  <a:srgbClr val="333333"/>
                </a:solidFill>
                <a:latin typeface="Consolas" panose="020B0609020204030204" pitchFamily="49" charset="0"/>
              </a:rPr>
              <a:t>sock</a:t>
            </a:r>
            <a:r>
              <a:rPr lang="en-CA" sz="1400" dirty="0" err="1">
                <a:solidFill>
                  <a:srgbClr val="777777"/>
                </a:solidFill>
                <a:latin typeface="Consolas" panose="020B0609020204030204" pitchFamily="49" charset="0"/>
              </a:rPr>
              <a:t>.</a:t>
            </a:r>
            <a:r>
              <a:rPr lang="en-CA" sz="1400" dirty="0" err="1">
                <a:solidFill>
                  <a:srgbClr val="333333"/>
                </a:solidFill>
                <a:latin typeface="Consolas" panose="020B0609020204030204" pitchFamily="49" charset="0"/>
              </a:rPr>
              <a:t>listen</a:t>
            </a:r>
            <a:r>
              <a:rPr lang="en-CA" sz="1400" dirty="0">
                <a:solidFill>
                  <a:srgbClr val="777777"/>
                </a:solidFill>
                <a:latin typeface="Consolas" panose="020B0609020204030204" pitchFamily="49" charset="0"/>
              </a:rPr>
              <a:t>()</a:t>
            </a:r>
            <a:endParaRPr lang="en-CA" sz="1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291683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37D4225-FAFF-4ECF-AA47-137D1EBF08FF}"/>
              </a:ext>
            </a:extLst>
          </p:cNvPr>
          <p:cNvSpPr txBox="1"/>
          <p:nvPr/>
        </p:nvSpPr>
        <p:spPr>
          <a:xfrm>
            <a:off x="636998" y="1047964"/>
            <a:ext cx="4376791" cy="5755422"/>
          </a:xfrm>
          <a:prstGeom prst="rect">
            <a:avLst/>
          </a:prstGeom>
          <a:noFill/>
        </p:spPr>
        <p:txBody>
          <a:bodyPr wrap="square" rtlCol="0">
            <a:spAutoFit/>
          </a:bodyPr>
          <a:lstStyle/>
          <a:p>
            <a:r>
              <a:rPr lang="en-US" sz="1400" dirty="0">
                <a:latin typeface="Consolas" panose="020B0609020204030204" pitchFamily="49" charset="0"/>
              </a:rPr>
              <a:t>Single Client Synchronous Non-Blocking</a:t>
            </a:r>
          </a:p>
          <a:p>
            <a:endParaRPr lang="en-CA" sz="1200" dirty="0"/>
          </a:p>
          <a:p>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receive_nonblocking</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conn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try</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conn</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except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IOError</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as</a:t>
            </a:r>
            <a:r>
              <a:rPr lang="en-CA" sz="1200" dirty="0">
                <a:solidFill>
                  <a:srgbClr val="333333"/>
                </a:solidFill>
                <a:latin typeface="Consolas" panose="020B0609020204030204" pitchFamily="49" charset="0"/>
              </a:rPr>
              <a:t> 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errno</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errno</a:t>
            </a:r>
            <a:r>
              <a:rPr lang="en-CA" sz="1200" dirty="0" err="1">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EWOULDBLOCK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nothing to read</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except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socket</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timeout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as</a:t>
            </a:r>
            <a:r>
              <a:rPr lang="en-CA" sz="1200" dirty="0">
                <a:solidFill>
                  <a:srgbClr val="333333"/>
                </a:solidFill>
                <a:latin typeface="Consolas" panose="020B0609020204030204" pitchFamily="49" charset="0"/>
              </a:rPr>
              <a:t> 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err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e</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args</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err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timed out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err="1">
                <a:solidFill>
                  <a:srgbClr val="448C27"/>
                </a:solidFill>
                <a:latin typeface="Consolas" panose="020B0609020204030204" pitchFamily="49" charset="0"/>
              </a:rPr>
              <a:t>recv</a:t>
            </a:r>
            <a:r>
              <a:rPr lang="en-CA" sz="1200" dirty="0">
                <a:solidFill>
                  <a:srgbClr val="448C27"/>
                </a:solidFill>
                <a:latin typeface="Consolas" panose="020B0609020204030204" pitchFamily="49" charset="0"/>
              </a:rPr>
              <a:t> timed out, retry later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sys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exit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4B69C6"/>
                </a:solidFill>
                <a:latin typeface="Consolas" panose="020B0609020204030204" pitchFamily="49" charset="0"/>
              </a:rPr>
              <a:t>  except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socket</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error</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as</a:t>
            </a:r>
            <a:r>
              <a:rPr lang="en-CA" sz="1200" dirty="0">
                <a:solidFill>
                  <a:srgbClr val="333333"/>
                </a:solidFill>
                <a:latin typeface="Consolas" panose="020B0609020204030204" pitchFamily="49" charset="0"/>
              </a:rPr>
              <a:t> 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sys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exit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len</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orderly shutdown on server…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sys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exit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endParaRPr lang="en-CA" sz="1200" dirty="0">
              <a:solidFill>
                <a:srgbClr val="333333"/>
              </a:solidFill>
              <a:latin typeface="Consolas" panose="020B0609020204030204" pitchFamily="49" charset="0"/>
            </a:endParaRPr>
          </a:p>
          <a:p>
            <a:endParaRPr lang="en-CA" sz="1200" dirty="0">
              <a:solidFill>
                <a:srgbClr val="333333"/>
              </a:solidFill>
              <a:latin typeface="Consolas" panose="020B0609020204030204" pitchFamily="49" charset="0"/>
            </a:endParaRPr>
          </a:p>
          <a:p>
            <a:r>
              <a:rPr lang="en-US" sz="1200" dirty="0">
                <a:solidFill>
                  <a:srgbClr val="4B69C6"/>
                </a:solidFill>
                <a:latin typeface="Consolas" panose="020B0609020204030204" pitchFamily="49" charset="0"/>
              </a:rPr>
              <a:t>while</a:t>
            </a:r>
            <a:r>
              <a:rPr lang="en-US" sz="1200" dirty="0">
                <a:solidFill>
                  <a:srgbClr val="333333"/>
                </a:solidFill>
                <a:latin typeface="Consolas" panose="020B0609020204030204" pitchFamily="49" charset="0"/>
              </a:rPr>
              <a:t> </a:t>
            </a:r>
            <a:r>
              <a:rPr lang="en-US" sz="1200" dirty="0">
                <a:solidFill>
                  <a:srgbClr val="9C5D27"/>
                </a:solidFill>
                <a:latin typeface="Consolas" panose="020B0609020204030204" pitchFamily="49" charset="0"/>
              </a:rPr>
              <a:t>True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sleep</a:t>
            </a:r>
            <a:r>
              <a:rPr lang="en-US" sz="1200" dirty="0">
                <a:solidFill>
                  <a:srgbClr val="777777"/>
                </a:solidFill>
                <a:latin typeface="Consolas" panose="020B0609020204030204" pitchFamily="49" charset="0"/>
              </a:rPr>
              <a:t>(</a:t>
            </a:r>
            <a:r>
              <a:rPr lang="en-US" sz="1200" dirty="0">
                <a:solidFill>
                  <a:srgbClr val="9C5D27"/>
                </a:solidFill>
                <a:latin typeface="Consolas" panose="020B0609020204030204" pitchFamily="49" charset="0"/>
              </a:rPr>
              <a:t>1</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receive_nonblocking</a:t>
            </a:r>
            <a:r>
              <a:rPr lang="en-US" sz="1200" dirty="0">
                <a:solidFill>
                  <a:srgbClr val="777777"/>
                </a:solidFill>
                <a:latin typeface="Consolas" panose="020B0609020204030204" pitchFamily="49" charset="0"/>
              </a:rPr>
              <a:t>(</a:t>
            </a:r>
            <a:r>
              <a:rPr lang="en-US" sz="1200" dirty="0">
                <a:solidFill>
                  <a:srgbClr val="333333"/>
                </a:solidFill>
                <a:latin typeface="Consolas" panose="020B0609020204030204" pitchFamily="49" charset="0"/>
              </a:rPr>
              <a:t>conn</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endParaRPr lang="en-CA" dirty="0"/>
          </a:p>
        </p:txBody>
      </p:sp>
      <p:sp>
        <p:nvSpPr>
          <p:cNvPr id="6" name="TextBox 5">
            <a:extLst>
              <a:ext uri="{FF2B5EF4-FFF2-40B4-BE49-F238E27FC236}">
                <a16:creationId xmlns="" xmlns:a16="http://schemas.microsoft.com/office/drawing/2014/main" id="{2065376F-A33D-4201-A9DE-D35B330638B8}"/>
              </a:ext>
            </a:extLst>
          </p:cNvPr>
          <p:cNvSpPr txBox="1"/>
          <p:nvPr/>
        </p:nvSpPr>
        <p:spPr>
          <a:xfrm>
            <a:off x="6096000" y="1047964"/>
            <a:ext cx="5575443" cy="3908762"/>
          </a:xfrm>
          <a:prstGeom prst="rect">
            <a:avLst/>
          </a:prstGeom>
          <a:noFill/>
        </p:spPr>
        <p:txBody>
          <a:bodyPr wrap="square" rtlCol="0">
            <a:spAutoFit/>
          </a:bodyPr>
          <a:lstStyle/>
          <a:p>
            <a:r>
              <a:rPr lang="en-US" sz="1400" dirty="0">
                <a:latin typeface="Consolas" panose="020B0609020204030204" pitchFamily="49" charset="0"/>
              </a:rPr>
              <a:t>Multi Client Synchronous Non-Blocking</a:t>
            </a:r>
          </a:p>
          <a:p>
            <a:endParaRPr lang="en-US" sz="1200" dirty="0">
              <a:solidFill>
                <a:srgbClr val="7A3E9D"/>
              </a:solidFill>
              <a:latin typeface="Consolas" panose="020B0609020204030204" pitchFamily="49" charset="0"/>
            </a:endParaRPr>
          </a:p>
          <a:p>
            <a:r>
              <a:rPr lang="en-CA" sz="1200" dirty="0" err="1">
                <a:solidFill>
                  <a:srgbClr val="333333"/>
                </a:solidFill>
                <a:latin typeface="Consolas" panose="020B0609020204030204" pitchFamily="49" charset="0"/>
              </a:rPr>
              <a:t>sock</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setblocking</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False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err="1">
                <a:solidFill>
                  <a:srgbClr val="333333"/>
                </a:solidFill>
                <a:latin typeface="Consolas" panose="020B0609020204030204" pitchFamily="49" charset="0"/>
              </a:rPr>
              <a:t>sel</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selectors</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DefaultSelector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register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sock</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selectors</a:t>
            </a:r>
            <a:r>
              <a:rPr lang="en-CA" sz="1200" dirty="0" err="1">
                <a:solidFill>
                  <a:srgbClr val="777777"/>
                </a:solidFill>
                <a:latin typeface="Consolas" panose="020B0609020204030204" pitchFamily="49" charset="0"/>
              </a:rPr>
              <a:t>.</a:t>
            </a:r>
            <a:r>
              <a:rPr lang="en-CA" sz="1200" dirty="0" err="1">
                <a:solidFill>
                  <a:srgbClr val="9C5D27"/>
                </a:solidFill>
                <a:latin typeface="Consolas" panose="020B0609020204030204" pitchFamily="49" charset="0"/>
              </a:rPr>
              <a:t>EVENT_READ</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data</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Starting up and waiting for input connection…</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True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waiting on select forever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events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sel</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select</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timeout</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select has returned: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for</a:t>
            </a:r>
            <a:r>
              <a:rPr lang="en-CA" sz="1200" dirty="0">
                <a:solidFill>
                  <a:srgbClr val="333333"/>
                </a:solidFill>
                <a:latin typeface="Consolas" panose="020B0609020204030204" pitchFamily="49" charset="0"/>
              </a:rPr>
              <a:t> 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 </a:t>
            </a:r>
            <a:r>
              <a:rPr lang="en-CA" sz="1200" dirty="0">
                <a:solidFill>
                  <a:srgbClr val="777777"/>
                </a:solidFill>
                <a:latin typeface="Consolas" panose="020B0609020204030204" pitchFamily="49" charset="0"/>
              </a:rPr>
              <a:t>in</a:t>
            </a:r>
            <a:r>
              <a:rPr lang="en-CA" sz="1200" dirty="0">
                <a:solidFill>
                  <a:srgbClr val="333333"/>
                </a:solidFill>
                <a:latin typeface="Consolas" panose="020B0609020204030204" pitchFamily="49" charset="0"/>
              </a:rPr>
              <a:t> events</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is</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None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accept_nonblocking</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key</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fileobj</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service_nonblocking</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key</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mask</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p:txBody>
      </p:sp>
    </p:spTree>
    <p:extLst>
      <p:ext uri="{BB962C8B-B14F-4D97-AF65-F5344CB8AC3E}">
        <p14:creationId xmlns:p14="http://schemas.microsoft.com/office/powerpoint/2010/main" val="30261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3" end="2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4" end="2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5" end="2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7" end="7"/>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10" end="1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1" end="1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2" end="12"/>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3" end="13"/>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932DF7-BC06-4E04-AA0B-8A900238134C}"/>
              </a:ext>
            </a:extLst>
          </p:cNvPr>
          <p:cNvSpPr>
            <a:spLocks noGrp="1"/>
          </p:cNvSpPr>
          <p:nvPr>
            <p:ph type="title"/>
          </p:nvPr>
        </p:nvSpPr>
        <p:spPr/>
        <p:txBody>
          <a:bodyPr/>
          <a:lstStyle/>
          <a:p>
            <a:r>
              <a:rPr lang="en-US" dirty="0"/>
              <a:t>Famous Asynchronous Software</a:t>
            </a:r>
            <a:endParaRPr lang="en-CA" dirty="0"/>
          </a:p>
        </p:txBody>
      </p:sp>
      <p:sp>
        <p:nvSpPr>
          <p:cNvPr id="3" name="Content Placeholder 2">
            <a:extLst>
              <a:ext uri="{FF2B5EF4-FFF2-40B4-BE49-F238E27FC236}">
                <a16:creationId xmlns="" xmlns:a16="http://schemas.microsoft.com/office/drawing/2014/main" id="{501A0146-1C1B-483C-A6CB-B97704D30C6E}"/>
              </a:ext>
            </a:extLst>
          </p:cNvPr>
          <p:cNvSpPr>
            <a:spLocks noGrp="1"/>
          </p:cNvSpPr>
          <p:nvPr>
            <p:ph idx="1"/>
          </p:nvPr>
        </p:nvSpPr>
        <p:spPr/>
        <p:txBody>
          <a:bodyPr/>
          <a:lstStyle/>
          <a:p>
            <a:pPr marL="514350" indent="-514350">
              <a:buFont typeface="+mj-lt"/>
              <a:buAutoNum type="arabicPeriod"/>
            </a:pPr>
            <a:r>
              <a:rPr lang="en-US" dirty="0" err="1"/>
              <a:t>Node.Js</a:t>
            </a:r>
            <a:endParaRPr lang="en-US" dirty="0"/>
          </a:p>
          <a:p>
            <a:pPr marL="514350" indent="-514350">
              <a:buFont typeface="+mj-lt"/>
              <a:buAutoNum type="arabicPeriod"/>
            </a:pPr>
            <a:r>
              <a:rPr lang="en-US" dirty="0"/>
              <a:t>NGINX</a:t>
            </a:r>
            <a:endParaRPr lang="en-CA" dirty="0"/>
          </a:p>
        </p:txBody>
      </p:sp>
    </p:spTree>
    <p:extLst>
      <p:ext uri="{BB962C8B-B14F-4D97-AF65-F5344CB8AC3E}">
        <p14:creationId xmlns:p14="http://schemas.microsoft.com/office/powerpoint/2010/main" val="35781244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3A9023-D689-4FA5-B545-2E604E600602}"/>
              </a:ext>
            </a:extLst>
          </p:cNvPr>
          <p:cNvSpPr>
            <a:spLocks noGrp="1"/>
          </p:cNvSpPr>
          <p:nvPr>
            <p:ph type="title"/>
          </p:nvPr>
        </p:nvSpPr>
        <p:spPr/>
        <p:txBody>
          <a:bodyPr/>
          <a:lstStyle/>
          <a:p>
            <a:r>
              <a:rPr lang="en-US" dirty="0"/>
              <a:t>Asynchronous</a:t>
            </a:r>
            <a:endParaRPr lang="en-CA" dirty="0"/>
          </a:p>
        </p:txBody>
      </p:sp>
      <p:grpSp>
        <p:nvGrpSpPr>
          <p:cNvPr id="4" name="Group 3">
            <a:extLst>
              <a:ext uri="{FF2B5EF4-FFF2-40B4-BE49-F238E27FC236}">
                <a16:creationId xmlns="" xmlns:a16="http://schemas.microsoft.com/office/drawing/2014/main" id="{E625B836-304D-460A-B4A2-A3B09A4AFEE0}"/>
              </a:ext>
            </a:extLst>
          </p:cNvPr>
          <p:cNvGrpSpPr/>
          <p:nvPr/>
        </p:nvGrpSpPr>
        <p:grpSpPr>
          <a:xfrm>
            <a:off x="6570740" y="1812207"/>
            <a:ext cx="1433137" cy="4297772"/>
            <a:chOff x="1044824" y="1690689"/>
            <a:chExt cx="1433137" cy="3607162"/>
          </a:xfrm>
        </p:grpSpPr>
        <p:sp>
          <p:nvSpPr>
            <p:cNvPr id="5" name="Flowchart: Alternate Process 4">
              <a:extLst>
                <a:ext uri="{FF2B5EF4-FFF2-40B4-BE49-F238E27FC236}">
                  <a16:creationId xmlns="" xmlns:a16="http://schemas.microsoft.com/office/drawing/2014/main" id="{D765B08C-FA68-4052-9708-951C44935679}"/>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 xmlns:a16="http://schemas.microsoft.com/office/drawing/2014/main" id="{F3E88B41-F8A3-44E8-9AA4-54B47129568D}"/>
                </a:ext>
              </a:extLst>
            </p:cNvPr>
            <p:cNvCxnSpPr>
              <a:cxnSpLocks/>
              <a:stCxn id="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C3A6024A-C91A-47B5-B1D8-CE5F81D1009A}"/>
                </a:ext>
              </a:extLst>
            </p:cNvPr>
            <p:cNvSpPr txBox="1"/>
            <p:nvPr/>
          </p:nvSpPr>
          <p:spPr>
            <a:xfrm>
              <a:off x="1044824" y="1690689"/>
              <a:ext cx="1433135" cy="309984"/>
            </a:xfrm>
            <a:prstGeom prst="rect">
              <a:avLst/>
            </a:prstGeom>
            <a:noFill/>
          </p:spPr>
          <p:txBody>
            <a:bodyPr wrap="square" rtlCol="0">
              <a:spAutoFit/>
            </a:bodyPr>
            <a:lstStyle/>
            <a:p>
              <a:pPr algn="ctr"/>
              <a:r>
                <a:rPr lang="en-US" dirty="0"/>
                <a:t>OS</a:t>
              </a:r>
              <a:endParaRPr lang="en-CA" dirty="0"/>
            </a:p>
          </p:txBody>
        </p:sp>
      </p:grpSp>
      <p:sp>
        <p:nvSpPr>
          <p:cNvPr id="9" name="Flowchart: Alternate Process 8">
            <a:extLst>
              <a:ext uri="{FF2B5EF4-FFF2-40B4-BE49-F238E27FC236}">
                <a16:creationId xmlns="" xmlns:a16="http://schemas.microsoft.com/office/drawing/2014/main" id="{CACC8F45-0B94-4235-BE6A-CEF735B3E98B}"/>
              </a:ext>
            </a:extLst>
          </p:cNvPr>
          <p:cNvSpPr/>
          <p:nvPr/>
        </p:nvSpPr>
        <p:spPr>
          <a:xfrm>
            <a:off x="4062750" y="1812206"/>
            <a:ext cx="1483691" cy="686047"/>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 xmlns:a16="http://schemas.microsoft.com/office/drawing/2014/main" id="{6931F45D-0721-4834-ADCE-2DB9D3C0023B}"/>
              </a:ext>
            </a:extLst>
          </p:cNvPr>
          <p:cNvCxnSpPr>
            <a:cxnSpLocks/>
            <a:stCxn id="9" idx="2"/>
          </p:cNvCxnSpPr>
          <p:nvPr/>
        </p:nvCxnSpPr>
        <p:spPr>
          <a:xfrm flipH="1">
            <a:off x="4779320" y="2498253"/>
            <a:ext cx="25276" cy="361172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72C6E96E-08AB-4F7E-9594-F3AC8A45176D}"/>
              </a:ext>
            </a:extLst>
          </p:cNvPr>
          <p:cNvSpPr txBox="1"/>
          <p:nvPr/>
        </p:nvSpPr>
        <p:spPr>
          <a:xfrm>
            <a:off x="4133117" y="1815877"/>
            <a:ext cx="1316680" cy="646331"/>
          </a:xfrm>
          <a:prstGeom prst="rect">
            <a:avLst/>
          </a:prstGeom>
          <a:noFill/>
        </p:spPr>
        <p:txBody>
          <a:bodyPr wrap="square" rtlCol="0">
            <a:spAutoFit/>
          </a:bodyPr>
          <a:lstStyle/>
          <a:p>
            <a:pPr algn="ctr"/>
            <a:r>
              <a:rPr lang="en-US" dirty="0"/>
              <a:t>Event Loop</a:t>
            </a:r>
          </a:p>
          <a:p>
            <a:pPr algn="ctr"/>
            <a:r>
              <a:rPr lang="en-US" dirty="0"/>
              <a:t>(Thread)</a:t>
            </a:r>
            <a:endParaRPr lang="en-CA" dirty="0"/>
          </a:p>
        </p:txBody>
      </p:sp>
      <p:grpSp>
        <p:nvGrpSpPr>
          <p:cNvPr id="20" name="Group 19">
            <a:extLst>
              <a:ext uri="{FF2B5EF4-FFF2-40B4-BE49-F238E27FC236}">
                <a16:creationId xmlns="" xmlns:a16="http://schemas.microsoft.com/office/drawing/2014/main" id="{399715D6-FA2D-4C9E-B5AC-34911A06D61A}"/>
              </a:ext>
            </a:extLst>
          </p:cNvPr>
          <p:cNvGrpSpPr/>
          <p:nvPr/>
        </p:nvGrpSpPr>
        <p:grpSpPr>
          <a:xfrm>
            <a:off x="838200" y="1803250"/>
            <a:ext cx="1433137" cy="4297773"/>
            <a:chOff x="1044824" y="1690689"/>
            <a:chExt cx="1433137" cy="3607162"/>
          </a:xfrm>
        </p:grpSpPr>
        <p:sp>
          <p:nvSpPr>
            <p:cNvPr id="21" name="Flowchart: Alternate Process 20">
              <a:extLst>
                <a:ext uri="{FF2B5EF4-FFF2-40B4-BE49-F238E27FC236}">
                  <a16:creationId xmlns="" xmlns:a16="http://schemas.microsoft.com/office/drawing/2014/main" id="{C64814BD-80E5-46A3-BD01-31CA0E19A18E}"/>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22" name="Straight Connector 21">
              <a:extLst>
                <a:ext uri="{FF2B5EF4-FFF2-40B4-BE49-F238E27FC236}">
                  <a16:creationId xmlns="" xmlns:a16="http://schemas.microsoft.com/office/drawing/2014/main" id="{84A1D8EA-81BB-40E9-A50C-D21E73F21A44}"/>
                </a:ext>
              </a:extLst>
            </p:cNvPr>
            <p:cNvCxnSpPr>
              <a:cxnSpLocks/>
              <a:stCxn id="21"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 xmlns:a16="http://schemas.microsoft.com/office/drawing/2014/main" id="{B4101C6E-BEC8-43F8-92A2-7C09B631832E}"/>
                </a:ext>
              </a:extLst>
            </p:cNvPr>
            <p:cNvSpPr txBox="1"/>
            <p:nvPr/>
          </p:nvSpPr>
          <p:spPr>
            <a:xfrm>
              <a:off x="1044824" y="1690689"/>
              <a:ext cx="1433135" cy="309984"/>
            </a:xfrm>
            <a:prstGeom prst="rect">
              <a:avLst/>
            </a:prstGeom>
            <a:noFill/>
          </p:spPr>
          <p:txBody>
            <a:bodyPr wrap="square" rtlCol="0">
              <a:spAutoFit/>
            </a:bodyPr>
            <a:lstStyle/>
            <a:p>
              <a:pPr algn="ctr"/>
              <a:r>
                <a:rPr lang="en-US" dirty="0"/>
                <a:t>Task 1</a:t>
              </a:r>
              <a:endParaRPr lang="en-CA" dirty="0"/>
            </a:p>
          </p:txBody>
        </p:sp>
      </p:grpSp>
      <p:grpSp>
        <p:nvGrpSpPr>
          <p:cNvPr id="24" name="Group 23">
            <a:extLst>
              <a:ext uri="{FF2B5EF4-FFF2-40B4-BE49-F238E27FC236}">
                <a16:creationId xmlns="" xmlns:a16="http://schemas.microsoft.com/office/drawing/2014/main" id="{4705472D-C582-40D5-AB7D-07FDCFAA68F2}"/>
              </a:ext>
            </a:extLst>
          </p:cNvPr>
          <p:cNvGrpSpPr/>
          <p:nvPr/>
        </p:nvGrpSpPr>
        <p:grpSpPr>
          <a:xfrm>
            <a:off x="2392248" y="1812207"/>
            <a:ext cx="1433137" cy="4297773"/>
            <a:chOff x="1044824" y="1690689"/>
            <a:chExt cx="1433137" cy="3607162"/>
          </a:xfrm>
        </p:grpSpPr>
        <p:sp>
          <p:nvSpPr>
            <p:cNvPr id="25" name="Flowchart: Alternate Process 24">
              <a:extLst>
                <a:ext uri="{FF2B5EF4-FFF2-40B4-BE49-F238E27FC236}">
                  <a16:creationId xmlns="" xmlns:a16="http://schemas.microsoft.com/office/drawing/2014/main" id="{0E2A7B1D-6366-438B-BCFD-E0CF7D93E00C}"/>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26" name="Straight Connector 25">
              <a:extLst>
                <a:ext uri="{FF2B5EF4-FFF2-40B4-BE49-F238E27FC236}">
                  <a16:creationId xmlns="" xmlns:a16="http://schemas.microsoft.com/office/drawing/2014/main" id="{A8D18B6B-BA16-47F3-8ED9-1044A83C8790}"/>
                </a:ext>
              </a:extLst>
            </p:cNvPr>
            <p:cNvCxnSpPr>
              <a:cxnSpLocks/>
              <a:stCxn id="2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 xmlns:a16="http://schemas.microsoft.com/office/drawing/2014/main" id="{963B0353-46FE-4BBA-89BA-108B0E3EF8BA}"/>
                </a:ext>
              </a:extLst>
            </p:cNvPr>
            <p:cNvSpPr txBox="1"/>
            <p:nvPr/>
          </p:nvSpPr>
          <p:spPr>
            <a:xfrm>
              <a:off x="1044824" y="1690689"/>
              <a:ext cx="1433135" cy="309984"/>
            </a:xfrm>
            <a:prstGeom prst="rect">
              <a:avLst/>
            </a:prstGeom>
            <a:noFill/>
          </p:spPr>
          <p:txBody>
            <a:bodyPr wrap="square" rtlCol="0">
              <a:spAutoFit/>
            </a:bodyPr>
            <a:lstStyle/>
            <a:p>
              <a:pPr algn="ctr"/>
              <a:r>
                <a:rPr lang="en-US" dirty="0"/>
                <a:t>Task 2</a:t>
              </a:r>
              <a:endParaRPr lang="en-CA" dirty="0"/>
            </a:p>
          </p:txBody>
        </p:sp>
      </p:grpSp>
      <p:sp>
        <p:nvSpPr>
          <p:cNvPr id="28" name="Rectangle 27">
            <a:extLst>
              <a:ext uri="{FF2B5EF4-FFF2-40B4-BE49-F238E27FC236}">
                <a16:creationId xmlns="" xmlns:a16="http://schemas.microsoft.com/office/drawing/2014/main" id="{43A8E61E-FEA2-482F-BD30-561C6D88580C}"/>
              </a:ext>
            </a:extLst>
          </p:cNvPr>
          <p:cNvSpPr/>
          <p:nvPr/>
        </p:nvSpPr>
        <p:spPr>
          <a:xfrm>
            <a:off x="1484445" y="231446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0" name="Straight Arrow Connector 29">
            <a:extLst>
              <a:ext uri="{FF2B5EF4-FFF2-40B4-BE49-F238E27FC236}">
                <a16:creationId xmlns="" xmlns:a16="http://schemas.microsoft.com/office/drawing/2014/main" id="{43900E8E-20ED-4744-8534-8F56EFA08BA4}"/>
              </a:ext>
            </a:extLst>
          </p:cNvPr>
          <p:cNvCxnSpPr>
            <a:stCxn id="28" idx="2"/>
          </p:cNvCxnSpPr>
          <p:nvPr/>
        </p:nvCxnSpPr>
        <p:spPr>
          <a:xfrm flipV="1">
            <a:off x="1554767" y="2725947"/>
            <a:ext cx="3224550" cy="28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 xmlns:a16="http://schemas.microsoft.com/office/drawing/2014/main" id="{B11195BC-DCC3-47EB-9BAE-9F47FD144425}"/>
              </a:ext>
            </a:extLst>
          </p:cNvPr>
          <p:cNvSpPr/>
          <p:nvPr/>
        </p:nvSpPr>
        <p:spPr>
          <a:xfrm>
            <a:off x="4708995" y="2858870"/>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3" name="Straight Arrow Connector 32">
            <a:extLst>
              <a:ext uri="{FF2B5EF4-FFF2-40B4-BE49-F238E27FC236}">
                <a16:creationId xmlns="" xmlns:a16="http://schemas.microsoft.com/office/drawing/2014/main" id="{08A3C895-D452-4D9D-BA45-310E08DF2A04}"/>
              </a:ext>
            </a:extLst>
          </p:cNvPr>
          <p:cNvCxnSpPr/>
          <p:nvPr/>
        </p:nvCxnSpPr>
        <p:spPr>
          <a:xfrm>
            <a:off x="4779317" y="3429000"/>
            <a:ext cx="25079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 xmlns:a16="http://schemas.microsoft.com/office/drawing/2014/main" id="{BD41B2F5-DF1A-4B36-AE59-40285FB8843D}"/>
              </a:ext>
            </a:extLst>
          </p:cNvPr>
          <p:cNvGrpSpPr/>
          <p:nvPr/>
        </p:nvGrpSpPr>
        <p:grpSpPr>
          <a:xfrm>
            <a:off x="7216656" y="3555458"/>
            <a:ext cx="780257" cy="383014"/>
            <a:chOff x="3843727" y="2870139"/>
            <a:chExt cx="780257" cy="383014"/>
          </a:xfrm>
        </p:grpSpPr>
        <p:sp>
          <p:nvSpPr>
            <p:cNvPr id="40" name="Rectangle 39">
              <a:extLst>
                <a:ext uri="{FF2B5EF4-FFF2-40B4-BE49-F238E27FC236}">
                  <a16:creationId xmlns="" xmlns:a16="http://schemas.microsoft.com/office/drawing/2014/main" id="{8FB67035-6136-4BB3-849D-46DD0AC1E6B4}"/>
                </a:ext>
              </a:extLst>
            </p:cNvPr>
            <p:cNvSpPr/>
            <p:nvPr/>
          </p:nvSpPr>
          <p:spPr>
            <a:xfrm>
              <a:off x="3843727" y="287013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Straight Arrow Connector 40">
              <a:extLst>
                <a:ext uri="{FF2B5EF4-FFF2-40B4-BE49-F238E27FC236}">
                  <a16:creationId xmlns="" xmlns:a16="http://schemas.microsoft.com/office/drawing/2014/main" id="{3887B876-50AE-4859-993E-6E406F70D4CA}"/>
                </a:ext>
              </a:extLst>
            </p:cNvPr>
            <p:cNvCxnSpPr/>
            <p:nvPr/>
          </p:nvCxnSpPr>
          <p:spPr>
            <a:xfrm>
              <a:off x="3907416" y="3253153"/>
              <a:ext cx="716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 xmlns:a16="http://schemas.microsoft.com/office/drawing/2014/main" id="{CA77323A-3601-43B6-B251-F9C4D0D1702A}"/>
              </a:ext>
            </a:extLst>
          </p:cNvPr>
          <p:cNvSpPr txBox="1"/>
          <p:nvPr/>
        </p:nvSpPr>
        <p:spPr>
          <a:xfrm>
            <a:off x="7479003" y="3498459"/>
            <a:ext cx="1258483" cy="369332"/>
          </a:xfrm>
          <a:prstGeom prst="rect">
            <a:avLst/>
          </a:prstGeom>
          <a:noFill/>
        </p:spPr>
        <p:txBody>
          <a:bodyPr wrap="square" rtlCol="0">
            <a:spAutoFit/>
          </a:bodyPr>
          <a:lstStyle/>
          <a:p>
            <a:r>
              <a:rPr lang="en-US" dirty="0"/>
              <a:t>out to h/w</a:t>
            </a:r>
            <a:endParaRPr lang="en-CA" dirty="0"/>
          </a:p>
        </p:txBody>
      </p:sp>
      <p:sp>
        <p:nvSpPr>
          <p:cNvPr id="51" name="TextBox 50">
            <a:extLst>
              <a:ext uri="{FF2B5EF4-FFF2-40B4-BE49-F238E27FC236}">
                <a16:creationId xmlns="" xmlns:a16="http://schemas.microsoft.com/office/drawing/2014/main" id="{20450E20-F18C-4817-B3A1-9CFE6A325D13}"/>
              </a:ext>
            </a:extLst>
          </p:cNvPr>
          <p:cNvSpPr txBox="1"/>
          <p:nvPr/>
        </p:nvSpPr>
        <p:spPr>
          <a:xfrm>
            <a:off x="7287307" y="4229479"/>
            <a:ext cx="1588350" cy="369332"/>
          </a:xfrm>
          <a:prstGeom prst="rect">
            <a:avLst/>
          </a:prstGeom>
          <a:noFill/>
        </p:spPr>
        <p:txBody>
          <a:bodyPr wrap="square" rtlCol="0">
            <a:spAutoFit/>
          </a:bodyPr>
          <a:lstStyle/>
          <a:p>
            <a:r>
              <a:rPr lang="en-US" dirty="0"/>
              <a:t>Back from h/w</a:t>
            </a:r>
            <a:endParaRPr lang="en-CA" dirty="0"/>
          </a:p>
        </p:txBody>
      </p:sp>
      <p:cxnSp>
        <p:nvCxnSpPr>
          <p:cNvPr id="53" name="Straight Arrow Connector 52">
            <a:extLst>
              <a:ext uri="{FF2B5EF4-FFF2-40B4-BE49-F238E27FC236}">
                <a16:creationId xmlns="" xmlns:a16="http://schemas.microsoft.com/office/drawing/2014/main" id="{BF7076A1-B046-4151-B20B-5BD582862812}"/>
              </a:ext>
            </a:extLst>
          </p:cNvPr>
          <p:cNvCxnSpPr/>
          <p:nvPr/>
        </p:nvCxnSpPr>
        <p:spPr>
          <a:xfrm flipH="1">
            <a:off x="7280345" y="4676462"/>
            <a:ext cx="638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 xmlns:a16="http://schemas.microsoft.com/office/drawing/2014/main" id="{91C0B8BE-0D14-47A1-BB8F-4231D183787D}"/>
              </a:ext>
            </a:extLst>
          </p:cNvPr>
          <p:cNvSpPr/>
          <p:nvPr/>
        </p:nvSpPr>
        <p:spPr>
          <a:xfrm>
            <a:off x="7204921" y="4737875"/>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6" name="Straight Arrow Connector 55">
            <a:extLst>
              <a:ext uri="{FF2B5EF4-FFF2-40B4-BE49-F238E27FC236}">
                <a16:creationId xmlns="" xmlns:a16="http://schemas.microsoft.com/office/drawing/2014/main" id="{D30E4283-77F2-40FB-8A70-EF708F69B534}"/>
              </a:ext>
            </a:extLst>
          </p:cNvPr>
          <p:cNvCxnSpPr/>
          <p:nvPr/>
        </p:nvCxnSpPr>
        <p:spPr>
          <a:xfrm flipH="1">
            <a:off x="4779316" y="5141343"/>
            <a:ext cx="2507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 xmlns:a16="http://schemas.microsoft.com/office/drawing/2014/main" id="{867BF278-4819-4585-AA15-D5C11CCD3D7C}"/>
              </a:ext>
            </a:extLst>
          </p:cNvPr>
          <p:cNvSpPr/>
          <p:nvPr/>
        </p:nvSpPr>
        <p:spPr>
          <a:xfrm>
            <a:off x="4698790" y="5240929"/>
            <a:ext cx="150848" cy="303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Arrow Connector 58">
            <a:extLst>
              <a:ext uri="{FF2B5EF4-FFF2-40B4-BE49-F238E27FC236}">
                <a16:creationId xmlns="" xmlns:a16="http://schemas.microsoft.com/office/drawing/2014/main" id="{5E07BBC4-DFC2-4B9D-970E-8736F2641FAE}"/>
              </a:ext>
            </a:extLst>
          </p:cNvPr>
          <p:cNvCxnSpPr/>
          <p:nvPr/>
        </p:nvCxnSpPr>
        <p:spPr>
          <a:xfrm flipH="1">
            <a:off x="3108815" y="5641675"/>
            <a:ext cx="1665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 xmlns:a16="http://schemas.microsoft.com/office/drawing/2014/main" id="{F3C53CB5-E25C-4AC4-BE5B-9688DC9C53C6}"/>
              </a:ext>
            </a:extLst>
          </p:cNvPr>
          <p:cNvSpPr/>
          <p:nvPr/>
        </p:nvSpPr>
        <p:spPr>
          <a:xfrm>
            <a:off x="3026400" y="5722760"/>
            <a:ext cx="140642" cy="387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55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42" grpId="0"/>
      <p:bldP spid="51" grpId="0"/>
      <p:bldP spid="54" grpId="0" animBg="1"/>
      <p:bldP spid="57" grpId="0" animBg="1"/>
      <p:bldP spid="6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B3D18A-D537-419A-871E-0E23EFC5DF36}"/>
              </a:ext>
            </a:extLst>
          </p:cNvPr>
          <p:cNvSpPr>
            <a:spLocks noGrp="1"/>
          </p:cNvSpPr>
          <p:nvPr>
            <p:ph type="title"/>
          </p:nvPr>
        </p:nvSpPr>
        <p:spPr/>
        <p:txBody>
          <a:bodyPr/>
          <a:lstStyle/>
          <a:p>
            <a:r>
              <a:rPr lang="en-US" dirty="0"/>
              <a:t>What is a Coroutine</a:t>
            </a:r>
            <a:endParaRPr lang="en-CA" dirty="0"/>
          </a:p>
        </p:txBody>
      </p:sp>
      <p:sp>
        <p:nvSpPr>
          <p:cNvPr id="3" name="Content Placeholder 2">
            <a:extLst>
              <a:ext uri="{FF2B5EF4-FFF2-40B4-BE49-F238E27FC236}">
                <a16:creationId xmlns="" xmlns:a16="http://schemas.microsoft.com/office/drawing/2014/main" id="{F24BF97B-B141-4F81-B99B-F18CB03DD22B}"/>
              </a:ext>
            </a:extLst>
          </p:cNvPr>
          <p:cNvSpPr>
            <a:spLocks noGrp="1"/>
          </p:cNvSpPr>
          <p:nvPr>
            <p:ph idx="1"/>
          </p:nvPr>
        </p:nvSpPr>
        <p:spPr/>
        <p:txBody>
          <a:bodyPr/>
          <a:lstStyle/>
          <a:p>
            <a:pPr marL="0" indent="0">
              <a:buNone/>
            </a:pPr>
            <a:r>
              <a:rPr lang="en-US" b="1" dirty="0"/>
              <a:t>Coroutines</a:t>
            </a:r>
            <a:r>
              <a:rPr lang="en-US" dirty="0"/>
              <a:t> are </a:t>
            </a:r>
            <a:r>
              <a:rPr lang="en-US" dirty="0">
                <a:hlinkClick r:id="rId3" tooltip="Computer program"/>
              </a:rPr>
              <a:t>computer program</a:t>
            </a:r>
            <a:r>
              <a:rPr lang="en-US" dirty="0"/>
              <a:t> components that generalize </a:t>
            </a:r>
            <a:r>
              <a:rPr lang="en-US" dirty="0">
                <a:hlinkClick r:id="rId4" tooltip="Subroutine"/>
              </a:rPr>
              <a:t>subroutines</a:t>
            </a:r>
            <a:r>
              <a:rPr lang="en-US" dirty="0"/>
              <a:t> for </a:t>
            </a:r>
            <a:r>
              <a:rPr lang="en-US" dirty="0">
                <a:hlinkClick r:id="rId5" tooltip="Non-preemptive multitasking"/>
              </a:rPr>
              <a:t>non-preemptive multitasking</a:t>
            </a:r>
            <a:r>
              <a:rPr lang="en-US" dirty="0"/>
              <a:t>, by allowing </a:t>
            </a:r>
            <a:r>
              <a:rPr lang="en-US" dirty="0">
                <a:highlight>
                  <a:srgbClr val="FFFF00"/>
                </a:highlight>
              </a:rPr>
              <a:t>execution to be suspended and resumed</a:t>
            </a:r>
            <a:r>
              <a:rPr lang="en-US" dirty="0"/>
              <a:t>. Coroutines are well-suited for implementing familiar program components such as </a:t>
            </a:r>
            <a:r>
              <a:rPr lang="en-US" dirty="0">
                <a:hlinkClick r:id="rId6" tooltip="Cooperative multitasking"/>
              </a:rPr>
              <a:t>cooperative tasks</a:t>
            </a:r>
            <a:r>
              <a:rPr lang="en-US" dirty="0"/>
              <a:t>, </a:t>
            </a:r>
            <a:r>
              <a:rPr lang="en-US" dirty="0">
                <a:hlinkClick r:id="rId7" tooltip="Exception handling"/>
              </a:rPr>
              <a:t>exceptions</a:t>
            </a:r>
            <a:r>
              <a:rPr lang="en-US" dirty="0"/>
              <a:t>, </a:t>
            </a:r>
            <a:r>
              <a:rPr lang="en-US" dirty="0">
                <a:hlinkClick r:id="rId8" tooltip="Event loop"/>
              </a:rPr>
              <a:t>event loops</a:t>
            </a:r>
            <a:r>
              <a:rPr lang="en-US" dirty="0"/>
              <a:t>, </a:t>
            </a:r>
            <a:r>
              <a:rPr lang="en-US" dirty="0">
                <a:hlinkClick r:id="rId9" tooltip="Iterator"/>
              </a:rPr>
              <a:t>iterators</a:t>
            </a:r>
            <a:r>
              <a:rPr lang="en-US" dirty="0"/>
              <a:t>, </a:t>
            </a:r>
            <a:r>
              <a:rPr lang="en-US" dirty="0">
                <a:hlinkClick r:id="rId10" tooltip="Lazy evaluation"/>
              </a:rPr>
              <a:t>infinite lists</a:t>
            </a:r>
            <a:r>
              <a:rPr lang="en-US" dirty="0"/>
              <a:t> and </a:t>
            </a:r>
            <a:r>
              <a:rPr lang="en-US" dirty="0">
                <a:hlinkClick r:id="rId11" tooltip="Pipeline (software)"/>
              </a:rPr>
              <a:t>pipes</a:t>
            </a:r>
            <a:r>
              <a:rPr lang="en-US" dirty="0"/>
              <a:t>.</a:t>
            </a:r>
          </a:p>
          <a:p>
            <a:pPr marL="0" indent="0">
              <a:buNone/>
            </a:pPr>
            <a:r>
              <a:rPr lang="en-US" dirty="0"/>
              <a:t>									-- Wikipedia</a:t>
            </a:r>
            <a:endParaRPr lang="en-CA" dirty="0"/>
          </a:p>
        </p:txBody>
      </p:sp>
      <p:sp>
        <p:nvSpPr>
          <p:cNvPr id="5" name="TextBox 4">
            <a:extLst>
              <a:ext uri="{FF2B5EF4-FFF2-40B4-BE49-F238E27FC236}">
                <a16:creationId xmlns="" xmlns:a16="http://schemas.microsoft.com/office/drawing/2014/main" id="{293ECEF5-DD50-4156-8E51-BEC719AC6FE2}"/>
              </a:ext>
            </a:extLst>
          </p:cNvPr>
          <p:cNvSpPr txBox="1"/>
          <p:nvPr/>
        </p:nvSpPr>
        <p:spPr>
          <a:xfrm>
            <a:off x="838200" y="5807631"/>
            <a:ext cx="8055634" cy="369332"/>
          </a:xfrm>
          <a:prstGeom prst="rect">
            <a:avLst/>
          </a:prstGeom>
          <a:noFill/>
        </p:spPr>
        <p:txBody>
          <a:bodyPr wrap="square" rtlCol="0">
            <a:spAutoFit/>
          </a:bodyPr>
          <a:lstStyle/>
          <a:p>
            <a:r>
              <a:rPr lang="en-CA" dirty="0">
                <a:hlinkClick r:id="rId12"/>
              </a:rPr>
              <a:t>https://en.wikipedia.org/wiki/Coroutine</a:t>
            </a:r>
            <a:r>
              <a:rPr lang="en-CA" dirty="0"/>
              <a:t> (retrieved May 26, 2020)</a:t>
            </a:r>
          </a:p>
        </p:txBody>
      </p:sp>
    </p:spTree>
    <p:extLst>
      <p:ext uri="{BB962C8B-B14F-4D97-AF65-F5344CB8AC3E}">
        <p14:creationId xmlns:p14="http://schemas.microsoft.com/office/powerpoint/2010/main" val="17017212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7A6EE2-D175-4374-9D31-384247B72AE6}"/>
              </a:ext>
            </a:extLst>
          </p:cNvPr>
          <p:cNvSpPr>
            <a:spLocks noGrp="1"/>
          </p:cNvSpPr>
          <p:nvPr>
            <p:ph type="title"/>
          </p:nvPr>
        </p:nvSpPr>
        <p:spPr/>
        <p:txBody>
          <a:bodyPr/>
          <a:lstStyle/>
          <a:p>
            <a:r>
              <a:rPr lang="en-US" dirty="0"/>
              <a:t>Finite State Machine</a:t>
            </a:r>
            <a:endParaRPr lang="en-CA" dirty="0"/>
          </a:p>
        </p:txBody>
      </p:sp>
      <p:pic>
        <p:nvPicPr>
          <p:cNvPr id="3074" name="Picture 2">
            <a:extLst>
              <a:ext uri="{FF2B5EF4-FFF2-40B4-BE49-F238E27FC236}">
                <a16:creationId xmlns="" xmlns:a16="http://schemas.microsoft.com/office/drawing/2014/main" id="{61012E46-DC33-48E8-8343-61FE12A52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1690599"/>
            <a:ext cx="7524750" cy="3267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B40B9C86-DFBC-4CB3-893A-10ABAA70A60E}"/>
              </a:ext>
            </a:extLst>
          </p:cNvPr>
          <p:cNvSpPr txBox="1"/>
          <p:nvPr/>
        </p:nvSpPr>
        <p:spPr>
          <a:xfrm>
            <a:off x="838200" y="5642125"/>
            <a:ext cx="11404120" cy="276999"/>
          </a:xfrm>
          <a:prstGeom prst="rect">
            <a:avLst/>
          </a:prstGeom>
          <a:noFill/>
        </p:spPr>
        <p:txBody>
          <a:bodyPr wrap="square" rtlCol="0">
            <a:spAutoFit/>
          </a:bodyPr>
          <a:lstStyle/>
          <a:p>
            <a:r>
              <a:rPr lang="en-CA" sz="1200" dirty="0">
                <a:hlinkClick r:id="rId4"/>
              </a:rPr>
              <a:t>https://en.wikipedia.org/wiki/File:Turnstile_state_machine_colored.svg</a:t>
            </a:r>
            <a:r>
              <a:rPr lang="en-CA" sz="1200" dirty="0"/>
              <a:t> (</a:t>
            </a:r>
            <a:r>
              <a:rPr lang="en-US" sz="1200" dirty="0"/>
              <a:t>available under the </a:t>
            </a:r>
            <a:r>
              <a:rPr lang="en-US" sz="1200" dirty="0">
                <a:hlinkClick r:id="rId5" tooltip="w:en:Creative Commons"/>
              </a:rPr>
              <a:t>Creative Commons</a:t>
            </a:r>
            <a:r>
              <a:rPr lang="en-US" sz="1200" dirty="0"/>
              <a:t> </a:t>
            </a:r>
            <a:r>
              <a:rPr lang="en-US" sz="1200" dirty="0">
                <a:hlinkClick r:id="rId6"/>
              </a:rPr>
              <a:t>CC0 1.0 Universal Public Domain Dedication</a:t>
            </a:r>
            <a:r>
              <a:rPr lang="en-US" sz="1200" dirty="0"/>
              <a:t>)</a:t>
            </a:r>
            <a:endParaRPr lang="en-CA" sz="1200" dirty="0"/>
          </a:p>
        </p:txBody>
      </p:sp>
    </p:spTree>
    <p:extLst>
      <p:ext uri="{BB962C8B-B14F-4D97-AF65-F5344CB8AC3E}">
        <p14:creationId xmlns:p14="http://schemas.microsoft.com/office/powerpoint/2010/main" val="1069564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86D2F3-B650-477D-A9D0-BD352F90DA76}"/>
              </a:ext>
            </a:extLst>
          </p:cNvPr>
          <p:cNvSpPr>
            <a:spLocks noGrp="1"/>
          </p:cNvSpPr>
          <p:nvPr>
            <p:ph type="title"/>
          </p:nvPr>
        </p:nvSpPr>
        <p:spPr/>
        <p:txBody>
          <a:bodyPr/>
          <a:lstStyle/>
          <a:p>
            <a:r>
              <a:rPr lang="en-US" dirty="0"/>
              <a:t>Asynchronous Approaches</a:t>
            </a:r>
            <a:endParaRPr lang="en-CA" dirty="0"/>
          </a:p>
        </p:txBody>
      </p:sp>
      <p:sp>
        <p:nvSpPr>
          <p:cNvPr id="3" name="Content Placeholder 2">
            <a:extLst>
              <a:ext uri="{FF2B5EF4-FFF2-40B4-BE49-F238E27FC236}">
                <a16:creationId xmlns="" xmlns:a16="http://schemas.microsoft.com/office/drawing/2014/main" id="{E6EF218F-3F66-40E3-A12E-5FFE5FD61CE0}"/>
              </a:ext>
            </a:extLst>
          </p:cNvPr>
          <p:cNvSpPr>
            <a:spLocks noGrp="1"/>
          </p:cNvSpPr>
          <p:nvPr>
            <p:ph idx="1"/>
          </p:nvPr>
        </p:nvSpPr>
        <p:spPr/>
        <p:txBody>
          <a:bodyPr/>
          <a:lstStyle/>
          <a:p>
            <a:pPr marL="514350" indent="-514350">
              <a:buFont typeface="+mj-lt"/>
              <a:buAutoNum type="arabicPeriod"/>
            </a:pPr>
            <a:r>
              <a:rPr lang="en-US" dirty="0"/>
              <a:t> Callbacks</a:t>
            </a:r>
          </a:p>
          <a:p>
            <a:pPr marL="514350" indent="-514350">
              <a:buFont typeface="+mj-lt"/>
              <a:buAutoNum type="arabicPeriod"/>
            </a:pPr>
            <a:r>
              <a:rPr lang="en-US" dirty="0"/>
              <a:t> Promises or Futures</a:t>
            </a:r>
          </a:p>
          <a:p>
            <a:pPr marL="514350" indent="-514350">
              <a:buFont typeface="+mj-lt"/>
              <a:buAutoNum type="arabicPeriod"/>
            </a:pPr>
            <a:r>
              <a:rPr lang="en-US" dirty="0"/>
              <a:t> </a:t>
            </a:r>
            <a:r>
              <a:rPr lang="en-US" i="1" dirty="0"/>
              <a:t>async</a:t>
            </a:r>
            <a:r>
              <a:rPr lang="en-US" dirty="0"/>
              <a:t>/</a:t>
            </a:r>
            <a:r>
              <a:rPr lang="en-US" i="1" dirty="0"/>
              <a:t>await </a:t>
            </a:r>
            <a:r>
              <a:rPr lang="en-US" dirty="0"/>
              <a:t>keywords</a:t>
            </a:r>
            <a:endParaRPr lang="en-CA" dirty="0"/>
          </a:p>
        </p:txBody>
      </p:sp>
      <p:sp>
        <p:nvSpPr>
          <p:cNvPr id="4" name="TextBox 3">
            <a:extLst>
              <a:ext uri="{FF2B5EF4-FFF2-40B4-BE49-F238E27FC236}">
                <a16:creationId xmlns="" xmlns:a16="http://schemas.microsoft.com/office/drawing/2014/main" id="{AF1D9CCF-E4E5-49D0-B855-324FF92F3A2D}"/>
              </a:ext>
            </a:extLst>
          </p:cNvPr>
          <p:cNvSpPr txBox="1"/>
          <p:nvPr/>
        </p:nvSpPr>
        <p:spPr>
          <a:xfrm>
            <a:off x="5520906" y="2009955"/>
            <a:ext cx="6228271" cy="4351338"/>
          </a:xfrm>
          <a:prstGeom prst="rect">
            <a:avLst/>
          </a:prstGeom>
          <a:noFill/>
        </p:spPr>
        <p:txBody>
          <a:bodyPr wrap="square" rtlCol="0">
            <a:spAutoFit/>
          </a:bodyPr>
          <a:lstStyle/>
          <a:p>
            <a:endParaRPr lang="en-CA" dirty="0"/>
          </a:p>
        </p:txBody>
      </p:sp>
    </p:spTree>
    <p:extLst>
      <p:ext uri="{BB962C8B-B14F-4D97-AF65-F5344CB8AC3E}">
        <p14:creationId xmlns:p14="http://schemas.microsoft.com/office/powerpoint/2010/main" val="2948069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1B629F-8322-40C3-BFE1-DB0161D4C363}"/>
              </a:ext>
            </a:extLst>
          </p:cNvPr>
          <p:cNvSpPr>
            <a:spLocks noGrp="1"/>
          </p:cNvSpPr>
          <p:nvPr>
            <p:ph type="title"/>
          </p:nvPr>
        </p:nvSpPr>
        <p:spPr>
          <a:xfrm>
            <a:off x="838200" y="892605"/>
            <a:ext cx="6976696" cy="798083"/>
          </a:xfrm>
        </p:spPr>
        <p:txBody>
          <a:bodyPr/>
          <a:lstStyle/>
          <a:p>
            <a:r>
              <a:rPr lang="en-US" dirty="0"/>
              <a:t>A Computer</a:t>
            </a:r>
            <a:endParaRPr lang="en-CA" dirty="0"/>
          </a:p>
        </p:txBody>
      </p:sp>
      <p:sp>
        <p:nvSpPr>
          <p:cNvPr id="3" name="Content Placeholder 2">
            <a:extLst>
              <a:ext uri="{FF2B5EF4-FFF2-40B4-BE49-F238E27FC236}">
                <a16:creationId xmlns="" xmlns:a16="http://schemas.microsoft.com/office/drawing/2014/main" id="{7D528CFA-282B-46D8-9122-08B55C7994B3}"/>
              </a:ext>
            </a:extLst>
          </p:cNvPr>
          <p:cNvSpPr>
            <a:spLocks noGrp="1"/>
          </p:cNvSpPr>
          <p:nvPr>
            <p:ph idx="1"/>
          </p:nvPr>
        </p:nvSpPr>
        <p:spPr>
          <a:xfrm>
            <a:off x="838200" y="5706208"/>
            <a:ext cx="10515600" cy="470754"/>
          </a:xfrm>
        </p:spPr>
        <p:txBody>
          <a:bodyPr>
            <a:normAutofit/>
          </a:bodyPr>
          <a:lstStyle/>
          <a:p>
            <a:pPr marL="0" indent="0">
              <a:buNone/>
            </a:pPr>
            <a:r>
              <a:rPr lang="en-CA" sz="1200" dirty="0">
                <a:hlinkClick r:id="rId3"/>
              </a:rPr>
              <a:t>http://cs.sru.edu/~mullins/cpsc100book/module03_internalHardware/module03-05_internalHardware.html</a:t>
            </a:r>
            <a:r>
              <a:rPr lang="en-CA" sz="1200" dirty="0"/>
              <a:t> licensed under the </a:t>
            </a:r>
            <a:r>
              <a:rPr lang="en-US" sz="1200" dirty="0"/>
              <a:t>Creative Commons Attribution-</a:t>
            </a:r>
            <a:r>
              <a:rPr lang="en-US" sz="1200" dirty="0" err="1"/>
              <a:t>ShareAlike</a:t>
            </a:r>
            <a:r>
              <a:rPr lang="en-US" sz="1200" dirty="0"/>
              <a:t> 3.0 </a:t>
            </a:r>
            <a:r>
              <a:rPr lang="en-US" sz="1200" dirty="0" err="1"/>
              <a:t>Unported</a:t>
            </a:r>
            <a:r>
              <a:rPr lang="en-US" sz="1200" dirty="0"/>
              <a:t> License (May 23, 2020)</a:t>
            </a:r>
            <a:endParaRPr lang="en-CA" sz="1200" dirty="0"/>
          </a:p>
        </p:txBody>
      </p:sp>
      <p:pic>
        <p:nvPicPr>
          <p:cNvPr id="1026" name="Picture 2" descr="basic computer processes with some of the hardware we covered included along with examples on input and output devices">
            <a:extLst>
              <a:ext uri="{FF2B5EF4-FFF2-40B4-BE49-F238E27FC236}">
                <a16:creationId xmlns="" xmlns:a16="http://schemas.microsoft.com/office/drawing/2014/main" id="{A1DE595A-2051-4B56-A645-98F88344D9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4708" y="1033097"/>
            <a:ext cx="5055577"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724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C89749-6B17-4DFA-A35E-EC35FD86C89C}"/>
              </a:ext>
            </a:extLst>
          </p:cNvPr>
          <p:cNvSpPr>
            <a:spLocks noGrp="1"/>
          </p:cNvSpPr>
          <p:nvPr>
            <p:ph type="title"/>
          </p:nvPr>
        </p:nvSpPr>
        <p:spPr/>
        <p:txBody>
          <a:bodyPr/>
          <a:lstStyle/>
          <a:p>
            <a:r>
              <a:rPr lang="en-US" dirty="0"/>
              <a:t>Callbacks</a:t>
            </a:r>
            <a:endParaRPr lang="en-CA" dirty="0"/>
          </a:p>
        </p:txBody>
      </p:sp>
      <p:sp>
        <p:nvSpPr>
          <p:cNvPr id="5" name="TextBox 4">
            <a:extLst>
              <a:ext uri="{FF2B5EF4-FFF2-40B4-BE49-F238E27FC236}">
                <a16:creationId xmlns="" xmlns:a16="http://schemas.microsoft.com/office/drawing/2014/main" id="{E4252D2F-1B92-4797-B959-45757AE9CA76}"/>
              </a:ext>
            </a:extLst>
          </p:cNvPr>
          <p:cNvSpPr txBox="1"/>
          <p:nvPr/>
        </p:nvSpPr>
        <p:spPr>
          <a:xfrm>
            <a:off x="838200" y="1825625"/>
            <a:ext cx="10393393" cy="4524315"/>
          </a:xfrm>
          <a:prstGeom prst="rect">
            <a:avLst/>
          </a:prstGeom>
          <a:noFill/>
        </p:spPr>
        <p:txBody>
          <a:bodyPr wrap="square" rtlCol="0">
            <a:spAutoFit/>
          </a:bodyPr>
          <a:lstStyle/>
          <a:p>
            <a:r>
              <a:rPr lang="en-CA" sz="1200" dirty="0">
                <a:solidFill>
                  <a:srgbClr val="7A3E9D"/>
                </a:solidFill>
                <a:latin typeface="Consolas" panose="020B0609020204030204" pitchFamily="49" charset="0"/>
              </a:rPr>
              <a:t>  </a:t>
            </a:r>
            <a:r>
              <a:rPr lang="en-CA" sz="1200" dirty="0" err="1">
                <a:solidFill>
                  <a:srgbClr val="7A3E9D"/>
                </a:solidFill>
                <a:latin typeface="Consolas" panose="020B0609020204030204" pitchFamily="49" charset="0"/>
              </a:rPr>
              <a:t>fs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readdir</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source</a:t>
            </a:r>
            <a:r>
              <a:rPr lang="en-CA" sz="1200" dirty="0">
                <a:solidFill>
                  <a:srgbClr val="777777"/>
                </a:solidFill>
                <a:latin typeface="Consolas" panose="020B0609020204030204" pitchFamily="49" charset="0"/>
              </a:rPr>
              <a:t>, </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err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files</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Error finding files: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files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forEach</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filename</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fileIndex</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filename</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gm</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source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filename</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size</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err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values</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Error identifying file size: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else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filename</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 :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values</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aspect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values</a:t>
            </a:r>
            <a:r>
              <a:rPr lang="en-CA" sz="1200" dirty="0" err="1">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width</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values</a:t>
            </a:r>
            <a:r>
              <a:rPr lang="en-CA" sz="1200" dirty="0" err="1">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widths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forEach</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function</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width</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widthIndex</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Math</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round</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width</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aspect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resizing </a:t>
            </a:r>
            <a:r>
              <a:rPr lang="en-CA" sz="1200" dirty="0">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filename</a:t>
            </a:r>
            <a:r>
              <a:rPr lang="en-CA" sz="1200" dirty="0" err="1">
                <a:solidFill>
                  <a:srgbClr val="777777"/>
                </a:solidFill>
                <a:latin typeface="Consolas" panose="020B0609020204030204" pitchFamily="49" charset="0"/>
              </a:rPr>
              <a:t>+'</a:t>
            </a:r>
            <a:r>
              <a:rPr lang="en-CA" sz="1200" dirty="0" err="1">
                <a:solidFill>
                  <a:srgbClr val="448C27"/>
                </a:solidFill>
                <a:latin typeface="Consolas" panose="020B0609020204030204" pitchFamily="49" charset="0"/>
              </a:rPr>
              <a:t>to</a:t>
            </a:r>
            <a:r>
              <a:rPr lang="en-CA" sz="1200" dirty="0">
                <a:solidFill>
                  <a:srgbClr val="448C27"/>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height</a:t>
            </a:r>
            <a:r>
              <a:rPr lang="en-CA" sz="1200" dirty="0" err="1">
                <a:solidFill>
                  <a:srgbClr val="777777"/>
                </a:solidFill>
                <a:latin typeface="Consolas" panose="020B0609020204030204" pitchFamily="49" charset="0"/>
              </a:rPr>
              <a:t>+'</a:t>
            </a:r>
            <a:r>
              <a:rPr lang="en-CA" sz="1200" dirty="0" err="1">
                <a:solidFill>
                  <a:srgbClr val="448C27"/>
                </a:solidFill>
                <a:latin typeface="Consolas" panose="020B0609020204030204" pitchFamily="49" charset="0"/>
              </a:rPr>
              <a:t>x</a:t>
            </a:r>
            <a:r>
              <a:rPr lang="en-CA" sz="1200" dirty="0" err="1">
                <a:solidFill>
                  <a:srgbClr val="777777"/>
                </a:solidFill>
                <a:latin typeface="Consolas" panose="020B0609020204030204" pitchFamily="49" charset="0"/>
              </a:rPr>
              <a:t>'+</a:t>
            </a:r>
            <a:r>
              <a:rPr lang="en-CA" sz="1200" dirty="0" err="1">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err="1">
                <a:solidFill>
                  <a:srgbClr val="9C5D27"/>
                </a:solidFill>
                <a:latin typeface="Consolas" panose="020B0609020204030204" pitchFamily="49" charset="0"/>
              </a:rPr>
              <a:t>this</a:t>
            </a:r>
            <a:r>
              <a:rPr lang="en-CA" sz="1200" dirty="0" err="1">
                <a:solidFill>
                  <a:srgbClr val="777777"/>
                </a:solidFill>
                <a:latin typeface="Consolas" panose="020B0609020204030204" pitchFamily="49" charset="0"/>
              </a:rPr>
              <a:t>.</a:t>
            </a:r>
            <a:r>
              <a:rPr lang="en-CA" sz="1200" b="1" dirty="0" err="1">
                <a:solidFill>
                  <a:srgbClr val="AA3731"/>
                </a:solidFill>
                <a:latin typeface="Consolas" panose="020B0609020204030204" pitchFamily="49" charset="0"/>
              </a:rPr>
              <a:t>resize</a:t>
            </a:r>
            <a:r>
              <a:rPr lang="en-CA" sz="1200" dirty="0">
                <a:solidFill>
                  <a:srgbClr val="333333"/>
                </a:solidFill>
                <a:latin typeface="Consolas" panose="020B0609020204030204" pitchFamily="49" charset="0"/>
              </a:rPr>
              <a:t>(</a:t>
            </a:r>
            <a:r>
              <a:rPr lang="en-CA" sz="1200" dirty="0">
                <a:solidFill>
                  <a:srgbClr val="7A3E9D"/>
                </a:solidFill>
                <a:latin typeface="Consolas" panose="020B0609020204030204" pitchFamily="49" charset="0"/>
              </a:rPr>
              <a:t>width</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height</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write</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a:t>
            </a:r>
            <a:r>
              <a:rPr lang="en-CA" sz="1200" dirty="0">
                <a:solidFill>
                  <a:srgbClr val="777777"/>
                </a:solidFill>
                <a:latin typeface="Consolas" panose="020B0609020204030204" pitchFamily="49" charset="0"/>
              </a:rPr>
              <a:t>’, </a:t>
            </a:r>
            <a:r>
              <a:rPr lang="en-CA" sz="1200" dirty="0">
                <a:solidFill>
                  <a:srgbClr val="7A3E9D"/>
                </a:solidFill>
                <a:latin typeface="Consolas" panose="020B0609020204030204" pitchFamily="49" charset="0"/>
              </a:rPr>
              <a:t>function</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err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if</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 </a:t>
            </a:r>
            <a:r>
              <a:rPr lang="en-CA" sz="1200" b="1" dirty="0">
                <a:solidFill>
                  <a:srgbClr val="7A3E9D"/>
                </a:solidFill>
                <a:latin typeface="Consolas" panose="020B0609020204030204" pitchFamily="49" charset="0"/>
              </a:rPr>
              <a:t>console</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log</a:t>
            </a:r>
            <a:r>
              <a:rPr lang="en-CA" sz="1200" dirty="0">
                <a:solidFill>
                  <a:srgbClr val="333333"/>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Error writing file: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err</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b="1" dirty="0">
                <a:solidFill>
                  <a:srgbClr val="AA3731"/>
                </a:solidFill>
                <a:latin typeface="Consolas" panose="020B0609020204030204" pitchFamily="49" charset="0"/>
              </a:rPr>
              <a:t>bind</a:t>
            </a:r>
            <a:r>
              <a:rPr lang="en-CA" sz="1200" dirty="0">
                <a:solidFill>
                  <a:srgbClr val="333333"/>
                </a:solidFill>
                <a:latin typeface="Consolas" panose="020B0609020204030204" pitchFamily="49" charset="0"/>
              </a:rPr>
              <a:t>(</a:t>
            </a:r>
            <a:r>
              <a:rPr lang="en-CA" sz="1200" dirty="0">
                <a:solidFill>
                  <a:srgbClr val="9C5D27"/>
                </a:solidFill>
                <a:latin typeface="Consolas" panose="020B0609020204030204" pitchFamily="49" charset="0"/>
              </a:rPr>
              <a:t>this</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a:p>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a:t>
            </a:r>
          </a:p>
        </p:txBody>
      </p:sp>
      <p:sp>
        <p:nvSpPr>
          <p:cNvPr id="6" name="TextBox 5">
            <a:extLst>
              <a:ext uri="{FF2B5EF4-FFF2-40B4-BE49-F238E27FC236}">
                <a16:creationId xmlns="" xmlns:a16="http://schemas.microsoft.com/office/drawing/2014/main" id="{B2DDCF7B-4C31-4DA0-89D4-731944264789}"/>
              </a:ext>
            </a:extLst>
          </p:cNvPr>
          <p:cNvSpPr txBox="1"/>
          <p:nvPr/>
        </p:nvSpPr>
        <p:spPr>
          <a:xfrm>
            <a:off x="838200" y="6349940"/>
            <a:ext cx="10515600" cy="276999"/>
          </a:xfrm>
          <a:prstGeom prst="rect">
            <a:avLst/>
          </a:prstGeom>
          <a:noFill/>
        </p:spPr>
        <p:txBody>
          <a:bodyPr wrap="square" rtlCol="0">
            <a:spAutoFit/>
          </a:bodyPr>
          <a:lstStyle/>
          <a:p>
            <a:r>
              <a:rPr lang="en-US" sz="1200" dirty="0"/>
              <a:t>From </a:t>
            </a:r>
            <a:r>
              <a:rPr lang="en-CA" sz="1200" dirty="0">
                <a:hlinkClick r:id="rId3"/>
              </a:rPr>
              <a:t>http://callbackhell.com/</a:t>
            </a:r>
            <a:r>
              <a:rPr lang="en-CA" sz="1200" dirty="0"/>
              <a:t>. Retrieved May 26, 2020.</a:t>
            </a:r>
          </a:p>
        </p:txBody>
      </p:sp>
    </p:spTree>
    <p:extLst>
      <p:ext uri="{BB962C8B-B14F-4D97-AF65-F5344CB8AC3E}">
        <p14:creationId xmlns:p14="http://schemas.microsoft.com/office/powerpoint/2010/main" val="232755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2" end="2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8" end="1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0" end="2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AA9B97-F208-4EBE-8FC5-61275DCC42B9}"/>
              </a:ext>
            </a:extLst>
          </p:cNvPr>
          <p:cNvSpPr>
            <a:spLocks noGrp="1"/>
          </p:cNvSpPr>
          <p:nvPr>
            <p:ph type="title"/>
          </p:nvPr>
        </p:nvSpPr>
        <p:spPr/>
        <p:txBody>
          <a:bodyPr/>
          <a:lstStyle/>
          <a:p>
            <a:r>
              <a:rPr lang="en-US" dirty="0"/>
              <a:t>Futures</a:t>
            </a:r>
            <a:endParaRPr lang="en-CA" dirty="0"/>
          </a:p>
        </p:txBody>
      </p:sp>
      <p:sp>
        <p:nvSpPr>
          <p:cNvPr id="3" name="Content Placeholder 2">
            <a:extLst>
              <a:ext uri="{FF2B5EF4-FFF2-40B4-BE49-F238E27FC236}">
                <a16:creationId xmlns="" xmlns:a16="http://schemas.microsoft.com/office/drawing/2014/main" id="{848A7A94-3C4C-4B4C-B8A3-7C7C2281AB4E}"/>
              </a:ext>
            </a:extLst>
          </p:cNvPr>
          <p:cNvSpPr>
            <a:spLocks noGrp="1"/>
          </p:cNvSpPr>
          <p:nvPr>
            <p:ph idx="1"/>
          </p:nvPr>
        </p:nvSpPr>
        <p:spPr/>
        <p:txBody>
          <a:bodyPr/>
          <a:lstStyle/>
          <a:p>
            <a:r>
              <a:rPr lang="en-US" dirty="0"/>
              <a:t>Added in Python 3.5.</a:t>
            </a:r>
          </a:p>
          <a:p>
            <a:r>
              <a:rPr lang="en-US" dirty="0"/>
              <a:t>Under the hood are used in </a:t>
            </a:r>
            <a:r>
              <a:rPr lang="en-US" i="1" dirty="0"/>
              <a:t>async</a:t>
            </a:r>
            <a:r>
              <a:rPr lang="en-US" dirty="0"/>
              <a:t> and </a:t>
            </a:r>
            <a:r>
              <a:rPr lang="en-US" i="1" dirty="0"/>
              <a:t>await</a:t>
            </a:r>
            <a:r>
              <a:rPr lang="en-US" dirty="0"/>
              <a:t>.</a:t>
            </a:r>
            <a:endParaRPr lang="en-CA" i="1" dirty="0"/>
          </a:p>
        </p:txBody>
      </p:sp>
    </p:spTree>
    <p:extLst>
      <p:ext uri="{BB962C8B-B14F-4D97-AF65-F5344CB8AC3E}">
        <p14:creationId xmlns:p14="http://schemas.microsoft.com/office/powerpoint/2010/main" val="10577125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DA614DD2-282E-4BB7-B14B-E7533CE9507B}"/>
              </a:ext>
            </a:extLst>
          </p:cNvPr>
          <p:cNvSpPr>
            <a:spLocks noGrp="1"/>
          </p:cNvSpPr>
          <p:nvPr>
            <p:ph type="title"/>
          </p:nvPr>
        </p:nvSpPr>
        <p:spPr/>
        <p:txBody>
          <a:bodyPr/>
          <a:lstStyle/>
          <a:p>
            <a:r>
              <a:rPr lang="en-US" dirty="0"/>
              <a:t>Asynchronous Boilerplate</a:t>
            </a:r>
            <a:endParaRPr lang="en-CA" dirty="0"/>
          </a:p>
        </p:txBody>
      </p:sp>
      <p:sp>
        <p:nvSpPr>
          <p:cNvPr id="2" name="TextBox 1">
            <a:extLst>
              <a:ext uri="{FF2B5EF4-FFF2-40B4-BE49-F238E27FC236}">
                <a16:creationId xmlns="" xmlns:a16="http://schemas.microsoft.com/office/drawing/2014/main" id="{9CD2A982-5EFE-4C70-9A8D-F6BDD1E199BB}"/>
              </a:ext>
            </a:extLst>
          </p:cNvPr>
          <p:cNvSpPr txBox="1"/>
          <p:nvPr/>
        </p:nvSpPr>
        <p:spPr>
          <a:xfrm flipH="1">
            <a:off x="1648487" y="1876227"/>
            <a:ext cx="6360733" cy="4985980"/>
          </a:xfrm>
          <a:prstGeom prst="rect">
            <a:avLst/>
          </a:prstGeom>
          <a:noFill/>
        </p:spPr>
        <p:txBody>
          <a:bodyPr wrap="square" rtlCol="0">
            <a:spAutoFit/>
          </a:bodyPr>
          <a:lstStyle/>
          <a:p>
            <a:r>
              <a:rPr lang="en-CA" sz="1200" dirty="0">
                <a:solidFill>
                  <a:srgbClr val="4B69C6"/>
                </a:solidFill>
                <a:latin typeface="Consolas" panose="020B0609020204030204" pitchFamily="49" charset="0"/>
              </a:rPr>
              <a:t>import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endParaRPr lang="en-CA" sz="1200" dirty="0">
              <a:solidFill>
                <a:srgbClr val="333333"/>
              </a:solidFill>
              <a:latin typeface="Consolas" panose="020B0609020204030204" pitchFamily="49" charset="0"/>
            </a:endParaRPr>
          </a:p>
          <a:p>
            <a:pPr lvl="0"/>
            <a:endParaRPr lang="en-CA" sz="1200" dirty="0">
              <a:solidFill>
                <a:srgbClr val="7A3E9D"/>
              </a:solidFill>
              <a:latin typeface="Consolas" panose="020B0609020204030204" pitchFamily="49" charset="0"/>
            </a:endParaRPr>
          </a:p>
          <a:p>
            <a:pPr lvl="0"/>
            <a:r>
              <a:rPr lang="en-CA" sz="1200" dirty="0">
                <a:solidFill>
                  <a:srgbClr val="7A3E9D"/>
                </a:solidFill>
                <a:latin typeface="Consolas" panose="020B0609020204030204" pitchFamily="49" charset="0"/>
              </a:rPr>
              <a:t>async</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startup</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port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9C5D27"/>
                </a:solidFill>
                <a:latin typeface="Consolas" panose="020B0609020204030204" pitchFamily="49" charset="0"/>
              </a:rPr>
              <a:t>8888</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Starting up and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factory</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reader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StreamReader</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loop</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loop</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protocol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StreamReaderProtocol</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reader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client_connected_cb</a:t>
            </a:r>
            <a:r>
              <a:rPr lang="en-CA" sz="1200" dirty="0">
                <a:solidFill>
                  <a:srgbClr val="333333"/>
                </a:solidFill>
                <a:latin typeface="Consolas" panose="020B0609020204030204" pitchFamily="49" charset="0"/>
              </a:rPr>
              <a:t>,</a:t>
            </a:r>
          </a:p>
          <a:p>
            <a:r>
              <a:rPr lang="en-CA" sz="1200" dirty="0">
                <a:solidFill>
                  <a:srgbClr val="7A3E9D"/>
                </a:solidFill>
                <a:latin typeface="Consolas" panose="020B0609020204030204" pitchFamily="49" charset="0"/>
              </a:rPr>
              <a:t>	loop</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loop</a:t>
            </a:r>
          </a:p>
          <a:p>
            <a:r>
              <a:rPr lang="en-CA" sz="1200" dirty="0">
                <a:solidFill>
                  <a:srgbClr val="777777"/>
                </a:solidFill>
                <a:latin typeface="Consolas" panose="020B0609020204030204" pitchFamily="49" charset="0"/>
              </a:rPr>
              <a:t>    )</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p>
          <a:p>
            <a:pPr lvl="0"/>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return</a:t>
            </a:r>
            <a:r>
              <a:rPr lang="en-CA" sz="1200" dirty="0">
                <a:solidFill>
                  <a:srgbClr val="333333"/>
                </a:solidFill>
                <a:latin typeface="Consolas" panose="020B0609020204030204" pitchFamily="49" charset="0"/>
              </a:rPr>
              <a:t> protocol</a:t>
            </a:r>
          </a:p>
          <a:p>
            <a:pPr lvl="0"/>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create_server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factory</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host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0.0.0.0</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port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port</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err="1">
                <a:solidFill>
                  <a:srgbClr val="7A3E9D"/>
                </a:solidFill>
                <a:latin typeface="Consolas" panose="020B0609020204030204" pitchFamily="49" charset="0"/>
              </a:rPr>
              <a:t>reuse_address</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True</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loop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asyncio</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get_event_loop</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create_task</a:t>
            </a:r>
            <a:r>
              <a:rPr lang="en-CA" sz="1200" dirty="0">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startup</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run_forever</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pPr lvl="0"/>
            <a:r>
              <a:rPr lang="en-CA" sz="1200" dirty="0" err="1">
                <a:solidFill>
                  <a:srgbClr val="333333"/>
                </a:solidFill>
                <a:latin typeface="Consolas" panose="020B0609020204030204" pitchFamily="49" charset="0"/>
              </a:rPr>
              <a:t>loop</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p:txBody>
      </p:sp>
    </p:spTree>
    <p:extLst>
      <p:ext uri="{BB962C8B-B14F-4D97-AF65-F5344CB8AC3E}">
        <p14:creationId xmlns:p14="http://schemas.microsoft.com/office/powerpoint/2010/main" val="222368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7" end="1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3" end="1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F321A9-A9C7-4487-9ABD-FBF2E2F8BD67}"/>
              </a:ext>
            </a:extLst>
          </p:cNvPr>
          <p:cNvSpPr>
            <a:spLocks noGrp="1"/>
          </p:cNvSpPr>
          <p:nvPr>
            <p:ph type="title"/>
          </p:nvPr>
        </p:nvSpPr>
        <p:spPr/>
        <p:txBody>
          <a:bodyPr/>
          <a:lstStyle/>
          <a:p>
            <a:endParaRPr lang="en-CA"/>
          </a:p>
        </p:txBody>
      </p:sp>
      <p:pic>
        <p:nvPicPr>
          <p:cNvPr id="4" name="Picture 3">
            <a:extLst>
              <a:ext uri="{FF2B5EF4-FFF2-40B4-BE49-F238E27FC236}">
                <a16:creationId xmlns="" xmlns:a16="http://schemas.microsoft.com/office/drawing/2014/main" id="{708659E4-2AD3-4CD3-9721-A36997F47C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770560"/>
            <a:ext cx="10527322" cy="5461273"/>
          </a:xfrm>
          <a:prstGeom prst="rect">
            <a:avLst/>
          </a:prstGeom>
        </p:spPr>
      </p:pic>
    </p:spTree>
    <p:extLst>
      <p:ext uri="{BB962C8B-B14F-4D97-AF65-F5344CB8AC3E}">
        <p14:creationId xmlns:p14="http://schemas.microsoft.com/office/powerpoint/2010/main" val="19584396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DF7BB4-84EA-4D24-A8AE-A3AA2012022F}"/>
              </a:ext>
            </a:extLst>
          </p:cNvPr>
          <p:cNvSpPr>
            <a:spLocks noGrp="1"/>
          </p:cNvSpPr>
          <p:nvPr>
            <p:ph type="title"/>
          </p:nvPr>
        </p:nvSpPr>
        <p:spPr/>
        <p:txBody>
          <a:bodyPr/>
          <a:lstStyle/>
          <a:p>
            <a:endParaRPr lang="en-CA"/>
          </a:p>
        </p:txBody>
      </p:sp>
      <p:pic>
        <p:nvPicPr>
          <p:cNvPr id="4" name="Picture 3">
            <a:extLst>
              <a:ext uri="{FF2B5EF4-FFF2-40B4-BE49-F238E27FC236}">
                <a16:creationId xmlns="" xmlns:a16="http://schemas.microsoft.com/office/drawing/2014/main" id="{1E75841E-4FB1-457C-83A6-806C3704A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93226"/>
            <a:ext cx="10547127" cy="5471547"/>
          </a:xfrm>
          <a:prstGeom prst="rect">
            <a:avLst/>
          </a:prstGeom>
        </p:spPr>
      </p:pic>
    </p:spTree>
    <p:extLst>
      <p:ext uri="{BB962C8B-B14F-4D97-AF65-F5344CB8AC3E}">
        <p14:creationId xmlns:p14="http://schemas.microsoft.com/office/powerpoint/2010/main" val="27083411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D37D4225-FAFF-4ECF-AA47-137D1EBF08FF}"/>
              </a:ext>
            </a:extLst>
          </p:cNvPr>
          <p:cNvSpPr txBox="1"/>
          <p:nvPr/>
        </p:nvSpPr>
        <p:spPr>
          <a:xfrm>
            <a:off x="636998" y="1047964"/>
            <a:ext cx="4376791" cy="3631763"/>
          </a:xfrm>
          <a:prstGeom prst="rect">
            <a:avLst/>
          </a:prstGeom>
          <a:noFill/>
        </p:spPr>
        <p:txBody>
          <a:bodyPr wrap="square" rtlCol="0">
            <a:spAutoFit/>
          </a:bodyPr>
          <a:lstStyle/>
          <a:p>
            <a:r>
              <a:rPr lang="en-US" sz="1400" dirty="0">
                <a:latin typeface="Consolas" panose="020B0609020204030204" pitchFamily="49" charset="0"/>
              </a:rPr>
              <a:t>Single Client Asynchronous</a:t>
            </a: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7A3E9D"/>
                </a:solidFill>
                <a:latin typeface="Consolas" panose="020B0609020204030204" pitchFamily="49" charset="0"/>
              </a:rPr>
              <a:t>async</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client_connected_cb</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reader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writer</a:t>
            </a:r>
            <a:r>
              <a:rPr lang="en-CA" sz="1200" dirty="0">
                <a:solidFill>
                  <a:srgbClr val="777777"/>
                </a:solidFill>
                <a:latin typeface="Consolas" panose="020B0609020204030204" pitchFamily="49" charset="0"/>
              </a:rPr>
              <a:t>):</a:t>
            </a:r>
          </a:p>
          <a:p>
            <a:r>
              <a:rPr lang="en-CA" sz="1200" dirty="0">
                <a:solidFill>
                  <a:srgbClr val="777777"/>
                </a:solidFill>
                <a:latin typeface="Consolas" panose="020B0609020204030204" pitchFamily="49" charset="0"/>
              </a:rPr>
              <a:t>  </a:t>
            </a:r>
            <a:r>
              <a:rPr lang="en-US" sz="1200" i="1" dirty="0">
                <a:solidFill>
                  <a:srgbClr val="AAAAAA"/>
                </a:solidFill>
                <a:latin typeface="Consolas" panose="020B0609020204030204" pitchFamily="49" charset="0"/>
              </a:rPr>
              <a:t># No more connections allowed.</a:t>
            </a:r>
            <a:endParaRPr lang="en-US" sz="1200" dirty="0">
              <a:solidFill>
                <a:srgbClr val="333333"/>
              </a:solidFill>
              <a:latin typeface="Consolas" panose="020B0609020204030204" pitchFamily="49" charset="0"/>
            </a:endParaRPr>
          </a:p>
          <a:p>
            <a:r>
              <a:rPr lang="en-US" sz="1200" dirty="0">
                <a:solidFill>
                  <a:srgbClr val="333333"/>
                </a:solidFill>
                <a:latin typeface="Consolas" panose="020B0609020204030204" pitchFamily="49" charset="0"/>
              </a:rPr>
              <a:t>  </a:t>
            </a:r>
            <a:r>
              <a:rPr lang="en-US" sz="1200" dirty="0" err="1">
                <a:solidFill>
                  <a:srgbClr val="333333"/>
                </a:solidFill>
                <a:latin typeface="Consolas" panose="020B0609020204030204" pitchFamily="49" charset="0"/>
              </a:rPr>
              <a:t>socket_server</a:t>
            </a:r>
            <a:r>
              <a:rPr lang="en-US" sz="1200" dirty="0" err="1">
                <a:solidFill>
                  <a:srgbClr val="777777"/>
                </a:solidFill>
                <a:latin typeface="Consolas" panose="020B0609020204030204" pitchFamily="49" charset="0"/>
              </a:rPr>
              <a:t>.</a:t>
            </a:r>
            <a:r>
              <a:rPr lang="en-US" sz="1200" dirty="0" err="1">
                <a:solidFill>
                  <a:srgbClr val="333333"/>
                </a:solidFill>
                <a:latin typeface="Consolas" panose="020B0609020204030204" pitchFamily="49" charset="0"/>
              </a:rPr>
              <a:t>close</a:t>
            </a:r>
            <a:r>
              <a:rPr lang="en-US" sz="1200" dirty="0">
                <a:solidFill>
                  <a:srgbClr val="777777"/>
                </a:solidFill>
                <a:latin typeface="Consolas" panose="020B0609020204030204" pitchFamily="49" charset="0"/>
              </a:rPr>
              <a:t>()</a:t>
            </a:r>
            <a:endParaRPr lang="en-US" sz="1200" dirty="0">
              <a:solidFill>
                <a:srgbClr val="333333"/>
              </a:solidFill>
              <a:latin typeface="Consolas" panose="020B0609020204030204" pitchFamily="49" charset="0"/>
            </a:endParaRPr>
          </a:p>
          <a:p>
            <a:endParaRPr lang="en-CA" sz="1200" dirty="0">
              <a:solidFill>
                <a:srgbClr val="777777"/>
              </a:solidFill>
              <a:latin typeface="Consolas" panose="020B0609020204030204" pitchFamily="49" charset="0"/>
            </a:endParaRPr>
          </a:p>
          <a:p>
            <a:r>
              <a:rPr lang="en-US" sz="1200" i="1" dirty="0">
                <a:solidFill>
                  <a:srgbClr val="AAAAAA"/>
                </a:solidFill>
                <a:latin typeface="Consolas" panose="020B0609020204030204" pitchFamily="49" charset="0"/>
              </a:rPr>
              <a:t>  # Blocks and waits for &lt;= 1024 bytes.</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b</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Keep reading the connection until done.</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full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msg</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writer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p>
        </p:txBody>
      </p:sp>
      <p:sp>
        <p:nvSpPr>
          <p:cNvPr id="6" name="TextBox 5">
            <a:extLst>
              <a:ext uri="{FF2B5EF4-FFF2-40B4-BE49-F238E27FC236}">
                <a16:creationId xmlns="" xmlns:a16="http://schemas.microsoft.com/office/drawing/2014/main" id="{2065376F-A33D-4201-A9DE-D35B330638B8}"/>
              </a:ext>
            </a:extLst>
          </p:cNvPr>
          <p:cNvSpPr txBox="1"/>
          <p:nvPr/>
        </p:nvSpPr>
        <p:spPr>
          <a:xfrm>
            <a:off x="6096000" y="1047964"/>
            <a:ext cx="5575443" cy="3724096"/>
          </a:xfrm>
          <a:prstGeom prst="rect">
            <a:avLst/>
          </a:prstGeom>
          <a:noFill/>
        </p:spPr>
        <p:txBody>
          <a:bodyPr wrap="square" rtlCol="0">
            <a:spAutoFit/>
          </a:bodyPr>
          <a:lstStyle/>
          <a:p>
            <a:r>
              <a:rPr lang="en-US" sz="1400" dirty="0">
                <a:latin typeface="Consolas" panose="020B0609020204030204" pitchFamily="49" charset="0"/>
              </a:rPr>
              <a:t>Multi Client Asynchronous</a:t>
            </a:r>
          </a:p>
          <a:p>
            <a:endParaRPr lang="en-US" sz="1200" dirty="0">
              <a:solidFill>
                <a:srgbClr val="7A3E9D"/>
              </a:solidFill>
              <a:latin typeface="Consolas" panose="020B0609020204030204" pitchFamily="49" charset="0"/>
            </a:endParaRPr>
          </a:p>
          <a:p>
            <a:r>
              <a:rPr lang="en-CA" sz="1200" dirty="0">
                <a:solidFill>
                  <a:srgbClr val="7A3E9D"/>
                </a:solidFill>
                <a:latin typeface="Consolas" panose="020B0609020204030204" pitchFamily="49" charset="0"/>
              </a:rPr>
              <a:t>async</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def</a:t>
            </a:r>
            <a:r>
              <a:rPr lang="en-CA" sz="1200" dirty="0">
                <a:solidFill>
                  <a:srgbClr val="333333"/>
                </a:solidFill>
                <a:latin typeface="Consolas" panose="020B0609020204030204" pitchFamily="49" charset="0"/>
              </a:rPr>
              <a:t> </a:t>
            </a:r>
            <a:r>
              <a:rPr lang="en-CA" sz="1200" b="1" dirty="0" err="1">
                <a:solidFill>
                  <a:srgbClr val="AA3731"/>
                </a:solidFill>
                <a:latin typeface="Consolas" panose="020B0609020204030204" pitchFamily="49" charset="0"/>
              </a:rPr>
              <a:t>client_connected_cb</a:t>
            </a:r>
            <a:r>
              <a:rPr lang="en-CA" sz="1200" dirty="0">
                <a:solidFill>
                  <a:srgbClr val="777777"/>
                </a:solidFill>
                <a:latin typeface="Consolas" panose="020B0609020204030204" pitchFamily="49" charset="0"/>
              </a:rPr>
              <a:t>(</a:t>
            </a:r>
            <a:r>
              <a:rPr lang="en-CA" sz="1200" dirty="0">
                <a:solidFill>
                  <a:srgbClr val="7A3E9D"/>
                </a:solidFill>
                <a:latin typeface="Consolas" panose="020B0609020204030204" pitchFamily="49" charset="0"/>
              </a:rPr>
              <a:t>reader</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writer</a:t>
            </a:r>
            <a:r>
              <a:rPr lang="en-CA" sz="1200" dirty="0">
                <a:solidFill>
                  <a:srgbClr val="777777"/>
                </a:solidFill>
                <a:latin typeface="Consolas" panose="020B0609020204030204" pitchFamily="49" charset="0"/>
              </a:rPr>
              <a:t>):</a:t>
            </a:r>
          </a:p>
          <a:p>
            <a:r>
              <a:rPr lang="en-US" sz="1200" i="1" dirty="0">
                <a:solidFill>
                  <a:srgbClr val="AAAAAA"/>
                </a:solidFill>
                <a:latin typeface="Consolas" panose="020B0609020204030204" pitchFamily="49" charset="0"/>
              </a:rPr>
              <a:t>  </a:t>
            </a:r>
          </a:p>
          <a:p>
            <a:endParaRPr lang="en-US" sz="1200" i="1" dirty="0">
              <a:solidFill>
                <a:srgbClr val="AAAAAA"/>
              </a:solidFill>
              <a:latin typeface="Consolas" panose="020B0609020204030204" pitchFamily="49" charset="0"/>
            </a:endParaRPr>
          </a:p>
          <a:p>
            <a:endParaRPr lang="en-US" sz="1200" i="1" dirty="0">
              <a:solidFill>
                <a:srgbClr val="AAAAAA"/>
              </a:solidFill>
              <a:latin typeface="Consolas" panose="020B0609020204030204" pitchFamily="49" charset="0"/>
            </a:endParaRPr>
          </a:p>
          <a:p>
            <a:r>
              <a:rPr lang="en-US" sz="1200" i="1" dirty="0">
                <a:solidFill>
                  <a:srgbClr val="AAAAAA"/>
                </a:solidFill>
                <a:latin typeface="Consolas" panose="020B0609020204030204" pitchFamily="49" charset="0"/>
              </a:rPr>
              <a:t>  # Blocks and waits for &lt;= 1024 bytes.</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7A3E9D"/>
                </a:solidFill>
                <a:latin typeface="Consolas" panose="020B0609020204030204" pitchFamily="49" charset="0"/>
              </a:rPr>
              <a:t>b</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i="1" dirty="0">
                <a:solidFill>
                  <a:srgbClr val="AAAAAA"/>
                </a:solidFill>
                <a:latin typeface="Consolas" panose="020B0609020204030204" pitchFamily="49" charset="0"/>
              </a:rPr>
              <a:t># Keep reading the connection until done.</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while</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partial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p>
          <a:p>
            <a:r>
              <a:rPr lang="en-CA" sz="1200" dirty="0">
                <a:solidFill>
                  <a:srgbClr val="333333"/>
                </a:solidFill>
                <a:latin typeface="Consolas" panose="020B0609020204030204" pitchFamily="49" charset="0"/>
              </a:rPr>
              <a:t>    msg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recv_data</a:t>
            </a:r>
            <a:r>
              <a:rPr lang="en-CA" sz="1200" dirty="0">
                <a:solidFill>
                  <a:srgbClr val="333333"/>
                </a:solidFill>
                <a:latin typeface="Consolas" panose="020B0609020204030204" pitchFamily="49" charset="0"/>
              </a:rPr>
              <a:t> </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 </a:t>
            </a:r>
            <a:r>
              <a:rPr lang="en-CA" sz="1200" dirty="0">
                <a:solidFill>
                  <a:srgbClr val="4B69C6"/>
                </a:solidFill>
                <a:latin typeface="Consolas" panose="020B0609020204030204" pitchFamily="49" charset="0"/>
              </a:rPr>
              <a:t>await</a:t>
            </a:r>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reader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read</a:t>
            </a:r>
            <a:r>
              <a:rPr lang="en-CA" sz="1200" dirty="0">
                <a:solidFill>
                  <a:srgbClr val="777777"/>
                </a:solidFill>
                <a:latin typeface="Consolas" panose="020B0609020204030204" pitchFamily="49" charset="0"/>
              </a:rPr>
              <a:t>(</a:t>
            </a:r>
            <a:r>
              <a:rPr lang="en-CA" sz="1200" dirty="0">
                <a:solidFill>
                  <a:srgbClr val="9C5D27"/>
                </a:solidFill>
                <a:latin typeface="Consolas" panose="020B0609020204030204" pitchFamily="49" charset="0"/>
              </a:rPr>
              <a:t>1024</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r>
              <a:rPr lang="en-CA" sz="1200" dirty="0">
                <a:solidFill>
                  <a:srgbClr val="333333"/>
                </a:solidFill>
                <a:latin typeface="Consolas" panose="020B0609020204030204" pitchFamily="49" charset="0"/>
              </a:rPr>
              <a:t/>
            </a:r>
            <a:br>
              <a:rPr lang="en-CA" sz="1200" dirty="0">
                <a:solidFill>
                  <a:srgbClr val="333333"/>
                </a:solidFill>
                <a:latin typeface="Consolas" panose="020B0609020204030204" pitchFamily="49" charset="0"/>
              </a:rPr>
            </a:br>
            <a:r>
              <a:rPr lang="en-CA" sz="1200" dirty="0">
                <a:solidFill>
                  <a:srgbClr val="333333"/>
                </a:solidFill>
                <a:latin typeface="Consolas" panose="020B0609020204030204" pitchFamily="49" charset="0"/>
              </a:rPr>
              <a:t>  </a:t>
            </a:r>
            <a:r>
              <a:rPr lang="en-CA" sz="1200" b="1" dirty="0">
                <a:solidFill>
                  <a:srgbClr val="AA3731"/>
                </a:solidFill>
                <a:latin typeface="Consolas" panose="020B0609020204030204" pitchFamily="49" charset="0"/>
              </a:rPr>
              <a:t>print</a:t>
            </a:r>
            <a:r>
              <a:rPr lang="en-CA" sz="1200" dirty="0">
                <a:solidFill>
                  <a:srgbClr val="777777"/>
                </a:solidFill>
                <a:latin typeface="Consolas" panose="020B0609020204030204" pitchFamily="49" charset="0"/>
              </a:rPr>
              <a:t>('</a:t>
            </a:r>
            <a:r>
              <a:rPr lang="en-CA" sz="1200" dirty="0">
                <a:solidFill>
                  <a:srgbClr val="448C27"/>
                </a:solidFill>
                <a:latin typeface="Consolas" panose="020B0609020204030204" pitchFamily="49" charset="0"/>
              </a:rPr>
              <a:t>full msg received: </a:t>
            </a:r>
            <a:r>
              <a:rPr lang="en-CA" sz="1200" dirty="0">
                <a:solidFill>
                  <a:srgbClr val="9C5D27"/>
                </a:solidFill>
                <a:latin typeface="Consolas" panose="020B0609020204030204" pitchFamily="49" charset="0"/>
              </a:rPr>
              <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format</a:t>
            </a:r>
            <a:r>
              <a:rPr lang="en-CA" sz="1200" dirty="0">
                <a:solidFill>
                  <a:srgbClr val="777777"/>
                </a:solidFill>
                <a:latin typeface="Consolas" panose="020B0609020204030204" pitchFamily="49" charset="0"/>
              </a:rPr>
              <a:t>(</a:t>
            </a:r>
            <a:r>
              <a:rPr lang="en-CA" sz="1200" dirty="0">
                <a:solidFill>
                  <a:srgbClr val="333333"/>
                </a:solidFill>
                <a:latin typeface="Consolas" panose="020B0609020204030204" pitchFamily="49" charset="0"/>
              </a:rPr>
              <a:t>msg</a:t>
            </a:r>
            <a:r>
              <a:rPr lang="en-CA" sz="1200" dirty="0">
                <a:solidFill>
                  <a:srgbClr val="777777"/>
                </a:solidFill>
                <a:latin typeface="Consolas" panose="020B0609020204030204" pitchFamily="49" charset="0"/>
              </a:rPr>
              <a:t>))</a:t>
            </a:r>
            <a:endParaRPr lang="en-CA" sz="1200" dirty="0">
              <a:solidFill>
                <a:srgbClr val="333333"/>
              </a:solidFill>
              <a:latin typeface="Consolas" panose="020B0609020204030204" pitchFamily="49" charset="0"/>
            </a:endParaRPr>
          </a:p>
          <a:p>
            <a:endParaRPr lang="en-CA" dirty="0"/>
          </a:p>
          <a:p>
            <a:r>
              <a:rPr lang="en-CA" sz="1200" dirty="0">
                <a:solidFill>
                  <a:srgbClr val="333333"/>
                </a:solidFill>
                <a:latin typeface="Consolas" panose="020B0609020204030204" pitchFamily="49" charset="0"/>
              </a:rPr>
              <a:t>  </a:t>
            </a:r>
            <a:r>
              <a:rPr lang="en-CA" sz="1200" dirty="0" err="1">
                <a:solidFill>
                  <a:srgbClr val="333333"/>
                </a:solidFill>
                <a:latin typeface="Consolas" panose="020B0609020204030204" pitchFamily="49" charset="0"/>
              </a:rPr>
              <a:t>writer</a:t>
            </a:r>
            <a:r>
              <a:rPr lang="en-CA" sz="1200" dirty="0" err="1">
                <a:solidFill>
                  <a:srgbClr val="777777"/>
                </a:solidFill>
                <a:latin typeface="Consolas" panose="020B0609020204030204" pitchFamily="49" charset="0"/>
              </a:rPr>
              <a:t>.</a:t>
            </a:r>
            <a:r>
              <a:rPr lang="en-CA" sz="1200" dirty="0" err="1">
                <a:solidFill>
                  <a:srgbClr val="333333"/>
                </a:solidFill>
                <a:latin typeface="Consolas" panose="020B0609020204030204" pitchFamily="49" charset="0"/>
              </a:rPr>
              <a:t>close</a:t>
            </a:r>
            <a:r>
              <a:rPr lang="en-CA" sz="1200" dirty="0">
                <a:solidFill>
                  <a:srgbClr val="777777"/>
                </a:solidFill>
                <a:latin typeface="Consolas" panose="020B0609020204030204" pitchFamily="49" charset="0"/>
              </a:rPr>
              <a:t>()</a:t>
            </a:r>
            <a:endParaRPr lang="en-CA" dirty="0"/>
          </a:p>
        </p:txBody>
      </p:sp>
    </p:spTree>
    <p:extLst>
      <p:ext uri="{BB962C8B-B14F-4D97-AF65-F5344CB8AC3E}">
        <p14:creationId xmlns:p14="http://schemas.microsoft.com/office/powerpoint/2010/main" val="10846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5A9A7A-6EE0-47EC-B87F-FE95974E0D04}"/>
              </a:ext>
            </a:extLst>
          </p:cNvPr>
          <p:cNvSpPr>
            <a:spLocks noGrp="1"/>
          </p:cNvSpPr>
          <p:nvPr>
            <p:ph type="title"/>
          </p:nvPr>
        </p:nvSpPr>
        <p:spPr/>
        <p:txBody>
          <a:bodyPr/>
          <a:lstStyle/>
          <a:p>
            <a:r>
              <a:rPr lang="en-US" dirty="0"/>
              <a:t>Crappy Benchmarks (Python 3.6.9)</a:t>
            </a:r>
            <a:endParaRPr lang="en-CA" dirty="0"/>
          </a:p>
        </p:txBody>
      </p:sp>
      <p:sp>
        <p:nvSpPr>
          <p:cNvPr id="3" name="Content Placeholder 2">
            <a:extLst>
              <a:ext uri="{FF2B5EF4-FFF2-40B4-BE49-F238E27FC236}">
                <a16:creationId xmlns="" xmlns:a16="http://schemas.microsoft.com/office/drawing/2014/main" id="{9FEFD504-EF0E-48F6-ACD0-2B9EFAEDDB0E}"/>
              </a:ext>
            </a:extLst>
          </p:cNvPr>
          <p:cNvSpPr>
            <a:spLocks noGrp="1"/>
          </p:cNvSpPr>
          <p:nvPr>
            <p:ph idx="1"/>
          </p:nvPr>
        </p:nvSpPr>
        <p:spPr/>
        <p:txBody>
          <a:bodyPr>
            <a:normAutofit/>
          </a:bodyPr>
          <a:lstStyle/>
          <a:p>
            <a:pPr marL="457200" lvl="1" indent="0">
              <a:buNone/>
            </a:pPr>
            <a:endParaRPr lang="en-CA" dirty="0"/>
          </a:p>
          <a:p>
            <a:endParaRPr lang="en-CA" dirty="0"/>
          </a:p>
        </p:txBody>
      </p:sp>
      <p:graphicFrame>
        <p:nvGraphicFramePr>
          <p:cNvPr id="4" name="Table 4">
            <a:extLst>
              <a:ext uri="{FF2B5EF4-FFF2-40B4-BE49-F238E27FC236}">
                <a16:creationId xmlns="" xmlns:a16="http://schemas.microsoft.com/office/drawing/2014/main" id="{4CCBA13B-5329-4A17-B378-B77F490B6DC5}"/>
              </a:ext>
            </a:extLst>
          </p:cNvPr>
          <p:cNvGraphicFramePr>
            <a:graphicFrameLocks noGrp="1"/>
          </p:cNvGraphicFramePr>
          <p:nvPr>
            <p:extLst>
              <p:ext uri="{D42A27DB-BD31-4B8C-83A1-F6EECF244321}">
                <p14:modId xmlns:p14="http://schemas.microsoft.com/office/powerpoint/2010/main" val="2161208339"/>
              </p:ext>
            </p:extLst>
          </p:nvPr>
        </p:nvGraphicFramePr>
        <p:xfrm>
          <a:off x="1617932" y="1825625"/>
          <a:ext cx="8128000" cy="192024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3700870600"/>
                    </a:ext>
                  </a:extLst>
                </a:gridCol>
                <a:gridCol w="2032000">
                  <a:extLst>
                    <a:ext uri="{9D8B030D-6E8A-4147-A177-3AD203B41FA5}">
                      <a16:colId xmlns="" xmlns:a16="http://schemas.microsoft.com/office/drawing/2014/main" val="3324607806"/>
                    </a:ext>
                  </a:extLst>
                </a:gridCol>
                <a:gridCol w="2032000">
                  <a:extLst>
                    <a:ext uri="{9D8B030D-6E8A-4147-A177-3AD203B41FA5}">
                      <a16:colId xmlns="" xmlns:a16="http://schemas.microsoft.com/office/drawing/2014/main" val="95717999"/>
                    </a:ext>
                  </a:extLst>
                </a:gridCol>
                <a:gridCol w="2032000">
                  <a:extLst>
                    <a:ext uri="{9D8B030D-6E8A-4147-A177-3AD203B41FA5}">
                      <a16:colId xmlns="" xmlns:a16="http://schemas.microsoft.com/office/drawing/2014/main" val="2995910161"/>
                    </a:ext>
                  </a:extLst>
                </a:gridCol>
              </a:tblGrid>
              <a:tr h="370840">
                <a:tc>
                  <a:txBody>
                    <a:bodyPr/>
                    <a:lstStyle/>
                    <a:p>
                      <a:r>
                        <a:rPr lang="en-US" dirty="0"/>
                        <a:t>Test Plan</a:t>
                      </a:r>
                      <a:endParaRPr lang="en-CA" dirty="0"/>
                    </a:p>
                  </a:txBody>
                  <a:tcPr/>
                </a:tc>
                <a:tc>
                  <a:txBody>
                    <a:bodyPr/>
                    <a:lstStyle/>
                    <a:p>
                      <a:pPr algn="ctr"/>
                      <a:r>
                        <a:rPr lang="en-US" dirty="0"/>
                        <a:t>Async/Await</a:t>
                      </a:r>
                    </a:p>
                    <a:p>
                      <a:pPr algn="ctr"/>
                      <a:r>
                        <a:rPr lang="en-US"/>
                        <a:t>(</a:t>
                      </a:r>
                      <a:r>
                        <a:rPr lang="en-US" dirty="0"/>
                        <a:t>msg/s avg)</a:t>
                      </a:r>
                      <a:endParaRPr lang="en-CA" dirty="0"/>
                    </a:p>
                  </a:txBody>
                  <a:tcPr/>
                </a:tc>
                <a:tc>
                  <a:txBody>
                    <a:bodyPr/>
                    <a:lstStyle/>
                    <a:p>
                      <a:pPr algn="ctr"/>
                      <a:r>
                        <a:rPr lang="en-US"/>
                        <a:t>Sync Blocking</a:t>
                      </a:r>
                      <a:endParaRPr lang="en-US" dirty="0"/>
                    </a:p>
                    <a:p>
                      <a:pPr algn="ctr"/>
                      <a:r>
                        <a:rPr lang="en-US" dirty="0"/>
                        <a:t>(msg/s avg)</a:t>
                      </a:r>
                      <a:endParaRPr lang="en-CA" dirty="0"/>
                    </a:p>
                  </a:txBody>
                  <a:tcPr/>
                </a:tc>
                <a:tc>
                  <a:txBody>
                    <a:bodyPr/>
                    <a:lstStyle/>
                    <a:p>
                      <a:pPr algn="ctr"/>
                      <a:r>
                        <a:rPr lang="en-US" dirty="0"/>
                        <a:t>Sync Non-Blocking</a:t>
                      </a:r>
                    </a:p>
                    <a:p>
                      <a:pPr algn="ctr"/>
                      <a:r>
                        <a:rPr lang="en-US" dirty="0"/>
                        <a:t>(msg/s avg)</a:t>
                      </a:r>
                      <a:endParaRPr lang="en-CA" dirty="0"/>
                    </a:p>
                  </a:txBody>
                  <a:tcPr/>
                </a:tc>
                <a:extLst>
                  <a:ext uri="{0D108BD9-81ED-4DB2-BD59-A6C34878D82A}">
                    <a16:rowId xmlns="" xmlns:a16="http://schemas.microsoft.com/office/drawing/2014/main" val="3105152779"/>
                  </a:ext>
                </a:extLst>
              </a:tr>
              <a:tr h="370840">
                <a:tc>
                  <a:txBody>
                    <a:bodyPr/>
                    <a:lstStyle/>
                    <a:p>
                      <a:r>
                        <a:rPr lang="en-US" dirty="0"/>
                        <a:t>1000 threads </a:t>
                      </a:r>
                      <a:br>
                        <a:rPr lang="en-US" dirty="0"/>
                      </a:br>
                      <a:r>
                        <a:rPr lang="en-US" dirty="0"/>
                        <a:t>2000 loop count </a:t>
                      </a:r>
                      <a:endParaRPr lang="en-CA" dirty="0"/>
                    </a:p>
                  </a:txBody>
                  <a:tcPr/>
                </a:tc>
                <a:tc>
                  <a:txBody>
                    <a:bodyPr/>
                    <a:lstStyle/>
                    <a:p>
                      <a:pPr algn="ctr"/>
                      <a:r>
                        <a:rPr lang="en-US" dirty="0">
                          <a:highlight>
                            <a:srgbClr val="FFFF00"/>
                          </a:highlight>
                        </a:rPr>
                        <a:t>3,382.1 </a:t>
                      </a:r>
                      <a:r>
                        <a:rPr lang="en-US" dirty="0"/>
                        <a:t>   (7330)</a:t>
                      </a:r>
                      <a:endParaRPr lang="en-CA" dirty="0"/>
                    </a:p>
                  </a:txBody>
                  <a:tcPr/>
                </a:tc>
                <a:tc>
                  <a:txBody>
                    <a:bodyPr/>
                    <a:lstStyle/>
                    <a:p>
                      <a:pPr algn="ctr"/>
                      <a:r>
                        <a:rPr lang="en-US" dirty="0">
                          <a:highlight>
                            <a:srgbClr val="FF0000"/>
                          </a:highlight>
                        </a:rPr>
                        <a:t>1,595.1</a:t>
                      </a:r>
                      <a:endParaRPr lang="en-CA" dirty="0">
                        <a:highlight>
                          <a:srgbClr val="FF0000"/>
                        </a:highlight>
                      </a:endParaRPr>
                    </a:p>
                  </a:txBody>
                  <a:tcPr/>
                </a:tc>
                <a:tc>
                  <a:txBody>
                    <a:bodyPr/>
                    <a:lstStyle/>
                    <a:p>
                      <a:pPr algn="ctr"/>
                      <a:r>
                        <a:rPr lang="en-US" dirty="0">
                          <a:highlight>
                            <a:srgbClr val="00FF00"/>
                          </a:highlight>
                        </a:rPr>
                        <a:t>8,694.0</a:t>
                      </a:r>
                      <a:endParaRPr lang="en-CA" dirty="0">
                        <a:highlight>
                          <a:srgbClr val="00FF00"/>
                        </a:highlight>
                      </a:endParaRPr>
                    </a:p>
                  </a:txBody>
                  <a:tcPr/>
                </a:tc>
                <a:extLst>
                  <a:ext uri="{0D108BD9-81ED-4DB2-BD59-A6C34878D82A}">
                    <a16:rowId xmlns="" xmlns:a16="http://schemas.microsoft.com/office/drawing/2014/main" val="2578460244"/>
                  </a:ext>
                </a:extLst>
              </a:tr>
              <a:tr h="370840">
                <a:tc>
                  <a:txBody>
                    <a:bodyPr/>
                    <a:lstStyle/>
                    <a:p>
                      <a:r>
                        <a:rPr lang="en-US" dirty="0"/>
                        <a:t>100 threads </a:t>
                      </a:r>
                      <a:br>
                        <a:rPr lang="en-US" dirty="0"/>
                      </a:br>
                      <a:r>
                        <a:rPr lang="en-US" dirty="0"/>
                        <a:t>20000 loop count 1</a:t>
                      </a:r>
                      <a:endParaRPr lang="en-CA" dirty="0"/>
                    </a:p>
                  </a:txBody>
                  <a:tcPr/>
                </a:tc>
                <a:tc>
                  <a:txBody>
                    <a:bodyPr/>
                    <a:lstStyle/>
                    <a:p>
                      <a:pPr algn="ctr"/>
                      <a:r>
                        <a:rPr lang="en-US" dirty="0">
                          <a:highlight>
                            <a:srgbClr val="FFFF00"/>
                          </a:highlight>
                        </a:rPr>
                        <a:t>6,846.1 </a:t>
                      </a:r>
                      <a:r>
                        <a:rPr lang="en-US" dirty="0"/>
                        <a:t>   (9507)</a:t>
                      </a:r>
                      <a:endParaRPr lang="en-CA" dirty="0"/>
                    </a:p>
                  </a:txBody>
                  <a:tcPr/>
                </a:tc>
                <a:tc>
                  <a:txBody>
                    <a:bodyPr/>
                    <a:lstStyle/>
                    <a:p>
                      <a:pPr algn="ctr"/>
                      <a:r>
                        <a:rPr lang="en-US" dirty="0">
                          <a:highlight>
                            <a:srgbClr val="FF0000"/>
                          </a:highlight>
                        </a:rPr>
                        <a:t>4,724.9</a:t>
                      </a:r>
                      <a:endParaRPr lang="en-CA" dirty="0">
                        <a:highlight>
                          <a:srgbClr val="FF0000"/>
                        </a:highlight>
                      </a:endParaRPr>
                    </a:p>
                  </a:txBody>
                  <a:tcPr/>
                </a:tc>
                <a:tc>
                  <a:txBody>
                    <a:bodyPr/>
                    <a:lstStyle/>
                    <a:p>
                      <a:pPr algn="ctr"/>
                      <a:r>
                        <a:rPr lang="en-US" dirty="0">
                          <a:highlight>
                            <a:srgbClr val="00FF00"/>
                          </a:highlight>
                        </a:rPr>
                        <a:t>12,785.1</a:t>
                      </a:r>
                      <a:endParaRPr lang="en-CA" dirty="0">
                        <a:highlight>
                          <a:srgbClr val="00FF00"/>
                        </a:highlight>
                      </a:endParaRPr>
                    </a:p>
                  </a:txBody>
                  <a:tcPr/>
                </a:tc>
                <a:extLst>
                  <a:ext uri="{0D108BD9-81ED-4DB2-BD59-A6C34878D82A}">
                    <a16:rowId xmlns="" xmlns:a16="http://schemas.microsoft.com/office/drawing/2014/main" val="90297181"/>
                  </a:ext>
                </a:extLst>
              </a:tr>
            </a:tbl>
          </a:graphicData>
        </a:graphic>
      </p:graphicFrame>
      <p:graphicFrame>
        <p:nvGraphicFramePr>
          <p:cNvPr id="7" name="Table 4">
            <a:extLst>
              <a:ext uri="{FF2B5EF4-FFF2-40B4-BE49-F238E27FC236}">
                <a16:creationId xmlns="" xmlns:a16="http://schemas.microsoft.com/office/drawing/2014/main" id="{0835EBDB-77B1-49B7-8DE3-F0582E6331E5}"/>
              </a:ext>
            </a:extLst>
          </p:cNvPr>
          <p:cNvGraphicFramePr>
            <a:graphicFrameLocks noGrp="1"/>
          </p:cNvGraphicFramePr>
          <p:nvPr>
            <p:extLst>
              <p:ext uri="{D42A27DB-BD31-4B8C-83A1-F6EECF244321}">
                <p14:modId xmlns:p14="http://schemas.microsoft.com/office/powerpoint/2010/main" val="4203751166"/>
              </p:ext>
            </p:extLst>
          </p:nvPr>
        </p:nvGraphicFramePr>
        <p:xfrm>
          <a:off x="1617932" y="4210138"/>
          <a:ext cx="8128000" cy="1920240"/>
        </p:xfrm>
        <a:graphic>
          <a:graphicData uri="http://schemas.openxmlformats.org/drawingml/2006/table">
            <a:tbl>
              <a:tblPr firstRow="1" bandRow="1">
                <a:tableStyleId>{5C22544A-7EE6-4342-B048-85BDC9FD1C3A}</a:tableStyleId>
              </a:tblPr>
              <a:tblGrid>
                <a:gridCol w="2032000">
                  <a:extLst>
                    <a:ext uri="{9D8B030D-6E8A-4147-A177-3AD203B41FA5}">
                      <a16:colId xmlns="" xmlns:a16="http://schemas.microsoft.com/office/drawing/2014/main" val="3700870600"/>
                    </a:ext>
                  </a:extLst>
                </a:gridCol>
                <a:gridCol w="2032000">
                  <a:extLst>
                    <a:ext uri="{9D8B030D-6E8A-4147-A177-3AD203B41FA5}">
                      <a16:colId xmlns="" xmlns:a16="http://schemas.microsoft.com/office/drawing/2014/main" val="3324607806"/>
                    </a:ext>
                  </a:extLst>
                </a:gridCol>
                <a:gridCol w="2032000">
                  <a:extLst>
                    <a:ext uri="{9D8B030D-6E8A-4147-A177-3AD203B41FA5}">
                      <a16:colId xmlns="" xmlns:a16="http://schemas.microsoft.com/office/drawing/2014/main" val="95717999"/>
                    </a:ext>
                  </a:extLst>
                </a:gridCol>
                <a:gridCol w="2032000">
                  <a:extLst>
                    <a:ext uri="{9D8B030D-6E8A-4147-A177-3AD203B41FA5}">
                      <a16:colId xmlns="" xmlns:a16="http://schemas.microsoft.com/office/drawing/2014/main" val="2995910161"/>
                    </a:ext>
                  </a:extLst>
                </a:gridCol>
              </a:tblGrid>
              <a:tr h="370840">
                <a:tc>
                  <a:txBody>
                    <a:bodyPr/>
                    <a:lstStyle/>
                    <a:p>
                      <a:r>
                        <a:rPr lang="en-US" dirty="0"/>
                        <a:t>Test Plan</a:t>
                      </a:r>
                      <a:endParaRPr lang="en-CA" dirty="0"/>
                    </a:p>
                  </a:txBody>
                  <a:tcPr/>
                </a:tc>
                <a:tc>
                  <a:txBody>
                    <a:bodyPr/>
                    <a:lstStyle/>
                    <a:p>
                      <a:pPr algn="ctr"/>
                      <a:r>
                        <a:rPr lang="en-US" dirty="0"/>
                        <a:t>Async/Await</a:t>
                      </a:r>
                    </a:p>
                    <a:p>
                      <a:pPr algn="ctr"/>
                      <a:r>
                        <a:rPr lang="en-US" dirty="0"/>
                        <a:t>(Virtual/RES + SHR)</a:t>
                      </a:r>
                      <a:endParaRPr lang="en-CA" dirty="0"/>
                    </a:p>
                  </a:txBody>
                  <a:tcPr/>
                </a:tc>
                <a:tc>
                  <a:txBody>
                    <a:bodyPr/>
                    <a:lstStyle/>
                    <a:p>
                      <a:pPr algn="ctr"/>
                      <a:r>
                        <a:rPr lang="en-US" dirty="0"/>
                        <a:t>Sync Blocking</a:t>
                      </a:r>
                    </a:p>
                    <a:p>
                      <a:pPr algn="ctr"/>
                      <a:r>
                        <a:rPr lang="en-US" dirty="0"/>
                        <a:t>(Virtual/RES + SHR)</a:t>
                      </a:r>
                      <a:endParaRPr lang="en-CA" dirty="0"/>
                    </a:p>
                  </a:txBody>
                  <a:tcPr/>
                </a:tc>
                <a:tc>
                  <a:txBody>
                    <a:bodyPr/>
                    <a:lstStyle/>
                    <a:p>
                      <a:pPr algn="ctr"/>
                      <a:r>
                        <a:rPr lang="en-US" dirty="0"/>
                        <a:t>Sync Non-Blocking</a:t>
                      </a:r>
                    </a:p>
                    <a:p>
                      <a:pPr algn="ctr"/>
                      <a:r>
                        <a:rPr lang="en-US" dirty="0"/>
                        <a:t>(Virtual/RES + SHR)</a:t>
                      </a:r>
                      <a:endParaRPr lang="en-CA" dirty="0"/>
                    </a:p>
                  </a:txBody>
                  <a:tcPr/>
                </a:tc>
                <a:extLst>
                  <a:ext uri="{0D108BD9-81ED-4DB2-BD59-A6C34878D82A}">
                    <a16:rowId xmlns="" xmlns:a16="http://schemas.microsoft.com/office/drawing/2014/main" val="3105152779"/>
                  </a:ext>
                </a:extLst>
              </a:tr>
              <a:tr h="370840">
                <a:tc>
                  <a:txBody>
                    <a:bodyPr/>
                    <a:lstStyle/>
                    <a:p>
                      <a:r>
                        <a:rPr lang="en-US" dirty="0"/>
                        <a:t>1000 threads </a:t>
                      </a:r>
                      <a:br>
                        <a:rPr lang="en-US" dirty="0"/>
                      </a:br>
                      <a:r>
                        <a:rPr lang="en-US" dirty="0"/>
                        <a:t>2000 loop count </a:t>
                      </a:r>
                      <a:endParaRPr lang="en-CA" dirty="0"/>
                    </a:p>
                  </a:txBody>
                  <a:tcPr/>
                </a:tc>
                <a:tc>
                  <a:txBody>
                    <a:bodyPr/>
                    <a:lstStyle/>
                    <a:p>
                      <a:pPr algn="ctr"/>
                      <a:r>
                        <a:rPr lang="en-US" dirty="0"/>
                        <a:t>71 MB/29 MB</a:t>
                      </a:r>
                      <a:endParaRPr lang="en-CA" dirty="0"/>
                    </a:p>
                  </a:txBody>
                  <a:tcPr/>
                </a:tc>
                <a:tc>
                  <a:txBody>
                    <a:bodyPr/>
                    <a:lstStyle/>
                    <a:p>
                      <a:pPr algn="ctr"/>
                      <a:r>
                        <a:rPr lang="en-US" dirty="0">
                          <a:highlight>
                            <a:srgbClr val="FF0000"/>
                          </a:highlight>
                        </a:rPr>
                        <a:t>2 GB</a:t>
                      </a:r>
                      <a:r>
                        <a:rPr lang="en-US" dirty="0"/>
                        <a:t>/22 MB</a:t>
                      </a:r>
                      <a:endParaRPr lang="en-CA" dirty="0"/>
                    </a:p>
                  </a:txBody>
                  <a:tcPr/>
                </a:tc>
                <a:tc>
                  <a:txBody>
                    <a:bodyPr/>
                    <a:lstStyle/>
                    <a:p>
                      <a:pPr algn="ctr"/>
                      <a:r>
                        <a:rPr lang="en-US" dirty="0"/>
                        <a:t>37 MB/15 MB</a:t>
                      </a:r>
                      <a:endParaRPr lang="en-CA" dirty="0"/>
                    </a:p>
                  </a:txBody>
                  <a:tcPr/>
                </a:tc>
                <a:extLst>
                  <a:ext uri="{0D108BD9-81ED-4DB2-BD59-A6C34878D82A}">
                    <a16:rowId xmlns="" xmlns:a16="http://schemas.microsoft.com/office/drawing/2014/main" val="2578460244"/>
                  </a:ext>
                </a:extLst>
              </a:tr>
              <a:tr h="370840">
                <a:tc>
                  <a:txBody>
                    <a:bodyPr/>
                    <a:lstStyle/>
                    <a:p>
                      <a:r>
                        <a:rPr lang="en-US" dirty="0"/>
                        <a:t>100 threads </a:t>
                      </a:r>
                      <a:br>
                        <a:rPr lang="en-US" dirty="0"/>
                      </a:br>
                      <a:r>
                        <a:rPr lang="en-US" dirty="0"/>
                        <a:t>20000 loop count 1</a:t>
                      </a:r>
                      <a:endParaRPr lang="en-CA" dirty="0"/>
                    </a:p>
                  </a:txBody>
                  <a:tcPr/>
                </a:tc>
                <a:tc>
                  <a:txBody>
                    <a:bodyPr/>
                    <a:lstStyle/>
                    <a:p>
                      <a:pPr algn="ctr"/>
                      <a:r>
                        <a:rPr lang="en-US" dirty="0"/>
                        <a:t>68 MB/27 MB</a:t>
                      </a:r>
                      <a:endParaRPr lang="en-CA" dirty="0"/>
                    </a:p>
                  </a:txBody>
                  <a:tcPr/>
                </a:tc>
                <a:tc>
                  <a:txBody>
                    <a:bodyPr/>
                    <a:lstStyle/>
                    <a:p>
                      <a:pPr algn="ctr"/>
                      <a:r>
                        <a:rPr lang="en-US" dirty="0">
                          <a:highlight>
                            <a:srgbClr val="FF0000"/>
                          </a:highlight>
                        </a:rPr>
                        <a:t>1.6 GB</a:t>
                      </a:r>
                      <a:r>
                        <a:rPr lang="en-US" dirty="0"/>
                        <a:t>/16 MB</a:t>
                      </a:r>
                      <a:endParaRPr lang="en-CA" dirty="0"/>
                    </a:p>
                  </a:txBody>
                  <a:tcPr/>
                </a:tc>
                <a:tc>
                  <a:txBody>
                    <a:bodyPr/>
                    <a:lstStyle/>
                    <a:p>
                      <a:pPr algn="ctr"/>
                      <a:r>
                        <a:rPr lang="en-US" dirty="0"/>
                        <a:t>37 MB/15 MB</a:t>
                      </a:r>
                      <a:endParaRPr lang="en-CA" dirty="0"/>
                    </a:p>
                  </a:txBody>
                  <a:tcPr/>
                </a:tc>
                <a:extLst>
                  <a:ext uri="{0D108BD9-81ED-4DB2-BD59-A6C34878D82A}">
                    <a16:rowId xmlns="" xmlns:a16="http://schemas.microsoft.com/office/drawing/2014/main" val="90297181"/>
                  </a:ext>
                </a:extLst>
              </a:tr>
            </a:tbl>
          </a:graphicData>
        </a:graphic>
      </p:graphicFrame>
    </p:spTree>
    <p:extLst>
      <p:ext uri="{BB962C8B-B14F-4D97-AF65-F5344CB8AC3E}">
        <p14:creationId xmlns:p14="http://schemas.microsoft.com/office/powerpoint/2010/main" val="73124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58069C-3167-45FE-BCD5-C2DF94B77961}"/>
              </a:ext>
            </a:extLst>
          </p:cNvPr>
          <p:cNvSpPr>
            <a:spLocks noGrp="1"/>
          </p:cNvSpPr>
          <p:nvPr>
            <p:ph type="title"/>
          </p:nvPr>
        </p:nvSpPr>
        <p:spPr/>
        <p:txBody>
          <a:bodyPr/>
          <a:lstStyle/>
          <a:p>
            <a:r>
              <a:rPr lang="en-US" dirty="0"/>
              <a:t>Better I/O Benchmarks</a:t>
            </a:r>
            <a:endParaRPr lang="en-CA" dirty="0"/>
          </a:p>
        </p:txBody>
      </p:sp>
      <p:sp>
        <p:nvSpPr>
          <p:cNvPr id="3" name="Content Placeholder 2">
            <a:extLst>
              <a:ext uri="{FF2B5EF4-FFF2-40B4-BE49-F238E27FC236}">
                <a16:creationId xmlns="" xmlns:a16="http://schemas.microsoft.com/office/drawing/2014/main" id="{851C3471-3F3B-4F55-A952-DD06338A70E0}"/>
              </a:ext>
            </a:extLst>
          </p:cNvPr>
          <p:cNvSpPr>
            <a:spLocks noGrp="1"/>
          </p:cNvSpPr>
          <p:nvPr>
            <p:ph idx="1"/>
          </p:nvPr>
        </p:nvSpPr>
        <p:spPr>
          <a:xfrm>
            <a:off x="838200" y="5856270"/>
            <a:ext cx="10515600" cy="320692"/>
          </a:xfrm>
        </p:spPr>
        <p:txBody>
          <a:bodyPr>
            <a:normAutofit/>
          </a:bodyPr>
          <a:lstStyle/>
          <a:p>
            <a:pPr marL="0" indent="0">
              <a:buNone/>
            </a:pPr>
            <a:r>
              <a:rPr lang="en-CA" sz="1200" dirty="0">
                <a:hlinkClick r:id="rId3"/>
              </a:rPr>
              <a:t>https://www.techempower.com/benchmarks/#section=data-r18</a:t>
            </a:r>
            <a:r>
              <a:rPr lang="en-CA" sz="1200" dirty="0"/>
              <a:t> (Round 18 - May 23, 2020)</a:t>
            </a:r>
          </a:p>
        </p:txBody>
      </p:sp>
      <p:pic>
        <p:nvPicPr>
          <p:cNvPr id="15" name="Picture 14">
            <a:extLst>
              <a:ext uri="{FF2B5EF4-FFF2-40B4-BE49-F238E27FC236}">
                <a16:creationId xmlns="" xmlns:a16="http://schemas.microsoft.com/office/drawing/2014/main" id="{E1FDFFB4-7B37-4A54-A116-9A8EE620B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64" y="4623131"/>
            <a:ext cx="10909471" cy="187654"/>
          </a:xfrm>
          <a:prstGeom prst="rect">
            <a:avLst/>
          </a:prstGeom>
        </p:spPr>
      </p:pic>
      <p:pic>
        <p:nvPicPr>
          <p:cNvPr id="17" name="Picture 16">
            <a:extLst>
              <a:ext uri="{FF2B5EF4-FFF2-40B4-BE49-F238E27FC236}">
                <a16:creationId xmlns="" xmlns:a16="http://schemas.microsoft.com/office/drawing/2014/main" id="{7B938CAA-3480-48A2-8A1A-AAE7A6F8F6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264" y="4854462"/>
            <a:ext cx="10909471" cy="181183"/>
          </a:xfrm>
          <a:prstGeom prst="rect">
            <a:avLst/>
          </a:prstGeom>
        </p:spPr>
      </p:pic>
      <p:pic>
        <p:nvPicPr>
          <p:cNvPr id="19" name="Picture 18">
            <a:extLst>
              <a:ext uri="{FF2B5EF4-FFF2-40B4-BE49-F238E27FC236}">
                <a16:creationId xmlns="" xmlns:a16="http://schemas.microsoft.com/office/drawing/2014/main" id="{DBD0E0A4-75B2-48D7-96ED-9F690E0063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1264" y="5067074"/>
            <a:ext cx="10909471" cy="207066"/>
          </a:xfrm>
          <a:prstGeom prst="rect">
            <a:avLst/>
          </a:prstGeom>
        </p:spPr>
      </p:pic>
      <p:grpSp>
        <p:nvGrpSpPr>
          <p:cNvPr id="25" name="Group 24">
            <a:extLst>
              <a:ext uri="{FF2B5EF4-FFF2-40B4-BE49-F238E27FC236}">
                <a16:creationId xmlns="" xmlns:a16="http://schemas.microsoft.com/office/drawing/2014/main" id="{C49C267D-13E7-47C2-8C38-A0E743A86A98}"/>
              </a:ext>
            </a:extLst>
          </p:cNvPr>
          <p:cNvGrpSpPr/>
          <p:nvPr/>
        </p:nvGrpSpPr>
        <p:grpSpPr>
          <a:xfrm>
            <a:off x="641264" y="1583860"/>
            <a:ext cx="10909471" cy="2722441"/>
            <a:chOff x="4084316" y="2388106"/>
            <a:chExt cx="4023368" cy="1566675"/>
          </a:xfrm>
        </p:grpSpPr>
        <p:pic>
          <p:nvPicPr>
            <p:cNvPr id="22" name="Picture 21">
              <a:extLst>
                <a:ext uri="{FF2B5EF4-FFF2-40B4-BE49-F238E27FC236}">
                  <a16:creationId xmlns="" xmlns:a16="http://schemas.microsoft.com/office/drawing/2014/main" id="{81DB3E7D-6C9E-4FD9-A7BC-74685F464B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4316" y="2903219"/>
              <a:ext cx="4023368" cy="1051562"/>
            </a:xfrm>
            <a:prstGeom prst="rect">
              <a:avLst/>
            </a:prstGeom>
          </p:spPr>
        </p:pic>
        <p:pic>
          <p:nvPicPr>
            <p:cNvPr id="24" name="Picture 23">
              <a:extLst>
                <a:ext uri="{FF2B5EF4-FFF2-40B4-BE49-F238E27FC236}">
                  <a16:creationId xmlns="" xmlns:a16="http://schemas.microsoft.com/office/drawing/2014/main" id="{D9507559-5BC4-4CC1-AB0F-0722225D6C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84316" y="2388106"/>
              <a:ext cx="4023368" cy="515113"/>
            </a:xfrm>
            <a:prstGeom prst="rect">
              <a:avLst/>
            </a:prstGeom>
          </p:spPr>
        </p:pic>
      </p:grpSp>
    </p:spTree>
    <p:extLst>
      <p:ext uri="{BB962C8B-B14F-4D97-AF65-F5344CB8AC3E}">
        <p14:creationId xmlns:p14="http://schemas.microsoft.com/office/powerpoint/2010/main" val="30395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6B1EC75C-65F5-40E6-ABF6-D8336A81EF75}"/>
              </a:ext>
            </a:extLst>
          </p:cNvPr>
          <p:cNvSpPr txBox="1"/>
          <p:nvPr/>
        </p:nvSpPr>
        <p:spPr>
          <a:xfrm>
            <a:off x="2192547" y="3044280"/>
            <a:ext cx="7806906" cy="769441"/>
          </a:xfrm>
          <a:prstGeom prst="rect">
            <a:avLst/>
          </a:prstGeom>
          <a:noFill/>
        </p:spPr>
        <p:txBody>
          <a:bodyPr wrap="square" rtlCol="0">
            <a:spAutoFit/>
          </a:bodyPr>
          <a:lstStyle/>
          <a:p>
            <a:r>
              <a:rPr lang="en-US" sz="4400" dirty="0">
                <a:latin typeface="+mj-lt"/>
              </a:rPr>
              <a:t>Betteridge’s Law of Headlines</a:t>
            </a:r>
            <a:endParaRPr lang="en-CA" sz="4400" dirty="0">
              <a:latin typeface="+mj-lt"/>
            </a:endParaRPr>
          </a:p>
        </p:txBody>
      </p:sp>
      <p:sp>
        <p:nvSpPr>
          <p:cNvPr id="9" name="TextBox 8">
            <a:extLst>
              <a:ext uri="{FF2B5EF4-FFF2-40B4-BE49-F238E27FC236}">
                <a16:creationId xmlns="" xmlns:a16="http://schemas.microsoft.com/office/drawing/2014/main" id="{325B44FF-6C6E-4FF1-9B43-793A3AFAAFC9}"/>
              </a:ext>
            </a:extLst>
          </p:cNvPr>
          <p:cNvSpPr txBox="1"/>
          <p:nvPr/>
        </p:nvSpPr>
        <p:spPr>
          <a:xfrm>
            <a:off x="5545208" y="3044280"/>
            <a:ext cx="840295" cy="769441"/>
          </a:xfrm>
          <a:prstGeom prst="rect">
            <a:avLst/>
          </a:prstGeom>
          <a:noFill/>
        </p:spPr>
        <p:txBody>
          <a:bodyPr wrap="none" rtlCol="0">
            <a:spAutoFit/>
          </a:bodyPr>
          <a:lstStyle/>
          <a:p>
            <a:r>
              <a:rPr lang="en-US" sz="4400" dirty="0" smtClean="0">
                <a:latin typeface="+mj-lt"/>
              </a:rPr>
              <a:t>No</a:t>
            </a:r>
            <a:endParaRPr lang="en-CA" sz="4400" dirty="0">
              <a:latin typeface="+mj-lt"/>
            </a:endParaRPr>
          </a:p>
        </p:txBody>
      </p:sp>
      <p:sp>
        <p:nvSpPr>
          <p:cNvPr id="10" name="TextBox 9">
            <a:extLst>
              <a:ext uri="{FF2B5EF4-FFF2-40B4-BE49-F238E27FC236}">
                <a16:creationId xmlns="" xmlns:a16="http://schemas.microsoft.com/office/drawing/2014/main" id="{7A04A843-3E36-4033-A268-63AF2F0D3E95}"/>
              </a:ext>
            </a:extLst>
          </p:cNvPr>
          <p:cNvSpPr txBox="1"/>
          <p:nvPr/>
        </p:nvSpPr>
        <p:spPr>
          <a:xfrm>
            <a:off x="4785737" y="3056602"/>
            <a:ext cx="2359236" cy="769441"/>
          </a:xfrm>
          <a:prstGeom prst="rect">
            <a:avLst/>
          </a:prstGeom>
          <a:noFill/>
        </p:spPr>
        <p:txBody>
          <a:bodyPr wrap="none" rtlCol="0">
            <a:spAutoFit/>
          </a:bodyPr>
          <a:lstStyle/>
          <a:p>
            <a:r>
              <a:rPr lang="en-US" sz="4400" dirty="0">
                <a:latin typeface="+mj-lt"/>
              </a:rPr>
              <a:t>It </a:t>
            </a:r>
            <a:r>
              <a:rPr lang="en-US" sz="4400" dirty="0" smtClean="0">
                <a:latin typeface="+mj-lt"/>
              </a:rPr>
              <a:t>might</a:t>
            </a:r>
            <a:r>
              <a:rPr lang="en-US" sz="4400" dirty="0">
                <a:latin typeface="+mj-lt"/>
              </a:rPr>
              <a:t>…</a:t>
            </a:r>
            <a:endParaRPr lang="en-CA" sz="4400" dirty="0">
              <a:latin typeface="+mj-lt"/>
            </a:endParaRPr>
          </a:p>
        </p:txBody>
      </p:sp>
      <p:sp>
        <p:nvSpPr>
          <p:cNvPr id="13" name="Title 12">
            <a:extLst>
              <a:ext uri="{FF2B5EF4-FFF2-40B4-BE49-F238E27FC236}">
                <a16:creationId xmlns="" xmlns:a16="http://schemas.microsoft.com/office/drawing/2014/main" id="{0CB22C9E-7A8B-4CB6-A1A2-6BD686C2ED13}"/>
              </a:ext>
            </a:extLst>
          </p:cNvPr>
          <p:cNvSpPr>
            <a:spLocks noGrp="1"/>
          </p:cNvSpPr>
          <p:nvPr>
            <p:ph type="title"/>
          </p:nvPr>
        </p:nvSpPr>
        <p:spPr/>
        <p:txBody>
          <a:bodyPr/>
          <a:lstStyle/>
          <a:p>
            <a:r>
              <a:rPr lang="en-US" dirty="0"/>
              <a:t>Does it matter?</a:t>
            </a:r>
            <a:endParaRPr lang="en-CA" dirty="0"/>
          </a:p>
        </p:txBody>
      </p:sp>
    </p:spTree>
    <p:extLst>
      <p:ext uri="{BB962C8B-B14F-4D97-AF65-F5344CB8AC3E}">
        <p14:creationId xmlns:p14="http://schemas.microsoft.com/office/powerpoint/2010/main" val="63563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54351-9EF1-4EFE-A0DF-EF62F99BD912}"/>
              </a:ext>
            </a:extLst>
          </p:cNvPr>
          <p:cNvSpPr>
            <a:spLocks noGrp="1"/>
          </p:cNvSpPr>
          <p:nvPr>
            <p:ph type="title"/>
          </p:nvPr>
        </p:nvSpPr>
        <p:spPr/>
        <p:txBody>
          <a:bodyPr/>
          <a:lstStyle/>
          <a:p>
            <a:r>
              <a:rPr lang="en-US" dirty="0"/>
              <a:t>Resources</a:t>
            </a:r>
            <a:endParaRPr lang="en-CA" dirty="0"/>
          </a:p>
        </p:txBody>
      </p:sp>
      <p:sp>
        <p:nvSpPr>
          <p:cNvPr id="3" name="Content Placeholder 2">
            <a:extLst>
              <a:ext uri="{FF2B5EF4-FFF2-40B4-BE49-F238E27FC236}">
                <a16:creationId xmlns="" xmlns:a16="http://schemas.microsoft.com/office/drawing/2014/main" id="{0331EB3E-603D-4508-8F02-1A24E03C20B9}"/>
              </a:ext>
            </a:extLst>
          </p:cNvPr>
          <p:cNvSpPr>
            <a:spLocks noGrp="1"/>
          </p:cNvSpPr>
          <p:nvPr>
            <p:ph idx="1"/>
          </p:nvPr>
        </p:nvSpPr>
        <p:spPr/>
        <p:txBody>
          <a:bodyPr>
            <a:normAutofit lnSpcReduction="10000"/>
          </a:bodyPr>
          <a:lstStyle/>
          <a:p>
            <a:r>
              <a:rPr lang="en-US" dirty="0"/>
              <a:t>Python libraries</a:t>
            </a:r>
          </a:p>
          <a:p>
            <a:pPr lvl="1"/>
            <a:r>
              <a:rPr lang="en-US" dirty="0"/>
              <a:t>Sockets - </a:t>
            </a:r>
            <a:r>
              <a:rPr lang="en-CA" dirty="0">
                <a:hlinkClick r:id="rId3"/>
              </a:rPr>
              <a:t>https://docs.python.org/3/library/socket.html </a:t>
            </a:r>
            <a:endParaRPr lang="en-CA" dirty="0"/>
          </a:p>
          <a:p>
            <a:pPr lvl="1"/>
            <a:r>
              <a:rPr lang="en-US" dirty="0"/>
              <a:t>Threading – </a:t>
            </a:r>
            <a:r>
              <a:rPr lang="en-CA" dirty="0">
                <a:hlinkClick r:id="rId4"/>
              </a:rPr>
              <a:t>https://docs.python.org/3/library/threading.html</a:t>
            </a:r>
            <a:r>
              <a:rPr lang="en-CA" dirty="0"/>
              <a:t> </a:t>
            </a:r>
            <a:endParaRPr lang="en-US" dirty="0"/>
          </a:p>
          <a:p>
            <a:pPr lvl="1"/>
            <a:r>
              <a:rPr lang="en-US" dirty="0"/>
              <a:t>Multiprocessing - </a:t>
            </a:r>
            <a:r>
              <a:rPr lang="en-US" dirty="0">
                <a:hlinkClick r:id="rId5"/>
              </a:rPr>
              <a:t>https://docs.python.org/3/library/multiprocessing.html</a:t>
            </a:r>
            <a:r>
              <a:rPr lang="en-US" dirty="0"/>
              <a:t> </a:t>
            </a:r>
          </a:p>
          <a:p>
            <a:pPr lvl="1"/>
            <a:r>
              <a:rPr lang="en-US" dirty="0" err="1"/>
              <a:t>Asyncio</a:t>
            </a:r>
            <a:r>
              <a:rPr lang="en-US" dirty="0"/>
              <a:t> - </a:t>
            </a:r>
            <a:r>
              <a:rPr lang="en-CA" dirty="0">
                <a:hlinkClick r:id="rId6"/>
              </a:rPr>
              <a:t>https://docs.python.org/3/library/asyncio.html</a:t>
            </a:r>
            <a:r>
              <a:rPr lang="en-CA" dirty="0"/>
              <a:t> </a:t>
            </a:r>
            <a:endParaRPr lang="en-US" dirty="0"/>
          </a:p>
          <a:p>
            <a:r>
              <a:rPr lang="en-US" dirty="0"/>
              <a:t>PEP for </a:t>
            </a:r>
            <a:r>
              <a:rPr lang="en-US" dirty="0" err="1"/>
              <a:t>asyncio</a:t>
            </a:r>
            <a:endParaRPr lang="en-US" dirty="0"/>
          </a:p>
          <a:p>
            <a:pPr lvl="1"/>
            <a:r>
              <a:rPr lang="en-US" dirty="0"/>
              <a:t>PEP 492 -- Coroutines with async and await syntax</a:t>
            </a:r>
          </a:p>
          <a:p>
            <a:pPr lvl="1"/>
            <a:r>
              <a:rPr lang="en-US" dirty="0"/>
              <a:t>PEP 3156 -- Asynchronous IO Support Rebooted: the "</a:t>
            </a:r>
            <a:r>
              <a:rPr lang="en-US" dirty="0" err="1"/>
              <a:t>asyncio</a:t>
            </a:r>
            <a:r>
              <a:rPr lang="en-US" dirty="0"/>
              <a:t>" Module</a:t>
            </a:r>
          </a:p>
          <a:p>
            <a:r>
              <a:rPr lang="en-US" dirty="0" err="1"/>
              <a:t>TechEmpower</a:t>
            </a:r>
            <a:r>
              <a:rPr lang="en-US" dirty="0"/>
              <a:t> Web Framework Benchmark</a:t>
            </a:r>
          </a:p>
          <a:p>
            <a:pPr lvl="1"/>
            <a:r>
              <a:rPr lang="en-CA" dirty="0">
                <a:hlinkClick r:id="rId7"/>
              </a:rPr>
              <a:t>https://www.techempower.com/benchmarks</a:t>
            </a:r>
            <a:endParaRPr lang="en-CA" dirty="0"/>
          </a:p>
          <a:p>
            <a:pPr lvl="1"/>
            <a:r>
              <a:rPr lang="en-US" dirty="0">
                <a:hlinkClick r:id="rId8"/>
              </a:rPr>
              <a:t>https://github.com/TechEmpower/FrameworkBenchmarks</a:t>
            </a:r>
            <a:r>
              <a:rPr lang="en-US" dirty="0"/>
              <a:t> </a:t>
            </a:r>
          </a:p>
          <a:p>
            <a:pPr lvl="1"/>
            <a:endParaRPr lang="en-CA" dirty="0"/>
          </a:p>
        </p:txBody>
      </p:sp>
    </p:spTree>
    <p:extLst>
      <p:ext uri="{BB962C8B-B14F-4D97-AF65-F5344CB8AC3E}">
        <p14:creationId xmlns:p14="http://schemas.microsoft.com/office/powerpoint/2010/main" val="2085704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000713-A457-4212-A551-9D0D52C9CB2A}"/>
              </a:ext>
            </a:extLst>
          </p:cNvPr>
          <p:cNvSpPr>
            <a:spLocks noGrp="1"/>
          </p:cNvSpPr>
          <p:nvPr>
            <p:ph type="title"/>
          </p:nvPr>
        </p:nvSpPr>
        <p:spPr/>
        <p:txBody>
          <a:bodyPr/>
          <a:lstStyle/>
          <a:p>
            <a:r>
              <a:rPr lang="en-US" dirty="0"/>
              <a:t>Waiting. Relatively how long?</a:t>
            </a:r>
            <a:endParaRPr lang="en-CA" dirty="0"/>
          </a:p>
        </p:txBody>
      </p:sp>
      <p:sp>
        <p:nvSpPr>
          <p:cNvPr id="11" name="Content Placeholder 10">
            <a:extLst>
              <a:ext uri="{FF2B5EF4-FFF2-40B4-BE49-F238E27FC236}">
                <a16:creationId xmlns="" xmlns:a16="http://schemas.microsoft.com/office/drawing/2014/main" id="{B3A00F09-8FE0-417A-A64A-03DBD8FC90D2}"/>
              </a:ext>
            </a:extLst>
          </p:cNvPr>
          <p:cNvSpPr>
            <a:spLocks noGrp="1"/>
          </p:cNvSpPr>
          <p:nvPr>
            <p:ph idx="1"/>
          </p:nvPr>
        </p:nvSpPr>
        <p:spPr>
          <a:xfrm>
            <a:off x="838200" y="5460023"/>
            <a:ext cx="10515600" cy="716939"/>
          </a:xfrm>
        </p:spPr>
        <p:txBody>
          <a:bodyPr>
            <a:normAutofit fontScale="92500" lnSpcReduction="10000"/>
          </a:bodyPr>
          <a:lstStyle/>
          <a:p>
            <a:pPr marL="0" indent="0">
              <a:buNone/>
            </a:pPr>
            <a:endParaRPr lang="en-US" dirty="0"/>
          </a:p>
          <a:p>
            <a:pPr marL="0" indent="0">
              <a:buNone/>
            </a:pPr>
            <a:r>
              <a:rPr lang="en-US" sz="1300" dirty="0"/>
              <a:t>Adapted from </a:t>
            </a:r>
            <a:r>
              <a:rPr lang="en-CA" sz="1300" dirty="0">
                <a:hlinkClick r:id="rId3"/>
              </a:rPr>
              <a:t>https://www.prowesscorp.com/computer-latency-at-a-human-scale/</a:t>
            </a:r>
            <a:r>
              <a:rPr lang="en-CA" sz="1300" dirty="0"/>
              <a:t> (Accessed May 23, 2020)</a:t>
            </a:r>
          </a:p>
        </p:txBody>
      </p:sp>
      <p:sp>
        <p:nvSpPr>
          <p:cNvPr id="16" name="AutoShape 3">
            <a:extLst>
              <a:ext uri="{FF2B5EF4-FFF2-40B4-BE49-F238E27FC236}">
                <a16:creationId xmlns="" xmlns:a16="http://schemas.microsoft.com/office/drawing/2014/main" id="{3E940096-45DE-40D0-9FA0-E4B080D111C6}"/>
              </a:ext>
            </a:extLst>
          </p:cNvPr>
          <p:cNvSpPr>
            <a:spLocks noChangeAspect="1" noChangeArrowheads="1" noTextEdit="1"/>
          </p:cNvSpPr>
          <p:nvPr/>
        </p:nvSpPr>
        <p:spPr bwMode="auto">
          <a:xfrm>
            <a:off x="838200" y="1690688"/>
            <a:ext cx="10548943" cy="340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7" name="Rectangle 5">
            <a:extLst>
              <a:ext uri="{FF2B5EF4-FFF2-40B4-BE49-F238E27FC236}">
                <a16:creationId xmlns="" xmlns:a16="http://schemas.microsoft.com/office/drawing/2014/main" id="{3B089C88-D273-40C4-B8CA-8F4DB47C7FC5}"/>
              </a:ext>
            </a:extLst>
          </p:cNvPr>
          <p:cNvSpPr>
            <a:spLocks noChangeArrowheads="1"/>
          </p:cNvSpPr>
          <p:nvPr/>
        </p:nvSpPr>
        <p:spPr bwMode="auto">
          <a:xfrm>
            <a:off x="844550" y="1716088"/>
            <a:ext cx="3506789" cy="366713"/>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8" name="Rectangle 6">
            <a:extLst>
              <a:ext uri="{FF2B5EF4-FFF2-40B4-BE49-F238E27FC236}">
                <a16:creationId xmlns="" xmlns:a16="http://schemas.microsoft.com/office/drawing/2014/main" id="{9293AD69-1ABF-4597-A7D6-507D03168B6A}"/>
              </a:ext>
            </a:extLst>
          </p:cNvPr>
          <p:cNvSpPr>
            <a:spLocks noChangeArrowheads="1"/>
          </p:cNvSpPr>
          <p:nvPr/>
        </p:nvSpPr>
        <p:spPr bwMode="auto">
          <a:xfrm>
            <a:off x="4351339" y="1716088"/>
            <a:ext cx="3505202" cy="366713"/>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19" name="Rectangle 7">
            <a:extLst>
              <a:ext uri="{FF2B5EF4-FFF2-40B4-BE49-F238E27FC236}">
                <a16:creationId xmlns="" xmlns:a16="http://schemas.microsoft.com/office/drawing/2014/main" id="{43D80EF8-2D98-4E0E-93D3-FAA4851AA8CE}"/>
              </a:ext>
            </a:extLst>
          </p:cNvPr>
          <p:cNvSpPr>
            <a:spLocks noChangeArrowheads="1"/>
          </p:cNvSpPr>
          <p:nvPr/>
        </p:nvSpPr>
        <p:spPr bwMode="auto">
          <a:xfrm>
            <a:off x="7856541" y="1716088"/>
            <a:ext cx="3505202" cy="366713"/>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0" name="Rectangle 8">
            <a:extLst>
              <a:ext uri="{FF2B5EF4-FFF2-40B4-BE49-F238E27FC236}">
                <a16:creationId xmlns="" xmlns:a16="http://schemas.microsoft.com/office/drawing/2014/main" id="{002862C0-828A-41EA-9091-7586AB674901}"/>
              </a:ext>
            </a:extLst>
          </p:cNvPr>
          <p:cNvSpPr>
            <a:spLocks noChangeArrowheads="1"/>
          </p:cNvSpPr>
          <p:nvPr/>
        </p:nvSpPr>
        <p:spPr bwMode="auto">
          <a:xfrm>
            <a:off x="844550" y="2082801"/>
            <a:ext cx="3506789"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1" name="Rectangle 9">
            <a:extLst>
              <a:ext uri="{FF2B5EF4-FFF2-40B4-BE49-F238E27FC236}">
                <a16:creationId xmlns="" xmlns:a16="http://schemas.microsoft.com/office/drawing/2014/main" id="{46BAF069-D454-4281-B443-BBAEA78604F7}"/>
              </a:ext>
            </a:extLst>
          </p:cNvPr>
          <p:cNvSpPr>
            <a:spLocks noChangeArrowheads="1"/>
          </p:cNvSpPr>
          <p:nvPr/>
        </p:nvSpPr>
        <p:spPr bwMode="auto">
          <a:xfrm>
            <a:off x="4351339" y="2082801"/>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2" name="Rectangle 10">
            <a:extLst>
              <a:ext uri="{FF2B5EF4-FFF2-40B4-BE49-F238E27FC236}">
                <a16:creationId xmlns="" xmlns:a16="http://schemas.microsoft.com/office/drawing/2014/main" id="{BEC719C1-A2AA-4A49-9979-361A823E4AB1}"/>
              </a:ext>
            </a:extLst>
          </p:cNvPr>
          <p:cNvSpPr>
            <a:spLocks noChangeArrowheads="1"/>
          </p:cNvSpPr>
          <p:nvPr/>
        </p:nvSpPr>
        <p:spPr bwMode="auto">
          <a:xfrm>
            <a:off x="7856541" y="2082801"/>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3" name="Rectangle 11">
            <a:extLst>
              <a:ext uri="{FF2B5EF4-FFF2-40B4-BE49-F238E27FC236}">
                <a16:creationId xmlns="" xmlns:a16="http://schemas.microsoft.com/office/drawing/2014/main" id="{749C3279-2608-4AF8-B742-A9249A563C48}"/>
              </a:ext>
            </a:extLst>
          </p:cNvPr>
          <p:cNvSpPr>
            <a:spLocks noChangeArrowheads="1"/>
          </p:cNvSpPr>
          <p:nvPr/>
        </p:nvSpPr>
        <p:spPr bwMode="auto">
          <a:xfrm>
            <a:off x="844550" y="2447926"/>
            <a:ext cx="3506789"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4" name="Rectangle 12">
            <a:extLst>
              <a:ext uri="{FF2B5EF4-FFF2-40B4-BE49-F238E27FC236}">
                <a16:creationId xmlns="" xmlns:a16="http://schemas.microsoft.com/office/drawing/2014/main" id="{F111E247-C91C-4F92-8A8A-50BB37F24333}"/>
              </a:ext>
            </a:extLst>
          </p:cNvPr>
          <p:cNvSpPr>
            <a:spLocks noChangeArrowheads="1"/>
          </p:cNvSpPr>
          <p:nvPr/>
        </p:nvSpPr>
        <p:spPr bwMode="auto">
          <a:xfrm>
            <a:off x="4351339" y="2447926"/>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5" name="Rectangle 13">
            <a:extLst>
              <a:ext uri="{FF2B5EF4-FFF2-40B4-BE49-F238E27FC236}">
                <a16:creationId xmlns="" xmlns:a16="http://schemas.microsoft.com/office/drawing/2014/main" id="{F45CD555-15B7-419D-900C-1E9116D00491}"/>
              </a:ext>
            </a:extLst>
          </p:cNvPr>
          <p:cNvSpPr>
            <a:spLocks noChangeArrowheads="1"/>
          </p:cNvSpPr>
          <p:nvPr/>
        </p:nvSpPr>
        <p:spPr bwMode="auto">
          <a:xfrm>
            <a:off x="7856541" y="2447926"/>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6" name="Rectangle 14">
            <a:extLst>
              <a:ext uri="{FF2B5EF4-FFF2-40B4-BE49-F238E27FC236}">
                <a16:creationId xmlns="" xmlns:a16="http://schemas.microsoft.com/office/drawing/2014/main" id="{6A9939F1-7396-463D-91FC-1984784AB2BD}"/>
              </a:ext>
            </a:extLst>
          </p:cNvPr>
          <p:cNvSpPr>
            <a:spLocks noChangeArrowheads="1"/>
          </p:cNvSpPr>
          <p:nvPr/>
        </p:nvSpPr>
        <p:spPr bwMode="auto">
          <a:xfrm>
            <a:off x="844550" y="2813051"/>
            <a:ext cx="3506789"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7" name="Rectangle 15">
            <a:extLst>
              <a:ext uri="{FF2B5EF4-FFF2-40B4-BE49-F238E27FC236}">
                <a16:creationId xmlns="" xmlns:a16="http://schemas.microsoft.com/office/drawing/2014/main" id="{EA15EE12-4CF7-40AA-918C-1E7D17D6BC47}"/>
              </a:ext>
            </a:extLst>
          </p:cNvPr>
          <p:cNvSpPr>
            <a:spLocks noChangeArrowheads="1"/>
          </p:cNvSpPr>
          <p:nvPr/>
        </p:nvSpPr>
        <p:spPr bwMode="auto">
          <a:xfrm>
            <a:off x="4351339" y="2813051"/>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8" name="Rectangle 16">
            <a:extLst>
              <a:ext uri="{FF2B5EF4-FFF2-40B4-BE49-F238E27FC236}">
                <a16:creationId xmlns="" xmlns:a16="http://schemas.microsoft.com/office/drawing/2014/main" id="{8C084CE7-54C8-4CF3-BDCA-18AF9FCCA578}"/>
              </a:ext>
            </a:extLst>
          </p:cNvPr>
          <p:cNvSpPr>
            <a:spLocks noChangeArrowheads="1"/>
          </p:cNvSpPr>
          <p:nvPr/>
        </p:nvSpPr>
        <p:spPr bwMode="auto">
          <a:xfrm>
            <a:off x="7856541" y="2813051"/>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29" name="Rectangle 17">
            <a:extLst>
              <a:ext uri="{FF2B5EF4-FFF2-40B4-BE49-F238E27FC236}">
                <a16:creationId xmlns="" xmlns:a16="http://schemas.microsoft.com/office/drawing/2014/main" id="{95FB6B12-3B34-4702-98ED-3FE16CE5F723}"/>
              </a:ext>
            </a:extLst>
          </p:cNvPr>
          <p:cNvSpPr>
            <a:spLocks noChangeArrowheads="1"/>
          </p:cNvSpPr>
          <p:nvPr/>
        </p:nvSpPr>
        <p:spPr bwMode="auto">
          <a:xfrm>
            <a:off x="844550" y="3179764"/>
            <a:ext cx="3506789"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0" name="Rectangle 18">
            <a:extLst>
              <a:ext uri="{FF2B5EF4-FFF2-40B4-BE49-F238E27FC236}">
                <a16:creationId xmlns="" xmlns:a16="http://schemas.microsoft.com/office/drawing/2014/main" id="{A51E85F6-0D2E-4A72-B130-CF429B9F606E}"/>
              </a:ext>
            </a:extLst>
          </p:cNvPr>
          <p:cNvSpPr>
            <a:spLocks noChangeArrowheads="1"/>
          </p:cNvSpPr>
          <p:nvPr/>
        </p:nvSpPr>
        <p:spPr bwMode="auto">
          <a:xfrm>
            <a:off x="4351339" y="3179764"/>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1" name="Rectangle 19">
            <a:extLst>
              <a:ext uri="{FF2B5EF4-FFF2-40B4-BE49-F238E27FC236}">
                <a16:creationId xmlns="" xmlns:a16="http://schemas.microsoft.com/office/drawing/2014/main" id="{5F63A167-89B6-4A4E-A3C3-46188501A0C2}"/>
              </a:ext>
            </a:extLst>
          </p:cNvPr>
          <p:cNvSpPr>
            <a:spLocks noChangeArrowheads="1"/>
          </p:cNvSpPr>
          <p:nvPr/>
        </p:nvSpPr>
        <p:spPr bwMode="auto">
          <a:xfrm>
            <a:off x="7856541" y="3179764"/>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2" name="Rectangle 20">
            <a:extLst>
              <a:ext uri="{FF2B5EF4-FFF2-40B4-BE49-F238E27FC236}">
                <a16:creationId xmlns="" xmlns:a16="http://schemas.microsoft.com/office/drawing/2014/main" id="{81E4DD70-F473-4A73-8B16-B5BDD7A77D5F}"/>
              </a:ext>
            </a:extLst>
          </p:cNvPr>
          <p:cNvSpPr>
            <a:spLocks noChangeArrowheads="1"/>
          </p:cNvSpPr>
          <p:nvPr/>
        </p:nvSpPr>
        <p:spPr bwMode="auto">
          <a:xfrm>
            <a:off x="844550" y="3544889"/>
            <a:ext cx="3506789"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3" name="Rectangle 21">
            <a:extLst>
              <a:ext uri="{FF2B5EF4-FFF2-40B4-BE49-F238E27FC236}">
                <a16:creationId xmlns="" xmlns:a16="http://schemas.microsoft.com/office/drawing/2014/main" id="{EDC113D4-E9B6-4303-A8E6-82983336805B}"/>
              </a:ext>
            </a:extLst>
          </p:cNvPr>
          <p:cNvSpPr>
            <a:spLocks noChangeArrowheads="1"/>
          </p:cNvSpPr>
          <p:nvPr/>
        </p:nvSpPr>
        <p:spPr bwMode="auto">
          <a:xfrm>
            <a:off x="4351339" y="3544889"/>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4" name="Rectangle 22">
            <a:extLst>
              <a:ext uri="{FF2B5EF4-FFF2-40B4-BE49-F238E27FC236}">
                <a16:creationId xmlns="" xmlns:a16="http://schemas.microsoft.com/office/drawing/2014/main" id="{318EE7E6-9123-4832-A3A0-A86166C7CB0D}"/>
              </a:ext>
            </a:extLst>
          </p:cNvPr>
          <p:cNvSpPr>
            <a:spLocks noChangeArrowheads="1"/>
          </p:cNvSpPr>
          <p:nvPr/>
        </p:nvSpPr>
        <p:spPr bwMode="auto">
          <a:xfrm>
            <a:off x="7856541" y="3544889"/>
            <a:ext cx="3505202" cy="366713"/>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5" name="Rectangle 23">
            <a:extLst>
              <a:ext uri="{FF2B5EF4-FFF2-40B4-BE49-F238E27FC236}">
                <a16:creationId xmlns="" xmlns:a16="http://schemas.microsoft.com/office/drawing/2014/main" id="{E82A9017-203C-4302-8BFE-E532E9814144}"/>
              </a:ext>
            </a:extLst>
          </p:cNvPr>
          <p:cNvSpPr>
            <a:spLocks noChangeArrowheads="1"/>
          </p:cNvSpPr>
          <p:nvPr/>
        </p:nvSpPr>
        <p:spPr bwMode="auto">
          <a:xfrm>
            <a:off x="844550" y="3911602"/>
            <a:ext cx="3506789"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6" name="Rectangle 24">
            <a:extLst>
              <a:ext uri="{FF2B5EF4-FFF2-40B4-BE49-F238E27FC236}">
                <a16:creationId xmlns="" xmlns:a16="http://schemas.microsoft.com/office/drawing/2014/main" id="{6B0560F0-D1E8-464A-A749-11E503860C28}"/>
              </a:ext>
            </a:extLst>
          </p:cNvPr>
          <p:cNvSpPr>
            <a:spLocks noChangeArrowheads="1"/>
          </p:cNvSpPr>
          <p:nvPr/>
        </p:nvSpPr>
        <p:spPr bwMode="auto">
          <a:xfrm>
            <a:off x="4351339" y="3911602"/>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7" name="Rectangle 25">
            <a:extLst>
              <a:ext uri="{FF2B5EF4-FFF2-40B4-BE49-F238E27FC236}">
                <a16:creationId xmlns="" xmlns:a16="http://schemas.microsoft.com/office/drawing/2014/main" id="{EEB069DE-A403-4677-88F8-1B5BD1F4ACAA}"/>
              </a:ext>
            </a:extLst>
          </p:cNvPr>
          <p:cNvSpPr>
            <a:spLocks noChangeArrowheads="1"/>
          </p:cNvSpPr>
          <p:nvPr/>
        </p:nvSpPr>
        <p:spPr bwMode="auto">
          <a:xfrm>
            <a:off x="7856541" y="3911602"/>
            <a:ext cx="3505202" cy="3651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8" name="Rectangle 26">
            <a:extLst>
              <a:ext uri="{FF2B5EF4-FFF2-40B4-BE49-F238E27FC236}">
                <a16:creationId xmlns="" xmlns:a16="http://schemas.microsoft.com/office/drawing/2014/main" id="{ED4DC86A-097C-4531-9A40-D50DDCB50104}"/>
              </a:ext>
            </a:extLst>
          </p:cNvPr>
          <p:cNvSpPr>
            <a:spLocks noChangeArrowheads="1"/>
          </p:cNvSpPr>
          <p:nvPr/>
        </p:nvSpPr>
        <p:spPr bwMode="auto">
          <a:xfrm>
            <a:off x="844550" y="4276727"/>
            <a:ext cx="3506789"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39" name="Rectangle 27">
            <a:extLst>
              <a:ext uri="{FF2B5EF4-FFF2-40B4-BE49-F238E27FC236}">
                <a16:creationId xmlns="" xmlns:a16="http://schemas.microsoft.com/office/drawing/2014/main" id="{EB50371F-C2B1-48C2-B6B2-6A41D311DC11}"/>
              </a:ext>
            </a:extLst>
          </p:cNvPr>
          <p:cNvSpPr>
            <a:spLocks noChangeArrowheads="1"/>
          </p:cNvSpPr>
          <p:nvPr/>
        </p:nvSpPr>
        <p:spPr bwMode="auto">
          <a:xfrm>
            <a:off x="4351339" y="4276727"/>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0" name="Rectangle 28">
            <a:extLst>
              <a:ext uri="{FF2B5EF4-FFF2-40B4-BE49-F238E27FC236}">
                <a16:creationId xmlns="" xmlns:a16="http://schemas.microsoft.com/office/drawing/2014/main" id="{C332DBAF-4807-4E91-8D9E-EC62186C02DF}"/>
              </a:ext>
            </a:extLst>
          </p:cNvPr>
          <p:cNvSpPr>
            <a:spLocks noChangeArrowheads="1"/>
          </p:cNvSpPr>
          <p:nvPr/>
        </p:nvSpPr>
        <p:spPr bwMode="auto">
          <a:xfrm>
            <a:off x="7856541" y="4276727"/>
            <a:ext cx="3505202" cy="365125"/>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1" name="Rectangle 29">
            <a:extLst>
              <a:ext uri="{FF2B5EF4-FFF2-40B4-BE49-F238E27FC236}">
                <a16:creationId xmlns="" xmlns:a16="http://schemas.microsoft.com/office/drawing/2014/main" id="{69EFBB25-81D3-4BF9-925A-C02D67A8A068}"/>
              </a:ext>
            </a:extLst>
          </p:cNvPr>
          <p:cNvSpPr>
            <a:spLocks noChangeArrowheads="1"/>
          </p:cNvSpPr>
          <p:nvPr/>
        </p:nvSpPr>
        <p:spPr bwMode="auto">
          <a:xfrm>
            <a:off x="844550" y="4641853"/>
            <a:ext cx="3506789" cy="366713"/>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2" name="Rectangle 30">
            <a:extLst>
              <a:ext uri="{FF2B5EF4-FFF2-40B4-BE49-F238E27FC236}">
                <a16:creationId xmlns="" xmlns:a16="http://schemas.microsoft.com/office/drawing/2014/main" id="{5AE9802E-978B-4DE1-89E6-A12C991166D4}"/>
              </a:ext>
            </a:extLst>
          </p:cNvPr>
          <p:cNvSpPr>
            <a:spLocks noChangeArrowheads="1"/>
          </p:cNvSpPr>
          <p:nvPr/>
        </p:nvSpPr>
        <p:spPr bwMode="auto">
          <a:xfrm>
            <a:off x="4351339" y="4641853"/>
            <a:ext cx="3505202" cy="366713"/>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3" name="Rectangle 31">
            <a:extLst>
              <a:ext uri="{FF2B5EF4-FFF2-40B4-BE49-F238E27FC236}">
                <a16:creationId xmlns="" xmlns:a16="http://schemas.microsoft.com/office/drawing/2014/main" id="{60B6DC8E-627A-422F-9E80-7604323FD6ED}"/>
              </a:ext>
            </a:extLst>
          </p:cNvPr>
          <p:cNvSpPr>
            <a:spLocks noChangeArrowheads="1"/>
          </p:cNvSpPr>
          <p:nvPr/>
        </p:nvSpPr>
        <p:spPr bwMode="auto">
          <a:xfrm>
            <a:off x="7856541" y="4641853"/>
            <a:ext cx="3505202" cy="366713"/>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44" name="Line 32">
            <a:extLst>
              <a:ext uri="{FF2B5EF4-FFF2-40B4-BE49-F238E27FC236}">
                <a16:creationId xmlns="" xmlns:a16="http://schemas.microsoft.com/office/drawing/2014/main" id="{7B7C1A77-3DEC-4CB2-A0F6-140BBA8B0BB7}"/>
              </a:ext>
            </a:extLst>
          </p:cNvPr>
          <p:cNvSpPr>
            <a:spLocks noChangeShapeType="1"/>
          </p:cNvSpPr>
          <p:nvPr/>
        </p:nvSpPr>
        <p:spPr bwMode="auto">
          <a:xfrm>
            <a:off x="4351339"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5" name="Line 33">
            <a:extLst>
              <a:ext uri="{FF2B5EF4-FFF2-40B4-BE49-F238E27FC236}">
                <a16:creationId xmlns="" xmlns:a16="http://schemas.microsoft.com/office/drawing/2014/main" id="{FBFA6D5D-E0C2-44E2-A19D-62D3EA9FE4C2}"/>
              </a:ext>
            </a:extLst>
          </p:cNvPr>
          <p:cNvSpPr>
            <a:spLocks noChangeShapeType="1"/>
          </p:cNvSpPr>
          <p:nvPr/>
        </p:nvSpPr>
        <p:spPr bwMode="auto">
          <a:xfrm>
            <a:off x="7856541"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6" name="Line 34">
            <a:extLst>
              <a:ext uri="{FF2B5EF4-FFF2-40B4-BE49-F238E27FC236}">
                <a16:creationId xmlns="" xmlns:a16="http://schemas.microsoft.com/office/drawing/2014/main" id="{2CCC0518-585E-414D-80ED-E4D87A7C1B0C}"/>
              </a:ext>
            </a:extLst>
          </p:cNvPr>
          <p:cNvSpPr>
            <a:spLocks noChangeShapeType="1"/>
          </p:cNvSpPr>
          <p:nvPr/>
        </p:nvSpPr>
        <p:spPr bwMode="auto">
          <a:xfrm>
            <a:off x="838200" y="2082801"/>
            <a:ext cx="1052989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7" name="Line 35">
            <a:extLst>
              <a:ext uri="{FF2B5EF4-FFF2-40B4-BE49-F238E27FC236}">
                <a16:creationId xmlns="" xmlns:a16="http://schemas.microsoft.com/office/drawing/2014/main" id="{E8D4229D-B598-4A4C-8D01-57C665EAEF32}"/>
              </a:ext>
            </a:extLst>
          </p:cNvPr>
          <p:cNvSpPr>
            <a:spLocks noChangeShapeType="1"/>
          </p:cNvSpPr>
          <p:nvPr/>
        </p:nvSpPr>
        <p:spPr bwMode="auto">
          <a:xfrm>
            <a:off x="838200" y="2447926"/>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8" name="Line 36">
            <a:extLst>
              <a:ext uri="{FF2B5EF4-FFF2-40B4-BE49-F238E27FC236}">
                <a16:creationId xmlns="" xmlns:a16="http://schemas.microsoft.com/office/drawing/2014/main" id="{4D546796-FB17-4841-A148-A63AFF40A86F}"/>
              </a:ext>
            </a:extLst>
          </p:cNvPr>
          <p:cNvSpPr>
            <a:spLocks noChangeShapeType="1"/>
          </p:cNvSpPr>
          <p:nvPr/>
        </p:nvSpPr>
        <p:spPr bwMode="auto">
          <a:xfrm>
            <a:off x="838200" y="2813051"/>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49" name="Line 37">
            <a:extLst>
              <a:ext uri="{FF2B5EF4-FFF2-40B4-BE49-F238E27FC236}">
                <a16:creationId xmlns="" xmlns:a16="http://schemas.microsoft.com/office/drawing/2014/main" id="{053DAE8F-B305-4CB0-BAD5-A8B196A711B1}"/>
              </a:ext>
            </a:extLst>
          </p:cNvPr>
          <p:cNvSpPr>
            <a:spLocks noChangeShapeType="1"/>
          </p:cNvSpPr>
          <p:nvPr/>
        </p:nvSpPr>
        <p:spPr bwMode="auto">
          <a:xfrm>
            <a:off x="838200" y="3179764"/>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0" name="Line 38">
            <a:extLst>
              <a:ext uri="{FF2B5EF4-FFF2-40B4-BE49-F238E27FC236}">
                <a16:creationId xmlns="" xmlns:a16="http://schemas.microsoft.com/office/drawing/2014/main" id="{D8328E56-BD83-483F-B3B0-98B95AB78C5F}"/>
              </a:ext>
            </a:extLst>
          </p:cNvPr>
          <p:cNvSpPr>
            <a:spLocks noChangeShapeType="1"/>
          </p:cNvSpPr>
          <p:nvPr/>
        </p:nvSpPr>
        <p:spPr bwMode="auto">
          <a:xfrm>
            <a:off x="838200" y="3544889"/>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1" name="Line 39">
            <a:extLst>
              <a:ext uri="{FF2B5EF4-FFF2-40B4-BE49-F238E27FC236}">
                <a16:creationId xmlns="" xmlns:a16="http://schemas.microsoft.com/office/drawing/2014/main" id="{68F737BE-21DE-42DE-9A10-44EB9E4F5D42}"/>
              </a:ext>
            </a:extLst>
          </p:cNvPr>
          <p:cNvSpPr>
            <a:spLocks noChangeShapeType="1"/>
          </p:cNvSpPr>
          <p:nvPr/>
        </p:nvSpPr>
        <p:spPr bwMode="auto">
          <a:xfrm>
            <a:off x="838200" y="3911602"/>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2" name="Line 40">
            <a:extLst>
              <a:ext uri="{FF2B5EF4-FFF2-40B4-BE49-F238E27FC236}">
                <a16:creationId xmlns="" xmlns:a16="http://schemas.microsoft.com/office/drawing/2014/main" id="{5E7B7941-8F32-4714-A49A-649B6C12037E}"/>
              </a:ext>
            </a:extLst>
          </p:cNvPr>
          <p:cNvSpPr>
            <a:spLocks noChangeShapeType="1"/>
          </p:cNvSpPr>
          <p:nvPr/>
        </p:nvSpPr>
        <p:spPr bwMode="auto">
          <a:xfrm>
            <a:off x="838200" y="4276727"/>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3" name="Line 41">
            <a:extLst>
              <a:ext uri="{FF2B5EF4-FFF2-40B4-BE49-F238E27FC236}">
                <a16:creationId xmlns="" xmlns:a16="http://schemas.microsoft.com/office/drawing/2014/main" id="{1491F587-1055-49F4-A889-A86F1FC39BC4}"/>
              </a:ext>
            </a:extLst>
          </p:cNvPr>
          <p:cNvSpPr>
            <a:spLocks noChangeShapeType="1"/>
          </p:cNvSpPr>
          <p:nvPr/>
        </p:nvSpPr>
        <p:spPr bwMode="auto">
          <a:xfrm>
            <a:off x="838200" y="4641853"/>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4" name="Line 42">
            <a:extLst>
              <a:ext uri="{FF2B5EF4-FFF2-40B4-BE49-F238E27FC236}">
                <a16:creationId xmlns="" xmlns:a16="http://schemas.microsoft.com/office/drawing/2014/main" id="{3F26F4DB-BACD-489C-8065-5B59BDA25168}"/>
              </a:ext>
            </a:extLst>
          </p:cNvPr>
          <p:cNvSpPr>
            <a:spLocks noChangeShapeType="1"/>
          </p:cNvSpPr>
          <p:nvPr/>
        </p:nvSpPr>
        <p:spPr bwMode="auto">
          <a:xfrm>
            <a:off x="844550"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5" name="Line 43">
            <a:extLst>
              <a:ext uri="{FF2B5EF4-FFF2-40B4-BE49-F238E27FC236}">
                <a16:creationId xmlns="" xmlns:a16="http://schemas.microsoft.com/office/drawing/2014/main" id="{2E2C39DA-8195-4AB8-A3CD-9A4163283509}"/>
              </a:ext>
            </a:extLst>
          </p:cNvPr>
          <p:cNvSpPr>
            <a:spLocks noChangeShapeType="1"/>
          </p:cNvSpPr>
          <p:nvPr/>
        </p:nvSpPr>
        <p:spPr bwMode="auto">
          <a:xfrm>
            <a:off x="11361743" y="1709738"/>
            <a:ext cx="0" cy="3305177"/>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6" name="Line 44">
            <a:extLst>
              <a:ext uri="{FF2B5EF4-FFF2-40B4-BE49-F238E27FC236}">
                <a16:creationId xmlns="" xmlns:a16="http://schemas.microsoft.com/office/drawing/2014/main" id="{D7220335-4A2B-496E-A2F8-E73598944E7E}"/>
              </a:ext>
            </a:extLst>
          </p:cNvPr>
          <p:cNvSpPr>
            <a:spLocks noChangeShapeType="1"/>
          </p:cNvSpPr>
          <p:nvPr/>
        </p:nvSpPr>
        <p:spPr bwMode="auto">
          <a:xfrm>
            <a:off x="838200" y="1716088"/>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7" name="Line 45">
            <a:extLst>
              <a:ext uri="{FF2B5EF4-FFF2-40B4-BE49-F238E27FC236}">
                <a16:creationId xmlns="" xmlns:a16="http://schemas.microsoft.com/office/drawing/2014/main" id="{4817E508-7508-47AD-B299-E2C4B6867291}"/>
              </a:ext>
            </a:extLst>
          </p:cNvPr>
          <p:cNvSpPr>
            <a:spLocks noChangeShapeType="1"/>
          </p:cNvSpPr>
          <p:nvPr/>
        </p:nvSpPr>
        <p:spPr bwMode="auto">
          <a:xfrm>
            <a:off x="838200" y="5008565"/>
            <a:ext cx="1052989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8" name="Rectangle 46">
            <a:extLst>
              <a:ext uri="{FF2B5EF4-FFF2-40B4-BE49-F238E27FC236}">
                <a16:creationId xmlns="" xmlns:a16="http://schemas.microsoft.com/office/drawing/2014/main" id="{857665F1-5E58-4177-B100-5FAC00E94D82}"/>
              </a:ext>
            </a:extLst>
          </p:cNvPr>
          <p:cNvSpPr>
            <a:spLocks noChangeArrowheads="1"/>
          </p:cNvSpPr>
          <p:nvPr/>
        </p:nvSpPr>
        <p:spPr bwMode="auto">
          <a:xfrm>
            <a:off x="936625" y="1758951"/>
            <a:ext cx="657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Event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47">
            <a:extLst>
              <a:ext uri="{FF2B5EF4-FFF2-40B4-BE49-F238E27FC236}">
                <a16:creationId xmlns="" xmlns:a16="http://schemas.microsoft.com/office/drawing/2014/main" id="{E11E1C11-F69E-47A8-85F5-6F21CD36062A}"/>
              </a:ext>
            </a:extLst>
          </p:cNvPr>
          <p:cNvSpPr>
            <a:spLocks noChangeArrowheads="1"/>
          </p:cNvSpPr>
          <p:nvPr/>
        </p:nvSpPr>
        <p:spPr bwMode="auto">
          <a:xfrm>
            <a:off x="4443414" y="1758951"/>
            <a:ext cx="150495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Actual Latency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48">
            <a:extLst>
              <a:ext uri="{FF2B5EF4-FFF2-40B4-BE49-F238E27FC236}">
                <a16:creationId xmlns="" xmlns:a16="http://schemas.microsoft.com/office/drawing/2014/main" id="{A99B397D-ED30-4C44-9D00-5DE8FF1BAE8A}"/>
              </a:ext>
            </a:extLst>
          </p:cNvPr>
          <p:cNvSpPr>
            <a:spLocks noChangeArrowheads="1"/>
          </p:cNvSpPr>
          <p:nvPr/>
        </p:nvSpPr>
        <p:spPr bwMode="auto">
          <a:xfrm>
            <a:off x="7948616" y="1758951"/>
            <a:ext cx="15097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rPr>
              <a:t>Scaled Latency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49">
            <a:extLst>
              <a:ext uri="{FF2B5EF4-FFF2-40B4-BE49-F238E27FC236}">
                <a16:creationId xmlns="" xmlns:a16="http://schemas.microsoft.com/office/drawing/2014/main" id="{9CE94C33-0E84-4774-B0D2-C3EC2AF65F6C}"/>
              </a:ext>
            </a:extLst>
          </p:cNvPr>
          <p:cNvSpPr>
            <a:spLocks noChangeArrowheads="1"/>
          </p:cNvSpPr>
          <p:nvPr/>
        </p:nvSpPr>
        <p:spPr bwMode="auto">
          <a:xfrm>
            <a:off x="936625" y="2122488"/>
            <a:ext cx="239395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One CPU Cycle  @ 4 GHz</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2" name="Rectangle 50">
            <a:extLst>
              <a:ext uri="{FF2B5EF4-FFF2-40B4-BE49-F238E27FC236}">
                <a16:creationId xmlns="" xmlns:a16="http://schemas.microsoft.com/office/drawing/2014/main" id="{F66AFB90-7686-477F-8369-C782D6A858A1}"/>
              </a:ext>
            </a:extLst>
          </p:cNvPr>
          <p:cNvSpPr>
            <a:spLocks noChangeArrowheads="1"/>
          </p:cNvSpPr>
          <p:nvPr/>
        </p:nvSpPr>
        <p:spPr bwMode="auto">
          <a:xfrm>
            <a:off x="4443414" y="2122488"/>
            <a:ext cx="18494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0.25 nano seconds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Rectangle 51">
            <a:extLst>
              <a:ext uri="{FF2B5EF4-FFF2-40B4-BE49-F238E27FC236}">
                <a16:creationId xmlns="" xmlns:a16="http://schemas.microsoft.com/office/drawing/2014/main" id="{B4D418D2-5D9C-43AF-8B78-C5E0CF7DE63B}"/>
              </a:ext>
            </a:extLst>
          </p:cNvPr>
          <p:cNvSpPr>
            <a:spLocks noChangeArrowheads="1"/>
          </p:cNvSpPr>
          <p:nvPr/>
        </p:nvSpPr>
        <p:spPr bwMode="auto">
          <a:xfrm>
            <a:off x="7948616" y="2122488"/>
            <a:ext cx="103822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1 seconds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Rectangle 52">
            <a:extLst>
              <a:ext uri="{FF2B5EF4-FFF2-40B4-BE49-F238E27FC236}">
                <a16:creationId xmlns="" xmlns:a16="http://schemas.microsoft.com/office/drawing/2014/main" id="{7645708B-BFCD-4102-B1D2-24BDBCB4586B}"/>
              </a:ext>
            </a:extLst>
          </p:cNvPr>
          <p:cNvSpPr>
            <a:spLocks noChangeArrowheads="1"/>
          </p:cNvSpPr>
          <p:nvPr/>
        </p:nvSpPr>
        <p:spPr bwMode="auto">
          <a:xfrm>
            <a:off x="936625" y="2490789"/>
            <a:ext cx="282892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Main Memory Access (DDR4)</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Rectangle 53">
            <a:extLst>
              <a:ext uri="{FF2B5EF4-FFF2-40B4-BE49-F238E27FC236}">
                <a16:creationId xmlns="" xmlns:a16="http://schemas.microsoft.com/office/drawing/2014/main" id="{FE16A332-91B4-49C9-B745-3C41F8F90A1A}"/>
              </a:ext>
            </a:extLst>
          </p:cNvPr>
          <p:cNvSpPr>
            <a:spLocks noChangeArrowheads="1"/>
          </p:cNvSpPr>
          <p:nvPr/>
        </p:nvSpPr>
        <p:spPr bwMode="auto">
          <a:xfrm>
            <a:off x="4443414" y="2490789"/>
            <a:ext cx="7270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~15 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 name="Rectangle 54">
            <a:extLst>
              <a:ext uri="{FF2B5EF4-FFF2-40B4-BE49-F238E27FC236}">
                <a16:creationId xmlns="" xmlns:a16="http://schemas.microsoft.com/office/drawing/2014/main" id="{DBB49CB4-544A-4644-97F5-07B6866B5538}"/>
              </a:ext>
            </a:extLst>
          </p:cNvPr>
          <p:cNvSpPr>
            <a:spLocks noChangeArrowheads="1"/>
          </p:cNvSpPr>
          <p:nvPr/>
        </p:nvSpPr>
        <p:spPr bwMode="auto">
          <a:xfrm>
            <a:off x="7948616" y="2490789"/>
            <a:ext cx="492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60 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55">
            <a:extLst>
              <a:ext uri="{FF2B5EF4-FFF2-40B4-BE49-F238E27FC236}">
                <a16:creationId xmlns="" xmlns:a16="http://schemas.microsoft.com/office/drawing/2014/main" id="{431BD189-3EAA-4E58-9FB9-5FEBD3A15AAF}"/>
              </a:ext>
            </a:extLst>
          </p:cNvPr>
          <p:cNvSpPr>
            <a:spLocks noChangeArrowheads="1"/>
          </p:cNvSpPr>
          <p:nvPr/>
        </p:nvSpPr>
        <p:spPr bwMode="auto">
          <a:xfrm>
            <a:off x="936625" y="2855914"/>
            <a:ext cx="819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SSD I/O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8" name="Rectangle 56">
            <a:extLst>
              <a:ext uri="{FF2B5EF4-FFF2-40B4-BE49-F238E27FC236}">
                <a16:creationId xmlns="" xmlns:a16="http://schemas.microsoft.com/office/drawing/2014/main" id="{3840EF58-8B89-4A77-BFFE-93BC24B44BA8}"/>
              </a:ext>
            </a:extLst>
          </p:cNvPr>
          <p:cNvSpPr>
            <a:spLocks noChangeArrowheads="1"/>
          </p:cNvSpPr>
          <p:nvPr/>
        </p:nvSpPr>
        <p:spPr bwMode="auto">
          <a:xfrm>
            <a:off x="4443414" y="2859089"/>
            <a:ext cx="4016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50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9" name="Rectangle 57">
            <a:extLst>
              <a:ext uri="{FF2B5EF4-FFF2-40B4-BE49-F238E27FC236}">
                <a16:creationId xmlns="" xmlns:a16="http://schemas.microsoft.com/office/drawing/2014/main" id="{071B1A3D-5F48-4186-97A5-CA717C021858}"/>
              </a:ext>
            </a:extLst>
          </p:cNvPr>
          <p:cNvSpPr>
            <a:spLocks noChangeArrowheads="1"/>
          </p:cNvSpPr>
          <p:nvPr/>
        </p:nvSpPr>
        <p:spPr bwMode="auto">
          <a:xfrm>
            <a:off x="4725990" y="2859089"/>
            <a:ext cx="233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Rectangle 58">
            <a:extLst>
              <a:ext uri="{FF2B5EF4-FFF2-40B4-BE49-F238E27FC236}">
                <a16:creationId xmlns="" xmlns:a16="http://schemas.microsoft.com/office/drawing/2014/main" id="{6B002D53-57D5-44E9-A8F8-FF87D5B5B0C2}"/>
              </a:ext>
            </a:extLst>
          </p:cNvPr>
          <p:cNvSpPr>
            <a:spLocks noChangeArrowheads="1"/>
          </p:cNvSpPr>
          <p:nvPr/>
        </p:nvSpPr>
        <p:spPr bwMode="auto">
          <a:xfrm>
            <a:off x="4894265" y="2859089"/>
            <a:ext cx="517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150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1" name="Rectangle 59">
            <a:extLst>
              <a:ext uri="{FF2B5EF4-FFF2-40B4-BE49-F238E27FC236}">
                <a16:creationId xmlns="" xmlns:a16="http://schemas.microsoft.com/office/drawing/2014/main" id="{6E56F956-7E7D-447A-BD15-65D6D1719D9A}"/>
              </a:ext>
            </a:extLst>
          </p:cNvPr>
          <p:cNvSpPr>
            <a:spLocks noChangeArrowheads="1"/>
          </p:cNvSpPr>
          <p:nvPr/>
        </p:nvSpPr>
        <p:spPr bwMode="auto">
          <a:xfrm>
            <a:off x="5292727" y="2846389"/>
            <a:ext cx="2667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ymbol" panose="05050102010706020507" pitchFamily="18" charset="2"/>
              </a:rPr>
              <a:t>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 name="Rectangle 60">
            <a:extLst>
              <a:ext uri="{FF2B5EF4-FFF2-40B4-BE49-F238E27FC236}">
                <a16:creationId xmlns="" xmlns:a16="http://schemas.microsoft.com/office/drawing/2014/main" id="{345B0C66-1A8A-47B5-AED0-7F7E4C3E90CC}"/>
              </a:ext>
            </a:extLst>
          </p:cNvPr>
          <p:cNvSpPr>
            <a:spLocks noChangeArrowheads="1"/>
          </p:cNvSpPr>
          <p:nvPr/>
        </p:nvSpPr>
        <p:spPr bwMode="auto">
          <a:xfrm>
            <a:off x="5426077" y="2859089"/>
            <a:ext cx="206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3" name="Rectangle 61">
            <a:extLst>
              <a:ext uri="{FF2B5EF4-FFF2-40B4-BE49-F238E27FC236}">
                <a16:creationId xmlns="" xmlns:a16="http://schemas.microsoft.com/office/drawing/2014/main" id="{ECB127FD-E551-41A7-86B1-B8AB585AF261}"/>
              </a:ext>
            </a:extLst>
          </p:cNvPr>
          <p:cNvSpPr>
            <a:spLocks noChangeArrowheads="1"/>
          </p:cNvSpPr>
          <p:nvPr/>
        </p:nvSpPr>
        <p:spPr bwMode="auto">
          <a:xfrm>
            <a:off x="7948616" y="2855914"/>
            <a:ext cx="9239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200,000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4" name="Rectangle 62">
            <a:extLst>
              <a:ext uri="{FF2B5EF4-FFF2-40B4-BE49-F238E27FC236}">
                <a16:creationId xmlns="" xmlns:a16="http://schemas.microsoft.com/office/drawing/2014/main" id="{4FBA46E7-619B-4BF9-BCBB-62F5FBA87E37}"/>
              </a:ext>
            </a:extLst>
          </p:cNvPr>
          <p:cNvSpPr>
            <a:spLocks noChangeArrowheads="1"/>
          </p:cNvSpPr>
          <p:nvPr/>
        </p:nvSpPr>
        <p:spPr bwMode="auto">
          <a:xfrm>
            <a:off x="8753479" y="2855914"/>
            <a:ext cx="2333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5" name="Rectangle 63">
            <a:extLst>
              <a:ext uri="{FF2B5EF4-FFF2-40B4-BE49-F238E27FC236}">
                <a16:creationId xmlns="" xmlns:a16="http://schemas.microsoft.com/office/drawing/2014/main" id="{E5DCC750-FFB6-4DE5-8177-AA7896FFB100}"/>
              </a:ext>
            </a:extLst>
          </p:cNvPr>
          <p:cNvSpPr>
            <a:spLocks noChangeArrowheads="1"/>
          </p:cNvSpPr>
          <p:nvPr/>
        </p:nvSpPr>
        <p:spPr bwMode="auto">
          <a:xfrm>
            <a:off x="8918579" y="2855914"/>
            <a:ext cx="1252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600,000 s (2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6" name="Rectangle 64">
            <a:extLst>
              <a:ext uri="{FF2B5EF4-FFF2-40B4-BE49-F238E27FC236}">
                <a16:creationId xmlns="" xmlns:a16="http://schemas.microsoft.com/office/drawing/2014/main" id="{F5358DD6-4A1C-4D9C-B11E-811341D6882F}"/>
              </a:ext>
            </a:extLst>
          </p:cNvPr>
          <p:cNvSpPr>
            <a:spLocks noChangeArrowheads="1"/>
          </p:cNvSpPr>
          <p:nvPr/>
        </p:nvSpPr>
        <p:spPr bwMode="auto">
          <a:xfrm>
            <a:off x="10050467" y="2855914"/>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7" name="Rectangle 65">
            <a:extLst>
              <a:ext uri="{FF2B5EF4-FFF2-40B4-BE49-F238E27FC236}">
                <a16:creationId xmlns="" xmlns:a16="http://schemas.microsoft.com/office/drawing/2014/main" id="{F4447BEA-6CD4-4557-B568-F4EA676DB688}"/>
              </a:ext>
            </a:extLst>
          </p:cNvPr>
          <p:cNvSpPr>
            <a:spLocks noChangeArrowheads="1"/>
          </p:cNvSpPr>
          <p:nvPr/>
        </p:nvSpPr>
        <p:spPr bwMode="auto">
          <a:xfrm>
            <a:off x="10120317" y="2855914"/>
            <a:ext cx="779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6 days)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8" name="Rectangle 66">
            <a:extLst>
              <a:ext uri="{FF2B5EF4-FFF2-40B4-BE49-F238E27FC236}">
                <a16:creationId xmlns="" xmlns:a16="http://schemas.microsoft.com/office/drawing/2014/main" id="{74930A68-83B2-4020-BF8E-728D24FBF809}"/>
              </a:ext>
            </a:extLst>
          </p:cNvPr>
          <p:cNvSpPr>
            <a:spLocks noChangeArrowheads="1"/>
          </p:cNvSpPr>
          <p:nvPr/>
        </p:nvSpPr>
        <p:spPr bwMode="auto">
          <a:xfrm>
            <a:off x="936625" y="3219452"/>
            <a:ext cx="5445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HDD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9" name="Rectangle 67">
            <a:extLst>
              <a:ext uri="{FF2B5EF4-FFF2-40B4-BE49-F238E27FC236}">
                <a16:creationId xmlns="" xmlns:a16="http://schemas.microsoft.com/office/drawing/2014/main" id="{07ABEA30-2C61-4664-A23F-BE1DD5A5816C}"/>
              </a:ext>
            </a:extLst>
          </p:cNvPr>
          <p:cNvSpPr>
            <a:spLocks noChangeArrowheads="1"/>
          </p:cNvSpPr>
          <p:nvPr/>
        </p:nvSpPr>
        <p:spPr bwMode="auto">
          <a:xfrm>
            <a:off x="4443414" y="3219452"/>
            <a:ext cx="2349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0" name="Rectangle 68">
            <a:extLst>
              <a:ext uri="{FF2B5EF4-FFF2-40B4-BE49-F238E27FC236}">
                <a16:creationId xmlns="" xmlns:a16="http://schemas.microsoft.com/office/drawing/2014/main" id="{BF267F4D-212E-45E8-B138-23B2D073DC97}"/>
              </a:ext>
            </a:extLst>
          </p:cNvPr>
          <p:cNvSpPr>
            <a:spLocks noChangeArrowheads="1"/>
          </p:cNvSpPr>
          <p:nvPr/>
        </p:nvSpPr>
        <p:spPr bwMode="auto">
          <a:xfrm>
            <a:off x="4559302" y="3219452"/>
            <a:ext cx="1889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1" name="Rectangle 69">
            <a:extLst>
              <a:ext uri="{FF2B5EF4-FFF2-40B4-BE49-F238E27FC236}">
                <a16:creationId xmlns="" xmlns:a16="http://schemas.microsoft.com/office/drawing/2014/main" id="{5A8DCF56-7527-4A5D-8A97-441755D0DCAC}"/>
              </a:ext>
            </a:extLst>
          </p:cNvPr>
          <p:cNvSpPr>
            <a:spLocks noChangeArrowheads="1"/>
          </p:cNvSpPr>
          <p:nvPr/>
        </p:nvSpPr>
        <p:spPr bwMode="auto">
          <a:xfrm>
            <a:off x="4629152" y="3219452"/>
            <a:ext cx="4016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2" name="Rectangle 70">
            <a:extLst>
              <a:ext uri="{FF2B5EF4-FFF2-40B4-BE49-F238E27FC236}">
                <a16:creationId xmlns="" xmlns:a16="http://schemas.microsoft.com/office/drawing/2014/main" id="{E524CCF9-3991-4710-AB06-B0D319DC2901}"/>
              </a:ext>
            </a:extLst>
          </p:cNvPr>
          <p:cNvSpPr>
            <a:spLocks noChangeArrowheads="1"/>
          </p:cNvSpPr>
          <p:nvPr/>
        </p:nvSpPr>
        <p:spPr bwMode="auto">
          <a:xfrm>
            <a:off x="4911727" y="3219452"/>
            <a:ext cx="3905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Rectangle 71">
            <a:extLst>
              <a:ext uri="{FF2B5EF4-FFF2-40B4-BE49-F238E27FC236}">
                <a16:creationId xmlns="" xmlns:a16="http://schemas.microsoft.com/office/drawing/2014/main" id="{175168E4-2945-49AB-AD8D-FE2DCD081DDA}"/>
              </a:ext>
            </a:extLst>
          </p:cNvPr>
          <p:cNvSpPr>
            <a:spLocks noChangeArrowheads="1"/>
          </p:cNvSpPr>
          <p:nvPr/>
        </p:nvSpPr>
        <p:spPr bwMode="auto">
          <a:xfrm>
            <a:off x="7948616" y="3219452"/>
            <a:ext cx="28575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4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4" name="Rectangle 72">
            <a:extLst>
              <a:ext uri="{FF2B5EF4-FFF2-40B4-BE49-F238E27FC236}">
                <a16:creationId xmlns="" xmlns:a16="http://schemas.microsoft.com/office/drawing/2014/main" id="{A55D98DB-5A16-4C20-90DF-BB8BAE5CD11E}"/>
              </a:ext>
            </a:extLst>
          </p:cNvPr>
          <p:cNvSpPr>
            <a:spLocks noChangeArrowheads="1"/>
          </p:cNvSpPr>
          <p:nvPr/>
        </p:nvSpPr>
        <p:spPr bwMode="auto">
          <a:xfrm>
            <a:off x="8116891" y="3219452"/>
            <a:ext cx="2317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5" name="Rectangle 73">
            <a:extLst>
              <a:ext uri="{FF2B5EF4-FFF2-40B4-BE49-F238E27FC236}">
                <a16:creationId xmlns="" xmlns:a16="http://schemas.microsoft.com/office/drawing/2014/main" id="{0E84D284-182D-401B-ACF1-2104EAC643AD}"/>
              </a:ext>
            </a:extLst>
          </p:cNvPr>
          <p:cNvSpPr>
            <a:spLocks noChangeArrowheads="1"/>
          </p:cNvSpPr>
          <p:nvPr/>
        </p:nvSpPr>
        <p:spPr bwMode="auto">
          <a:xfrm>
            <a:off x="8283579" y="3219452"/>
            <a:ext cx="40322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40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6" name="Rectangle 74">
            <a:extLst>
              <a:ext uri="{FF2B5EF4-FFF2-40B4-BE49-F238E27FC236}">
                <a16:creationId xmlns="" xmlns:a16="http://schemas.microsoft.com/office/drawing/2014/main" id="{0A4E59BD-6270-4998-987E-F5FFEEB14F55}"/>
              </a:ext>
            </a:extLst>
          </p:cNvPr>
          <p:cNvSpPr>
            <a:spLocks noChangeArrowheads="1"/>
          </p:cNvSpPr>
          <p:nvPr/>
        </p:nvSpPr>
        <p:spPr bwMode="auto">
          <a:xfrm>
            <a:off x="8567742" y="3219452"/>
            <a:ext cx="4016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7" name="Rectangle 75">
            <a:extLst>
              <a:ext uri="{FF2B5EF4-FFF2-40B4-BE49-F238E27FC236}">
                <a16:creationId xmlns="" xmlns:a16="http://schemas.microsoft.com/office/drawing/2014/main" id="{B57598E7-DF50-4520-81E1-BF2794DEEDA0}"/>
              </a:ext>
            </a:extLst>
          </p:cNvPr>
          <p:cNvSpPr>
            <a:spLocks noChangeArrowheads="1"/>
          </p:cNvSpPr>
          <p:nvPr/>
        </p:nvSpPr>
        <p:spPr bwMode="auto">
          <a:xfrm>
            <a:off x="8904292" y="3219452"/>
            <a:ext cx="94773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(45 days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8" name="Rectangle 76">
            <a:extLst>
              <a:ext uri="{FF2B5EF4-FFF2-40B4-BE49-F238E27FC236}">
                <a16:creationId xmlns="" xmlns:a16="http://schemas.microsoft.com/office/drawing/2014/main" id="{58A0093C-996C-4AD5-918A-31E22930CD2C}"/>
              </a:ext>
            </a:extLst>
          </p:cNvPr>
          <p:cNvSpPr>
            <a:spLocks noChangeArrowheads="1"/>
          </p:cNvSpPr>
          <p:nvPr/>
        </p:nvSpPr>
        <p:spPr bwMode="auto">
          <a:xfrm>
            <a:off x="9726617" y="3219452"/>
            <a:ext cx="18891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9" name="Rectangle 77">
            <a:extLst>
              <a:ext uri="{FF2B5EF4-FFF2-40B4-BE49-F238E27FC236}">
                <a16:creationId xmlns="" xmlns:a16="http://schemas.microsoft.com/office/drawing/2014/main" id="{4AFBED97-F479-4293-A826-5CF8EE8D3BE1}"/>
              </a:ext>
            </a:extLst>
          </p:cNvPr>
          <p:cNvSpPr>
            <a:spLocks noChangeArrowheads="1"/>
          </p:cNvSpPr>
          <p:nvPr/>
        </p:nvSpPr>
        <p:spPr bwMode="auto">
          <a:xfrm>
            <a:off x="9901242" y="3219452"/>
            <a:ext cx="1025526"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1.2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0" name="Rectangle 78">
            <a:extLst>
              <a:ext uri="{FF2B5EF4-FFF2-40B4-BE49-F238E27FC236}">
                <a16:creationId xmlns="" xmlns:a16="http://schemas.microsoft.com/office/drawing/2014/main" id="{EC5D0992-3486-4F9B-A117-7247FC3E37A0}"/>
              </a:ext>
            </a:extLst>
          </p:cNvPr>
          <p:cNvSpPr>
            <a:spLocks noChangeArrowheads="1"/>
          </p:cNvSpPr>
          <p:nvPr/>
        </p:nvSpPr>
        <p:spPr bwMode="auto">
          <a:xfrm>
            <a:off x="936625" y="3587752"/>
            <a:ext cx="248920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Ping Toronto to Montreal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1" name="Rectangle 79">
            <a:extLst>
              <a:ext uri="{FF2B5EF4-FFF2-40B4-BE49-F238E27FC236}">
                <a16:creationId xmlns="" xmlns:a16="http://schemas.microsoft.com/office/drawing/2014/main" id="{23669F66-9995-44AB-8C7A-73CC4D50A8CF}"/>
              </a:ext>
            </a:extLst>
          </p:cNvPr>
          <p:cNvSpPr>
            <a:spLocks noChangeArrowheads="1"/>
          </p:cNvSpPr>
          <p:nvPr/>
        </p:nvSpPr>
        <p:spPr bwMode="auto">
          <a:xfrm>
            <a:off x="4443414" y="3587752"/>
            <a:ext cx="515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~10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2" name="Rectangle 80">
            <a:extLst>
              <a:ext uri="{FF2B5EF4-FFF2-40B4-BE49-F238E27FC236}">
                <a16:creationId xmlns="" xmlns:a16="http://schemas.microsoft.com/office/drawing/2014/main" id="{EBD414E2-C277-4517-855C-270F5F68E43B}"/>
              </a:ext>
            </a:extLst>
          </p:cNvPr>
          <p:cNvSpPr>
            <a:spLocks noChangeArrowheads="1"/>
          </p:cNvSpPr>
          <p:nvPr/>
        </p:nvSpPr>
        <p:spPr bwMode="auto">
          <a:xfrm>
            <a:off x="4840290" y="3587752"/>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Calibri" panose="020F0502020204030204" pitchFamily="34" charset="0"/>
              </a:rPr>
              <a:t>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3" name="Rectangle 81">
            <a:extLst>
              <a:ext uri="{FF2B5EF4-FFF2-40B4-BE49-F238E27FC236}">
                <a16:creationId xmlns="" xmlns:a16="http://schemas.microsoft.com/office/drawing/2014/main" id="{91502986-2434-4C86-BCCB-87CB1C824AFD}"/>
              </a:ext>
            </a:extLst>
          </p:cNvPr>
          <p:cNvSpPr>
            <a:spLocks noChangeArrowheads="1"/>
          </p:cNvSpPr>
          <p:nvPr/>
        </p:nvSpPr>
        <p:spPr bwMode="auto">
          <a:xfrm>
            <a:off x="7948616" y="3587752"/>
            <a:ext cx="955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1.2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4" name="Rectangle 82">
            <a:extLst>
              <a:ext uri="{FF2B5EF4-FFF2-40B4-BE49-F238E27FC236}">
                <a16:creationId xmlns="" xmlns:a16="http://schemas.microsoft.com/office/drawing/2014/main" id="{71126F30-4AE1-4126-AA3E-4BAF27E36C88}"/>
              </a:ext>
            </a:extLst>
          </p:cNvPr>
          <p:cNvSpPr>
            <a:spLocks noChangeArrowheads="1"/>
          </p:cNvSpPr>
          <p:nvPr/>
        </p:nvSpPr>
        <p:spPr bwMode="auto">
          <a:xfrm>
            <a:off x="936625" y="3951290"/>
            <a:ext cx="2709864"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Ping Toronto to Los Angeles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5" name="Rectangle 83">
            <a:extLst>
              <a:ext uri="{FF2B5EF4-FFF2-40B4-BE49-F238E27FC236}">
                <a16:creationId xmlns="" xmlns:a16="http://schemas.microsoft.com/office/drawing/2014/main" id="{2DB785FE-7E92-4B46-88F9-FC34CA7209E5}"/>
              </a:ext>
            </a:extLst>
          </p:cNvPr>
          <p:cNvSpPr>
            <a:spLocks noChangeArrowheads="1"/>
          </p:cNvSpPr>
          <p:nvPr/>
        </p:nvSpPr>
        <p:spPr bwMode="auto">
          <a:xfrm>
            <a:off x="4443414" y="3951290"/>
            <a:ext cx="515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~70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6" name="Rectangle 84">
            <a:extLst>
              <a:ext uri="{FF2B5EF4-FFF2-40B4-BE49-F238E27FC236}">
                <a16:creationId xmlns="" xmlns:a16="http://schemas.microsoft.com/office/drawing/2014/main" id="{A2F63174-B063-45E3-A9E5-C5342FC34B91}"/>
              </a:ext>
            </a:extLst>
          </p:cNvPr>
          <p:cNvSpPr>
            <a:spLocks noChangeArrowheads="1"/>
          </p:cNvSpPr>
          <p:nvPr/>
        </p:nvSpPr>
        <p:spPr bwMode="auto">
          <a:xfrm>
            <a:off x="4840290" y="3951290"/>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7" name="Rectangle 85">
            <a:extLst>
              <a:ext uri="{FF2B5EF4-FFF2-40B4-BE49-F238E27FC236}">
                <a16:creationId xmlns="" xmlns:a16="http://schemas.microsoft.com/office/drawing/2014/main" id="{542B77E1-D136-4E6D-9665-A8F4DF24EE38}"/>
              </a:ext>
            </a:extLst>
          </p:cNvPr>
          <p:cNvSpPr>
            <a:spLocks noChangeArrowheads="1"/>
          </p:cNvSpPr>
          <p:nvPr/>
        </p:nvSpPr>
        <p:spPr bwMode="auto">
          <a:xfrm>
            <a:off x="7948616" y="3951290"/>
            <a:ext cx="9556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8.4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8" name="Rectangle 86">
            <a:extLst>
              <a:ext uri="{FF2B5EF4-FFF2-40B4-BE49-F238E27FC236}">
                <a16:creationId xmlns="" xmlns:a16="http://schemas.microsoft.com/office/drawing/2014/main" id="{4D811FAE-1D37-462E-8736-25EA6E807E8B}"/>
              </a:ext>
            </a:extLst>
          </p:cNvPr>
          <p:cNvSpPr>
            <a:spLocks noChangeArrowheads="1"/>
          </p:cNvSpPr>
          <p:nvPr/>
        </p:nvSpPr>
        <p:spPr bwMode="auto">
          <a:xfrm>
            <a:off x="936625" y="4319590"/>
            <a:ext cx="2720976"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Ping: Toronto to Melbourne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9" name="Rectangle 87">
            <a:extLst>
              <a:ext uri="{FF2B5EF4-FFF2-40B4-BE49-F238E27FC236}">
                <a16:creationId xmlns="" xmlns:a16="http://schemas.microsoft.com/office/drawing/2014/main" id="{BD1770C5-6636-4266-B4DE-6084A87FC2DE}"/>
              </a:ext>
            </a:extLst>
          </p:cNvPr>
          <p:cNvSpPr>
            <a:spLocks noChangeArrowheads="1"/>
          </p:cNvSpPr>
          <p:nvPr/>
        </p:nvSpPr>
        <p:spPr bwMode="auto">
          <a:xfrm>
            <a:off x="4443414" y="4319590"/>
            <a:ext cx="631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anose="020F0502020204030204" pitchFamily="34" charset="0"/>
              </a:rPr>
              <a:t>~200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0" name="Rectangle 88">
            <a:extLst>
              <a:ext uri="{FF2B5EF4-FFF2-40B4-BE49-F238E27FC236}">
                <a16:creationId xmlns="" xmlns:a16="http://schemas.microsoft.com/office/drawing/2014/main" id="{FB906058-2CB4-4523-9E47-F264AE260350}"/>
              </a:ext>
            </a:extLst>
          </p:cNvPr>
          <p:cNvSpPr>
            <a:spLocks noChangeArrowheads="1"/>
          </p:cNvSpPr>
          <p:nvPr/>
        </p:nvSpPr>
        <p:spPr bwMode="auto">
          <a:xfrm>
            <a:off x="4956177" y="4319590"/>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1" name="Rectangle 89">
            <a:extLst>
              <a:ext uri="{FF2B5EF4-FFF2-40B4-BE49-F238E27FC236}">
                <a16:creationId xmlns="" xmlns:a16="http://schemas.microsoft.com/office/drawing/2014/main" id="{42F1B25B-7F54-4AA3-B0AA-A114E0FE3E47}"/>
              </a:ext>
            </a:extLst>
          </p:cNvPr>
          <p:cNvSpPr>
            <a:spLocks noChangeArrowheads="1"/>
          </p:cNvSpPr>
          <p:nvPr/>
        </p:nvSpPr>
        <p:spPr bwMode="auto">
          <a:xfrm>
            <a:off x="7948616" y="431959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24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Rectangle 90">
            <a:extLst>
              <a:ext uri="{FF2B5EF4-FFF2-40B4-BE49-F238E27FC236}">
                <a16:creationId xmlns="" xmlns:a16="http://schemas.microsoft.com/office/drawing/2014/main" id="{ACF548DE-C169-4808-95C8-AF2ED6275D82}"/>
              </a:ext>
            </a:extLst>
          </p:cNvPr>
          <p:cNvSpPr>
            <a:spLocks noChangeArrowheads="1"/>
          </p:cNvSpPr>
          <p:nvPr/>
        </p:nvSpPr>
        <p:spPr bwMode="auto">
          <a:xfrm>
            <a:off x="936625" y="4683128"/>
            <a:ext cx="291782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Ping Toronto to Johannesburg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3" name="Rectangle 91">
            <a:extLst>
              <a:ext uri="{FF2B5EF4-FFF2-40B4-BE49-F238E27FC236}">
                <a16:creationId xmlns="" xmlns:a16="http://schemas.microsoft.com/office/drawing/2014/main" id="{026D4A21-7F49-43FD-8F32-4622D8F6800B}"/>
              </a:ext>
            </a:extLst>
          </p:cNvPr>
          <p:cNvSpPr>
            <a:spLocks noChangeArrowheads="1"/>
          </p:cNvSpPr>
          <p:nvPr/>
        </p:nvSpPr>
        <p:spPr bwMode="auto">
          <a:xfrm>
            <a:off x="4443414" y="4683128"/>
            <a:ext cx="631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~250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Rectangle 92">
            <a:extLst>
              <a:ext uri="{FF2B5EF4-FFF2-40B4-BE49-F238E27FC236}">
                <a16:creationId xmlns="" xmlns:a16="http://schemas.microsoft.com/office/drawing/2014/main" id="{4CE1DE91-1468-410E-A0A4-A1494DC0E09A}"/>
              </a:ext>
            </a:extLst>
          </p:cNvPr>
          <p:cNvSpPr>
            <a:spLocks noChangeArrowheads="1"/>
          </p:cNvSpPr>
          <p:nvPr/>
        </p:nvSpPr>
        <p:spPr bwMode="auto">
          <a:xfrm>
            <a:off x="4956177" y="4683128"/>
            <a:ext cx="390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93">
            <a:extLst>
              <a:ext uri="{FF2B5EF4-FFF2-40B4-BE49-F238E27FC236}">
                <a16:creationId xmlns="" xmlns:a16="http://schemas.microsoft.com/office/drawing/2014/main" id="{08D89F4B-5924-4541-B43E-43944838FA6A}"/>
              </a:ext>
            </a:extLst>
          </p:cNvPr>
          <p:cNvSpPr>
            <a:spLocks noChangeArrowheads="1"/>
          </p:cNvSpPr>
          <p:nvPr/>
        </p:nvSpPr>
        <p:spPr bwMode="auto">
          <a:xfrm>
            <a:off x="7948616" y="4683128"/>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rPr>
              <a:t>30 years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012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90">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1" grpId="0"/>
      <p:bldP spid="92" grpId="0"/>
      <p:bldP spid="93" grpId="0"/>
      <p:bldP spid="94" grpId="0"/>
      <p:bldP spid="95" grpId="0"/>
      <p:bldP spid="96" grpId="0"/>
      <p:bldP spid="97" grpId="0"/>
      <p:bldP spid="98" grpId="0"/>
      <p:bldP spid="99" grpId="0"/>
      <p:bldP spid="100" grpId="0"/>
      <p:bldP spid="101" grpId="0"/>
      <p:bldP spid="102" grpId="0"/>
      <p:bldP spid="103" grpId="0"/>
      <p:bldP spid="104" grpId="0"/>
      <p:bldP spid="10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758872-5EF4-4A02-AACB-C1BB570008E3}"/>
              </a:ext>
            </a:extLst>
          </p:cNvPr>
          <p:cNvSpPr>
            <a:spLocks noGrp="1"/>
          </p:cNvSpPr>
          <p:nvPr>
            <p:ph type="title"/>
          </p:nvPr>
        </p:nvSpPr>
        <p:spPr/>
        <p:txBody>
          <a:bodyPr/>
          <a:lstStyle/>
          <a:p>
            <a:r>
              <a:rPr lang="en-US" dirty="0"/>
              <a:t>More Resources</a:t>
            </a:r>
            <a:endParaRPr lang="en-CA" dirty="0"/>
          </a:p>
        </p:txBody>
      </p:sp>
      <p:sp>
        <p:nvSpPr>
          <p:cNvPr id="3" name="Content Placeholder 2">
            <a:extLst>
              <a:ext uri="{FF2B5EF4-FFF2-40B4-BE49-F238E27FC236}">
                <a16:creationId xmlns="" xmlns:a16="http://schemas.microsoft.com/office/drawing/2014/main" id="{E562D2DE-9503-4A5D-B91A-47A0EE3CB119}"/>
              </a:ext>
            </a:extLst>
          </p:cNvPr>
          <p:cNvSpPr>
            <a:spLocks noGrp="1"/>
          </p:cNvSpPr>
          <p:nvPr>
            <p:ph idx="1"/>
          </p:nvPr>
        </p:nvSpPr>
        <p:spPr/>
        <p:txBody>
          <a:bodyPr/>
          <a:lstStyle/>
          <a:p>
            <a:r>
              <a:rPr lang="en-US" dirty="0"/>
              <a:t>Node.js - </a:t>
            </a:r>
            <a:r>
              <a:rPr lang="en-CA" dirty="0">
                <a:solidFill>
                  <a:srgbClr val="0563C1"/>
                </a:solidFill>
                <a:hlinkClick r:id="rId2">
                  <a:extLst>
                    <a:ext uri="{A12FA001-AC4F-418D-AE19-62706E023703}">
                      <ahyp:hlinkClr xmlns="" xmlns:ahyp="http://schemas.microsoft.com/office/drawing/2018/hyperlinkcolor" val="tx"/>
                    </a:ext>
                  </a:extLst>
                </a:hlinkClick>
              </a:rPr>
              <a:t>https://nodejs.org/</a:t>
            </a:r>
            <a:endParaRPr lang="en-CA" dirty="0"/>
          </a:p>
          <a:p>
            <a:r>
              <a:rPr lang="en-CA" dirty="0"/>
              <a:t>NGINX - </a:t>
            </a:r>
            <a:r>
              <a:rPr lang="en-CA" dirty="0">
                <a:hlinkClick r:id="rId3"/>
              </a:rPr>
              <a:t>https://www.nginx.com/</a:t>
            </a:r>
            <a:endParaRPr lang="en-CA" dirty="0"/>
          </a:p>
          <a:p>
            <a:r>
              <a:rPr lang="en-US" dirty="0"/>
              <a:t>Betteridge’s Law of Headlines - </a:t>
            </a:r>
            <a:r>
              <a:rPr lang="en-CA" dirty="0">
                <a:hlinkClick r:id="rId4"/>
              </a:rPr>
              <a:t>https://en.wikipedia.org/wiki/Betteridge%27s_law_of_headlines</a:t>
            </a:r>
            <a:endParaRPr lang="en-CA" dirty="0"/>
          </a:p>
          <a:p>
            <a:endParaRPr lang="en-CA" dirty="0"/>
          </a:p>
          <a:p>
            <a:endParaRPr lang="en-CA" dirty="0"/>
          </a:p>
        </p:txBody>
      </p:sp>
    </p:spTree>
    <p:extLst>
      <p:ext uri="{BB962C8B-B14F-4D97-AF65-F5344CB8AC3E}">
        <p14:creationId xmlns:p14="http://schemas.microsoft.com/office/powerpoint/2010/main" val="15364552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A17A7577-521F-47AE-8594-15CB4B9A8CAE}"/>
              </a:ext>
            </a:extLst>
          </p:cNvPr>
          <p:cNvSpPr/>
          <p:nvPr/>
        </p:nvSpPr>
        <p:spPr>
          <a:xfrm>
            <a:off x="5477772" y="0"/>
            <a:ext cx="9224513" cy="5848708"/>
          </a:xfrm>
          <a:prstGeom prst="rect">
            <a:avLst/>
          </a:prstGeom>
          <a:blipFill dpi="0" rotWithShape="1">
            <a:blip r:embed="rId3">
              <a:alphaModFix amt="3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 xmlns:a16="http://schemas.microsoft.com/office/drawing/2014/main" id="{FA74D54C-8D87-45C6-9C84-9CD1E56C1920}"/>
              </a:ext>
            </a:extLst>
          </p:cNvPr>
          <p:cNvSpPr>
            <a:spLocks noGrp="1"/>
          </p:cNvSpPr>
          <p:nvPr>
            <p:ph type="title"/>
          </p:nvPr>
        </p:nvSpPr>
        <p:spPr/>
        <p:txBody>
          <a:bodyPr/>
          <a:lstStyle/>
          <a:p>
            <a:r>
              <a:rPr lang="en-US" dirty="0"/>
              <a:t>Reach Me</a:t>
            </a:r>
            <a:endParaRPr lang="en-CA" dirty="0"/>
          </a:p>
        </p:txBody>
      </p:sp>
      <p:sp>
        <p:nvSpPr>
          <p:cNvPr id="3" name="Content Placeholder 2">
            <a:extLst>
              <a:ext uri="{FF2B5EF4-FFF2-40B4-BE49-F238E27FC236}">
                <a16:creationId xmlns="" xmlns:a16="http://schemas.microsoft.com/office/drawing/2014/main" id="{8BE2ADD7-0C7A-46ED-AF3C-75F3F55ACD02}"/>
              </a:ext>
            </a:extLst>
          </p:cNvPr>
          <p:cNvSpPr>
            <a:spLocks noGrp="1"/>
          </p:cNvSpPr>
          <p:nvPr>
            <p:ph idx="1"/>
          </p:nvPr>
        </p:nvSpPr>
        <p:spPr/>
        <p:txBody>
          <a:bodyPr/>
          <a:lstStyle/>
          <a:p>
            <a:pPr marL="0" indent="0">
              <a:buNone/>
            </a:pPr>
            <a:r>
              <a:rPr lang="en-CA" dirty="0"/>
              <a:t>Email: </a:t>
            </a:r>
            <a:r>
              <a:rPr lang="en-CA" dirty="0">
                <a:hlinkClick r:id="rId4"/>
              </a:rPr>
              <a:t>peter@softwarebalm.com</a:t>
            </a:r>
            <a:endParaRPr lang="en-CA" dirty="0"/>
          </a:p>
          <a:p>
            <a:pPr marL="0" indent="0">
              <a:buNone/>
            </a:pPr>
            <a:r>
              <a:rPr lang="en-CA" dirty="0"/>
              <a:t>Web: </a:t>
            </a:r>
            <a:r>
              <a:rPr lang="en-CA" dirty="0">
                <a:hlinkClick r:id="rId5"/>
              </a:rPr>
              <a:t>https://www.softwarebalm.com/</a:t>
            </a:r>
            <a:endParaRPr lang="en-CA" dirty="0"/>
          </a:p>
          <a:p>
            <a:pPr marL="0" indent="0">
              <a:buNone/>
            </a:pPr>
            <a:r>
              <a:rPr lang="en-CA" dirty="0"/>
              <a:t>Phone: +1 403-402-4023</a:t>
            </a:r>
          </a:p>
          <a:p>
            <a:pPr marL="0" indent="0">
              <a:buNone/>
            </a:pPr>
            <a:r>
              <a:rPr lang="en-CA" dirty="0"/>
              <a:t>GitHub: </a:t>
            </a:r>
            <a:r>
              <a:rPr lang="en-CA" dirty="0" err="1"/>
              <a:t>phBalance</a:t>
            </a:r>
            <a:endParaRPr lang="en-CA" dirty="0"/>
          </a:p>
          <a:p>
            <a:pPr marL="0" indent="0">
              <a:buNone/>
            </a:pPr>
            <a:r>
              <a:rPr lang="en-CA" dirty="0"/>
              <a:t>This Talk: </a:t>
            </a:r>
            <a:r>
              <a:rPr lang="en-CA" dirty="0">
                <a:hlinkClick r:id="rId6"/>
              </a:rPr>
              <a:t>https://github.com/phBalance/PyYYC-Talk-20200527</a:t>
            </a:r>
            <a:endParaRPr lang="en-CA" dirty="0"/>
          </a:p>
          <a:p>
            <a:pPr marL="0" indent="0">
              <a:buNone/>
            </a:pPr>
            <a:endParaRPr lang="en-CA" dirty="0"/>
          </a:p>
          <a:p>
            <a:pPr marL="0" indent="0">
              <a:buNone/>
            </a:pPr>
            <a:r>
              <a:rPr lang="en-CA" dirty="0"/>
              <a:t>Reach out if you have a question or are looking for software development help.</a:t>
            </a:r>
          </a:p>
        </p:txBody>
      </p:sp>
    </p:spTree>
    <p:extLst>
      <p:ext uri="{BB962C8B-B14F-4D97-AF65-F5344CB8AC3E}">
        <p14:creationId xmlns:p14="http://schemas.microsoft.com/office/powerpoint/2010/main" val="2765369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B62A96-2BB5-4078-B460-4547A5C75B85}"/>
              </a:ext>
            </a:extLst>
          </p:cNvPr>
          <p:cNvSpPr>
            <a:spLocks noGrp="1"/>
          </p:cNvSpPr>
          <p:nvPr>
            <p:ph type="title"/>
          </p:nvPr>
        </p:nvSpPr>
        <p:spPr/>
        <p:txBody>
          <a:bodyPr/>
          <a:lstStyle/>
          <a:p>
            <a:r>
              <a:rPr lang="en-US" dirty="0"/>
              <a:t>A Crude Classification</a:t>
            </a:r>
            <a:endParaRPr lang="en-CA" dirty="0"/>
          </a:p>
        </p:txBody>
      </p:sp>
      <p:grpSp>
        <p:nvGrpSpPr>
          <p:cNvPr id="7" name="Group 6">
            <a:extLst>
              <a:ext uri="{FF2B5EF4-FFF2-40B4-BE49-F238E27FC236}">
                <a16:creationId xmlns="" xmlns:a16="http://schemas.microsoft.com/office/drawing/2014/main" id="{4658F531-A9B8-4BA5-89B4-45519DD67F9A}"/>
              </a:ext>
            </a:extLst>
          </p:cNvPr>
          <p:cNvGrpSpPr/>
          <p:nvPr/>
        </p:nvGrpSpPr>
        <p:grpSpPr>
          <a:xfrm>
            <a:off x="838200" y="3269603"/>
            <a:ext cx="10515600" cy="1086640"/>
            <a:chOff x="838200" y="2437396"/>
            <a:chExt cx="10515600" cy="1086640"/>
          </a:xfrm>
        </p:grpSpPr>
        <p:sp>
          <p:nvSpPr>
            <p:cNvPr id="4" name="Rectangle 3">
              <a:extLst>
                <a:ext uri="{FF2B5EF4-FFF2-40B4-BE49-F238E27FC236}">
                  <a16:creationId xmlns="" xmlns:a16="http://schemas.microsoft.com/office/drawing/2014/main" id="{7EFC057D-084F-4316-8BCC-D84B446B924B}"/>
                </a:ext>
              </a:extLst>
            </p:cNvPr>
            <p:cNvSpPr/>
            <p:nvPr/>
          </p:nvSpPr>
          <p:spPr>
            <a:xfrm>
              <a:off x="838200" y="2874196"/>
              <a:ext cx="10515600" cy="649840"/>
            </a:xfrm>
            <a:prstGeom prst="rect">
              <a:avLst/>
            </a:prstGeom>
            <a:gradFill>
              <a:gsLst>
                <a:gs pos="100000">
                  <a:schemeClr val="accent1">
                    <a:lumMod val="5000"/>
                    <a:lumOff val="95000"/>
                  </a:schemeClr>
                </a:gs>
                <a:gs pos="0">
                  <a:schemeClr val="accent1"/>
                </a:gs>
                <a:gs pos="83000">
                  <a:schemeClr val="accent1">
                    <a:lumMod val="45000"/>
                    <a:lumOff val="55000"/>
                  </a:schemeClr>
                </a:gs>
                <a:gs pos="100000">
                  <a:schemeClr val="accent1">
                    <a:lumMod val="30000"/>
                    <a:lumOff val="70000"/>
                  </a:schemeClr>
                </a:gs>
              </a:gsLst>
              <a:lin ang="108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Box 4">
              <a:extLst>
                <a:ext uri="{FF2B5EF4-FFF2-40B4-BE49-F238E27FC236}">
                  <a16:creationId xmlns="" xmlns:a16="http://schemas.microsoft.com/office/drawing/2014/main" id="{885D6253-66B9-419C-8033-7A32F09A4077}"/>
                </a:ext>
              </a:extLst>
            </p:cNvPr>
            <p:cNvSpPr txBox="1"/>
            <p:nvPr/>
          </p:nvSpPr>
          <p:spPr>
            <a:xfrm>
              <a:off x="9883739" y="2463153"/>
              <a:ext cx="1397285" cy="369332"/>
            </a:xfrm>
            <a:prstGeom prst="rect">
              <a:avLst/>
            </a:prstGeom>
            <a:noFill/>
          </p:spPr>
          <p:txBody>
            <a:bodyPr wrap="square" rtlCol="0">
              <a:spAutoFit/>
            </a:bodyPr>
            <a:lstStyle/>
            <a:p>
              <a:pPr algn="ctr"/>
              <a:r>
                <a:rPr lang="en-US" dirty="0"/>
                <a:t>I/O Bound</a:t>
              </a:r>
              <a:endParaRPr lang="en-CA" dirty="0"/>
            </a:p>
          </p:txBody>
        </p:sp>
        <p:sp>
          <p:nvSpPr>
            <p:cNvPr id="6" name="TextBox 5">
              <a:extLst>
                <a:ext uri="{FF2B5EF4-FFF2-40B4-BE49-F238E27FC236}">
                  <a16:creationId xmlns="" xmlns:a16="http://schemas.microsoft.com/office/drawing/2014/main" id="{79D490B1-C4D2-4619-8D01-42DA39A7F01F}"/>
                </a:ext>
              </a:extLst>
            </p:cNvPr>
            <p:cNvSpPr txBox="1"/>
            <p:nvPr/>
          </p:nvSpPr>
          <p:spPr>
            <a:xfrm>
              <a:off x="910976" y="2437396"/>
              <a:ext cx="1761508" cy="369332"/>
            </a:xfrm>
            <a:prstGeom prst="rect">
              <a:avLst/>
            </a:prstGeom>
            <a:noFill/>
          </p:spPr>
          <p:txBody>
            <a:bodyPr wrap="none" rtlCol="0">
              <a:spAutoFit/>
            </a:bodyPr>
            <a:lstStyle/>
            <a:p>
              <a:r>
                <a:rPr lang="en-US" dirty="0"/>
                <a:t>Processor Bound</a:t>
              </a:r>
              <a:endParaRPr lang="en-CA" dirty="0"/>
            </a:p>
          </p:txBody>
        </p:sp>
      </p:grpSp>
      <p:sp>
        <p:nvSpPr>
          <p:cNvPr id="8" name="TextBox 7">
            <a:extLst>
              <a:ext uri="{FF2B5EF4-FFF2-40B4-BE49-F238E27FC236}">
                <a16:creationId xmlns="" xmlns:a16="http://schemas.microsoft.com/office/drawing/2014/main" id="{316A23AA-34EE-46CF-9439-F9BC2779B3D3}"/>
              </a:ext>
            </a:extLst>
          </p:cNvPr>
          <p:cNvSpPr txBox="1"/>
          <p:nvPr/>
        </p:nvSpPr>
        <p:spPr>
          <a:xfrm>
            <a:off x="1036579" y="5217903"/>
            <a:ext cx="1510301" cy="646331"/>
          </a:xfrm>
          <a:prstGeom prst="rect">
            <a:avLst/>
          </a:prstGeom>
          <a:noFill/>
        </p:spPr>
        <p:txBody>
          <a:bodyPr wrap="square" rtlCol="0">
            <a:spAutoFit/>
          </a:bodyPr>
          <a:lstStyle/>
          <a:p>
            <a:r>
              <a:rPr lang="en-US" dirty="0"/>
              <a:t>Weather Simulations</a:t>
            </a:r>
            <a:endParaRPr lang="en-CA" dirty="0"/>
          </a:p>
        </p:txBody>
      </p:sp>
      <p:sp>
        <p:nvSpPr>
          <p:cNvPr id="9" name="Arrow: Up 8">
            <a:extLst>
              <a:ext uri="{FF2B5EF4-FFF2-40B4-BE49-F238E27FC236}">
                <a16:creationId xmlns="" xmlns:a16="http://schemas.microsoft.com/office/drawing/2014/main" id="{D45BE662-A771-4AA8-9B29-85C607461D2D}"/>
              </a:ext>
            </a:extLst>
          </p:cNvPr>
          <p:cNvSpPr/>
          <p:nvPr/>
        </p:nvSpPr>
        <p:spPr>
          <a:xfrm>
            <a:off x="1109744" y="4491179"/>
            <a:ext cx="842481" cy="5078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Up 10">
            <a:extLst>
              <a:ext uri="{FF2B5EF4-FFF2-40B4-BE49-F238E27FC236}">
                <a16:creationId xmlns="" xmlns:a16="http://schemas.microsoft.com/office/drawing/2014/main" id="{825FAFB1-6835-44B6-8E2F-92CE35FAA651}"/>
              </a:ext>
            </a:extLst>
          </p:cNvPr>
          <p:cNvSpPr/>
          <p:nvPr/>
        </p:nvSpPr>
        <p:spPr>
          <a:xfrm>
            <a:off x="10239775" y="4491178"/>
            <a:ext cx="842481" cy="5078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 xmlns:a16="http://schemas.microsoft.com/office/drawing/2014/main" id="{C1012E25-2339-4380-8FFA-B219D9F646D6}"/>
              </a:ext>
            </a:extLst>
          </p:cNvPr>
          <p:cNvSpPr txBox="1"/>
          <p:nvPr/>
        </p:nvSpPr>
        <p:spPr>
          <a:xfrm>
            <a:off x="9973973" y="5217903"/>
            <a:ext cx="1510301" cy="369332"/>
          </a:xfrm>
          <a:prstGeom prst="rect">
            <a:avLst/>
          </a:prstGeom>
          <a:noFill/>
        </p:spPr>
        <p:txBody>
          <a:bodyPr wrap="square" rtlCol="0">
            <a:spAutoFit/>
          </a:bodyPr>
          <a:lstStyle/>
          <a:p>
            <a:r>
              <a:rPr lang="en-US" dirty="0"/>
              <a:t>Web Server</a:t>
            </a:r>
            <a:endParaRPr lang="en-CA" dirty="0"/>
          </a:p>
        </p:txBody>
      </p:sp>
      <p:sp>
        <p:nvSpPr>
          <p:cNvPr id="13" name="Arrow: Up 12">
            <a:extLst>
              <a:ext uri="{FF2B5EF4-FFF2-40B4-BE49-F238E27FC236}">
                <a16:creationId xmlns="" xmlns:a16="http://schemas.microsoft.com/office/drawing/2014/main" id="{09FD81B0-EF99-47C9-BE95-296E87A3C62E}"/>
              </a:ext>
            </a:extLst>
          </p:cNvPr>
          <p:cNvSpPr/>
          <p:nvPr/>
        </p:nvSpPr>
        <p:spPr>
          <a:xfrm>
            <a:off x="6153542" y="4491178"/>
            <a:ext cx="842481" cy="5078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 xmlns:a16="http://schemas.microsoft.com/office/drawing/2014/main" id="{11C9F4E3-765B-4C2F-BDFA-169BC6D6FB98}"/>
              </a:ext>
            </a:extLst>
          </p:cNvPr>
          <p:cNvSpPr txBox="1"/>
          <p:nvPr/>
        </p:nvSpPr>
        <p:spPr>
          <a:xfrm>
            <a:off x="5604426" y="5217903"/>
            <a:ext cx="1940711" cy="369332"/>
          </a:xfrm>
          <a:prstGeom prst="rect">
            <a:avLst/>
          </a:prstGeom>
          <a:noFill/>
        </p:spPr>
        <p:txBody>
          <a:bodyPr wrap="square" rtlCol="0">
            <a:spAutoFit/>
          </a:bodyPr>
          <a:lstStyle/>
          <a:p>
            <a:r>
              <a:rPr lang="en-US" dirty="0"/>
              <a:t>Most Applications</a:t>
            </a:r>
            <a:endParaRPr lang="en-CA" dirty="0"/>
          </a:p>
        </p:txBody>
      </p:sp>
    </p:spTree>
    <p:extLst>
      <p:ext uri="{BB962C8B-B14F-4D97-AF65-F5344CB8AC3E}">
        <p14:creationId xmlns:p14="http://schemas.microsoft.com/office/powerpoint/2010/main" val="3309265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AB5CAD-DCF8-4A05-9F00-AE855B912D5E}"/>
              </a:ext>
            </a:extLst>
          </p:cNvPr>
          <p:cNvSpPr>
            <a:spLocks noGrp="1"/>
          </p:cNvSpPr>
          <p:nvPr>
            <p:ph type="title"/>
          </p:nvPr>
        </p:nvSpPr>
        <p:spPr/>
        <p:txBody>
          <a:bodyPr/>
          <a:lstStyle/>
          <a:p>
            <a:r>
              <a:rPr lang="en-US" dirty="0"/>
              <a:t>Concerns when solving problems</a:t>
            </a:r>
            <a:endParaRPr lang="en-CA" dirty="0"/>
          </a:p>
        </p:txBody>
      </p:sp>
      <p:sp>
        <p:nvSpPr>
          <p:cNvPr id="3" name="Content Placeholder 2">
            <a:extLst>
              <a:ext uri="{FF2B5EF4-FFF2-40B4-BE49-F238E27FC236}">
                <a16:creationId xmlns="" xmlns:a16="http://schemas.microsoft.com/office/drawing/2014/main" id="{85906C38-6F48-4BB5-8E7A-B9F729A0595F}"/>
              </a:ext>
            </a:extLst>
          </p:cNvPr>
          <p:cNvSpPr>
            <a:spLocks noGrp="1"/>
          </p:cNvSpPr>
          <p:nvPr>
            <p:ph idx="1"/>
          </p:nvPr>
        </p:nvSpPr>
        <p:spPr/>
        <p:txBody>
          <a:bodyPr/>
          <a:lstStyle/>
          <a:p>
            <a:pPr marL="514350" indent="-514350">
              <a:buFont typeface="+mj-lt"/>
              <a:buAutoNum type="arabicPeriod"/>
            </a:pPr>
            <a:r>
              <a:rPr lang="en-US" dirty="0"/>
              <a:t>Correctness (Results and Time)</a:t>
            </a:r>
          </a:p>
          <a:p>
            <a:pPr marL="514350" indent="-514350">
              <a:buFont typeface="+mj-lt"/>
              <a:buAutoNum type="arabicPeriod"/>
            </a:pPr>
            <a:r>
              <a:rPr lang="en-US" dirty="0"/>
              <a:t>Complexity</a:t>
            </a:r>
          </a:p>
          <a:p>
            <a:pPr marL="514350" indent="-514350">
              <a:buFont typeface="+mj-lt"/>
              <a:buAutoNum type="arabicPeriod"/>
            </a:pPr>
            <a:r>
              <a:rPr lang="en-US" dirty="0"/>
              <a:t>Efficiency</a:t>
            </a:r>
            <a:endParaRPr lang="en-CA" dirty="0"/>
          </a:p>
        </p:txBody>
      </p:sp>
    </p:spTree>
    <p:extLst>
      <p:ext uri="{BB962C8B-B14F-4D97-AF65-F5344CB8AC3E}">
        <p14:creationId xmlns:p14="http://schemas.microsoft.com/office/powerpoint/2010/main" val="242370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DA4A9C-18B0-45E1-A789-6CAFB6B25793}"/>
              </a:ext>
            </a:extLst>
          </p:cNvPr>
          <p:cNvSpPr>
            <a:spLocks noGrp="1"/>
          </p:cNvSpPr>
          <p:nvPr>
            <p:ph type="title"/>
          </p:nvPr>
        </p:nvSpPr>
        <p:spPr/>
        <p:txBody>
          <a:bodyPr/>
          <a:lstStyle/>
          <a:p>
            <a:r>
              <a:rPr lang="en-US" dirty="0"/>
              <a:t>Quest for Speed – Parallel Execution</a:t>
            </a:r>
            <a:endParaRPr lang="en-CA" dirty="0"/>
          </a:p>
        </p:txBody>
      </p:sp>
      <p:grpSp>
        <p:nvGrpSpPr>
          <p:cNvPr id="15" name="Group 14">
            <a:extLst>
              <a:ext uri="{FF2B5EF4-FFF2-40B4-BE49-F238E27FC236}">
                <a16:creationId xmlns="" xmlns:a16="http://schemas.microsoft.com/office/drawing/2014/main" id="{BB9F30D2-5FA7-48ED-A376-B381431293CF}"/>
              </a:ext>
            </a:extLst>
          </p:cNvPr>
          <p:cNvGrpSpPr/>
          <p:nvPr/>
        </p:nvGrpSpPr>
        <p:grpSpPr>
          <a:xfrm>
            <a:off x="3108575" y="1825625"/>
            <a:ext cx="1433137" cy="4297773"/>
            <a:chOff x="1044824" y="1825625"/>
            <a:chExt cx="1433137" cy="4297773"/>
          </a:xfrm>
        </p:grpSpPr>
        <p:grpSp>
          <p:nvGrpSpPr>
            <p:cNvPr id="4" name="Group 3">
              <a:extLst>
                <a:ext uri="{FF2B5EF4-FFF2-40B4-BE49-F238E27FC236}">
                  <a16:creationId xmlns="" xmlns:a16="http://schemas.microsoft.com/office/drawing/2014/main" id="{74E32C80-FFE9-45E6-BB6F-6B848393DEFF}"/>
                </a:ext>
              </a:extLst>
            </p:cNvPr>
            <p:cNvGrpSpPr/>
            <p:nvPr/>
          </p:nvGrpSpPr>
          <p:grpSpPr>
            <a:xfrm>
              <a:off x="1044824" y="1825625"/>
              <a:ext cx="1433137" cy="4297773"/>
              <a:chOff x="1044824" y="1690689"/>
              <a:chExt cx="1433137" cy="3607162"/>
            </a:xfrm>
          </p:grpSpPr>
          <p:sp>
            <p:nvSpPr>
              <p:cNvPr id="5" name="Flowchart: Alternate Process 4">
                <a:extLst>
                  <a:ext uri="{FF2B5EF4-FFF2-40B4-BE49-F238E27FC236}">
                    <a16:creationId xmlns="" xmlns:a16="http://schemas.microsoft.com/office/drawing/2014/main" id="{F1D4E3E9-13A4-4DCD-BEDC-227154ABE539}"/>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 xmlns:a16="http://schemas.microsoft.com/office/drawing/2014/main" id="{B84EBCF3-AB6F-4476-A93B-FCEC70566D65}"/>
                  </a:ext>
                </a:extLst>
              </p:cNvPr>
              <p:cNvCxnSpPr>
                <a:cxnSpLocks/>
                <a:stCxn id="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A05B83C3-275A-4C52-9604-6C08B409E742}"/>
                  </a:ext>
                </a:extLst>
              </p:cNvPr>
              <p:cNvSpPr txBox="1"/>
              <p:nvPr/>
            </p:nvSpPr>
            <p:spPr>
              <a:xfrm>
                <a:off x="1044824" y="1690689"/>
                <a:ext cx="1433135" cy="300548"/>
              </a:xfrm>
              <a:prstGeom prst="rect">
                <a:avLst/>
              </a:prstGeom>
              <a:noFill/>
            </p:spPr>
            <p:txBody>
              <a:bodyPr wrap="square" rtlCol="0">
                <a:spAutoFit/>
              </a:bodyPr>
              <a:lstStyle/>
              <a:p>
                <a:pPr algn="ctr"/>
                <a:r>
                  <a:rPr lang="en-US" dirty="0"/>
                  <a:t>Thing 1</a:t>
                </a:r>
                <a:endParaRPr lang="en-CA" dirty="0"/>
              </a:p>
            </p:txBody>
          </p:sp>
        </p:grpSp>
        <p:sp>
          <p:nvSpPr>
            <p:cNvPr id="12" name="Rectangle 11">
              <a:extLst>
                <a:ext uri="{FF2B5EF4-FFF2-40B4-BE49-F238E27FC236}">
                  <a16:creationId xmlns="" xmlns:a16="http://schemas.microsoft.com/office/drawing/2014/main" id="{6371AB9D-6416-44F7-9DE8-AB4728016ABD}"/>
                </a:ext>
              </a:extLst>
            </p:cNvPr>
            <p:cNvSpPr/>
            <p:nvPr/>
          </p:nvSpPr>
          <p:spPr>
            <a:xfrm>
              <a:off x="1691071" y="2318652"/>
              <a:ext cx="147749" cy="3650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4" name="Group 13">
            <a:extLst>
              <a:ext uri="{FF2B5EF4-FFF2-40B4-BE49-F238E27FC236}">
                <a16:creationId xmlns="" xmlns:a16="http://schemas.microsoft.com/office/drawing/2014/main" id="{F2A70CB9-A72C-41DE-B660-EDD2FDA003F9}"/>
              </a:ext>
            </a:extLst>
          </p:cNvPr>
          <p:cNvGrpSpPr/>
          <p:nvPr/>
        </p:nvGrpSpPr>
        <p:grpSpPr>
          <a:xfrm>
            <a:off x="7650287" y="1825625"/>
            <a:ext cx="1433137" cy="4297772"/>
            <a:chOff x="3087669" y="1825625"/>
            <a:chExt cx="1433137" cy="4297772"/>
          </a:xfrm>
        </p:grpSpPr>
        <p:grpSp>
          <p:nvGrpSpPr>
            <p:cNvPr id="8" name="Group 7">
              <a:extLst>
                <a:ext uri="{FF2B5EF4-FFF2-40B4-BE49-F238E27FC236}">
                  <a16:creationId xmlns="" xmlns:a16="http://schemas.microsoft.com/office/drawing/2014/main" id="{A5F37B19-50A6-4FC2-8F18-414FF501F12A}"/>
                </a:ext>
              </a:extLst>
            </p:cNvPr>
            <p:cNvGrpSpPr/>
            <p:nvPr/>
          </p:nvGrpSpPr>
          <p:grpSpPr>
            <a:xfrm>
              <a:off x="3087669" y="1825625"/>
              <a:ext cx="1433137" cy="4297772"/>
              <a:chOff x="1044824" y="1690689"/>
              <a:chExt cx="1433137" cy="3607162"/>
            </a:xfrm>
          </p:grpSpPr>
          <p:sp>
            <p:nvSpPr>
              <p:cNvPr id="9" name="Flowchart: Alternate Process 8">
                <a:extLst>
                  <a:ext uri="{FF2B5EF4-FFF2-40B4-BE49-F238E27FC236}">
                    <a16:creationId xmlns="" xmlns:a16="http://schemas.microsoft.com/office/drawing/2014/main" id="{B3E1332B-B238-4DB9-9BC3-9DFFD12745B4}"/>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 xmlns:a16="http://schemas.microsoft.com/office/drawing/2014/main" id="{A48D926D-746E-416C-9E18-209B8264543A}"/>
                  </a:ext>
                </a:extLst>
              </p:cNvPr>
              <p:cNvCxnSpPr>
                <a:cxnSpLocks/>
                <a:stCxn id="9"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3C025180-780B-40BD-AE21-32823E8461F8}"/>
                  </a:ext>
                </a:extLst>
              </p:cNvPr>
              <p:cNvSpPr txBox="1"/>
              <p:nvPr/>
            </p:nvSpPr>
            <p:spPr>
              <a:xfrm>
                <a:off x="1044824" y="1690689"/>
                <a:ext cx="1433135" cy="300548"/>
              </a:xfrm>
              <a:prstGeom prst="rect">
                <a:avLst/>
              </a:prstGeom>
              <a:noFill/>
            </p:spPr>
            <p:txBody>
              <a:bodyPr wrap="square" rtlCol="0">
                <a:spAutoFit/>
              </a:bodyPr>
              <a:lstStyle/>
              <a:p>
                <a:pPr algn="ctr"/>
                <a:r>
                  <a:rPr lang="en-US" dirty="0"/>
                  <a:t>Thing 2</a:t>
                </a:r>
                <a:endParaRPr lang="en-CA" dirty="0"/>
              </a:p>
            </p:txBody>
          </p:sp>
        </p:grpSp>
        <p:sp>
          <p:nvSpPr>
            <p:cNvPr id="13" name="Rectangle 12">
              <a:extLst>
                <a:ext uri="{FF2B5EF4-FFF2-40B4-BE49-F238E27FC236}">
                  <a16:creationId xmlns="" xmlns:a16="http://schemas.microsoft.com/office/drawing/2014/main" id="{F5BB77EE-147D-468A-94AC-27A0DB6A20EF}"/>
                </a:ext>
              </a:extLst>
            </p:cNvPr>
            <p:cNvSpPr/>
            <p:nvPr/>
          </p:nvSpPr>
          <p:spPr>
            <a:xfrm>
              <a:off x="3730361" y="2318651"/>
              <a:ext cx="147749" cy="3650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342482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7E45A62E-29B2-46A6-B55C-7B68F6CDEA81}"/>
              </a:ext>
            </a:extLst>
          </p:cNvPr>
          <p:cNvSpPr>
            <a:spLocks noGrp="1"/>
          </p:cNvSpPr>
          <p:nvPr>
            <p:ph type="title"/>
          </p:nvPr>
        </p:nvSpPr>
        <p:spPr/>
        <p:txBody>
          <a:bodyPr/>
          <a:lstStyle/>
          <a:p>
            <a:r>
              <a:rPr lang="en-US" dirty="0"/>
              <a:t>Efficiency</a:t>
            </a:r>
            <a:endParaRPr lang="en-CA"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 xmlns:a16="http://schemas.microsoft.com/office/drawing/2014/main" id="{AEC5BCCD-B020-45A1-B541-C3813E6A51E2}"/>
                  </a:ext>
                </a:extLst>
              </p:cNvPr>
              <p:cNvSpPr>
                <a:spLocks noGrp="1"/>
              </p:cNvSpPr>
              <p:nvPr>
                <p:ph idx="1"/>
              </p:nvPr>
            </p:nvSpPr>
            <p:spPr>
              <a:xfrm>
                <a:off x="838200" y="1825625"/>
                <a:ext cx="10515600" cy="4351338"/>
              </a:xfrm>
            </p:spPr>
            <p:txBody>
              <a:bodyPr/>
              <a:lstStyle/>
              <a:p>
                <a:pPr marL="0" indent="0" algn="ctr">
                  <a:buNone/>
                </a:pPr>
                <a:endParaRPr lang="en-US" sz="5400" b="0" i="0" dirty="0">
                  <a:latin typeface="Cambria Math" panose="02040503050406030204" pitchFamily="18" charset="0"/>
                </a:endParaRPr>
              </a:p>
              <a:p>
                <a:pPr marL="0" indent="0" algn="ctr">
                  <a:buNone/>
                </a:pPr>
                <a14:m>
                  <m:oMath xmlns:m="http://schemas.openxmlformats.org/officeDocument/2006/math">
                    <m:f>
                      <m:fPr>
                        <m:ctrlPr>
                          <a:rPr lang="en-US" sz="5400" b="0" i="1" smtClean="0">
                            <a:latin typeface="Cambria Math"/>
                          </a:rPr>
                        </m:ctrlPr>
                      </m:fPr>
                      <m:num>
                        <m:r>
                          <m:rPr>
                            <m:sty m:val="p"/>
                          </m:rPr>
                          <a:rPr lang="en-US" sz="5400" b="0" i="0" smtClean="0">
                            <a:latin typeface="Cambria Math" panose="02040503050406030204" pitchFamily="18" charset="0"/>
                          </a:rPr>
                          <m:t>how</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much</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you</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create</m:t>
                        </m:r>
                      </m:num>
                      <m:den>
                        <m:r>
                          <m:rPr>
                            <m:sty m:val="p"/>
                          </m:rPr>
                          <a:rPr lang="en-US" sz="5400" b="0" i="0" smtClean="0">
                            <a:latin typeface="Cambria Math" panose="02040503050406030204" pitchFamily="18" charset="0"/>
                          </a:rPr>
                          <m:t>how</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much</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effort</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it</m:t>
                        </m:r>
                        <m:r>
                          <a:rPr lang="en-US" sz="5400" b="0" i="0" smtClean="0">
                            <a:latin typeface="Cambria Math" panose="02040503050406030204" pitchFamily="18" charset="0"/>
                          </a:rPr>
                          <m:t> </m:t>
                        </m:r>
                        <m:r>
                          <m:rPr>
                            <m:sty m:val="p"/>
                          </m:rPr>
                          <a:rPr lang="en-US" sz="5400" b="0" i="0" smtClean="0">
                            <a:latin typeface="Cambria Math" panose="02040503050406030204" pitchFamily="18" charset="0"/>
                          </a:rPr>
                          <m:t>takes</m:t>
                        </m:r>
                      </m:den>
                    </m:f>
                  </m:oMath>
                </a14:m>
                <a:r>
                  <a:rPr lang="en-CA" sz="5400" dirty="0">
                    <a:latin typeface="Bahnschrift SemiLight" panose="020B0502040204020203" pitchFamily="34" charset="0"/>
                  </a:rPr>
                  <a:t> </a:t>
                </a:r>
              </a:p>
              <a:p>
                <a:pPr marL="0" indent="0" algn="ctr">
                  <a:buNone/>
                </a:pPr>
                <a:endParaRPr lang="en-CA" sz="5400" dirty="0">
                  <a:latin typeface="Bahnschrift SemiLight" panose="020B0502040204020203" pitchFamily="34" charset="0"/>
                </a:endParaRPr>
              </a:p>
            </p:txBody>
          </p:sp>
        </mc:Choice>
        <mc:Fallback xmlns="">
          <p:sp>
            <p:nvSpPr>
              <p:cNvPr id="6" name="Content Placeholder 2">
                <a:extLst>
                  <a:ext uri="{FF2B5EF4-FFF2-40B4-BE49-F238E27FC236}">
                    <a16:creationId xmlns:a16="http://schemas.microsoft.com/office/drawing/2014/main" id="{AEC5BCCD-B020-45A1-B541-C3813E6A51E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347551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DA4A9C-18B0-45E1-A789-6CAFB6B25793}"/>
              </a:ext>
            </a:extLst>
          </p:cNvPr>
          <p:cNvSpPr>
            <a:spLocks noGrp="1"/>
          </p:cNvSpPr>
          <p:nvPr>
            <p:ph type="title"/>
          </p:nvPr>
        </p:nvSpPr>
        <p:spPr/>
        <p:txBody>
          <a:bodyPr/>
          <a:lstStyle/>
          <a:p>
            <a:r>
              <a:rPr lang="en-US" dirty="0"/>
              <a:t>Quest for Efficiency - Concurrent Execution</a:t>
            </a:r>
            <a:endParaRPr lang="en-CA" dirty="0"/>
          </a:p>
        </p:txBody>
      </p:sp>
      <p:grpSp>
        <p:nvGrpSpPr>
          <p:cNvPr id="8" name="Group 7">
            <a:extLst>
              <a:ext uri="{FF2B5EF4-FFF2-40B4-BE49-F238E27FC236}">
                <a16:creationId xmlns="" xmlns:a16="http://schemas.microsoft.com/office/drawing/2014/main" id="{A5F37B19-50A6-4FC2-8F18-414FF501F12A}"/>
              </a:ext>
            </a:extLst>
          </p:cNvPr>
          <p:cNvGrpSpPr/>
          <p:nvPr/>
        </p:nvGrpSpPr>
        <p:grpSpPr>
          <a:xfrm>
            <a:off x="7650287" y="1825625"/>
            <a:ext cx="1433137" cy="4297772"/>
            <a:chOff x="1044824" y="1690689"/>
            <a:chExt cx="1433137" cy="3607162"/>
          </a:xfrm>
        </p:grpSpPr>
        <p:sp>
          <p:nvSpPr>
            <p:cNvPr id="9" name="Flowchart: Alternate Process 8">
              <a:extLst>
                <a:ext uri="{FF2B5EF4-FFF2-40B4-BE49-F238E27FC236}">
                  <a16:creationId xmlns="" xmlns:a16="http://schemas.microsoft.com/office/drawing/2014/main" id="{B3E1332B-B238-4DB9-9BC3-9DFFD12745B4}"/>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10" name="Straight Connector 9">
              <a:extLst>
                <a:ext uri="{FF2B5EF4-FFF2-40B4-BE49-F238E27FC236}">
                  <a16:creationId xmlns="" xmlns:a16="http://schemas.microsoft.com/office/drawing/2014/main" id="{A48D926D-746E-416C-9E18-209B8264543A}"/>
                </a:ext>
              </a:extLst>
            </p:cNvPr>
            <p:cNvCxnSpPr>
              <a:cxnSpLocks/>
              <a:stCxn id="9"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3C025180-780B-40BD-AE21-32823E8461F8}"/>
                </a:ext>
              </a:extLst>
            </p:cNvPr>
            <p:cNvSpPr txBox="1"/>
            <p:nvPr/>
          </p:nvSpPr>
          <p:spPr>
            <a:xfrm>
              <a:off x="1044824" y="1690689"/>
              <a:ext cx="1433135" cy="309984"/>
            </a:xfrm>
            <a:prstGeom prst="rect">
              <a:avLst/>
            </a:prstGeom>
            <a:noFill/>
          </p:spPr>
          <p:txBody>
            <a:bodyPr wrap="square" rtlCol="0">
              <a:spAutoFit/>
            </a:bodyPr>
            <a:lstStyle/>
            <a:p>
              <a:pPr algn="ctr"/>
              <a:r>
                <a:rPr lang="en-US" dirty="0"/>
                <a:t>Task 2</a:t>
              </a:r>
              <a:endParaRPr lang="en-CA" dirty="0"/>
            </a:p>
          </p:txBody>
        </p:sp>
      </p:grpSp>
      <p:sp>
        <p:nvSpPr>
          <p:cNvPr id="15" name="Rectangle 14">
            <a:extLst>
              <a:ext uri="{FF2B5EF4-FFF2-40B4-BE49-F238E27FC236}">
                <a16:creationId xmlns="" xmlns:a16="http://schemas.microsoft.com/office/drawing/2014/main" id="{6768A756-E487-4826-978A-412CDF5C76F2}"/>
              </a:ext>
            </a:extLst>
          </p:cNvPr>
          <p:cNvSpPr/>
          <p:nvPr/>
        </p:nvSpPr>
        <p:spPr>
          <a:xfrm>
            <a:off x="8296533" y="2691728"/>
            <a:ext cx="140642" cy="737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 xmlns:a16="http://schemas.microsoft.com/office/drawing/2014/main" id="{BE57C4E7-7EB9-47C5-9DD8-889D91753483}"/>
              </a:ext>
            </a:extLst>
          </p:cNvPr>
          <p:cNvSpPr/>
          <p:nvPr/>
        </p:nvSpPr>
        <p:spPr>
          <a:xfrm>
            <a:off x="8296534" y="3868617"/>
            <a:ext cx="140640" cy="210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 name="Group 3">
            <a:extLst>
              <a:ext uri="{FF2B5EF4-FFF2-40B4-BE49-F238E27FC236}">
                <a16:creationId xmlns="" xmlns:a16="http://schemas.microsoft.com/office/drawing/2014/main" id="{74E32C80-FFE9-45E6-BB6F-6B848393DEFF}"/>
              </a:ext>
            </a:extLst>
          </p:cNvPr>
          <p:cNvGrpSpPr/>
          <p:nvPr/>
        </p:nvGrpSpPr>
        <p:grpSpPr>
          <a:xfrm>
            <a:off x="3108575" y="1825625"/>
            <a:ext cx="1433137" cy="4297773"/>
            <a:chOff x="1044824" y="1690689"/>
            <a:chExt cx="1433137" cy="3607162"/>
          </a:xfrm>
        </p:grpSpPr>
        <p:sp>
          <p:nvSpPr>
            <p:cNvPr id="5" name="Flowchart: Alternate Process 4">
              <a:extLst>
                <a:ext uri="{FF2B5EF4-FFF2-40B4-BE49-F238E27FC236}">
                  <a16:creationId xmlns="" xmlns:a16="http://schemas.microsoft.com/office/drawing/2014/main" id="{F1D4E3E9-13A4-4DCD-BEDC-227154ABE539}"/>
                </a:ext>
              </a:extLst>
            </p:cNvPr>
            <p:cNvSpPr/>
            <p:nvPr/>
          </p:nvSpPr>
          <p:spPr>
            <a:xfrm>
              <a:off x="1044825" y="1690689"/>
              <a:ext cx="1433136" cy="303568"/>
            </a:xfrm>
            <a:prstGeom prst="flowChartAlternate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CA"/>
            </a:p>
          </p:txBody>
        </p:sp>
        <p:cxnSp>
          <p:nvCxnSpPr>
            <p:cNvPr id="6" name="Straight Connector 5">
              <a:extLst>
                <a:ext uri="{FF2B5EF4-FFF2-40B4-BE49-F238E27FC236}">
                  <a16:creationId xmlns="" xmlns:a16="http://schemas.microsoft.com/office/drawing/2014/main" id="{B84EBCF3-AB6F-4476-A93B-FCEC70566D65}"/>
                </a:ext>
              </a:extLst>
            </p:cNvPr>
            <p:cNvCxnSpPr>
              <a:cxnSpLocks/>
              <a:stCxn id="5" idx="2"/>
            </p:cNvCxnSpPr>
            <p:nvPr/>
          </p:nvCxnSpPr>
          <p:spPr>
            <a:xfrm>
              <a:off x="1761393" y="1994257"/>
              <a:ext cx="0" cy="3303594"/>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 xmlns:a16="http://schemas.microsoft.com/office/drawing/2014/main" id="{A05B83C3-275A-4C52-9604-6C08B409E742}"/>
                </a:ext>
              </a:extLst>
            </p:cNvPr>
            <p:cNvSpPr txBox="1"/>
            <p:nvPr/>
          </p:nvSpPr>
          <p:spPr>
            <a:xfrm>
              <a:off x="1044824" y="1690689"/>
              <a:ext cx="1433135" cy="309984"/>
            </a:xfrm>
            <a:prstGeom prst="rect">
              <a:avLst/>
            </a:prstGeom>
            <a:noFill/>
          </p:spPr>
          <p:txBody>
            <a:bodyPr wrap="square" rtlCol="0">
              <a:spAutoFit/>
            </a:bodyPr>
            <a:lstStyle/>
            <a:p>
              <a:pPr algn="ctr"/>
              <a:r>
                <a:rPr lang="en-US" dirty="0"/>
                <a:t>Task 1</a:t>
              </a:r>
              <a:endParaRPr lang="en-CA" dirty="0"/>
            </a:p>
          </p:txBody>
        </p:sp>
      </p:grpSp>
      <p:sp>
        <p:nvSpPr>
          <p:cNvPr id="13" name="Rectangle 12">
            <a:extLst>
              <a:ext uri="{FF2B5EF4-FFF2-40B4-BE49-F238E27FC236}">
                <a16:creationId xmlns="" xmlns:a16="http://schemas.microsoft.com/office/drawing/2014/main" id="{5BF6D12F-64DB-425E-B731-6D387B5E91B5}"/>
              </a:ext>
            </a:extLst>
          </p:cNvPr>
          <p:cNvSpPr/>
          <p:nvPr/>
        </p:nvSpPr>
        <p:spPr>
          <a:xfrm>
            <a:off x="3754822" y="2252112"/>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 xmlns:a16="http://schemas.microsoft.com/office/drawing/2014/main" id="{658D73C8-6ACC-4FD1-85AA-F94BCC597466}"/>
              </a:ext>
            </a:extLst>
          </p:cNvPr>
          <p:cNvSpPr/>
          <p:nvPr/>
        </p:nvSpPr>
        <p:spPr>
          <a:xfrm>
            <a:off x="3754822" y="3429000"/>
            <a:ext cx="140643"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 xmlns:a16="http://schemas.microsoft.com/office/drawing/2014/main" id="{2395E638-B4D0-4695-B168-F83A1EF06CF1}"/>
              </a:ext>
            </a:extLst>
          </p:cNvPr>
          <p:cNvSpPr/>
          <p:nvPr/>
        </p:nvSpPr>
        <p:spPr>
          <a:xfrm>
            <a:off x="3754823" y="4078841"/>
            <a:ext cx="140640" cy="1890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0582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3" grpId="0" animBg="1"/>
      <p:bldP spid="16" grpId="0" animBg="1"/>
      <p:bldP spid="19"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5248</TotalTime>
  <Words>5350</Words>
  <Application>Microsoft Office PowerPoint</Application>
  <PresentationFormat>Custom</PresentationFormat>
  <Paragraphs>765</Paragraphs>
  <Slides>41</Slides>
  <Notes>35</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Custom Design</vt:lpstr>
      <vt:lpstr>Highly Performant I/O</vt:lpstr>
      <vt:lpstr>What is I/O?</vt:lpstr>
      <vt:lpstr>A Computer</vt:lpstr>
      <vt:lpstr>Waiting. Relatively how long?</vt:lpstr>
      <vt:lpstr>A Crude Classification</vt:lpstr>
      <vt:lpstr>Concerns when solving problems</vt:lpstr>
      <vt:lpstr>Quest for Speed – Parallel Execution</vt:lpstr>
      <vt:lpstr>Efficiency</vt:lpstr>
      <vt:lpstr>Quest for Efficiency - Concurrent Execution</vt:lpstr>
      <vt:lpstr>PowerPoint Presentation</vt:lpstr>
      <vt:lpstr>Programming Models for I/O</vt:lpstr>
      <vt:lpstr>Synchronous Blocking Boilerplate</vt:lpstr>
      <vt:lpstr>Synchronous Blocking (1 connection)</vt:lpstr>
      <vt:lpstr>PowerPoint Presentation</vt:lpstr>
      <vt:lpstr>Scaling Synchronous Blocking</vt:lpstr>
      <vt:lpstr>PowerPoint Presentation</vt:lpstr>
      <vt:lpstr>PowerPoint Presentation</vt:lpstr>
      <vt:lpstr>That easy to scale? What’s the big deal?</vt:lpstr>
      <vt:lpstr>Synchronous Non-Blocking (1 connection)</vt:lpstr>
      <vt:lpstr>PowerPoint Presentation</vt:lpstr>
      <vt:lpstr>Scaling Synchronous Non-Blocking</vt:lpstr>
      <vt:lpstr>PowerPoint Presentation</vt:lpstr>
      <vt:lpstr>Synchronous Non-Blocking Boilerplate</vt:lpstr>
      <vt:lpstr>PowerPoint Presentation</vt:lpstr>
      <vt:lpstr>Famous Asynchronous Software</vt:lpstr>
      <vt:lpstr>Asynchronous</vt:lpstr>
      <vt:lpstr>What is a Coroutine</vt:lpstr>
      <vt:lpstr>Finite State Machine</vt:lpstr>
      <vt:lpstr>Asynchronous Approaches</vt:lpstr>
      <vt:lpstr>Callbacks</vt:lpstr>
      <vt:lpstr>Futures</vt:lpstr>
      <vt:lpstr>Asynchronous Boilerplate</vt:lpstr>
      <vt:lpstr>PowerPoint Presentation</vt:lpstr>
      <vt:lpstr>PowerPoint Presentation</vt:lpstr>
      <vt:lpstr>PowerPoint Presentation</vt:lpstr>
      <vt:lpstr>Crappy Benchmarks (Python 3.6.9)</vt:lpstr>
      <vt:lpstr>Better I/O Benchmarks</vt:lpstr>
      <vt:lpstr>Does it matter?</vt:lpstr>
      <vt:lpstr>Resources</vt:lpstr>
      <vt:lpstr>More Resources</vt:lpstr>
      <vt:lpstr>Reach 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Highly Performant I/O</dc:title>
  <dc:creator>Peter Hunnisett</dc:creator>
  <cp:lastModifiedBy>Peter</cp:lastModifiedBy>
  <cp:revision>348</cp:revision>
  <dcterms:created xsi:type="dcterms:W3CDTF">2020-05-23T16:39:10Z</dcterms:created>
  <dcterms:modified xsi:type="dcterms:W3CDTF">2020-05-28T02:24:42Z</dcterms:modified>
</cp:coreProperties>
</file>