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</p:embeddedFont>
    <p:embeddedFont>
      <p:font typeface="Maven Pro"/>
      <p:regular r:id="rId19"/>
      <p:bold r:id="rId20"/>
    </p:embeddedFont>
    <p:embeddedFont>
      <p:font typeface="Righteous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5D5C96-4D78-4E6E-9BC2-E4751B5AB190}">
  <a:tblStyle styleId="{555D5C96-4D78-4E6E-9BC2-E4751B5AB1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Righteou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b339449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b33944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8a7a09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8a7a09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8a7a09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8a7a09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8a7a09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8a7a09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4c2da5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4c2da5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8a7a09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8a7a09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8a7a09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8a7a09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8d153d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8d153d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8a7a090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8a7a09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8a7a090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8a7a090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Tal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16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30825" y="0"/>
            <a:ext cx="6282300" cy="21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6000"/>
              <a:buFont typeface="Righteous"/>
              <a:buNone/>
              <a:defRPr sz="6000">
                <a:solidFill>
                  <a:srgbClr val="FAFAFA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ighteous"/>
              <a:buNone/>
              <a:defRPr sz="6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ighteous"/>
              <a:buNone/>
              <a:defRPr sz="6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ighteous"/>
              <a:buNone/>
              <a:defRPr sz="6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ighteous"/>
              <a:buNone/>
              <a:defRPr sz="6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ighteous"/>
              <a:buNone/>
              <a:defRPr sz="6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ighteous"/>
              <a:buNone/>
              <a:defRPr sz="6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ighteous"/>
              <a:buNone/>
              <a:defRPr sz="6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ighteous"/>
              <a:buNone/>
              <a:defRPr sz="6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76950" y="2359350"/>
            <a:ext cx="59901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sz="28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sz="2800"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sz="2800"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sz="2800"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sz="2800"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sz="2800"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sz="2800"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sz="2800"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sz="2800"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-127900" y="0"/>
            <a:ext cx="4717800" cy="514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descrição de seção 1">
  <p:cSld name="SECTION_TITLE_AND_DESCRIPTION_1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/>
          <p:nvPr/>
        </p:nvSpPr>
        <p:spPr>
          <a:xfrm>
            <a:off x="0" y="17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0" y="0"/>
            <a:ext cx="9144000" cy="1558500"/>
          </a:xfrm>
          <a:prstGeom prst="rect">
            <a:avLst/>
          </a:prstGeom>
          <a:solidFill>
            <a:srgbClr val="FF8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928600" y="1901525"/>
            <a:ext cx="7427400" cy="29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0" y="175"/>
            <a:ext cx="9144000" cy="1558500"/>
          </a:xfrm>
          <a:prstGeom prst="rect">
            <a:avLst/>
          </a:prstGeom>
          <a:solidFill>
            <a:srgbClr val="FF9900"/>
          </a:solidFill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://www.arduino.org/makers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4314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63800" y="4378925"/>
            <a:ext cx="18504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swald"/>
                <a:ea typeface="Oswald"/>
                <a:cs typeface="Oswald"/>
                <a:sym typeface="Oswald"/>
              </a:rPr>
              <a:t>Integrantes</a:t>
            </a:r>
            <a:r>
              <a:rPr lang="pt-BR" sz="3000">
                <a:latin typeface="Oswald"/>
                <a:ea typeface="Oswald"/>
                <a:cs typeface="Oswald"/>
                <a:sym typeface="Oswald"/>
              </a:rPr>
              <a:t>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663300" y="157925"/>
            <a:ext cx="8337600" cy="4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3C </a:t>
            </a:r>
            <a:br>
              <a:rPr lang="pt-BR" sz="6400"/>
            </a:br>
            <a:r>
              <a:rPr lang="pt-BR" sz="6400"/>
              <a:t>CARTEIRINHA</a:t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CHARGING</a:t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CENTER</a:t>
            </a:r>
            <a:endParaRPr sz="6400"/>
          </a:p>
        </p:txBody>
      </p:sp>
      <p:sp>
        <p:nvSpPr>
          <p:cNvPr id="76" name="Google Shape;76;p15"/>
          <p:cNvSpPr txBox="1"/>
          <p:nvPr/>
        </p:nvSpPr>
        <p:spPr>
          <a:xfrm>
            <a:off x="2156775" y="4402675"/>
            <a:ext cx="22968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Bruno Matsumura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Eber Lima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20225" y="4402675"/>
            <a:ext cx="30063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Pedro Henrique Birais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William Pacheco</a:t>
            </a:r>
            <a:endParaRPr sz="1600"/>
          </a:p>
        </p:txBody>
      </p:sp>
      <p:sp>
        <p:nvSpPr>
          <p:cNvPr id="78" name="Google Shape;78;p15"/>
          <p:cNvSpPr/>
          <p:nvPr/>
        </p:nvSpPr>
        <p:spPr>
          <a:xfrm>
            <a:off x="5922275" y="252675"/>
            <a:ext cx="2700600" cy="3900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046" y="1087722"/>
            <a:ext cx="2091073" cy="213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0" y="175"/>
            <a:ext cx="9144000" cy="15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Melhorias Futuras</a:t>
            </a:r>
            <a:endParaRPr sz="6400"/>
          </a:p>
        </p:txBody>
      </p:sp>
      <p:sp>
        <p:nvSpPr>
          <p:cNvPr id="148" name="Google Shape;148;p24"/>
          <p:cNvSpPr txBox="1"/>
          <p:nvPr/>
        </p:nvSpPr>
        <p:spPr>
          <a:xfrm>
            <a:off x="0" y="1558675"/>
            <a:ext cx="914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Droid Sans"/>
                <a:ea typeface="Droid Sans"/>
                <a:cs typeface="Droid Sans"/>
                <a:sym typeface="Droid Sans"/>
              </a:rPr>
              <a:t>Transferência de créditos entre </a:t>
            </a:r>
            <a:r>
              <a:rPr i="1" lang="pt-BR" sz="3000">
                <a:latin typeface="Droid Sans"/>
                <a:ea typeface="Droid Sans"/>
                <a:cs typeface="Droid Sans"/>
                <a:sym typeface="Droid Sans"/>
              </a:rPr>
              <a:t>carteirinhas</a:t>
            </a:r>
            <a:endParaRPr i="1" sz="30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0225"/>
            <a:ext cx="8496933" cy="30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0" y="175"/>
            <a:ext cx="9144000" cy="15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Conclusão</a:t>
            </a:r>
            <a:endParaRPr sz="6400"/>
          </a:p>
        </p:txBody>
      </p:sp>
      <p:sp>
        <p:nvSpPr>
          <p:cNvPr id="155" name="Google Shape;155;p25"/>
          <p:cNvSpPr txBox="1"/>
          <p:nvPr/>
        </p:nvSpPr>
        <p:spPr>
          <a:xfrm>
            <a:off x="-150" y="1558675"/>
            <a:ext cx="50484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roid Sans"/>
              <a:buChar char="●"/>
            </a:pPr>
            <a:r>
              <a:rPr lang="pt-BR" sz="24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Sistema mais </a:t>
            </a:r>
            <a:r>
              <a:rPr lang="pt-BR" sz="24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dinâmico</a:t>
            </a:r>
            <a:r>
              <a:rPr lang="pt-BR" sz="24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 e rápido </a:t>
            </a:r>
            <a:endParaRPr sz="24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roid Sans"/>
              <a:buChar char="●"/>
            </a:pPr>
            <a:r>
              <a:rPr lang="pt-BR" sz="24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Baixo custo</a:t>
            </a:r>
            <a:endParaRPr sz="24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roid Sans"/>
              <a:buChar char="●"/>
            </a:pPr>
            <a:r>
              <a:rPr lang="pt-BR" sz="24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Praticidade</a:t>
            </a:r>
            <a:endParaRPr sz="24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roid Sans"/>
              <a:buChar char="●"/>
            </a:pPr>
            <a:r>
              <a:rPr lang="pt-BR" sz="24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Modular</a:t>
            </a:r>
            <a:endParaRPr sz="24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roid Sans"/>
              <a:buChar char="●"/>
            </a:pPr>
            <a:r>
              <a:rPr lang="pt-BR" sz="24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Open-Source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0" y="1558675"/>
            <a:ext cx="4099250" cy="30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0" y="175"/>
            <a:ext cx="9144000" cy="15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O Problema</a:t>
            </a:r>
            <a:endParaRPr sz="6400"/>
          </a:p>
        </p:txBody>
      </p:sp>
      <p:sp>
        <p:nvSpPr>
          <p:cNvPr id="85" name="Google Shape;85;p16"/>
          <p:cNvSpPr txBox="1"/>
          <p:nvPr/>
        </p:nvSpPr>
        <p:spPr>
          <a:xfrm>
            <a:off x="0" y="1558675"/>
            <a:ext cx="91440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Droid Sans"/>
                <a:ea typeface="Droid Sans"/>
                <a:cs typeface="Droid Sans"/>
                <a:sym typeface="Droid Sans"/>
              </a:rPr>
              <a:t>Recarga do bilhete para o restaurante universitário(RU):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●"/>
            </a:pPr>
            <a:r>
              <a:rPr lang="pt-BR" sz="2400">
                <a:latin typeface="Droid Sans"/>
                <a:ea typeface="Droid Sans"/>
                <a:cs typeface="Droid Sans"/>
                <a:sym typeface="Droid Sans"/>
              </a:rPr>
              <a:t>Só pode ser feita em dinheiro;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●"/>
            </a:pPr>
            <a:r>
              <a:rPr lang="pt-BR" sz="2400">
                <a:latin typeface="Droid Sans"/>
                <a:ea typeface="Droid Sans"/>
                <a:cs typeface="Droid Sans"/>
                <a:sym typeface="Droid Sans"/>
              </a:rPr>
              <a:t>Só pode ser feita em dentro do próprio RU;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●"/>
            </a:pPr>
            <a:r>
              <a:rPr lang="pt-BR" sz="2400">
                <a:latin typeface="Droid Sans"/>
                <a:ea typeface="Droid Sans"/>
                <a:cs typeface="Droid Sans"/>
                <a:sym typeface="Droid Sans"/>
              </a:rPr>
              <a:t>Gera fila todos os dias;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Char char="●"/>
            </a:pPr>
            <a:r>
              <a:rPr lang="pt-BR" sz="2400">
                <a:latin typeface="Droid Sans"/>
                <a:ea typeface="Droid Sans"/>
                <a:cs typeface="Droid Sans"/>
                <a:sym typeface="Droid Sans"/>
              </a:rPr>
              <a:t>Obriga o saque de notas semanal para realizar a recarga;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0" y="175"/>
            <a:ext cx="9144000" cy="15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O Projeto</a:t>
            </a:r>
            <a:endParaRPr sz="6400"/>
          </a:p>
        </p:txBody>
      </p:sp>
      <p:sp>
        <p:nvSpPr>
          <p:cNvPr id="91" name="Google Shape;91;p17"/>
          <p:cNvSpPr txBox="1"/>
          <p:nvPr/>
        </p:nvSpPr>
        <p:spPr>
          <a:xfrm>
            <a:off x="0" y="1558675"/>
            <a:ext cx="914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Droid Sans"/>
                <a:ea typeface="Droid Sans"/>
                <a:cs typeface="Droid Sans"/>
                <a:sym typeface="Droid Sans"/>
              </a:rPr>
              <a:t>Central para recarga </a:t>
            </a:r>
            <a:r>
              <a:rPr lang="pt-BR" sz="3000">
                <a:latin typeface="Droid Sans"/>
                <a:ea typeface="Droid Sans"/>
                <a:cs typeface="Droid Sans"/>
                <a:sym typeface="Droid Sans"/>
              </a:rPr>
              <a:t>automática</a:t>
            </a:r>
            <a:r>
              <a:rPr lang="pt-BR" sz="3000">
                <a:latin typeface="Droid Sans"/>
                <a:ea typeface="Droid Sans"/>
                <a:cs typeface="Droid Sans"/>
                <a:sym typeface="Droid Sans"/>
              </a:rPr>
              <a:t> da "carteirinha"</a:t>
            </a:r>
            <a:endParaRPr sz="30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14350" y="2724025"/>
            <a:ext cx="5295900" cy="26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Alunos, professores e TA’s poderão:</a:t>
            </a:r>
            <a:endParaRPr sz="24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roid Sans"/>
              <a:buChar char="●"/>
            </a:pPr>
            <a:r>
              <a:rPr lang="pt-BR" sz="24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Cadastrar</a:t>
            </a:r>
            <a:endParaRPr sz="24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roid Sans"/>
              <a:buChar char="●"/>
            </a:pPr>
            <a:r>
              <a:rPr lang="pt-BR" sz="24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Colocar créditos </a:t>
            </a:r>
            <a:endParaRPr sz="24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roid Sans"/>
              <a:buChar char="●"/>
            </a:pPr>
            <a:r>
              <a:rPr lang="pt-BR" sz="24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Verificar saldo</a:t>
            </a:r>
            <a:endParaRPr sz="2400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2400175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8"/>
          <p:cNvGrpSpPr/>
          <p:nvPr/>
        </p:nvGrpSpPr>
        <p:grpSpPr>
          <a:xfrm>
            <a:off x="891127" y="1801590"/>
            <a:ext cx="1539067" cy="1540267"/>
            <a:chOff x="2644252" y="1801628"/>
            <a:chExt cx="1539067" cy="1540267"/>
          </a:xfrm>
        </p:grpSpPr>
        <p:pic>
          <p:nvPicPr>
            <p:cNvPr id="99" name="Google Shape;9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44252" y="1801628"/>
              <a:ext cx="1539067" cy="1540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8"/>
            <p:cNvSpPr/>
            <p:nvPr/>
          </p:nvSpPr>
          <p:spPr>
            <a:xfrm>
              <a:off x="2844988" y="2002964"/>
              <a:ext cx="1137596" cy="11375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arduino_logo.png" id="101" name="Google Shape;101;p18">
              <a:hlinkClick r:id="rId4"/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11617" y="2166490"/>
              <a:ext cx="1004349" cy="6904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8"/>
          <p:cNvSpPr/>
          <p:nvPr/>
        </p:nvSpPr>
        <p:spPr>
          <a:xfrm>
            <a:off x="6904975" y="1924025"/>
            <a:ext cx="1347900" cy="131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587300" y="2071613"/>
            <a:ext cx="1017900" cy="10002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2300" y="1666462"/>
            <a:ext cx="1810575" cy="18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5023" y="1997825"/>
            <a:ext cx="1147800" cy="11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5572875" y="2071613"/>
            <a:ext cx="1017900" cy="10002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Arduino Mega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Ethernet Shield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Teclado Membrana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Display LCD I2C RGB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Módulo RFID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Módulo Internet ESP01</a:t>
            </a:r>
            <a:endParaRPr b="1" sz="2000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0" y="175"/>
            <a:ext cx="9144000" cy="15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Modelagem do Protótipo</a:t>
            </a:r>
            <a:endParaRPr sz="6400"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5680" l="0" r="0" t="16401"/>
          <a:stretch/>
        </p:blipFill>
        <p:spPr>
          <a:xfrm>
            <a:off x="0" y="1485900"/>
            <a:ext cx="91439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00" y="0"/>
            <a:ext cx="48262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132750" y="1905000"/>
            <a:ext cx="40452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Arduino Mega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Ethernet Shield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Teclado Membrana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Display LCD I2C RGB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Módulo RFID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pt-BR" sz="2000"/>
              <a:t>Módulo Internet ESP01</a:t>
            </a:r>
            <a:endParaRPr b="1" sz="2000"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175"/>
            <a:ext cx="4310700" cy="15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Esquemático</a:t>
            </a:r>
            <a:endParaRPr sz="6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4294967295" type="ctrTitle"/>
          </p:nvPr>
        </p:nvSpPr>
        <p:spPr>
          <a:xfrm>
            <a:off x="403200" y="542400"/>
            <a:ext cx="8337600" cy="4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3C </a:t>
            </a:r>
            <a:br>
              <a:rPr lang="pt-BR" sz="6400"/>
            </a:br>
            <a:r>
              <a:rPr lang="pt-BR" sz="6400"/>
              <a:t>CARTEIRINHA</a:t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CHARGING</a:t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CENTER</a:t>
            </a:r>
            <a:endParaRPr sz="6400"/>
          </a:p>
        </p:txBody>
      </p:sp>
      <p:sp>
        <p:nvSpPr>
          <p:cNvPr id="127" name="Google Shape;127;p21"/>
          <p:cNvSpPr/>
          <p:nvPr/>
        </p:nvSpPr>
        <p:spPr>
          <a:xfrm>
            <a:off x="5856575" y="846900"/>
            <a:ext cx="2700600" cy="3900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346" y="1681947"/>
            <a:ext cx="2091073" cy="213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175"/>
            <a:ext cx="9144000" cy="10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Custos</a:t>
            </a:r>
            <a:endParaRPr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0" y="1547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{555D5C96-4D78-4E6E-9BC2-E4751B5AB190}</a:tableStyleId>
              </a:tblPr>
              <a:tblGrid>
                <a:gridCol w="3200400"/>
                <a:gridCol w="1619250"/>
                <a:gridCol w="1333500"/>
                <a:gridCol w="800100"/>
                <a:gridCol w="2190750"/>
              </a:tblGrid>
              <a:tr h="42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Descrição do Item</a:t>
                      </a:r>
                      <a:endParaRPr b="1" sz="15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Preço Un</a:t>
                      </a:r>
                      <a:endParaRPr b="1" sz="15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Quantidade</a:t>
                      </a:r>
                      <a:endParaRPr b="1" sz="15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Un</a:t>
                      </a:r>
                      <a:endParaRPr b="1" sz="15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Preço Total</a:t>
                      </a:r>
                      <a:endParaRPr b="1" sz="15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Arduino Mega 2560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R$ 40,00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pç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R$ 40,00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Ethernet Shield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R$ 25,00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pç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R$ 25,00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ESP8266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R$ 14,90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pç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R$ 14,90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Groove Display 16x2 RGB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R$ 18,90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pç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R$ 18,90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Módulo RFID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R$ 13,90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pç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R$ 13,90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Teclado de membrana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R$ 10,00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pç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R$ 10,00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PLA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R$ 0,11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100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R$ 11,00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297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Custo Total do Sistema</a:t>
                      </a:r>
                      <a:endParaRPr b="1" sz="15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R$ 133,70</a:t>
                      </a:r>
                      <a:endParaRPr b="1" sz="1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0" y="175"/>
            <a:ext cx="9144000" cy="15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Melhorias Futuras</a:t>
            </a:r>
            <a:endParaRPr sz="640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588" y="2543125"/>
            <a:ext cx="5850832" cy="26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0" y="1630138"/>
            <a:ext cx="914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Droid Sans"/>
                <a:ea typeface="Droid Sans"/>
                <a:cs typeface="Droid Sans"/>
                <a:sym typeface="Droid Sans"/>
              </a:rPr>
              <a:t>Implementação do pagamento por cartão</a:t>
            </a:r>
            <a:endParaRPr i="1" sz="3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