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6" r:id="rId2"/>
    <p:sldId id="256" r:id="rId3"/>
    <p:sldId id="257" r:id="rId4"/>
    <p:sldId id="286" r:id="rId5"/>
    <p:sldId id="287" r:id="rId6"/>
    <p:sldId id="288" r:id="rId7"/>
    <p:sldId id="267" r:id="rId8"/>
    <p:sldId id="271" r:id="rId9"/>
    <p:sldId id="293" r:id="rId10"/>
    <p:sldId id="291" r:id="rId11"/>
    <p:sldId id="274" r:id="rId12"/>
    <p:sldId id="280" r:id="rId13"/>
    <p:sldId id="277" r:id="rId14"/>
    <p:sldId id="275" r:id="rId15"/>
    <p:sldId id="285" r:id="rId16"/>
    <p:sldId id="295" r:id="rId17"/>
    <p:sldId id="290" r:id="rId18"/>
    <p:sldId id="289" r:id="rId19"/>
    <p:sldId id="282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a.paravani@gmail.com" initials="s" lastIdx="32" clrIdx="0">
    <p:extLst>
      <p:ext uri="{19B8F6BF-5375-455C-9EA6-DF929625EA0E}">
        <p15:presenceInfo xmlns:p15="http://schemas.microsoft.com/office/powerpoint/2012/main" userId="9ab8a1cf0d8385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5F5"/>
    <a:srgbClr val="F4C6EB"/>
    <a:srgbClr val="E8D2E5"/>
    <a:srgbClr val="D63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7T08:56:29.756" idx="2">
    <p:pos x="10" y="10"/>
    <p:text>insert an appendix with the description of main disctionaries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62486-49BA-47C2-9652-16787020265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9CD13-EACB-471C-BEE1-C7FBBBD0D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29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9CD13-EACB-471C-BEE1-C7FBBBD0DE8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67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203261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AC145A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3474723"/>
            <a:ext cx="10515600" cy="27022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7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9" y="1326291"/>
            <a:ext cx="6172201" cy="4993416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42858" indent="0">
              <a:buNone/>
              <a:defRPr sz="2100"/>
            </a:lvl2pPr>
            <a:lvl3pPr marL="685718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6" indent="0">
              <a:buNone/>
              <a:defRPr sz="1500"/>
            </a:lvl6pPr>
            <a:lvl7pPr marL="2057143" indent="0">
              <a:buNone/>
              <a:defRPr sz="1500"/>
            </a:lvl7pPr>
            <a:lvl8pPr marL="2400000" indent="0">
              <a:buNone/>
              <a:defRPr sz="1500"/>
            </a:lvl8pPr>
            <a:lvl9pPr marL="2742858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26291"/>
            <a:ext cx="3932238" cy="499341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rgbClr val="AC145A"/>
                </a:solidFill>
              </a:defRPr>
            </a:lvl1pPr>
            <a:lvl2pPr marL="342858" indent="0">
              <a:buNone/>
              <a:defRPr sz="1051"/>
            </a:lvl2pPr>
            <a:lvl3pPr marL="685718" indent="0">
              <a:buNone/>
              <a:defRPr sz="900"/>
            </a:lvl3pPr>
            <a:lvl4pPr marL="1028573" indent="0">
              <a:buNone/>
              <a:defRPr sz="751"/>
            </a:lvl4pPr>
            <a:lvl5pPr marL="1371430" indent="0">
              <a:buNone/>
              <a:defRPr sz="751"/>
            </a:lvl5pPr>
            <a:lvl6pPr marL="1714286" indent="0">
              <a:buNone/>
              <a:defRPr sz="751"/>
            </a:lvl6pPr>
            <a:lvl7pPr marL="2057143" indent="0">
              <a:buNone/>
              <a:defRPr sz="751"/>
            </a:lvl7pPr>
            <a:lvl8pPr marL="2400000" indent="0">
              <a:buNone/>
              <a:defRPr sz="751"/>
            </a:lvl8pPr>
            <a:lvl9pPr marL="2742858" indent="0">
              <a:buNone/>
              <a:defRPr sz="75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36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refram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1384956"/>
            <a:ext cx="10515600" cy="905087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AC145A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2682916"/>
            <a:ext cx="5181600" cy="34940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682913"/>
            <a:ext cx="5181600" cy="34940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1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9" y="1326291"/>
            <a:ext cx="6172201" cy="4993416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42858" indent="0">
              <a:buNone/>
              <a:defRPr sz="2100"/>
            </a:lvl2pPr>
            <a:lvl3pPr marL="685718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6" indent="0">
              <a:buNone/>
              <a:defRPr sz="1500"/>
            </a:lvl6pPr>
            <a:lvl7pPr marL="2057143" indent="0">
              <a:buNone/>
              <a:defRPr sz="1500"/>
            </a:lvl7pPr>
            <a:lvl8pPr marL="2400000" indent="0">
              <a:buNone/>
              <a:defRPr sz="1500"/>
            </a:lvl8pPr>
            <a:lvl9pPr marL="2742858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26291"/>
            <a:ext cx="3932238" cy="499341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rgbClr val="AC145A"/>
                </a:solidFill>
              </a:defRPr>
            </a:lvl1pPr>
            <a:lvl2pPr marL="342858" indent="0">
              <a:buNone/>
              <a:defRPr sz="1051"/>
            </a:lvl2pPr>
            <a:lvl3pPr marL="685718" indent="0">
              <a:buNone/>
              <a:defRPr sz="900"/>
            </a:lvl3pPr>
            <a:lvl4pPr marL="1028573" indent="0">
              <a:buNone/>
              <a:defRPr sz="751"/>
            </a:lvl4pPr>
            <a:lvl5pPr marL="1371430" indent="0">
              <a:buNone/>
              <a:defRPr sz="751"/>
            </a:lvl5pPr>
            <a:lvl6pPr marL="1714286" indent="0">
              <a:buNone/>
              <a:defRPr sz="751"/>
            </a:lvl6pPr>
            <a:lvl7pPr marL="2057143" indent="0">
              <a:buNone/>
              <a:defRPr sz="751"/>
            </a:lvl7pPr>
            <a:lvl8pPr marL="2400000" indent="0">
              <a:buNone/>
              <a:defRPr sz="751"/>
            </a:lvl8pPr>
            <a:lvl9pPr marL="2742858" indent="0">
              <a:buNone/>
              <a:defRPr sz="75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264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82FCBA-DFE8-4EE0-A0D9-B6CB0FB2A804}" type="datetime1">
              <a:rPr lang="en-GB"/>
              <a:pPr lvl="0"/>
              <a:t>16/02/2022</a:t>
            </a:fld>
            <a:endParaRPr lang="en-GB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51EF02-6986-469D-B99C-F7CDEBF6C56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0400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FF9A17-F55D-42D4-BD40-F88F93603215}" type="datetime1">
              <a:rPr lang="en-GB"/>
              <a:pPr lvl="0"/>
              <a:t>16/02/2022</a:t>
            </a:fld>
            <a:endParaRPr lang="en-GB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A96199-AB4F-474B-B341-060A43EDE65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4858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CA4742-B1C9-40E0-9F23-CD65B96EF976}" type="datetime1">
              <a:rPr lang="en-GB"/>
              <a:pPr lvl="0"/>
              <a:t>16/02/2022</a:t>
            </a:fld>
            <a:endParaRPr lang="en-GB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1638BD-A6A9-418E-B123-B4CE6523F68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6129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2000989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0249" y="220797"/>
            <a:ext cx="4289120" cy="939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0" y="17"/>
            <a:ext cx="12192000" cy="734844"/>
          </a:xfrm>
          <a:custGeom>
            <a:avLst/>
            <a:gdLst>
              <a:gd name="T0" fmla="*/ 0 w 1123"/>
              <a:gd name="T1" fmla="*/ 0 h 90"/>
              <a:gd name="T2" fmla="*/ 0 w 1123"/>
              <a:gd name="T3" fmla="*/ 90 h 90"/>
              <a:gd name="T4" fmla="*/ 957 w 1123"/>
              <a:gd name="T5" fmla="*/ 90 h 90"/>
              <a:gd name="T6" fmla="*/ 955 w 1123"/>
              <a:gd name="T7" fmla="*/ 89 h 90"/>
              <a:gd name="T8" fmla="*/ 949 w 1123"/>
              <a:gd name="T9" fmla="*/ 73 h 90"/>
              <a:gd name="T10" fmla="*/ 949 w 1123"/>
              <a:gd name="T11" fmla="*/ 43 h 90"/>
              <a:gd name="T12" fmla="*/ 966 w 1123"/>
              <a:gd name="T13" fmla="*/ 43 h 90"/>
              <a:gd name="T14" fmla="*/ 966 w 1123"/>
              <a:gd name="T15" fmla="*/ 74 h 90"/>
              <a:gd name="T16" fmla="*/ 967 w 1123"/>
              <a:gd name="T17" fmla="*/ 80 h 90"/>
              <a:gd name="T18" fmla="*/ 973 w 1123"/>
              <a:gd name="T19" fmla="*/ 82 h 90"/>
              <a:gd name="T20" fmla="*/ 978 w 1123"/>
              <a:gd name="T21" fmla="*/ 80 h 90"/>
              <a:gd name="T22" fmla="*/ 980 w 1123"/>
              <a:gd name="T23" fmla="*/ 74 h 90"/>
              <a:gd name="T24" fmla="*/ 980 w 1123"/>
              <a:gd name="T25" fmla="*/ 43 h 90"/>
              <a:gd name="T26" fmla="*/ 996 w 1123"/>
              <a:gd name="T27" fmla="*/ 43 h 90"/>
              <a:gd name="T28" fmla="*/ 996 w 1123"/>
              <a:gd name="T29" fmla="*/ 70 h 90"/>
              <a:gd name="T30" fmla="*/ 990 w 1123"/>
              <a:gd name="T31" fmla="*/ 89 h 90"/>
              <a:gd name="T32" fmla="*/ 988 w 1123"/>
              <a:gd name="T33" fmla="*/ 90 h 90"/>
              <a:gd name="T34" fmla="*/ 1012 w 1123"/>
              <a:gd name="T35" fmla="*/ 90 h 90"/>
              <a:gd name="T36" fmla="*/ 1002 w 1123"/>
              <a:gd name="T37" fmla="*/ 68 h 90"/>
              <a:gd name="T38" fmla="*/ 1028 w 1123"/>
              <a:gd name="T39" fmla="*/ 41 h 90"/>
              <a:gd name="T40" fmla="*/ 1048 w 1123"/>
              <a:gd name="T41" fmla="*/ 49 h 90"/>
              <a:gd name="T42" fmla="*/ 1052 w 1123"/>
              <a:gd name="T43" fmla="*/ 55 h 90"/>
              <a:gd name="T44" fmla="*/ 1039 w 1123"/>
              <a:gd name="T45" fmla="*/ 62 h 90"/>
              <a:gd name="T46" fmla="*/ 1028 w 1123"/>
              <a:gd name="T47" fmla="*/ 53 h 90"/>
              <a:gd name="T48" fmla="*/ 1022 w 1123"/>
              <a:gd name="T49" fmla="*/ 56 h 90"/>
              <a:gd name="T50" fmla="*/ 1018 w 1123"/>
              <a:gd name="T51" fmla="*/ 67 h 90"/>
              <a:gd name="T52" fmla="*/ 1028 w 1123"/>
              <a:gd name="T53" fmla="*/ 82 h 90"/>
              <a:gd name="T54" fmla="*/ 1039 w 1123"/>
              <a:gd name="T55" fmla="*/ 74 h 90"/>
              <a:gd name="T56" fmla="*/ 1052 w 1123"/>
              <a:gd name="T57" fmla="*/ 80 h 90"/>
              <a:gd name="T58" fmla="*/ 1047 w 1123"/>
              <a:gd name="T59" fmla="*/ 87 h 90"/>
              <a:gd name="T60" fmla="*/ 1044 w 1123"/>
              <a:gd name="T61" fmla="*/ 90 h 90"/>
              <a:gd name="T62" fmla="*/ 1059 w 1123"/>
              <a:gd name="T63" fmla="*/ 90 h 90"/>
              <a:gd name="T64" fmla="*/ 1059 w 1123"/>
              <a:gd name="T65" fmla="*/ 43 h 90"/>
              <a:gd name="T66" fmla="*/ 1075 w 1123"/>
              <a:gd name="T67" fmla="*/ 43 h 90"/>
              <a:gd name="T68" fmla="*/ 1075 w 1123"/>
              <a:gd name="T69" fmla="*/ 80 h 90"/>
              <a:gd name="T70" fmla="*/ 1096 w 1123"/>
              <a:gd name="T71" fmla="*/ 80 h 90"/>
              <a:gd name="T72" fmla="*/ 1096 w 1123"/>
              <a:gd name="T73" fmla="*/ 90 h 90"/>
              <a:gd name="T74" fmla="*/ 1123 w 1123"/>
              <a:gd name="T75" fmla="*/ 90 h 90"/>
              <a:gd name="T76" fmla="*/ 1123 w 1123"/>
              <a:gd name="T77" fmla="*/ 0 h 90"/>
              <a:gd name="T78" fmla="*/ 0 w 1123"/>
              <a:gd name="T7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23" h="90">
                <a:moveTo>
                  <a:pt x="0" y="0"/>
                </a:moveTo>
                <a:cubicBezTo>
                  <a:pt x="0" y="90"/>
                  <a:pt x="0" y="90"/>
                  <a:pt x="0" y="90"/>
                </a:cubicBezTo>
                <a:cubicBezTo>
                  <a:pt x="957" y="90"/>
                  <a:pt x="957" y="90"/>
                  <a:pt x="957" y="90"/>
                </a:cubicBezTo>
                <a:cubicBezTo>
                  <a:pt x="956" y="90"/>
                  <a:pt x="955" y="89"/>
                  <a:pt x="955" y="89"/>
                </a:cubicBezTo>
                <a:cubicBezTo>
                  <a:pt x="950" y="84"/>
                  <a:pt x="950" y="78"/>
                  <a:pt x="949" y="73"/>
                </a:cubicBezTo>
                <a:cubicBezTo>
                  <a:pt x="949" y="43"/>
                  <a:pt x="949" y="43"/>
                  <a:pt x="949" y="43"/>
                </a:cubicBezTo>
                <a:cubicBezTo>
                  <a:pt x="966" y="43"/>
                  <a:pt x="966" y="43"/>
                  <a:pt x="966" y="43"/>
                </a:cubicBezTo>
                <a:cubicBezTo>
                  <a:pt x="966" y="74"/>
                  <a:pt x="966" y="74"/>
                  <a:pt x="966" y="74"/>
                </a:cubicBezTo>
                <a:cubicBezTo>
                  <a:pt x="966" y="76"/>
                  <a:pt x="966" y="79"/>
                  <a:pt x="967" y="80"/>
                </a:cubicBezTo>
                <a:cubicBezTo>
                  <a:pt x="969" y="82"/>
                  <a:pt x="971" y="82"/>
                  <a:pt x="973" y="82"/>
                </a:cubicBezTo>
                <a:cubicBezTo>
                  <a:pt x="975" y="82"/>
                  <a:pt x="977" y="81"/>
                  <a:pt x="978" y="80"/>
                </a:cubicBezTo>
                <a:cubicBezTo>
                  <a:pt x="979" y="79"/>
                  <a:pt x="980" y="76"/>
                  <a:pt x="980" y="74"/>
                </a:cubicBezTo>
                <a:cubicBezTo>
                  <a:pt x="980" y="43"/>
                  <a:pt x="980" y="43"/>
                  <a:pt x="980" y="43"/>
                </a:cubicBezTo>
                <a:cubicBezTo>
                  <a:pt x="996" y="43"/>
                  <a:pt x="996" y="43"/>
                  <a:pt x="996" y="43"/>
                </a:cubicBezTo>
                <a:cubicBezTo>
                  <a:pt x="996" y="70"/>
                  <a:pt x="996" y="70"/>
                  <a:pt x="996" y="70"/>
                </a:cubicBezTo>
                <a:cubicBezTo>
                  <a:pt x="996" y="75"/>
                  <a:pt x="996" y="83"/>
                  <a:pt x="990" y="89"/>
                </a:cubicBezTo>
                <a:cubicBezTo>
                  <a:pt x="989" y="89"/>
                  <a:pt x="989" y="90"/>
                  <a:pt x="988" y="90"/>
                </a:cubicBezTo>
                <a:cubicBezTo>
                  <a:pt x="1012" y="90"/>
                  <a:pt x="1012" y="90"/>
                  <a:pt x="1012" y="90"/>
                </a:cubicBezTo>
                <a:cubicBezTo>
                  <a:pt x="1005" y="85"/>
                  <a:pt x="1002" y="76"/>
                  <a:pt x="1002" y="68"/>
                </a:cubicBezTo>
                <a:cubicBezTo>
                  <a:pt x="1002" y="55"/>
                  <a:pt x="1011" y="41"/>
                  <a:pt x="1028" y="41"/>
                </a:cubicBezTo>
                <a:cubicBezTo>
                  <a:pt x="1035" y="41"/>
                  <a:pt x="1043" y="44"/>
                  <a:pt x="1048" y="49"/>
                </a:cubicBezTo>
                <a:cubicBezTo>
                  <a:pt x="1050" y="51"/>
                  <a:pt x="1051" y="53"/>
                  <a:pt x="1052" y="55"/>
                </a:cubicBezTo>
                <a:cubicBezTo>
                  <a:pt x="1039" y="62"/>
                  <a:pt x="1039" y="62"/>
                  <a:pt x="1039" y="62"/>
                </a:cubicBezTo>
                <a:cubicBezTo>
                  <a:pt x="1038" y="59"/>
                  <a:pt x="1035" y="53"/>
                  <a:pt x="1028" y="53"/>
                </a:cubicBezTo>
                <a:cubicBezTo>
                  <a:pt x="1025" y="53"/>
                  <a:pt x="1023" y="55"/>
                  <a:pt x="1022" y="56"/>
                </a:cubicBezTo>
                <a:cubicBezTo>
                  <a:pt x="1018" y="60"/>
                  <a:pt x="1018" y="65"/>
                  <a:pt x="1018" y="67"/>
                </a:cubicBezTo>
                <a:cubicBezTo>
                  <a:pt x="1018" y="75"/>
                  <a:pt x="1021" y="82"/>
                  <a:pt x="1028" y="82"/>
                </a:cubicBezTo>
                <a:cubicBezTo>
                  <a:pt x="1036" y="82"/>
                  <a:pt x="1038" y="75"/>
                  <a:pt x="1039" y="74"/>
                </a:cubicBezTo>
                <a:cubicBezTo>
                  <a:pt x="1052" y="80"/>
                  <a:pt x="1052" y="80"/>
                  <a:pt x="1052" y="80"/>
                </a:cubicBezTo>
                <a:cubicBezTo>
                  <a:pt x="1051" y="83"/>
                  <a:pt x="1050" y="85"/>
                  <a:pt x="1047" y="87"/>
                </a:cubicBezTo>
                <a:cubicBezTo>
                  <a:pt x="1046" y="88"/>
                  <a:pt x="1045" y="89"/>
                  <a:pt x="1044" y="90"/>
                </a:cubicBezTo>
                <a:cubicBezTo>
                  <a:pt x="1059" y="90"/>
                  <a:pt x="1059" y="90"/>
                  <a:pt x="1059" y="90"/>
                </a:cubicBezTo>
                <a:cubicBezTo>
                  <a:pt x="1059" y="43"/>
                  <a:pt x="1059" y="43"/>
                  <a:pt x="1059" y="43"/>
                </a:cubicBezTo>
                <a:cubicBezTo>
                  <a:pt x="1075" y="43"/>
                  <a:pt x="1075" y="43"/>
                  <a:pt x="1075" y="43"/>
                </a:cubicBezTo>
                <a:cubicBezTo>
                  <a:pt x="1075" y="80"/>
                  <a:pt x="1075" y="80"/>
                  <a:pt x="1075" y="80"/>
                </a:cubicBezTo>
                <a:cubicBezTo>
                  <a:pt x="1096" y="80"/>
                  <a:pt x="1096" y="80"/>
                  <a:pt x="1096" y="80"/>
                </a:cubicBezTo>
                <a:cubicBezTo>
                  <a:pt x="1096" y="90"/>
                  <a:pt x="1096" y="90"/>
                  <a:pt x="1096" y="90"/>
                </a:cubicBezTo>
                <a:cubicBezTo>
                  <a:pt x="1123" y="90"/>
                  <a:pt x="1123" y="90"/>
                  <a:pt x="1123" y="90"/>
                </a:cubicBezTo>
                <a:cubicBezTo>
                  <a:pt x="1123" y="0"/>
                  <a:pt x="1123" y="0"/>
                  <a:pt x="112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AC145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26857" y="367437"/>
            <a:ext cx="4089401" cy="2386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1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 algn="l" defTabSz="685800" rtl="0" eaLnBrk="1" latinLnBrk="0" hangingPunct="1">
              <a:lnSpc>
                <a:spcPct val="8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INSTITUTE OF FINANCE AND TECHNOLOGY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9" y="185181"/>
            <a:ext cx="391140" cy="36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5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68571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0" indent="-89990" algn="l" defTabSz="685718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89990" indent="-89990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9990" indent="-89990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89990" indent="-89990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9990" indent="-89990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717" indent="-171430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1" indent="-171430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290" indent="-171430" algn="l" defTabSz="6857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58" algn="l" defTabSz="6857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18" algn="l" defTabSz="6857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6" algn="l" defTabSz="6857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3" algn="l" defTabSz="6857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8" algn="l" defTabSz="685718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0"/>
          <p:cNvPicPr>
            <a:picLocks noChangeAspect="1"/>
          </p:cNvPicPr>
          <p:nvPr/>
        </p:nvPicPr>
        <p:blipFill>
          <a:blip r:embed="rId2"/>
          <a:srcRect l="84" t="384" r="-167" b="-51"/>
          <a:stretch>
            <a:fillRect/>
          </a:stretch>
        </p:blipFill>
        <p:spPr>
          <a:xfrm>
            <a:off x="9235" y="831271"/>
            <a:ext cx="12191996" cy="610111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Segnaposto testo 1"/>
          <p:cNvSpPr txBox="1">
            <a:spLocks noGrp="1"/>
          </p:cNvSpPr>
          <p:nvPr>
            <p:ph type="body" idx="4294967295"/>
          </p:nvPr>
        </p:nvSpPr>
        <p:spPr>
          <a:xfrm>
            <a:off x="9236" y="4876799"/>
            <a:ext cx="12151819" cy="1163781"/>
          </a:xfrm>
          <a:solidFill>
            <a:srgbClr val="8A1047">
              <a:alpha val="62000"/>
            </a:srgbClr>
          </a:solidFill>
        </p:spPr>
        <p:txBody>
          <a:bodyPr>
            <a:noAutofit/>
          </a:bodyPr>
          <a:lstStyle/>
          <a:p>
            <a:pPr marL="0" lvl="0" indent="0" algn="r" defTabSz="514301">
              <a:lnSpc>
                <a:spcPct val="80000"/>
              </a:lnSpc>
              <a:spcBef>
                <a:spcPts val="563"/>
              </a:spcBef>
              <a:buSzTx/>
              <a:buNone/>
            </a:pPr>
            <a:r>
              <a:rPr lang="en-GB" sz="3600" dirty="0">
                <a:solidFill>
                  <a:srgbClr val="FFFFFF"/>
                </a:solidFill>
                <a:latin typeface="Arial" charset="0"/>
                <a:cs typeface="Arial" charset="0"/>
              </a:rPr>
              <a:t>Financial Analytics and Machine Learning</a:t>
            </a:r>
          </a:p>
          <a:p>
            <a:pPr marL="0" lvl="0" indent="0" algn="r" defTabSz="514301">
              <a:lnSpc>
                <a:spcPct val="80000"/>
              </a:lnSpc>
              <a:spcBef>
                <a:spcPts val="563"/>
              </a:spcBef>
              <a:buSzTx/>
              <a:buNone/>
            </a:pPr>
            <a:r>
              <a:rPr lang="it-IT" sz="1600" b="0" dirty="0">
                <a:solidFill>
                  <a:srgbClr val="FFFFFF"/>
                </a:solidFill>
              </a:rPr>
              <a:t>Prof</a:t>
            </a:r>
            <a:r>
              <a:rPr lang="it-IT" sz="1800" b="0" dirty="0">
                <a:solidFill>
                  <a:srgbClr val="FFFFFF"/>
                </a:solidFill>
              </a:rPr>
              <a:t>. Simona Paravani-Mellinghoff, </a:t>
            </a:r>
            <a:r>
              <a:rPr lang="it-IT" sz="1600" b="0" dirty="0">
                <a:solidFill>
                  <a:srgbClr val="FFFFFF"/>
                </a:solidFill>
              </a:rPr>
              <a:t>Prof. Fabrizio Coiai</a:t>
            </a:r>
            <a:r>
              <a:rPr lang="it-IT" sz="2000" b="0" dirty="0">
                <a:solidFill>
                  <a:srgbClr val="FFFFFF"/>
                </a:solidFill>
                <a:latin typeface="Arial" charset="0"/>
                <a:cs typeface="Arial" charset="0"/>
              </a:rPr>
              <a:t> | UCL Institute of Finance and Technology</a:t>
            </a:r>
          </a:p>
          <a:p>
            <a:pPr marL="0" lvl="0" indent="0" algn="r" defTabSz="514301">
              <a:lnSpc>
                <a:spcPct val="80000"/>
              </a:lnSpc>
              <a:spcBef>
                <a:spcPts val="563"/>
              </a:spcBef>
              <a:buSzTx/>
              <a:buNone/>
            </a:pPr>
            <a:endParaRPr lang="it-IT" sz="2000" b="0" dirty="0">
              <a:solidFill>
                <a:srgbClr val="FFFFFF"/>
              </a:solidFill>
              <a:latin typeface="Arial" charset="0"/>
              <a:cs typeface="Arial" charset="0"/>
            </a:endParaRPr>
          </a:p>
          <a:p>
            <a:pPr marL="0" lvl="0" indent="0" algn="r" defTabSz="514301">
              <a:lnSpc>
                <a:spcPct val="80000"/>
              </a:lnSpc>
              <a:spcBef>
                <a:spcPts val="563"/>
              </a:spcBef>
              <a:buSzTx/>
              <a:buNone/>
            </a:pPr>
            <a:r>
              <a:rPr lang="it-IT" sz="2000" b="0" dirty="0">
                <a:solidFill>
                  <a:srgbClr val="FFFFFF"/>
                </a:solidFill>
                <a:latin typeface="Arial" charset="0"/>
                <a:cs typeface="Arial" charset="0"/>
              </a:rPr>
              <a:t>s.paravani@ucl.ac.uk</a:t>
            </a:r>
            <a:endParaRPr lang="it-IT" sz="40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30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819729" y="1173750"/>
            <a:ext cx="10515600" cy="220180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GB" sz="3000" dirty="0" err="1"/>
              <a:t>FinBERT</a:t>
            </a:r>
            <a:endParaRPr lang="en-GB" sz="3000" dirty="0"/>
          </a:p>
          <a:p>
            <a:pPr marL="0" lvl="0" indent="0">
              <a:buNone/>
            </a:pPr>
            <a:endParaRPr lang="en-GB" b="0" dirty="0"/>
          </a:p>
          <a:p>
            <a:pPr lvl="0">
              <a:lnSpc>
                <a:spcPct val="100000"/>
              </a:lnSpc>
            </a:pPr>
            <a:r>
              <a:rPr lang="en-GB" b="0" dirty="0"/>
              <a:t>A pre-trained NLP model to analyse sentiment of financial text. It is built by further training the BERT language model in the finance domain, using a large financial corpus and thereby fine-tuning it for financial sentiment classification.</a:t>
            </a:r>
          </a:p>
          <a:p>
            <a:pPr lvl="0">
              <a:lnSpc>
                <a:spcPct val="100000"/>
              </a:lnSpc>
            </a:pPr>
            <a:endParaRPr lang="en-GB" b="0" dirty="0"/>
          </a:p>
          <a:p>
            <a:pPr lvl="0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F3FA2-4608-1F41-9321-A13681A7D90B}"/>
              </a:ext>
            </a:extLst>
          </p:cNvPr>
          <p:cNvSpPr txBox="1"/>
          <p:nvPr/>
        </p:nvSpPr>
        <p:spPr>
          <a:xfrm>
            <a:off x="819729" y="3482444"/>
            <a:ext cx="9053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</a:t>
            </a:r>
            <a:r>
              <a:rPr lang="en-GB" sz="1400" dirty="0"/>
              <a:t> </a:t>
            </a:r>
            <a:r>
              <a:rPr lang="en-GB" sz="1400" dirty="0" err="1"/>
              <a:t>Aracı</a:t>
            </a:r>
            <a:r>
              <a:rPr lang="en-GB" sz="1400" dirty="0"/>
              <a:t>, D. (2019). </a:t>
            </a:r>
            <a:r>
              <a:rPr lang="en-GB" sz="1400" dirty="0" err="1"/>
              <a:t>FinBERT</a:t>
            </a:r>
            <a:r>
              <a:rPr lang="en-GB" sz="1400" dirty="0"/>
              <a:t>: Financial Sentiment Analysis with Pre-trained Language Models. </a:t>
            </a:r>
            <a:r>
              <a:rPr lang="en-GB" sz="1400" i="1" dirty="0" err="1"/>
              <a:t>ArXiv</a:t>
            </a:r>
            <a:r>
              <a:rPr lang="en-GB" sz="1400" i="1" dirty="0"/>
              <a:t>.</a:t>
            </a:r>
            <a:endParaRPr lang="en-GB" sz="1400" dirty="0"/>
          </a:p>
          <a:p>
            <a:r>
              <a:rPr lang="en-US" sz="1400" dirty="0"/>
              <a:t>Available at: https://</a:t>
            </a:r>
            <a:r>
              <a:rPr lang="en-US" sz="1400" dirty="0" err="1"/>
              <a:t>arxiv.org</a:t>
            </a:r>
            <a:r>
              <a:rPr lang="en-US" sz="1400" dirty="0"/>
              <a:t>/pdf/1908.10063.pdf</a:t>
            </a:r>
          </a:p>
        </p:txBody>
      </p:sp>
      <p:pic>
        <p:nvPicPr>
          <p:cNvPr id="1026" name="Picture 2" descr="FinBERT: Financial Sentiment Analysis with BERT | by Zulkuf Genc | Prosus  AI Tech Blog | Medium">
            <a:extLst>
              <a:ext uri="{FF2B5EF4-FFF2-40B4-BE49-F238E27FC236}">
                <a16:creationId xmlns:a16="http://schemas.microsoft.com/office/drawing/2014/main" id="{23C795FF-442C-E24E-B068-1A4170360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08" y="4385926"/>
            <a:ext cx="5767859" cy="22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43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1847" y="2291621"/>
            <a:ext cx="10515600" cy="2852735"/>
          </a:xfrm>
        </p:spPr>
        <p:txBody>
          <a:bodyPr/>
          <a:lstStyle/>
          <a:p>
            <a:pPr lvl="0"/>
            <a:r>
              <a:rPr lang="en-GB" b="1" dirty="0"/>
              <a:t>NLP and Finance: USE cases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544" y="979055"/>
            <a:ext cx="11055930" cy="520714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3400" dirty="0"/>
              <a:t>Recommended readings:</a:t>
            </a:r>
            <a:endParaRPr lang="en-GB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b="0" dirty="0">
                <a:hlinkClick r:id="rId2"/>
              </a:rPr>
              <a:t>https://www.fintext.io/how-finance-uses-nlp/</a:t>
            </a:r>
            <a:endParaRPr lang="en-GB" b="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b="0" dirty="0">
                <a:hlinkClick r:id="rId2"/>
              </a:rPr>
              <a:t>Next-level NLP and potential ESG controversies | </a:t>
            </a:r>
            <a:r>
              <a:rPr lang="en-GB" b="0" dirty="0" err="1">
                <a:hlinkClick r:id="rId2"/>
              </a:rPr>
              <a:t>Refinitiv</a:t>
            </a:r>
            <a:r>
              <a:rPr lang="en-GB" b="0" dirty="0">
                <a:hlinkClick r:id="rId2"/>
              </a:rPr>
              <a:t> Perspectives</a:t>
            </a:r>
            <a:endParaRPr lang="en-GB" b="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b="0" dirty="0">
                <a:hlinkClick r:id="rId2"/>
              </a:rPr>
              <a:t>Evaluation of Sentiment Analysis in Finance: From Lexicons to Transformers - IEEE Journals &amp; Magazine</a:t>
            </a:r>
            <a:endParaRPr lang="en-GB" b="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b="0" dirty="0">
                <a:hlinkClick r:id="rId2"/>
              </a:rPr>
              <a:t>Comprehensive review of text-mining applications in finance | </a:t>
            </a:r>
            <a:r>
              <a:rPr lang="en-GB" b="0" dirty="0" err="1">
                <a:hlinkClick r:id="rId2"/>
              </a:rPr>
              <a:t>SpringerLink</a:t>
            </a:r>
            <a:endParaRPr lang="en-GB" b="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GB" b="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34120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1847" y="2291621"/>
            <a:ext cx="10515600" cy="2852735"/>
          </a:xfrm>
        </p:spPr>
        <p:txBody>
          <a:bodyPr/>
          <a:lstStyle/>
          <a:p>
            <a:pPr lvl="0"/>
            <a:r>
              <a:rPr lang="en-GB" b="1" dirty="0"/>
              <a:t>Let’s practice</a:t>
            </a:r>
          </a:p>
        </p:txBody>
      </p:sp>
    </p:spTree>
    <p:extLst>
      <p:ext uri="{BB962C8B-B14F-4D97-AF65-F5344CB8AC3E}">
        <p14:creationId xmlns:p14="http://schemas.microsoft.com/office/powerpoint/2010/main" val="179446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838202" y="1274619"/>
            <a:ext cx="10515600" cy="507771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3000" dirty="0"/>
              <a:t>Classroom exercise</a:t>
            </a:r>
          </a:p>
          <a:p>
            <a:pPr marL="0" indent="0">
              <a:lnSpc>
                <a:spcPct val="100000"/>
              </a:lnSpc>
              <a:buNone/>
            </a:pPr>
            <a:endParaRPr lang="it-IT" sz="3000" b="0" dirty="0"/>
          </a:p>
          <a:p>
            <a:pPr>
              <a:lnSpc>
                <a:spcPct val="100000"/>
              </a:lnSpc>
            </a:pPr>
            <a:r>
              <a:rPr lang="it-IT" sz="3000" b="0" dirty="0"/>
              <a:t> sample: from 2016-01-01 to 2021-01-01</a:t>
            </a:r>
          </a:p>
          <a:p>
            <a:pPr>
              <a:lnSpc>
                <a:spcPct val="100000"/>
              </a:lnSpc>
            </a:pPr>
            <a:r>
              <a:rPr lang="it-IT" sz="3000" b="0" dirty="0"/>
              <a:t> download daily news (WSJ and USA today) on Amazon</a:t>
            </a:r>
          </a:p>
          <a:p>
            <a:pPr>
              <a:lnSpc>
                <a:spcPct val="100000"/>
              </a:lnSpc>
            </a:pPr>
            <a:r>
              <a:rPr lang="it-IT" b="0" dirty="0"/>
              <a:t> aggregate news weekly</a:t>
            </a:r>
          </a:p>
          <a:p>
            <a:pPr>
              <a:lnSpc>
                <a:spcPct val="100000"/>
              </a:lnSpc>
            </a:pPr>
            <a:r>
              <a:rPr lang="it-IT" b="0" dirty="0"/>
              <a:t> compute sentiment indicator using the LM dictionary and tf-idf</a:t>
            </a:r>
          </a:p>
          <a:p>
            <a:pPr>
              <a:lnSpc>
                <a:spcPct val="100000"/>
              </a:lnSpc>
            </a:pPr>
            <a:r>
              <a:rPr lang="it-IT" b="0" dirty="0"/>
              <a:t> download and compute Amazon and the SP500 weekly log returns</a:t>
            </a:r>
          </a:p>
          <a:p>
            <a:pPr>
              <a:lnSpc>
                <a:spcPct val="100000"/>
              </a:lnSpc>
            </a:pPr>
            <a:r>
              <a:rPr lang="it-IT" b="0" dirty="0"/>
              <a:t> compute Amazon excess returns</a:t>
            </a:r>
          </a:p>
          <a:p>
            <a:pPr>
              <a:lnSpc>
                <a:spcPct val="100000"/>
              </a:lnSpc>
            </a:pPr>
            <a:r>
              <a:rPr lang="it-IT" b="0" dirty="0"/>
              <a:t> compute correlation measures between Amazon next week </a:t>
            </a:r>
            <a:r>
              <a:rPr lang="it-IT" b="0" dirty="0" err="1"/>
              <a:t>excess</a:t>
            </a:r>
            <a:r>
              <a:rPr lang="it-IT" b="0" dirty="0"/>
              <a:t> </a:t>
            </a:r>
            <a:r>
              <a:rPr lang="it-IT" b="0" dirty="0" err="1"/>
              <a:t>returns</a:t>
            </a:r>
            <a:r>
              <a:rPr lang="it-IT" b="0" dirty="0"/>
              <a:t> and the sentiment indicator</a:t>
            </a:r>
          </a:p>
          <a:p>
            <a:pPr>
              <a:lnSpc>
                <a:spcPct val="100000"/>
              </a:lnSpc>
            </a:pPr>
            <a:r>
              <a:rPr lang="it-IT" b="0" dirty="0"/>
              <a:t> compute accuracy of the sentiment indicator in signalling positive excess returns (next week). Where would you set the signalling threshold on the sentiment indicator? </a:t>
            </a:r>
            <a:r>
              <a:rPr lang="it-IT" b="0" dirty="0" err="1"/>
              <a:t>Why</a:t>
            </a:r>
            <a:r>
              <a:rPr lang="it-IT" b="0" dirty="0"/>
              <a:t>?</a:t>
            </a:r>
          </a:p>
          <a:p>
            <a:pPr>
              <a:lnSpc>
                <a:spcPct val="100000"/>
              </a:lnSpc>
            </a:pPr>
            <a:r>
              <a:rPr lang="en-GB" b="0" dirty="0"/>
              <a:t> repeat exercise using </a:t>
            </a:r>
            <a:r>
              <a:rPr lang="en-GB" b="0" dirty="0" err="1"/>
              <a:t>FinBERT</a:t>
            </a:r>
            <a:r>
              <a:rPr lang="en-GB" b="0" dirty="0"/>
              <a:t> for constructing sentiment indicator and compare and contrast results vs lexicon based approach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08892" y="2013527"/>
            <a:ext cx="10628039" cy="33321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6857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33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/>
              <a:t>All materials, including video lectures, can be used only and exclusively in relation to the Financial Analytics and Machine Learning course for the MSc in Banking and Digital Finance 2020/2021.No download, dissemination or reproduction is allowed.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297065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08892" y="3175685"/>
            <a:ext cx="10628039" cy="2170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6857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33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  <a:ea typeface="+mj-ea"/>
                <a:cs typeface="+mj-cs"/>
              </a:defRPr>
            </a:lvl1pPr>
          </a:lstStyle>
          <a:p>
            <a:pPr algn="ctr"/>
            <a:r>
              <a:rPr lang="en-GB" sz="5400" b="1"/>
              <a:t>Appendix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2213686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838200" y="883603"/>
            <a:ext cx="10515600" cy="5183565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GB" sz="3000" dirty="0"/>
              <a:t>Word2Vec</a:t>
            </a:r>
            <a:endParaRPr lang="en-GB" b="0" dirty="0"/>
          </a:p>
          <a:p>
            <a:pPr lvl="0">
              <a:lnSpc>
                <a:spcPct val="100000"/>
              </a:lnSpc>
            </a:pPr>
            <a:r>
              <a:rPr lang="en-GB" b="0" dirty="0"/>
              <a:t>Word2Vec is a shallow, two-layer neural networks which is trained to reconstruct linguistic contexts of words. It takes as its input a large corpus of words and produces a vector space, typically of several hundred dimensions, with each unique word in the corpus being assigned a corresponding vector in the space.</a:t>
            </a:r>
          </a:p>
          <a:p>
            <a:pPr lvl="0">
              <a:lnSpc>
                <a:spcPct val="100000"/>
              </a:lnSpc>
            </a:pPr>
            <a:endParaRPr lang="en-GB" b="0" dirty="0"/>
          </a:p>
          <a:p>
            <a:pPr lvl="0">
              <a:lnSpc>
                <a:spcPct val="100000"/>
              </a:lnSpc>
            </a:pPr>
            <a:r>
              <a:rPr lang="en-GB" b="0" dirty="0"/>
              <a:t>The effectiveness of Word2Vec comes from its ability to group together vectors of similar words. Given a large enough dataset, Word2Vec can make strong estimates about a words meaning based on their occurrences in the text. These estimates yield word associations with other words in the corpus.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15006-FD8D-B04C-A3B3-E52716C387AF}"/>
              </a:ext>
            </a:extLst>
          </p:cNvPr>
          <p:cNvSpPr txBox="1"/>
          <p:nvPr/>
        </p:nvSpPr>
        <p:spPr>
          <a:xfrm>
            <a:off x="1635035" y="6211669"/>
            <a:ext cx="8921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/word2vec-explained-49c52b4ccb71</a:t>
            </a:r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/analytics-</a:t>
            </a:r>
            <a:r>
              <a:rPr lang="en-US" dirty="0" err="1"/>
              <a:t>vidhya</a:t>
            </a:r>
            <a:r>
              <a:rPr lang="en-US" dirty="0"/>
              <a:t>/neural-networks-for-word-embeddings-4b49e0e9c955</a:t>
            </a:r>
          </a:p>
        </p:txBody>
      </p:sp>
    </p:spTree>
    <p:extLst>
      <p:ext uri="{BB962C8B-B14F-4D97-AF65-F5344CB8AC3E}">
        <p14:creationId xmlns:p14="http://schemas.microsoft.com/office/powerpoint/2010/main" val="2176549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838200" y="900113"/>
            <a:ext cx="10515600" cy="423821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GB" sz="3000" dirty="0"/>
              <a:t>Glove</a:t>
            </a:r>
            <a:endParaRPr lang="en-GB" b="0" dirty="0"/>
          </a:p>
          <a:p>
            <a:pPr lvl="0">
              <a:lnSpc>
                <a:spcPct val="100000"/>
              </a:lnSpc>
            </a:pPr>
            <a:r>
              <a:rPr lang="en-GB" b="0" dirty="0"/>
              <a:t> </a:t>
            </a:r>
            <a:r>
              <a:rPr lang="en-GB" b="0" dirty="0" err="1"/>
              <a:t>GloVe</a:t>
            </a:r>
            <a:r>
              <a:rPr lang="en-GB" b="0" dirty="0"/>
              <a:t> is an unsupervised learning algorithm for obtaining vector representations for words. Training is performed on aggregated global word-word co-occurrence statistics from a corpus, and the resulting representations showcase interesting linear substructures of the word vector space.</a:t>
            </a:r>
          </a:p>
          <a:p>
            <a:pPr lvl="0">
              <a:lnSpc>
                <a:spcPct val="100000"/>
              </a:lnSpc>
            </a:pPr>
            <a:endParaRPr lang="en-GB" b="0" dirty="0"/>
          </a:p>
          <a:p>
            <a:pPr lvl="0">
              <a:lnSpc>
                <a:spcPct val="100000"/>
              </a:lnSpc>
            </a:pPr>
            <a:r>
              <a:rPr lang="en-GB" b="0" dirty="0"/>
              <a:t>It is essentially a log-bilinear model with a weighted least-squares objective. The main intuition underlying the model is the simple observation that ratios of word-word co-occurrence probabilities have the potential for encoding some form of meaning. For example, consider the co-occurrence probabilities for target words </a:t>
            </a:r>
            <a:r>
              <a:rPr lang="en-GB" b="0" i="1" dirty="0"/>
              <a:t>ice</a:t>
            </a:r>
            <a:r>
              <a:rPr lang="en-GB" b="0" dirty="0"/>
              <a:t> and </a:t>
            </a:r>
            <a:r>
              <a:rPr lang="en-GB" b="0" i="1" dirty="0"/>
              <a:t>steam</a:t>
            </a:r>
            <a:r>
              <a:rPr lang="en-GB" b="0" dirty="0"/>
              <a:t> with various probe words from the vocabulary. Here are some actual probabilities from a 6 billion word corpus:</a:t>
            </a:r>
          </a:p>
          <a:p>
            <a:pPr lvl="0">
              <a:lnSpc>
                <a:spcPct val="100000"/>
              </a:lnSpc>
            </a:pP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A4FE9C-E63F-814E-AF0D-7A85FB1E2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4609068"/>
            <a:ext cx="88900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7802B8-A481-8E44-BCF5-64B4043F3453}"/>
              </a:ext>
            </a:extLst>
          </p:cNvPr>
          <p:cNvSpPr txBox="1"/>
          <p:nvPr/>
        </p:nvSpPr>
        <p:spPr>
          <a:xfrm>
            <a:off x="4235998" y="6488668"/>
            <a:ext cx="397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nlp.stanford.edu</a:t>
            </a:r>
            <a:r>
              <a:rPr lang="en-US" dirty="0"/>
              <a:t>/projects/glove/</a:t>
            </a:r>
          </a:p>
        </p:txBody>
      </p:sp>
    </p:spTree>
    <p:extLst>
      <p:ext uri="{BB962C8B-B14F-4D97-AF65-F5344CB8AC3E}">
        <p14:creationId xmlns:p14="http://schemas.microsoft.com/office/powerpoint/2010/main" val="3998819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819729" y="1529934"/>
            <a:ext cx="10515600" cy="435133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3000" dirty="0"/>
              <a:t>ELMO</a:t>
            </a:r>
          </a:p>
          <a:p>
            <a:pPr marL="0" lvl="0" indent="0">
              <a:buNone/>
            </a:pPr>
            <a:endParaRPr lang="en-GB" b="0" dirty="0"/>
          </a:p>
          <a:p>
            <a:pPr lvl="0">
              <a:lnSpc>
                <a:spcPct val="100000"/>
              </a:lnSpc>
            </a:pPr>
            <a:r>
              <a:rPr lang="en-GB" b="0" dirty="0"/>
              <a:t> Traditional word-embedding (word2vec, </a:t>
            </a:r>
            <a:r>
              <a:rPr lang="en-GB" b="0" dirty="0" err="1"/>
              <a:t>GloVe</a:t>
            </a:r>
            <a:r>
              <a:rPr lang="en-GB" b="0" dirty="0"/>
              <a:t>) fails to recognise context </a:t>
            </a:r>
          </a:p>
          <a:p>
            <a:pPr lvl="0">
              <a:lnSpc>
                <a:spcPct val="100000"/>
              </a:lnSpc>
            </a:pPr>
            <a:r>
              <a:rPr lang="en-GB" b="0" dirty="0"/>
              <a:t> ELMO is not just a representation of words in a dictionary and their corresponding vector, but attempts to represent/analyse a word in the context</a:t>
            </a:r>
          </a:p>
        </p:txBody>
      </p:sp>
    </p:spTree>
    <p:extLst>
      <p:ext uri="{BB962C8B-B14F-4D97-AF65-F5344CB8AC3E}">
        <p14:creationId xmlns:p14="http://schemas.microsoft.com/office/powerpoint/2010/main" val="389453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524003" y="1962870"/>
            <a:ext cx="9144000" cy="2387598"/>
          </a:xfrm>
        </p:spPr>
        <p:txBody>
          <a:bodyPr/>
          <a:lstStyle/>
          <a:p>
            <a:pPr lvl="0"/>
            <a:r>
              <a:rPr lang="en-GB" sz="5400" b="1" dirty="0"/>
              <a:t>NLP Techniques and Use in Finance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819729" y="1534904"/>
            <a:ext cx="10515600" cy="435133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3000" dirty="0"/>
              <a:t>ELMO</a:t>
            </a:r>
            <a:endParaRPr lang="en-GB" b="0" dirty="0"/>
          </a:p>
          <a:p>
            <a:pPr marL="0" lvl="0" indent="0">
              <a:lnSpc>
                <a:spcPct val="100000"/>
              </a:lnSpc>
              <a:buNone/>
            </a:pPr>
            <a:endParaRPr lang="en-GB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430" y="2222155"/>
            <a:ext cx="9140962" cy="36495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0684" y="5897296"/>
            <a:ext cx="836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it-IT" dirty="0"/>
              <a:t>Source: </a:t>
            </a:r>
            <a:r>
              <a:rPr lang="en-GB" dirty="0" err="1">
                <a:hlinkClick r:id="rId3"/>
              </a:rPr>
              <a:t>ELMo</a:t>
            </a:r>
            <a:r>
              <a:rPr lang="en-GB" dirty="0">
                <a:hlinkClick r:id="rId3"/>
              </a:rPr>
              <a:t>: Contextual language embedding | by Josh Taylor | Towards Data Science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618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838202" y="1431637"/>
            <a:ext cx="10515600" cy="4920692"/>
          </a:xfrm>
        </p:spPr>
        <p:txBody>
          <a:bodyPr/>
          <a:lstStyle/>
          <a:p>
            <a:pPr marL="0" lvl="0" indent="0">
              <a:buNone/>
            </a:pPr>
            <a:r>
              <a:rPr lang="en-GB" sz="3000" dirty="0"/>
              <a:t>Focus of the day</a:t>
            </a:r>
          </a:p>
          <a:p>
            <a:pPr marL="0" lvl="0" indent="0">
              <a:buNone/>
            </a:pPr>
            <a:endParaRPr lang="en-GB" dirty="0"/>
          </a:p>
          <a:p>
            <a:pPr lvl="0">
              <a:lnSpc>
                <a:spcPct val="100000"/>
              </a:lnSpc>
            </a:pPr>
            <a:r>
              <a:rPr lang="en-GB" b="0" dirty="0"/>
              <a:t>Discussion of Fed’s paper</a:t>
            </a:r>
          </a:p>
          <a:p>
            <a:pPr lvl="0">
              <a:lnSpc>
                <a:spcPct val="100000"/>
              </a:lnSpc>
            </a:pPr>
            <a:r>
              <a:rPr lang="en-GB" b="0" dirty="0"/>
              <a:t> NLP &amp; Machine Learning</a:t>
            </a:r>
          </a:p>
          <a:p>
            <a:pPr lvl="0">
              <a:lnSpc>
                <a:spcPct val="100000"/>
              </a:lnSpc>
            </a:pPr>
            <a:r>
              <a:rPr lang="en-GB" b="0" dirty="0"/>
              <a:t> NLP and Finance: A few use cases</a:t>
            </a:r>
          </a:p>
          <a:p>
            <a:pPr lvl="0">
              <a:lnSpc>
                <a:spcPct val="100000"/>
              </a:lnSpc>
            </a:pPr>
            <a:r>
              <a:rPr lang="en-GB" b="0" dirty="0"/>
              <a:t> Let’s practice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544" y="979055"/>
            <a:ext cx="11055930" cy="520714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3400" dirty="0"/>
              <a:t>Key learnings:</a:t>
            </a:r>
            <a:endParaRPr lang="en-GB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b="0" dirty="0"/>
              <a:t> Very clear purpose and thesis: Assess predictive accuracy of sentiment analysis NLP based models, hence their potential as substitutes to traditional survey based measures.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b="0" dirty="0"/>
              <a:t>Size of universe: 231k articles from 16 papers spanning period 01/1980 to 04/2015. Apply key filters:</a:t>
            </a:r>
          </a:p>
          <a:p>
            <a:pPr marL="1795727" lvl="5" indent="0">
              <a:lnSpc>
                <a:spcPct val="120000"/>
              </a:lnSpc>
              <a:buNone/>
            </a:pPr>
            <a:r>
              <a:rPr lang="en-GB" b="0" dirty="0"/>
              <a:t>1. LN classiﬁed “country subject” as “United States” (with an LN “relevance” threshold of at least 85%).</a:t>
            </a:r>
          </a:p>
          <a:p>
            <a:pPr marL="1795727" lvl="5" indent="0">
              <a:lnSpc>
                <a:spcPct val="120000"/>
              </a:lnSpc>
              <a:buNone/>
            </a:pPr>
            <a:r>
              <a:rPr lang="en-GB" b="0" dirty="0"/>
              <a:t>2. LN classiﬁed “topic subject” as “Economy” or “Economic” (with an LN “relevance” threshold of at least 85%).</a:t>
            </a:r>
          </a:p>
          <a:p>
            <a:pPr marL="1795727" lvl="5" indent="0">
              <a:lnSpc>
                <a:spcPct val="120000"/>
              </a:lnSpc>
              <a:buNone/>
            </a:pPr>
            <a:r>
              <a:rPr lang="en-GB" b="0" dirty="0"/>
              <a:t>3. LN did NOT classify the article as a “Brief” or “Summary” or “Digest.“</a:t>
            </a:r>
          </a:p>
          <a:p>
            <a:pPr marL="1795727" lvl="5" indent="0">
              <a:lnSpc>
                <a:spcPct val="120000"/>
              </a:lnSpc>
              <a:buNone/>
            </a:pPr>
            <a:r>
              <a:rPr lang="en-GB" b="0" dirty="0"/>
              <a:t>4. Article had 200 words or longer.</a:t>
            </a:r>
          </a:p>
          <a:p>
            <a:pPr marL="1795727" lvl="5" indent="0">
              <a:lnSpc>
                <a:spcPct val="120000"/>
              </a:lnSpc>
              <a:buNone/>
            </a:pPr>
            <a:r>
              <a:rPr lang="en-GB" b="0" dirty="0"/>
              <a:t>5. Article contained at least one of the following words: said, says, told, stated, wrote, reported.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GB" b="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27623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544" y="979055"/>
            <a:ext cx="11055930" cy="520714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3400" dirty="0"/>
              <a:t>Key learnings</a:t>
            </a:r>
            <a:endParaRPr lang="en-GB" dirty="0"/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GB" b="0" dirty="0"/>
              <a:t>Assess coverage of your lexicon-Table 1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endParaRPr lang="en-GB" b="0" dirty="0"/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GB" b="0" dirty="0"/>
              <a:t>Define a benchmark of what good looks like-800 articles rated by Fed researchers- “human benchmark”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GB" b="0" dirty="0"/>
              <a:t>Assess how the various lexicon options perform relative to the human benchmark. Key techniques: </a:t>
            </a:r>
            <a:r>
              <a:rPr lang="en-GB" b="0" u="sng" dirty="0"/>
              <a:t>Spearman rank correlation</a:t>
            </a:r>
            <a:r>
              <a:rPr lang="en-GB" b="0" dirty="0"/>
              <a:t>, R2 from an OLS regression of the human ratings on the model scores, the pseudo-R2 from an ordered logit regression, Macro-F1 statistic of classiﬁcation accuracy </a:t>
            </a:r>
          </a:p>
          <a:p>
            <a:pPr marL="0" indent="0">
              <a:lnSpc>
                <a:spcPct val="120000"/>
              </a:lnSpc>
              <a:buNone/>
            </a:pPr>
            <a:endParaRPr lang="en-GB" b="0" dirty="0"/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21662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544" y="979055"/>
            <a:ext cx="11055930" cy="52071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3400" dirty="0"/>
              <a:t>Key learnings</a:t>
            </a:r>
            <a:endParaRPr lang="en-GB" dirty="0"/>
          </a:p>
          <a:p>
            <a:pPr marL="514350" indent="-514350">
              <a:lnSpc>
                <a:spcPct val="120000"/>
              </a:lnSpc>
              <a:buFont typeface="+mj-lt"/>
              <a:buAutoNum type="arabicPeriod" startAt="6"/>
            </a:pPr>
            <a:r>
              <a:rPr lang="en-GB" b="0" dirty="0"/>
              <a:t>How to enhance the lexicon to deal with “unclassified” words</a:t>
            </a:r>
          </a:p>
          <a:p>
            <a:pPr>
              <a:lnSpc>
                <a:spcPct val="120000"/>
              </a:lnSpc>
            </a:pPr>
            <a:r>
              <a:rPr lang="en-GB" b="0" dirty="0"/>
              <a:t>Assign a sentiment class to each sentence using modified Vader</a:t>
            </a:r>
          </a:p>
          <a:p>
            <a:pPr>
              <a:lnSpc>
                <a:spcPct val="120000"/>
              </a:lnSpc>
            </a:pPr>
            <a:r>
              <a:rPr lang="en-GB" b="0" dirty="0"/>
              <a:t> Create a word-by-class matrix, counting the co-occurrence of each word with each of the sentiment classes. </a:t>
            </a:r>
          </a:p>
          <a:p>
            <a:pPr>
              <a:lnSpc>
                <a:spcPct val="120000"/>
              </a:lnSpc>
            </a:pPr>
            <a:r>
              <a:rPr lang="en-GB" b="0" dirty="0"/>
              <a:t> Estimate the implied sentiment association of each word via PMI (“pointwise mutual information”)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7"/>
            </a:pPr>
            <a:r>
              <a:rPr lang="en-GB" b="0" dirty="0"/>
              <a:t>Build an index based on the new news sentiment metric and measure correlation with established surveys of economic activity</a:t>
            </a:r>
          </a:p>
        </p:txBody>
      </p:sp>
    </p:spTree>
    <p:extLst>
      <p:ext uri="{BB962C8B-B14F-4D97-AF65-F5344CB8AC3E}">
        <p14:creationId xmlns:p14="http://schemas.microsoft.com/office/powerpoint/2010/main" val="85229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757957" y="2171552"/>
            <a:ext cx="10515600" cy="2852735"/>
          </a:xfrm>
        </p:spPr>
        <p:txBody>
          <a:bodyPr/>
          <a:lstStyle/>
          <a:p>
            <a:pPr lvl="0"/>
            <a:r>
              <a:rPr lang="en-GB" dirty="0"/>
              <a:t>NLP &amp; </a:t>
            </a:r>
            <a:r>
              <a:rPr lang="en-GB"/>
              <a:t>Machine Learning</a:t>
            </a:r>
            <a:endParaRPr lang="en-GB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819730" y="1320801"/>
            <a:ext cx="10515600" cy="503152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70000"/>
              </a:lnSpc>
              <a:buNone/>
            </a:pPr>
            <a:br>
              <a:rPr lang="en-GB" sz="2000" dirty="0"/>
            </a:br>
            <a:r>
              <a:rPr lang="en-GB" sz="20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00" y="1786907"/>
            <a:ext cx="9010753" cy="3207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4421" y="5460137"/>
            <a:ext cx="981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dirty="0"/>
              <a:t>Source: </a:t>
            </a:r>
            <a:r>
              <a:rPr lang="en-GB" dirty="0">
                <a:hlinkClick r:id="rId3"/>
              </a:rPr>
              <a:t>How NLP has evolved for Financial Sentiment Analysis | by Neo Yi Peng | Towards Data Science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-156756" y="-182882"/>
            <a:ext cx="0" cy="0"/>
          </a:xfrm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662973" y="859029"/>
            <a:ext cx="10515600" cy="53721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3000" dirty="0"/>
              <a:t>NLP - BERT</a:t>
            </a:r>
            <a:endParaRPr lang="en-GB" b="0" dirty="0"/>
          </a:p>
          <a:p>
            <a:pPr marL="0" lvl="0" indent="0">
              <a:buNone/>
            </a:pPr>
            <a:endParaRPr lang="en-GB" dirty="0"/>
          </a:p>
        </p:txBody>
      </p:sp>
      <p:pic>
        <p:nvPicPr>
          <p:cNvPr id="3074" name="Picture 2" descr="BERT architecture">
            <a:extLst>
              <a:ext uri="{FF2B5EF4-FFF2-40B4-BE49-F238E27FC236}">
                <a16:creationId xmlns:a16="http://schemas.microsoft.com/office/drawing/2014/main" id="{5E750116-2754-694E-8A04-B5B31BFC1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28" y="2182093"/>
            <a:ext cx="5449888" cy="212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13E61D-982F-7844-8FA4-56D0186B6321}"/>
              </a:ext>
            </a:extLst>
          </p:cNvPr>
          <p:cNvSpPr txBox="1"/>
          <p:nvPr/>
        </p:nvSpPr>
        <p:spPr>
          <a:xfrm>
            <a:off x="153386" y="1483229"/>
            <a:ext cx="6163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1) Architecture</a:t>
            </a:r>
          </a:p>
          <a:p>
            <a:r>
              <a:rPr lang="en-GB" sz="1200" dirty="0"/>
              <a:t>The BERT architecture builds on top of Transformer. We currently have two variants available:</a:t>
            </a:r>
          </a:p>
          <a:p>
            <a:r>
              <a:rPr lang="en-GB" sz="1200" dirty="0"/>
              <a:t>-BERT Base: 12 layers (transformer blocks), 12 attention heads, and 110 million parameters</a:t>
            </a:r>
          </a:p>
          <a:p>
            <a:r>
              <a:rPr lang="en-GB" sz="1200" dirty="0"/>
              <a:t>-BERT Large: 24 layers (transformer blocks), 16 attention heads and, 340 million parameters</a:t>
            </a:r>
          </a:p>
          <a:p>
            <a:endParaRPr lang="en-US" sz="1200" dirty="0"/>
          </a:p>
        </p:txBody>
      </p:sp>
      <p:pic>
        <p:nvPicPr>
          <p:cNvPr id="3076" name="Picture 4" descr="BERT preprocessing">
            <a:extLst>
              <a:ext uri="{FF2B5EF4-FFF2-40B4-BE49-F238E27FC236}">
                <a16:creationId xmlns:a16="http://schemas.microsoft.com/office/drawing/2014/main" id="{1734C292-7A3F-F945-9396-31D1D3FDA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60" y="2403801"/>
            <a:ext cx="55753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E90459-A0CD-1E4D-94BD-6226E5C63BE0}"/>
              </a:ext>
            </a:extLst>
          </p:cNvPr>
          <p:cNvSpPr txBox="1"/>
          <p:nvPr/>
        </p:nvSpPr>
        <p:spPr>
          <a:xfrm>
            <a:off x="7263798" y="1540433"/>
            <a:ext cx="391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2) </a:t>
            </a:r>
            <a:r>
              <a:rPr lang="en-GB" sz="1200" b="1" dirty="0" err="1"/>
              <a:t>Preprocessing</a:t>
            </a:r>
            <a:endParaRPr lang="en-GB" sz="1200" b="1" dirty="0"/>
          </a:p>
          <a:p>
            <a:r>
              <a:rPr lang="en-GB" sz="1200" dirty="0"/>
              <a:t>Position, segment and token embeddings: For a given token, its input representation is constructed by summing the corresponding token, segment, and position embeddings.</a:t>
            </a:r>
            <a:endParaRPr lang="en-US" sz="1200" dirty="0"/>
          </a:p>
        </p:txBody>
      </p:sp>
      <p:pic>
        <p:nvPicPr>
          <p:cNvPr id="3078" name="Picture 6" descr="MLM — Sentence-Transformers documentation">
            <a:extLst>
              <a:ext uri="{FF2B5EF4-FFF2-40B4-BE49-F238E27FC236}">
                <a16:creationId xmlns:a16="http://schemas.microsoft.com/office/drawing/2014/main" id="{208F6DE9-A5BC-E447-9FCB-7809AF64E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04" y="4457405"/>
            <a:ext cx="4115959" cy="212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A37E71-EB3B-4D4C-B086-789E1E1616D1}"/>
              </a:ext>
            </a:extLst>
          </p:cNvPr>
          <p:cNvSpPr txBox="1"/>
          <p:nvPr/>
        </p:nvSpPr>
        <p:spPr>
          <a:xfrm>
            <a:off x="153386" y="5521430"/>
            <a:ext cx="25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3a) Masked Language Modelling  </a:t>
            </a:r>
            <a:r>
              <a:rPr lang="en-GB" sz="1200" b="1" dirty="0">
                <a:sym typeface="Wingdings" pitchFamily="2" charset="2"/>
              </a:rPr>
              <a:t> </a:t>
            </a:r>
            <a:endParaRPr lang="en-GB" sz="1200" b="1" dirty="0"/>
          </a:p>
        </p:txBody>
      </p:sp>
      <p:pic>
        <p:nvPicPr>
          <p:cNvPr id="3080" name="Picture 8" descr="Visual Paper Summary: ALBERT (A Lite BERT)">
            <a:extLst>
              <a:ext uri="{FF2B5EF4-FFF2-40B4-BE49-F238E27FC236}">
                <a16:creationId xmlns:a16="http://schemas.microsoft.com/office/drawing/2014/main" id="{3460582C-6A52-F44A-BE51-19476FF3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76" y="4972648"/>
            <a:ext cx="4961053" cy="142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889C46E-3889-5E41-97E6-993B87243D13}"/>
              </a:ext>
            </a:extLst>
          </p:cNvPr>
          <p:cNvSpPr txBox="1"/>
          <p:nvPr/>
        </p:nvSpPr>
        <p:spPr>
          <a:xfrm>
            <a:off x="7616083" y="4493956"/>
            <a:ext cx="254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3b) Next sentence prediction ↓</a:t>
            </a:r>
            <a:endParaRPr lang="en-GB" sz="1200" b="1" dirty="0">
              <a:sym typeface="Wingdings" pitchFamily="2" charset="2"/>
            </a:endParaRP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11559098"/>
      </p:ext>
    </p:extLst>
  </p:cSld>
  <p:clrMapOvr>
    <a:masterClrMapping/>
  </p:clrMapOvr>
</p:sld>
</file>

<file path=ppt/theme/theme1.xml><?xml version="1.0" encoding="utf-8"?>
<a:theme xmlns:a="http://schemas.openxmlformats.org/drawingml/2006/main" name="UCL_IF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L_IFT" id="{C4FC5840-5DAF-4629-B5A7-99FD037108FD}" vid="{168AA957-7A0E-41CF-8DE3-DDE2D9AA48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UCL_IFT</Template>
  <TotalTime>443</TotalTime>
  <Words>1102</Words>
  <Application>Microsoft Macintosh PowerPoint</Application>
  <PresentationFormat>Widescreen</PresentationFormat>
  <Paragraphs>96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UCL_IFT</vt:lpstr>
      <vt:lpstr>PowerPoint Presentation</vt:lpstr>
      <vt:lpstr>NLP Techniques and Use in Finance</vt:lpstr>
      <vt:lpstr> </vt:lpstr>
      <vt:lpstr>PowerPoint Presentation</vt:lpstr>
      <vt:lpstr>PowerPoint Presentation</vt:lpstr>
      <vt:lpstr>PowerPoint Presentation</vt:lpstr>
      <vt:lpstr>NLP &amp; Machine Learning</vt:lpstr>
      <vt:lpstr> </vt:lpstr>
      <vt:lpstr> </vt:lpstr>
      <vt:lpstr> </vt:lpstr>
      <vt:lpstr>NLP and Finance: USE cases</vt:lpstr>
      <vt:lpstr>PowerPoint Presentation</vt:lpstr>
      <vt:lpstr>Let’s practice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Finance-Intro to key techniques</dc:title>
  <dc:creator>simona.paravani@gmail.com</dc:creator>
  <cp:lastModifiedBy>Sharma, Akash</cp:lastModifiedBy>
  <cp:revision>198</cp:revision>
  <dcterms:created xsi:type="dcterms:W3CDTF">2020-01-01T15:02:07Z</dcterms:created>
  <dcterms:modified xsi:type="dcterms:W3CDTF">2022-02-16T13:23:48Z</dcterms:modified>
</cp:coreProperties>
</file>