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57" r:id="rId3"/>
    <p:sldId id="256" r:id="rId4"/>
    <p:sldId id="266" r:id="rId5"/>
    <p:sldId id="258" r:id="rId6"/>
    <p:sldId id="259" r:id="rId7"/>
    <p:sldId id="261" r:id="rId8"/>
    <p:sldId id="260" r:id="rId9"/>
    <p:sldId id="267" r:id="rId10"/>
    <p:sldId id="265" r:id="rId11"/>
    <p:sldId id="281" r:id="rId12"/>
    <p:sldId id="296" r:id="rId13"/>
    <p:sldId id="290" r:id="rId14"/>
    <p:sldId id="292" r:id="rId15"/>
    <p:sldId id="293" r:id="rId16"/>
    <p:sldId id="294" r:id="rId17"/>
    <p:sldId id="268" r:id="rId18"/>
    <p:sldId id="269" r:id="rId19"/>
    <p:sldId id="295" r:id="rId20"/>
    <p:sldId id="271" r:id="rId21"/>
    <p:sldId id="272" r:id="rId22"/>
    <p:sldId id="273" r:id="rId23"/>
    <p:sldId id="270" r:id="rId24"/>
    <p:sldId id="274" r:id="rId25"/>
    <p:sldId id="279"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a.paravani@gmail.com" initials="s" lastIdx="6" clrIdx="0">
    <p:extLst>
      <p:ext uri="{19B8F6BF-5375-455C-9EA6-DF929625EA0E}">
        <p15:presenceInfo xmlns:p15="http://schemas.microsoft.com/office/powerpoint/2012/main" userId="9ab8a1cf0d8385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5F5"/>
    <a:srgbClr val="F4C6EB"/>
    <a:srgbClr val="E8D2E5"/>
    <a:srgbClr val="D632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0"/>
  </p:normalViewPr>
  <p:slideViewPr>
    <p:cSldViewPr snapToGrid="0">
      <p:cViewPr varScale="1">
        <p:scale>
          <a:sx n="90" d="100"/>
          <a:sy n="90" d="100"/>
        </p:scale>
        <p:origin x="232"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arge banner">
    <p:spTree>
      <p:nvGrpSpPr>
        <p:cNvPr id="1" name=""/>
        <p:cNvGrpSpPr/>
        <p:nvPr/>
      </p:nvGrpSpPr>
      <p:grpSpPr>
        <a:xfrm>
          <a:off x="0" y="0"/>
          <a:ext cx="0" cy="0"/>
          <a:chOff x="0" y="0"/>
          <a:chExt cx="0" cy="0"/>
        </a:xfrm>
      </p:grpSpPr>
      <p:sp>
        <p:nvSpPr>
          <p:cNvPr id="2" name="Title 1"/>
          <p:cNvSpPr>
            <a:spLocks noGrp="1"/>
          </p:cNvSpPr>
          <p:nvPr>
            <p:ph type="title"/>
          </p:nvPr>
        </p:nvSpPr>
        <p:spPr>
          <a:xfrm>
            <a:off x="838202" y="2032617"/>
            <a:ext cx="10515600" cy="1325563"/>
          </a:xfrm>
          <a:prstGeom prst="rect">
            <a:avLst/>
          </a:prstGeom>
        </p:spPr>
        <p:txBody>
          <a:bodyPr/>
          <a:lstStyle>
            <a:lvl1pPr>
              <a:defRPr sz="3200" b="1">
                <a:solidFill>
                  <a:srgbClr val="AC145A"/>
                </a:solidFill>
                <a:latin typeface="Arial" charset="0"/>
                <a:ea typeface="Arial" charset="0"/>
                <a:cs typeface="Arial" charset="0"/>
              </a:defRPr>
            </a:lvl1pPr>
          </a:lstStyle>
          <a:p>
            <a:r>
              <a:rPr lang="en-US"/>
              <a:t>Click to edit Master title style</a:t>
            </a:r>
            <a:endParaRPr lang="en-US" dirty="0"/>
          </a:p>
        </p:txBody>
      </p:sp>
      <p:sp>
        <p:nvSpPr>
          <p:cNvPr id="3" name="Content Placeholder 2"/>
          <p:cNvSpPr>
            <a:spLocks noGrp="1"/>
          </p:cNvSpPr>
          <p:nvPr>
            <p:ph idx="1"/>
          </p:nvPr>
        </p:nvSpPr>
        <p:spPr>
          <a:xfrm>
            <a:off x="838202" y="3474723"/>
            <a:ext cx="10515600" cy="2702244"/>
          </a:xfrm>
        </p:spPr>
        <p:txBody>
          <a:bodyPr/>
          <a:lstStyle>
            <a:lvl1pPr>
              <a:defRPr>
                <a:solidFill>
                  <a:schemeClr val="tx1"/>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7371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hin banner">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5183199" y="1326291"/>
            <a:ext cx="6172201" cy="4993416"/>
          </a:xfrm>
        </p:spPr>
        <p:txBody>
          <a:bodyPr anchor="t">
            <a:normAutofit/>
          </a:bodyPr>
          <a:lstStyle>
            <a:lvl1pPr marL="0" indent="0">
              <a:buNone/>
              <a:defRPr sz="1200">
                <a:solidFill>
                  <a:schemeClr val="tx1"/>
                </a:solidFill>
              </a:defRPr>
            </a:lvl1pPr>
            <a:lvl2pPr marL="342858" indent="0">
              <a:buNone/>
              <a:defRPr sz="2100"/>
            </a:lvl2pPr>
            <a:lvl3pPr marL="685718" indent="0">
              <a:buNone/>
              <a:defRPr sz="1800"/>
            </a:lvl3pPr>
            <a:lvl4pPr marL="1028573" indent="0">
              <a:buNone/>
              <a:defRPr sz="1500"/>
            </a:lvl4pPr>
            <a:lvl5pPr marL="1371430" indent="0">
              <a:buNone/>
              <a:defRPr sz="1500"/>
            </a:lvl5pPr>
            <a:lvl6pPr marL="1714286" indent="0">
              <a:buNone/>
              <a:defRPr sz="1500"/>
            </a:lvl6pPr>
            <a:lvl7pPr marL="2057143" indent="0">
              <a:buNone/>
              <a:defRPr sz="1500"/>
            </a:lvl7pPr>
            <a:lvl8pPr marL="2400000" indent="0">
              <a:buNone/>
              <a:defRPr sz="1500"/>
            </a:lvl8pPr>
            <a:lvl9pPr marL="2742858"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39789" y="1326291"/>
            <a:ext cx="3932238" cy="4993416"/>
          </a:xfrm>
        </p:spPr>
        <p:txBody>
          <a:bodyPr>
            <a:normAutofit/>
          </a:bodyPr>
          <a:lstStyle>
            <a:lvl1pPr marL="0" indent="0">
              <a:buNone/>
              <a:defRPr sz="3200">
                <a:solidFill>
                  <a:srgbClr val="AC145A"/>
                </a:solidFill>
              </a:defRPr>
            </a:lvl1pPr>
            <a:lvl2pPr marL="342858" indent="0">
              <a:buNone/>
              <a:defRPr sz="1051"/>
            </a:lvl2pPr>
            <a:lvl3pPr marL="685718" indent="0">
              <a:buNone/>
              <a:defRPr sz="900"/>
            </a:lvl3pPr>
            <a:lvl4pPr marL="1028573" indent="0">
              <a:buNone/>
              <a:defRPr sz="751"/>
            </a:lvl4pPr>
            <a:lvl5pPr marL="1371430" indent="0">
              <a:buNone/>
              <a:defRPr sz="751"/>
            </a:lvl5pPr>
            <a:lvl6pPr marL="1714286" indent="0">
              <a:buNone/>
              <a:defRPr sz="751"/>
            </a:lvl6pPr>
            <a:lvl7pPr marL="2057143" indent="0">
              <a:buNone/>
              <a:defRPr sz="751"/>
            </a:lvl7pPr>
            <a:lvl8pPr marL="2400000" indent="0">
              <a:buNone/>
              <a:defRPr sz="751"/>
            </a:lvl8pPr>
            <a:lvl9pPr marL="2742858" indent="0">
              <a:buNone/>
              <a:defRPr sz="751"/>
            </a:lvl9pPr>
          </a:lstStyle>
          <a:p>
            <a:pPr lvl="0"/>
            <a:r>
              <a:rPr lang="en-US"/>
              <a:t>Edit Master text styles</a:t>
            </a:r>
          </a:p>
        </p:txBody>
      </p:sp>
    </p:spTree>
    <p:extLst>
      <p:ext uri="{BB962C8B-B14F-4D97-AF65-F5344CB8AC3E}">
        <p14:creationId xmlns:p14="http://schemas.microsoft.com/office/powerpoint/2010/main" val="2682368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Wireframe banner">
    <p:spTree>
      <p:nvGrpSpPr>
        <p:cNvPr id="1" name=""/>
        <p:cNvGrpSpPr/>
        <p:nvPr/>
      </p:nvGrpSpPr>
      <p:grpSpPr>
        <a:xfrm>
          <a:off x="0" y="0"/>
          <a:ext cx="0" cy="0"/>
          <a:chOff x="0" y="0"/>
          <a:chExt cx="0" cy="0"/>
        </a:xfrm>
      </p:grpSpPr>
      <p:sp>
        <p:nvSpPr>
          <p:cNvPr id="2" name="Title 1"/>
          <p:cNvSpPr>
            <a:spLocks noGrp="1"/>
          </p:cNvSpPr>
          <p:nvPr>
            <p:ph type="title"/>
          </p:nvPr>
        </p:nvSpPr>
        <p:spPr>
          <a:xfrm>
            <a:off x="838202" y="1384956"/>
            <a:ext cx="10515600" cy="905087"/>
          </a:xfrm>
          <a:prstGeom prst="rect">
            <a:avLst/>
          </a:prstGeom>
        </p:spPr>
        <p:txBody>
          <a:bodyPr/>
          <a:lstStyle>
            <a:lvl1pPr>
              <a:defRPr sz="3200" b="1">
                <a:solidFill>
                  <a:srgbClr val="AC145A"/>
                </a:solidFill>
                <a:latin typeface="Arial" charset="0"/>
                <a:ea typeface="Arial" charset="0"/>
                <a:cs typeface="Arial"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1" y="2682916"/>
            <a:ext cx="5181600" cy="3494049"/>
          </a:xfrm>
        </p:spPr>
        <p:txBody>
          <a:bodyPr/>
          <a:lstStyle>
            <a:lvl1pPr>
              <a:defRPr>
                <a:solidFill>
                  <a:schemeClr val="tx1"/>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2682913"/>
            <a:ext cx="5181600" cy="3494051"/>
          </a:xfrm>
        </p:spPr>
        <p:txBody>
          <a:bodyPr/>
          <a:lstStyle>
            <a:lvl1pPr>
              <a:defRPr>
                <a:solidFill>
                  <a:schemeClr val="tx1"/>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0312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hin banner">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5183199" y="1326291"/>
            <a:ext cx="6172201" cy="4993416"/>
          </a:xfrm>
        </p:spPr>
        <p:txBody>
          <a:bodyPr anchor="t">
            <a:normAutofit/>
          </a:bodyPr>
          <a:lstStyle>
            <a:lvl1pPr marL="0" indent="0">
              <a:buNone/>
              <a:defRPr sz="1200">
                <a:solidFill>
                  <a:schemeClr val="tx1"/>
                </a:solidFill>
              </a:defRPr>
            </a:lvl1pPr>
            <a:lvl2pPr marL="342858" indent="0">
              <a:buNone/>
              <a:defRPr sz="2100"/>
            </a:lvl2pPr>
            <a:lvl3pPr marL="685718" indent="0">
              <a:buNone/>
              <a:defRPr sz="1800"/>
            </a:lvl3pPr>
            <a:lvl4pPr marL="1028573" indent="0">
              <a:buNone/>
              <a:defRPr sz="1500"/>
            </a:lvl4pPr>
            <a:lvl5pPr marL="1371430" indent="0">
              <a:buNone/>
              <a:defRPr sz="1500"/>
            </a:lvl5pPr>
            <a:lvl6pPr marL="1714286" indent="0">
              <a:buNone/>
              <a:defRPr sz="1500"/>
            </a:lvl6pPr>
            <a:lvl7pPr marL="2057143" indent="0">
              <a:buNone/>
              <a:defRPr sz="1500"/>
            </a:lvl7pPr>
            <a:lvl8pPr marL="2400000" indent="0">
              <a:buNone/>
              <a:defRPr sz="1500"/>
            </a:lvl8pPr>
            <a:lvl9pPr marL="2742858"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39789" y="1326291"/>
            <a:ext cx="3932238" cy="4993416"/>
          </a:xfrm>
        </p:spPr>
        <p:txBody>
          <a:bodyPr>
            <a:normAutofit/>
          </a:bodyPr>
          <a:lstStyle>
            <a:lvl1pPr marL="0" indent="0">
              <a:buNone/>
              <a:defRPr sz="3200">
                <a:solidFill>
                  <a:srgbClr val="AC145A"/>
                </a:solidFill>
              </a:defRPr>
            </a:lvl1pPr>
            <a:lvl2pPr marL="342858" indent="0">
              <a:buNone/>
              <a:defRPr sz="1051"/>
            </a:lvl2pPr>
            <a:lvl3pPr marL="685718" indent="0">
              <a:buNone/>
              <a:defRPr sz="900"/>
            </a:lvl3pPr>
            <a:lvl4pPr marL="1028573" indent="0">
              <a:buNone/>
              <a:defRPr sz="751"/>
            </a:lvl4pPr>
            <a:lvl5pPr marL="1371430" indent="0">
              <a:buNone/>
              <a:defRPr sz="751"/>
            </a:lvl5pPr>
            <a:lvl6pPr marL="1714286" indent="0">
              <a:buNone/>
              <a:defRPr sz="751"/>
            </a:lvl6pPr>
            <a:lvl7pPr marL="2057143" indent="0">
              <a:buNone/>
              <a:defRPr sz="751"/>
            </a:lvl7pPr>
            <a:lvl8pPr marL="2400000" indent="0">
              <a:buNone/>
              <a:defRPr sz="751"/>
            </a:lvl8pPr>
            <a:lvl9pPr marL="2742858" indent="0">
              <a:buNone/>
              <a:defRPr sz="751"/>
            </a:lvl9pPr>
          </a:lstStyle>
          <a:p>
            <a:pPr lvl="0"/>
            <a:r>
              <a:rPr lang="en-US"/>
              <a:t>Edit Master text styles</a:t>
            </a:r>
          </a:p>
        </p:txBody>
      </p:sp>
    </p:spTree>
    <p:extLst>
      <p:ext uri="{BB962C8B-B14F-4D97-AF65-F5344CB8AC3E}">
        <p14:creationId xmlns:p14="http://schemas.microsoft.com/office/powerpoint/2010/main" val="3332645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txBox="1">
            <a:spLocks noGrp="1"/>
          </p:cNvSpPr>
          <p:nvPr>
            <p:ph type="ctrTitle"/>
          </p:nvPr>
        </p:nvSpPr>
        <p:spPr>
          <a:xfrm>
            <a:off x="1524003" y="1122361"/>
            <a:ext cx="9144000" cy="2387598"/>
          </a:xfrm>
        </p:spPr>
        <p:txBody>
          <a:bodyPr anchor="b" anchorCtr="1"/>
          <a:lstStyle>
            <a:lvl1pPr algn="ctr">
              <a:defRPr sz="6000"/>
            </a:lvl1pPr>
          </a:lstStyle>
          <a:p>
            <a:pPr lvl="0"/>
            <a:r>
              <a:rPr lang="de-DE"/>
              <a:t>Titelmasterformat durch Klicken bearbeiten</a:t>
            </a:r>
            <a:endParaRPr lang="en-GB"/>
          </a:p>
        </p:txBody>
      </p:sp>
      <p:sp>
        <p:nvSpPr>
          <p:cNvPr id="3" name="Untertitel 2"/>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de-DE"/>
              <a:t>Formatvorlage des Untertitelmasters durch Klicken bearbeiten</a:t>
            </a:r>
            <a:endParaRPr lang="en-GB"/>
          </a:p>
        </p:txBody>
      </p:sp>
      <p:sp>
        <p:nvSpPr>
          <p:cNvPr id="4" name="Datumsplatzhalter 3"/>
          <p:cNvSpPr txBox="1">
            <a:spLocks noGrp="1"/>
          </p:cNvSpPr>
          <p:nvPr>
            <p:ph type="dt" sz="half" idx="7"/>
          </p:nvPr>
        </p:nvSpPr>
        <p:spPr/>
        <p:txBody>
          <a:bodyPr/>
          <a:lstStyle>
            <a:lvl1pPr>
              <a:defRPr/>
            </a:lvl1pPr>
          </a:lstStyle>
          <a:p>
            <a:pPr lvl="0"/>
            <a:fld id="{4B82FCBA-DFE8-4EE0-A0D9-B6CB0FB2A804}" type="datetime1">
              <a:rPr lang="en-GB"/>
              <a:pPr lvl="0"/>
              <a:t>08/02/2022</a:t>
            </a:fld>
            <a:endParaRPr lang="en-GB"/>
          </a:p>
        </p:txBody>
      </p:sp>
      <p:sp>
        <p:nvSpPr>
          <p:cNvPr id="5" name="Fußzeilenplatzhalter 4"/>
          <p:cNvSpPr txBox="1">
            <a:spLocks noGrp="1"/>
          </p:cNvSpPr>
          <p:nvPr>
            <p:ph type="ftr" sz="quarter" idx="9"/>
          </p:nvPr>
        </p:nvSpPr>
        <p:spPr/>
        <p:txBody>
          <a:bodyPr/>
          <a:lstStyle>
            <a:lvl1pPr>
              <a:defRPr/>
            </a:lvl1pPr>
          </a:lstStyle>
          <a:p>
            <a:pPr lvl="0"/>
            <a:endParaRPr lang="en-GB"/>
          </a:p>
        </p:txBody>
      </p:sp>
      <p:sp>
        <p:nvSpPr>
          <p:cNvPr id="6" name="Foliennummernplatzhalter 5"/>
          <p:cNvSpPr txBox="1">
            <a:spLocks noGrp="1"/>
          </p:cNvSpPr>
          <p:nvPr>
            <p:ph type="sldNum" sz="quarter" idx="8"/>
          </p:nvPr>
        </p:nvSpPr>
        <p:spPr/>
        <p:txBody>
          <a:bodyPr/>
          <a:lstStyle>
            <a:lvl1pPr>
              <a:defRPr/>
            </a:lvl1pPr>
          </a:lstStyle>
          <a:p>
            <a:pPr lvl="0"/>
            <a:fld id="{E451EF02-6986-469D-B99C-F7CDEBF6C567}" type="slidenum">
              <a:t>‹#›</a:t>
            </a:fld>
            <a:endParaRPr lang="en-GB"/>
          </a:p>
        </p:txBody>
      </p:sp>
    </p:spTree>
    <p:extLst>
      <p:ext uri="{BB962C8B-B14F-4D97-AF65-F5344CB8AC3E}">
        <p14:creationId xmlns:p14="http://schemas.microsoft.com/office/powerpoint/2010/main" val="28460400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txBox="1">
            <a:spLocks noGrp="1"/>
          </p:cNvSpPr>
          <p:nvPr>
            <p:ph type="title"/>
          </p:nvPr>
        </p:nvSpPr>
        <p:spPr/>
        <p:txBody>
          <a:bodyPr/>
          <a:lstStyle>
            <a:lvl1pPr>
              <a:defRPr/>
            </a:lvl1pPr>
          </a:lstStyle>
          <a:p>
            <a:pPr lvl="0"/>
            <a:r>
              <a:rPr lang="de-DE"/>
              <a:t>Titelmasterformat durch Klicken bearbeiten</a:t>
            </a:r>
            <a:endParaRPr lang="en-GB"/>
          </a:p>
        </p:txBody>
      </p:sp>
      <p:sp>
        <p:nvSpPr>
          <p:cNvPr id="3" name="Inhaltsplatzhalter 2"/>
          <p:cNvSpPr txBox="1">
            <a:spLocks noGrp="1"/>
          </p:cNvSpPr>
          <p:nvPr>
            <p:ph idx="1"/>
          </p:nvPr>
        </p:nvSpPr>
        <p:spPr/>
        <p:txBody>
          <a:bodyPr/>
          <a:lstStyle>
            <a:lvl1pPr>
              <a:defRPr/>
            </a:lvl1pPr>
            <a:lvl2pPr>
              <a:defRPr/>
            </a:lvl2pPr>
            <a:lvl3pPr>
              <a:defRPr/>
            </a:lvl3pPr>
            <a:lvl4pPr>
              <a:defRPr/>
            </a:lvl4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txBox="1">
            <a:spLocks noGrp="1"/>
          </p:cNvSpPr>
          <p:nvPr>
            <p:ph type="dt" sz="half" idx="7"/>
          </p:nvPr>
        </p:nvSpPr>
        <p:spPr/>
        <p:txBody>
          <a:bodyPr/>
          <a:lstStyle>
            <a:lvl1pPr>
              <a:defRPr/>
            </a:lvl1pPr>
          </a:lstStyle>
          <a:p>
            <a:pPr lvl="0"/>
            <a:fld id="{7DFF9A17-F55D-42D4-BD40-F88F93603215}" type="datetime1">
              <a:rPr lang="en-GB"/>
              <a:pPr lvl="0"/>
              <a:t>08/02/2022</a:t>
            </a:fld>
            <a:endParaRPr lang="en-GB"/>
          </a:p>
        </p:txBody>
      </p:sp>
      <p:sp>
        <p:nvSpPr>
          <p:cNvPr id="5" name="Fußzeilenplatzhalter 4"/>
          <p:cNvSpPr txBox="1">
            <a:spLocks noGrp="1"/>
          </p:cNvSpPr>
          <p:nvPr>
            <p:ph type="ftr" sz="quarter" idx="9"/>
          </p:nvPr>
        </p:nvSpPr>
        <p:spPr/>
        <p:txBody>
          <a:bodyPr/>
          <a:lstStyle>
            <a:lvl1pPr>
              <a:defRPr/>
            </a:lvl1pPr>
          </a:lstStyle>
          <a:p>
            <a:pPr lvl="0"/>
            <a:endParaRPr lang="en-GB"/>
          </a:p>
        </p:txBody>
      </p:sp>
      <p:sp>
        <p:nvSpPr>
          <p:cNvPr id="6" name="Foliennummernplatzhalter 5"/>
          <p:cNvSpPr txBox="1">
            <a:spLocks noGrp="1"/>
          </p:cNvSpPr>
          <p:nvPr>
            <p:ph type="sldNum" sz="quarter" idx="8"/>
          </p:nvPr>
        </p:nvSpPr>
        <p:spPr/>
        <p:txBody>
          <a:bodyPr/>
          <a:lstStyle>
            <a:lvl1pPr>
              <a:defRPr/>
            </a:lvl1pPr>
          </a:lstStyle>
          <a:p>
            <a:pPr lvl="0"/>
            <a:fld id="{88A96199-AB4F-474B-B341-060A43EDE658}" type="slidenum">
              <a:t>‹#›</a:t>
            </a:fld>
            <a:endParaRPr lang="en-GB"/>
          </a:p>
        </p:txBody>
      </p:sp>
    </p:spTree>
    <p:extLst>
      <p:ext uri="{BB962C8B-B14F-4D97-AF65-F5344CB8AC3E}">
        <p14:creationId xmlns:p14="http://schemas.microsoft.com/office/powerpoint/2010/main" val="157348580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Abschnitts">
    <p:spTree>
      <p:nvGrpSpPr>
        <p:cNvPr id="1" name=""/>
        <p:cNvGrpSpPr/>
        <p:nvPr/>
      </p:nvGrpSpPr>
      <p:grpSpPr>
        <a:xfrm>
          <a:off x="0" y="0"/>
          <a:ext cx="0" cy="0"/>
          <a:chOff x="0" y="0"/>
          <a:chExt cx="0" cy="0"/>
        </a:xfrm>
      </p:grpSpPr>
      <p:sp>
        <p:nvSpPr>
          <p:cNvPr id="2" name="Titel 1"/>
          <p:cNvSpPr txBox="1">
            <a:spLocks noGrp="1"/>
          </p:cNvSpPr>
          <p:nvPr>
            <p:ph type="title"/>
          </p:nvPr>
        </p:nvSpPr>
        <p:spPr>
          <a:xfrm>
            <a:off x="831847" y="1709735"/>
            <a:ext cx="10515600" cy="2852735"/>
          </a:xfrm>
        </p:spPr>
        <p:txBody>
          <a:bodyPr anchor="b"/>
          <a:lstStyle>
            <a:lvl1pPr>
              <a:defRPr sz="6000"/>
            </a:lvl1pPr>
          </a:lstStyle>
          <a:p>
            <a:pPr lvl="0"/>
            <a:r>
              <a:rPr lang="de-DE"/>
              <a:t>Titelmasterformat durch Klicken bearbeiten</a:t>
            </a:r>
            <a:endParaRPr lang="en-GB"/>
          </a:p>
        </p:txBody>
      </p:sp>
      <p:sp>
        <p:nvSpPr>
          <p:cNvPr id="3" name="Textplatzhalter 2"/>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de-DE"/>
              <a:t>Formatvorlagen des Textmasters bearbeiten</a:t>
            </a:r>
          </a:p>
        </p:txBody>
      </p:sp>
      <p:sp>
        <p:nvSpPr>
          <p:cNvPr id="4" name="Datumsplatzhalter 3"/>
          <p:cNvSpPr txBox="1">
            <a:spLocks noGrp="1"/>
          </p:cNvSpPr>
          <p:nvPr>
            <p:ph type="dt" sz="half" idx="7"/>
          </p:nvPr>
        </p:nvSpPr>
        <p:spPr/>
        <p:txBody>
          <a:bodyPr/>
          <a:lstStyle>
            <a:lvl1pPr>
              <a:defRPr/>
            </a:lvl1pPr>
          </a:lstStyle>
          <a:p>
            <a:pPr lvl="0"/>
            <a:fld id="{3ECA4742-B1C9-40E0-9F23-CD65B96EF976}" type="datetime1">
              <a:rPr lang="en-GB"/>
              <a:pPr lvl="0"/>
              <a:t>08/02/2022</a:t>
            </a:fld>
            <a:endParaRPr lang="en-GB"/>
          </a:p>
        </p:txBody>
      </p:sp>
      <p:sp>
        <p:nvSpPr>
          <p:cNvPr id="5" name="Fußzeilenplatzhalter 4"/>
          <p:cNvSpPr txBox="1">
            <a:spLocks noGrp="1"/>
          </p:cNvSpPr>
          <p:nvPr>
            <p:ph type="ftr" sz="quarter" idx="9"/>
          </p:nvPr>
        </p:nvSpPr>
        <p:spPr/>
        <p:txBody>
          <a:bodyPr/>
          <a:lstStyle>
            <a:lvl1pPr>
              <a:defRPr/>
            </a:lvl1pPr>
          </a:lstStyle>
          <a:p>
            <a:pPr lvl="0"/>
            <a:endParaRPr lang="en-GB"/>
          </a:p>
        </p:txBody>
      </p:sp>
      <p:sp>
        <p:nvSpPr>
          <p:cNvPr id="6" name="Foliennummernplatzhalter 5"/>
          <p:cNvSpPr txBox="1">
            <a:spLocks noGrp="1"/>
          </p:cNvSpPr>
          <p:nvPr>
            <p:ph type="sldNum" sz="quarter" idx="8"/>
          </p:nvPr>
        </p:nvSpPr>
        <p:spPr/>
        <p:txBody>
          <a:bodyPr/>
          <a:lstStyle>
            <a:lvl1pPr>
              <a:defRPr/>
            </a:lvl1pPr>
          </a:lstStyle>
          <a:p>
            <a:pPr lvl="0"/>
            <a:fld id="{781638BD-A6A9-418E-B123-B4CE6523F68F}" type="slidenum">
              <a:t>‹#›</a:t>
            </a:fld>
            <a:endParaRPr lang="en-GB"/>
          </a:p>
        </p:txBody>
      </p:sp>
    </p:spTree>
    <p:extLst>
      <p:ext uri="{BB962C8B-B14F-4D97-AF65-F5344CB8AC3E}">
        <p14:creationId xmlns:p14="http://schemas.microsoft.com/office/powerpoint/2010/main" val="201361295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2" y="2000989"/>
            <a:ext cx="10515600" cy="43513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txBox="1">
            <a:spLocks/>
          </p:cNvSpPr>
          <p:nvPr/>
        </p:nvSpPr>
        <p:spPr>
          <a:xfrm>
            <a:off x="220249" y="220797"/>
            <a:ext cx="4289120" cy="93996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Arial" charset="0"/>
                <a:ea typeface="Arial" charset="0"/>
                <a:cs typeface="Arial" charset="0"/>
              </a:defRPr>
            </a:lvl1pPr>
          </a:lstStyle>
          <a:p>
            <a:pPr marL="12700"/>
            <a:endParaRPr lang="en-GB" sz="1000" dirty="0">
              <a:solidFill>
                <a:schemeClr val="bg1"/>
              </a:solidFill>
              <a:latin typeface="Arial"/>
              <a:cs typeface="Arial"/>
            </a:endParaRPr>
          </a:p>
        </p:txBody>
      </p:sp>
      <p:sp>
        <p:nvSpPr>
          <p:cNvPr id="4" name="Freeform 5"/>
          <p:cNvSpPr>
            <a:spLocks/>
          </p:cNvSpPr>
          <p:nvPr/>
        </p:nvSpPr>
        <p:spPr bwMode="auto">
          <a:xfrm>
            <a:off x="0" y="17"/>
            <a:ext cx="12192000" cy="734844"/>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rgbClr val="AC145A"/>
          </a:solidFill>
          <a:ln>
            <a:noFill/>
          </a:ln>
        </p:spPr>
        <p:txBody>
          <a:bodyPr vert="horz" wrap="square" lIns="91440" tIns="45720" rIns="91440" bIns="45720" numCol="1" anchor="t" anchorCtr="0" compatLnSpc="1">
            <a:prstTxWarp prst="textNoShape">
              <a:avLst/>
            </a:prstTxWarp>
          </a:bodyPr>
          <a:lstStyle/>
          <a:p>
            <a:endParaRPr lang="en-GB" sz="1800"/>
          </a:p>
        </p:txBody>
      </p:sp>
      <p:sp>
        <p:nvSpPr>
          <p:cNvPr id="5" name="Text Placeholder 6"/>
          <p:cNvSpPr txBox="1">
            <a:spLocks/>
          </p:cNvSpPr>
          <p:nvPr/>
        </p:nvSpPr>
        <p:spPr>
          <a:xfrm>
            <a:off x="726857" y="367437"/>
            <a:ext cx="4089401" cy="238603"/>
          </a:xfrm>
          <a:prstGeom prst="rect">
            <a:avLst/>
          </a:prstGeom>
        </p:spPr>
        <p:txBody>
          <a:bodyPr lIns="0" tIns="0" rIns="0" bIns="0">
            <a:noAutofit/>
          </a:bodyPr>
          <a:lstStyle>
            <a:lvl1pPr marL="0" indent="0" algn="l" defTabSz="685800" rtl="0" eaLnBrk="1" latinLnBrk="0" hangingPunct="1">
              <a:lnSpc>
                <a:spcPct val="80000"/>
              </a:lnSpc>
              <a:spcBef>
                <a:spcPts val="750"/>
              </a:spcBef>
              <a:buFont typeface="Arial" panose="020B0604020202020204" pitchFamily="34" charset="0"/>
              <a:buNone/>
              <a:defRPr sz="1100" b="1" kern="1200" baseline="0">
                <a:solidFill>
                  <a:schemeClr val="bg1"/>
                </a:solidFill>
                <a:latin typeface="Arial" charset="0"/>
                <a:ea typeface="Arial" charset="0"/>
                <a:cs typeface="Arial" charset="0"/>
              </a:defRPr>
            </a:lvl1pPr>
            <a:lvl2pPr marL="0" indent="0" algn="l" defTabSz="685800" rtl="0" eaLnBrk="1" latinLnBrk="0" hangingPunct="1">
              <a:lnSpc>
                <a:spcPct val="80000"/>
              </a:lnSpc>
              <a:spcBef>
                <a:spcPts val="375"/>
              </a:spcBef>
              <a:buFont typeface="Arial" panose="020B0604020202020204" pitchFamily="34" charset="0"/>
              <a:buNone/>
              <a:defRPr sz="1100" kern="1200">
                <a:solidFill>
                  <a:schemeClr val="bg1"/>
                </a:solidFill>
                <a:latin typeface="Arial" charset="0"/>
                <a:ea typeface="Arial" charset="0"/>
                <a:cs typeface="Arial" charset="0"/>
              </a:defRPr>
            </a:lvl2pPr>
            <a:lvl3pPr marL="0" indent="0" algn="l" defTabSz="685800" rtl="0" eaLnBrk="1" latinLnBrk="0" hangingPunct="1">
              <a:lnSpc>
                <a:spcPct val="90000"/>
              </a:lnSpc>
              <a:spcBef>
                <a:spcPts val="375"/>
              </a:spcBef>
              <a:buFont typeface="Arial" panose="020B0604020202020204" pitchFamily="34" charset="0"/>
              <a:buNone/>
              <a:defRPr sz="1100" b="1" kern="1200">
                <a:solidFill>
                  <a:schemeClr val="tx1"/>
                </a:solidFill>
                <a:latin typeface="Arial" charset="0"/>
                <a:ea typeface="Arial" charset="0"/>
                <a:cs typeface="Arial" charset="0"/>
              </a:defRPr>
            </a:lvl3pPr>
            <a:lvl4pPr marL="0" indent="0" algn="l" defTabSz="685800" rtl="0" eaLnBrk="1" latinLnBrk="0" hangingPunct="1">
              <a:lnSpc>
                <a:spcPct val="90000"/>
              </a:lnSpc>
              <a:spcBef>
                <a:spcPts val="375"/>
              </a:spcBef>
              <a:buFont typeface="Arial" panose="020B0604020202020204" pitchFamily="34" charset="0"/>
              <a:buNone/>
              <a:defRPr sz="1100" kern="1200">
                <a:solidFill>
                  <a:schemeClr val="tx1"/>
                </a:solidFill>
                <a:latin typeface="Arial" charset="0"/>
                <a:ea typeface="Arial" charset="0"/>
                <a:cs typeface="Arial" charset="0"/>
              </a:defRPr>
            </a:lvl4pPr>
            <a:lvl5pPr marL="0" indent="0" algn="l" defTabSz="685800" rtl="0" eaLnBrk="1" latinLnBrk="0" hangingPunct="1">
              <a:lnSpc>
                <a:spcPct val="90000"/>
              </a:lnSpc>
              <a:spcBef>
                <a:spcPts val="375"/>
              </a:spcBef>
              <a:buFont typeface="Arial" panose="020B0604020202020204" pitchFamily="34" charset="0"/>
              <a:buNone/>
              <a:defRPr sz="1100" b="1" kern="1200">
                <a:solidFill>
                  <a:schemeClr val="tx1"/>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100" dirty="0"/>
              <a:t>INSTITUTE OF FINANCE AND TECHNOLOGY</a:t>
            </a:r>
          </a:p>
        </p:txBody>
      </p:sp>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0249" y="185181"/>
            <a:ext cx="391140" cy="364512"/>
          </a:xfrm>
          <a:prstGeom prst="rect">
            <a:avLst/>
          </a:prstGeom>
        </p:spPr>
      </p:pic>
    </p:spTree>
    <p:extLst>
      <p:ext uri="{BB962C8B-B14F-4D97-AF65-F5344CB8AC3E}">
        <p14:creationId xmlns:p14="http://schemas.microsoft.com/office/powerpoint/2010/main" val="13647561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685718"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89990" indent="-89990" algn="l" defTabSz="685718" rtl="0" eaLnBrk="1" latinLnBrk="0" hangingPunct="1">
        <a:lnSpc>
          <a:spcPct val="90000"/>
        </a:lnSpc>
        <a:spcBef>
          <a:spcPts val="751"/>
        </a:spcBef>
        <a:buFont typeface="Arial" panose="020B0604020202020204" pitchFamily="34" charset="0"/>
        <a:buChar char="•"/>
        <a:defRPr sz="2800" b="1" kern="1200">
          <a:solidFill>
            <a:schemeClr val="tx1"/>
          </a:solidFill>
          <a:latin typeface="Arial" charset="0"/>
          <a:ea typeface="Arial" charset="0"/>
          <a:cs typeface="Arial" charset="0"/>
        </a:defRPr>
      </a:lvl1pPr>
      <a:lvl2pPr marL="89990" indent="-89990" algn="l" defTabSz="685718" rtl="0" eaLnBrk="1" latinLnBrk="0" hangingPunct="1">
        <a:lnSpc>
          <a:spcPct val="90000"/>
        </a:lnSpc>
        <a:spcBef>
          <a:spcPts val="375"/>
        </a:spcBef>
        <a:buFont typeface="Arial" panose="020B0604020202020204" pitchFamily="34" charset="0"/>
        <a:buChar char="•"/>
        <a:defRPr sz="2400" kern="1200">
          <a:solidFill>
            <a:schemeClr val="tx1"/>
          </a:solidFill>
          <a:latin typeface="Arial" charset="0"/>
          <a:ea typeface="Arial" charset="0"/>
          <a:cs typeface="Arial" charset="0"/>
        </a:defRPr>
      </a:lvl2pPr>
      <a:lvl3pPr marL="89990" indent="-89990" algn="l" defTabSz="685718" rtl="0" eaLnBrk="1" latinLnBrk="0" hangingPunct="1">
        <a:lnSpc>
          <a:spcPct val="90000"/>
        </a:lnSpc>
        <a:spcBef>
          <a:spcPts val="375"/>
        </a:spcBef>
        <a:buFont typeface="Arial" panose="020B0604020202020204" pitchFamily="34" charset="0"/>
        <a:buChar char="•"/>
        <a:defRPr sz="1400" b="1" kern="1200">
          <a:solidFill>
            <a:schemeClr val="tx1"/>
          </a:solidFill>
          <a:latin typeface="Arial" charset="0"/>
          <a:ea typeface="Arial" charset="0"/>
          <a:cs typeface="Arial" charset="0"/>
        </a:defRPr>
      </a:lvl3pPr>
      <a:lvl4pPr marL="89990" indent="-89990" algn="l" defTabSz="685718" rtl="0" eaLnBrk="1" latinLnBrk="0" hangingPunct="1">
        <a:lnSpc>
          <a:spcPct val="90000"/>
        </a:lnSpc>
        <a:spcBef>
          <a:spcPts val="375"/>
        </a:spcBef>
        <a:buFont typeface="Arial" panose="020B0604020202020204" pitchFamily="34" charset="0"/>
        <a:buChar char="•"/>
        <a:defRPr sz="1200" kern="1200">
          <a:solidFill>
            <a:schemeClr val="tx1"/>
          </a:solidFill>
          <a:latin typeface="Arial" charset="0"/>
          <a:ea typeface="Arial" charset="0"/>
          <a:cs typeface="Arial" charset="0"/>
        </a:defRPr>
      </a:lvl4pPr>
      <a:lvl5pPr marL="89990" indent="-89990" algn="l" defTabSz="685718" rtl="0" eaLnBrk="1" latinLnBrk="0" hangingPunct="1">
        <a:lnSpc>
          <a:spcPct val="90000"/>
        </a:lnSpc>
        <a:spcBef>
          <a:spcPts val="375"/>
        </a:spcBef>
        <a:buFont typeface="Arial" panose="020B0604020202020204" pitchFamily="34" charset="0"/>
        <a:buChar char="•"/>
        <a:defRPr sz="1000" b="1" kern="1200">
          <a:solidFill>
            <a:schemeClr val="tx1"/>
          </a:solidFill>
          <a:latin typeface="Arial" charset="0"/>
          <a:ea typeface="Arial" charset="0"/>
          <a:cs typeface="Arial" charset="0"/>
        </a:defRPr>
      </a:lvl5pPr>
      <a:lvl6pPr marL="1885717" indent="-171430" algn="l" defTabSz="685718"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571" indent="-171430" algn="l" defTabSz="685718"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430" indent="-171430" algn="l" defTabSz="685718"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290" indent="-171430" algn="l" defTabSz="685718"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18" rtl="0" eaLnBrk="1" latinLnBrk="0" hangingPunct="1">
        <a:defRPr sz="1351" kern="1200">
          <a:solidFill>
            <a:schemeClr val="tx1"/>
          </a:solidFill>
          <a:latin typeface="+mn-lt"/>
          <a:ea typeface="+mn-ea"/>
          <a:cs typeface="+mn-cs"/>
        </a:defRPr>
      </a:lvl1pPr>
      <a:lvl2pPr marL="342858" algn="l" defTabSz="685718" rtl="0" eaLnBrk="1" latinLnBrk="0" hangingPunct="1">
        <a:defRPr sz="1351" kern="1200">
          <a:solidFill>
            <a:schemeClr val="tx1"/>
          </a:solidFill>
          <a:latin typeface="+mn-lt"/>
          <a:ea typeface="+mn-ea"/>
          <a:cs typeface="+mn-cs"/>
        </a:defRPr>
      </a:lvl2pPr>
      <a:lvl3pPr marL="685718" algn="l" defTabSz="685718" rtl="0" eaLnBrk="1" latinLnBrk="0" hangingPunct="1">
        <a:defRPr sz="1351" kern="1200">
          <a:solidFill>
            <a:schemeClr val="tx1"/>
          </a:solidFill>
          <a:latin typeface="+mn-lt"/>
          <a:ea typeface="+mn-ea"/>
          <a:cs typeface="+mn-cs"/>
        </a:defRPr>
      </a:lvl3pPr>
      <a:lvl4pPr marL="1028573" algn="l" defTabSz="685718" rtl="0" eaLnBrk="1" latinLnBrk="0" hangingPunct="1">
        <a:defRPr sz="1351" kern="1200">
          <a:solidFill>
            <a:schemeClr val="tx1"/>
          </a:solidFill>
          <a:latin typeface="+mn-lt"/>
          <a:ea typeface="+mn-ea"/>
          <a:cs typeface="+mn-cs"/>
        </a:defRPr>
      </a:lvl4pPr>
      <a:lvl5pPr marL="1371430" algn="l" defTabSz="685718" rtl="0" eaLnBrk="1" latinLnBrk="0" hangingPunct="1">
        <a:defRPr sz="1351" kern="1200">
          <a:solidFill>
            <a:schemeClr val="tx1"/>
          </a:solidFill>
          <a:latin typeface="+mn-lt"/>
          <a:ea typeface="+mn-ea"/>
          <a:cs typeface="+mn-cs"/>
        </a:defRPr>
      </a:lvl5pPr>
      <a:lvl6pPr marL="1714286" algn="l" defTabSz="685718" rtl="0" eaLnBrk="1" latinLnBrk="0" hangingPunct="1">
        <a:defRPr sz="1351" kern="1200">
          <a:solidFill>
            <a:schemeClr val="tx1"/>
          </a:solidFill>
          <a:latin typeface="+mn-lt"/>
          <a:ea typeface="+mn-ea"/>
          <a:cs typeface="+mn-cs"/>
        </a:defRPr>
      </a:lvl6pPr>
      <a:lvl7pPr marL="2057143" algn="l" defTabSz="685718" rtl="0" eaLnBrk="1" latinLnBrk="0" hangingPunct="1">
        <a:defRPr sz="1351" kern="1200">
          <a:solidFill>
            <a:schemeClr val="tx1"/>
          </a:solidFill>
          <a:latin typeface="+mn-lt"/>
          <a:ea typeface="+mn-ea"/>
          <a:cs typeface="+mn-cs"/>
        </a:defRPr>
      </a:lvl7pPr>
      <a:lvl8pPr marL="2400000" algn="l" defTabSz="685718" rtl="0" eaLnBrk="1" latinLnBrk="0" hangingPunct="1">
        <a:defRPr sz="1351" kern="1200">
          <a:solidFill>
            <a:schemeClr val="tx1"/>
          </a:solidFill>
          <a:latin typeface="+mn-lt"/>
          <a:ea typeface="+mn-ea"/>
          <a:cs typeface="+mn-cs"/>
        </a:defRPr>
      </a:lvl8pPr>
      <a:lvl9pPr marL="2742858" algn="l" defTabSz="685718"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0"/>
          <p:cNvPicPr>
            <a:picLocks noChangeAspect="1"/>
          </p:cNvPicPr>
          <p:nvPr/>
        </p:nvPicPr>
        <p:blipFill>
          <a:blip r:embed="rId2"/>
          <a:srcRect l="84" t="384" r="-167" b="-51"/>
          <a:stretch>
            <a:fillRect/>
          </a:stretch>
        </p:blipFill>
        <p:spPr>
          <a:xfrm>
            <a:off x="9235" y="831271"/>
            <a:ext cx="12191996" cy="6101114"/>
          </a:xfrm>
          <a:prstGeom prst="rect">
            <a:avLst/>
          </a:prstGeom>
          <a:noFill/>
          <a:ln cap="flat">
            <a:noFill/>
          </a:ln>
        </p:spPr>
      </p:pic>
      <p:sp>
        <p:nvSpPr>
          <p:cNvPr id="3" name="Segnaposto testo 1"/>
          <p:cNvSpPr txBox="1">
            <a:spLocks noGrp="1"/>
          </p:cNvSpPr>
          <p:nvPr>
            <p:ph type="body" idx="4294967295"/>
          </p:nvPr>
        </p:nvSpPr>
        <p:spPr>
          <a:xfrm>
            <a:off x="9235" y="4841630"/>
            <a:ext cx="12151819" cy="1163781"/>
          </a:xfrm>
          <a:solidFill>
            <a:srgbClr val="8A1047">
              <a:alpha val="62000"/>
            </a:srgbClr>
          </a:solidFill>
        </p:spPr>
        <p:txBody>
          <a:bodyPr>
            <a:noAutofit/>
          </a:bodyPr>
          <a:lstStyle/>
          <a:p>
            <a:pPr marL="0" lvl="0" indent="0" algn="r" defTabSz="514301">
              <a:lnSpc>
                <a:spcPct val="80000"/>
              </a:lnSpc>
              <a:spcBef>
                <a:spcPts val="563"/>
              </a:spcBef>
              <a:buSzTx/>
              <a:buNone/>
            </a:pPr>
            <a:r>
              <a:rPr lang="en-GB" sz="3600" dirty="0">
                <a:solidFill>
                  <a:srgbClr val="FFFFFF"/>
                </a:solidFill>
                <a:latin typeface="Arial" charset="0"/>
                <a:cs typeface="Arial" charset="0"/>
              </a:rPr>
              <a:t>Financial Analytics and Machine Learning</a:t>
            </a:r>
          </a:p>
          <a:p>
            <a:pPr marL="0" lvl="0" indent="0" algn="r" defTabSz="514301">
              <a:lnSpc>
                <a:spcPct val="80000"/>
              </a:lnSpc>
              <a:spcBef>
                <a:spcPts val="563"/>
              </a:spcBef>
              <a:buSzTx/>
              <a:buNone/>
            </a:pPr>
            <a:r>
              <a:rPr lang="it-IT" sz="1800" b="0" dirty="0">
                <a:solidFill>
                  <a:srgbClr val="FFFFFF"/>
                </a:solidFill>
                <a:latin typeface="Arial" charset="0"/>
                <a:cs typeface="Arial" charset="0"/>
              </a:rPr>
              <a:t>Prof</a:t>
            </a:r>
            <a:r>
              <a:rPr lang="it-IT" sz="2000" b="0" dirty="0">
                <a:solidFill>
                  <a:srgbClr val="FFFFFF"/>
                </a:solidFill>
                <a:latin typeface="Arial" charset="0"/>
                <a:cs typeface="Arial" charset="0"/>
              </a:rPr>
              <a:t>. Simona Paravani-Mellinghoff, Prof. Fabrizio Coiai| UCL Institute of Finance and Technology</a:t>
            </a:r>
          </a:p>
          <a:p>
            <a:pPr marL="0" lvl="0" indent="0" algn="r" defTabSz="514301">
              <a:lnSpc>
                <a:spcPct val="80000"/>
              </a:lnSpc>
              <a:spcBef>
                <a:spcPts val="563"/>
              </a:spcBef>
              <a:buSzTx/>
              <a:buNone/>
            </a:pPr>
            <a:endParaRPr lang="it-IT" sz="2000" b="0" dirty="0">
              <a:solidFill>
                <a:srgbClr val="FFFFFF"/>
              </a:solidFill>
              <a:latin typeface="Arial" charset="0"/>
              <a:cs typeface="Arial" charset="0"/>
            </a:endParaRPr>
          </a:p>
          <a:p>
            <a:pPr marL="0" lvl="0" indent="0" algn="r" defTabSz="514301">
              <a:lnSpc>
                <a:spcPct val="80000"/>
              </a:lnSpc>
              <a:spcBef>
                <a:spcPts val="563"/>
              </a:spcBef>
              <a:buSzTx/>
              <a:buNone/>
            </a:pPr>
            <a:r>
              <a:rPr lang="it-IT" sz="2000" b="0" dirty="0">
                <a:solidFill>
                  <a:srgbClr val="FFFFFF"/>
                </a:solidFill>
                <a:latin typeface="Arial" charset="0"/>
                <a:cs typeface="Arial" charset="0"/>
              </a:rPr>
              <a:t>s.paravani@ucl.ac.uk</a:t>
            </a:r>
          </a:p>
          <a:p>
            <a:pPr marL="0" lvl="0" indent="0" algn="r" defTabSz="514301">
              <a:lnSpc>
                <a:spcPct val="80000"/>
              </a:lnSpc>
              <a:spcBef>
                <a:spcPts val="563"/>
              </a:spcBef>
              <a:buSzTx/>
              <a:buNone/>
            </a:pPr>
            <a:endParaRPr lang="it-IT" sz="4000" b="0" dirty="0">
              <a:solidFill>
                <a:srgbClr val="FFFFFF"/>
              </a:solidFill>
            </a:endParaRPr>
          </a:p>
        </p:txBody>
      </p:sp>
    </p:spTree>
    <p:extLst>
      <p:ext uri="{BB962C8B-B14F-4D97-AF65-F5344CB8AC3E}">
        <p14:creationId xmlns:p14="http://schemas.microsoft.com/office/powerpoint/2010/main" val="486305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el 1"/>
          <p:cNvSpPr txBox="1">
            <a:spLocks noGrp="1"/>
          </p:cNvSpPr>
          <p:nvPr>
            <p:ph type="title"/>
          </p:nvPr>
        </p:nvSpPr>
        <p:spPr/>
        <p:txBody>
          <a:bodyPr/>
          <a:lstStyle/>
          <a:p>
            <a:pPr lvl="0"/>
            <a:r>
              <a:rPr lang="en-GB" dirty="0"/>
              <a:t> </a:t>
            </a:r>
          </a:p>
        </p:txBody>
      </p:sp>
      <p:sp>
        <p:nvSpPr>
          <p:cNvPr id="3" name="Inhaltsplatzhalter 2"/>
          <p:cNvSpPr txBox="1">
            <a:spLocks noGrp="1"/>
          </p:cNvSpPr>
          <p:nvPr>
            <p:ph idx="1"/>
          </p:nvPr>
        </p:nvSpPr>
        <p:spPr>
          <a:xfrm>
            <a:off x="819729" y="1529934"/>
            <a:ext cx="10515600" cy="4351339"/>
          </a:xfrm>
        </p:spPr>
        <p:txBody>
          <a:bodyPr/>
          <a:lstStyle/>
          <a:p>
            <a:pPr marL="0" lvl="0" indent="0">
              <a:buNone/>
            </a:pPr>
            <a:r>
              <a:rPr lang="en-GB" sz="3000" dirty="0"/>
              <a:t>Natural Language Processing (NLP)</a:t>
            </a:r>
          </a:p>
          <a:p>
            <a:pPr marL="0" lvl="0" indent="0">
              <a:buNone/>
            </a:pPr>
            <a:endParaRPr lang="en-GB" sz="3000" dirty="0"/>
          </a:p>
          <a:p>
            <a:pPr lvl="0">
              <a:lnSpc>
                <a:spcPct val="100000"/>
              </a:lnSpc>
            </a:pPr>
            <a:r>
              <a:rPr lang="en-GB" b="0" dirty="0"/>
              <a:t> NLP is the application of tasks that understand the human language: speech recognition, translation, finding synonyms</a:t>
            </a:r>
          </a:p>
          <a:p>
            <a:pPr lvl="0">
              <a:lnSpc>
                <a:spcPct val="100000"/>
              </a:lnSpc>
            </a:pPr>
            <a:r>
              <a:rPr lang="en-GB" b="0" dirty="0"/>
              <a:t> Key uses:</a:t>
            </a:r>
          </a:p>
          <a:p>
            <a:pPr marL="360000" lvl="1">
              <a:lnSpc>
                <a:spcPct val="100000"/>
              </a:lnSpc>
              <a:buFont typeface="Wingdings" panose="05000000000000000000" pitchFamily="2" charset="2"/>
              <a:buChar char="Ø"/>
            </a:pPr>
            <a:r>
              <a:rPr lang="en-GB" dirty="0"/>
              <a:t> Search engines, spam filters, social media push</a:t>
            </a:r>
          </a:p>
          <a:p>
            <a:pPr marL="360000" lvl="1">
              <a:lnSpc>
                <a:spcPct val="100000"/>
              </a:lnSpc>
              <a:buFont typeface="Wingdings" panose="05000000000000000000" pitchFamily="2" charset="2"/>
              <a:buChar char="Ø"/>
            </a:pPr>
            <a:r>
              <a:rPr lang="en-GB" dirty="0"/>
              <a:t> In finance, it is primarily used for building sentiment/news-flow based indicators.</a:t>
            </a:r>
          </a:p>
          <a:p>
            <a:pPr lvl="0"/>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it-IT" dirty="0"/>
              <a:t> </a:t>
            </a:r>
            <a:endParaRPr lang="en-GB" dirty="0"/>
          </a:p>
        </p:txBody>
      </p:sp>
      <p:sp>
        <p:nvSpPr>
          <p:cNvPr id="3" name="Inhaltsplatzhalter 2"/>
          <p:cNvSpPr>
            <a:spLocks noGrp="1"/>
          </p:cNvSpPr>
          <p:nvPr>
            <p:ph idx="1"/>
          </p:nvPr>
        </p:nvSpPr>
        <p:spPr/>
        <p:txBody>
          <a:bodyPr/>
          <a:lstStyle/>
          <a:p>
            <a:pPr marL="0" indent="0">
              <a:buNone/>
            </a:pPr>
            <a:r>
              <a:rPr lang="en-GB" dirty="0"/>
              <a:t>NLP Basics</a:t>
            </a:r>
          </a:p>
          <a:p>
            <a:pPr marL="514350" indent="-514350">
              <a:buFont typeface="+mj-lt"/>
              <a:buAutoNum type="arabicPeriod"/>
            </a:pPr>
            <a:r>
              <a:rPr lang="en-GB" dirty="0"/>
              <a:t>Sentence tokenization</a:t>
            </a:r>
          </a:p>
          <a:p>
            <a:pPr marL="514350" indent="-514350">
              <a:buFont typeface="+mj-lt"/>
              <a:buAutoNum type="arabicPeriod"/>
            </a:pPr>
            <a:r>
              <a:rPr lang="en-GB" dirty="0"/>
              <a:t>Word tokenization</a:t>
            </a:r>
          </a:p>
          <a:p>
            <a:pPr marL="514350" indent="-514350">
              <a:buFont typeface="+mj-lt"/>
              <a:buAutoNum type="arabicPeriod"/>
            </a:pPr>
            <a:r>
              <a:rPr lang="en-GB" dirty="0"/>
              <a:t>Text lemmatization and stemming</a:t>
            </a:r>
          </a:p>
          <a:p>
            <a:pPr marL="514350" indent="-514350">
              <a:buFont typeface="+mj-lt"/>
              <a:buAutoNum type="arabicPeriod"/>
            </a:pPr>
            <a:r>
              <a:rPr lang="en-GB" dirty="0"/>
              <a:t>Stop Words</a:t>
            </a:r>
          </a:p>
          <a:p>
            <a:pPr marL="514350" indent="-514350">
              <a:buFont typeface="+mj-lt"/>
              <a:buAutoNum type="arabicPeriod"/>
            </a:pPr>
            <a:r>
              <a:rPr lang="en-GB" dirty="0"/>
              <a:t>Feature Extraction/Mapping</a:t>
            </a:r>
          </a:p>
          <a:p>
            <a:pPr marL="514350" indent="-514350">
              <a:buFont typeface="+mj-lt"/>
              <a:buAutoNum type="arabicPeriod"/>
            </a:pPr>
            <a:r>
              <a:rPr lang="en-GB" dirty="0" err="1"/>
              <a:t>BoW</a:t>
            </a:r>
            <a:endParaRPr lang="en-GB" dirty="0"/>
          </a:p>
          <a:p>
            <a:pPr marL="514350" indent="-514350">
              <a:buFont typeface="+mj-lt"/>
              <a:buAutoNum type="arabicPeriod"/>
            </a:pPr>
            <a:r>
              <a:rPr lang="en-GB"/>
              <a:t>Sparse Vectors </a:t>
            </a:r>
            <a:r>
              <a:rPr lang="en-GB" dirty="0"/>
              <a:t>Challenge</a:t>
            </a:r>
          </a:p>
        </p:txBody>
      </p:sp>
    </p:spTree>
    <p:extLst>
      <p:ext uri="{BB962C8B-B14F-4D97-AF65-F5344CB8AC3E}">
        <p14:creationId xmlns:p14="http://schemas.microsoft.com/office/powerpoint/2010/main" val="479846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it-IT" dirty="0"/>
              <a:t> </a:t>
            </a:r>
            <a:endParaRPr lang="en-GB" dirty="0"/>
          </a:p>
        </p:txBody>
      </p:sp>
      <p:sp>
        <p:nvSpPr>
          <p:cNvPr id="3" name="Inhaltsplatzhalter 2"/>
          <p:cNvSpPr>
            <a:spLocks noGrp="1"/>
          </p:cNvSpPr>
          <p:nvPr>
            <p:ph idx="1"/>
          </p:nvPr>
        </p:nvSpPr>
        <p:spPr/>
        <p:txBody>
          <a:bodyPr/>
          <a:lstStyle/>
          <a:p>
            <a:pPr marL="0" indent="0">
              <a:buNone/>
            </a:pPr>
            <a:r>
              <a:rPr lang="en-GB" b="0" dirty="0"/>
              <a:t>Tokenization is the process of splitting a text into a list of tokens. Tokenization can separate sentences, words, characters, or </a:t>
            </a:r>
            <a:r>
              <a:rPr lang="en-GB" b="0" dirty="0" err="1"/>
              <a:t>subwords</a:t>
            </a:r>
            <a:r>
              <a:rPr lang="en-GB" b="0" dirty="0"/>
              <a:t>. When we split the text into sentences, we call it sentence tokenization. For words, we call it word tokenization</a:t>
            </a:r>
          </a:p>
          <a:p>
            <a:pPr marL="514350" indent="-514350">
              <a:buFont typeface="+mj-lt"/>
              <a:buAutoNum type="arabicPeriod"/>
            </a:pPr>
            <a:endParaRPr lang="en-GB" dirty="0"/>
          </a:p>
          <a:p>
            <a:pPr marL="514350" indent="-514350">
              <a:buFont typeface="+mj-lt"/>
              <a:buAutoNum type="arabicPeriod"/>
            </a:pPr>
            <a:r>
              <a:rPr lang="en-GB" b="0" dirty="0"/>
              <a:t>a </a:t>
            </a:r>
            <a:r>
              <a:rPr lang="en-GB" dirty="0"/>
              <a:t>sentence</a:t>
            </a:r>
            <a:r>
              <a:rPr lang="en-GB" b="0" dirty="0"/>
              <a:t> is a token in a </a:t>
            </a:r>
            <a:r>
              <a:rPr lang="en-GB" dirty="0"/>
              <a:t>paragraph</a:t>
            </a:r>
            <a:r>
              <a:rPr lang="en-GB" b="0" dirty="0"/>
              <a:t> </a:t>
            </a:r>
          </a:p>
          <a:p>
            <a:pPr marL="514350" indent="-514350">
              <a:buFont typeface="+mj-lt"/>
              <a:buAutoNum type="arabicPeriod"/>
            </a:pPr>
            <a:r>
              <a:rPr lang="en-GB" b="0" dirty="0"/>
              <a:t>a </a:t>
            </a:r>
            <a:r>
              <a:rPr lang="en-GB" dirty="0"/>
              <a:t>word</a:t>
            </a:r>
            <a:r>
              <a:rPr lang="en-GB" b="0" dirty="0"/>
              <a:t> is a token in a </a:t>
            </a:r>
            <a:r>
              <a:rPr lang="en-GB" dirty="0"/>
              <a:t>sentence</a:t>
            </a:r>
          </a:p>
          <a:p>
            <a:pPr marL="514350" indent="-514350">
              <a:buFont typeface="+mj-lt"/>
              <a:buAutoNum type="arabicPeriod"/>
            </a:pPr>
            <a:endParaRPr lang="en-GB" dirty="0"/>
          </a:p>
        </p:txBody>
      </p:sp>
    </p:spTree>
    <p:extLst>
      <p:ext uri="{BB962C8B-B14F-4D97-AF65-F5344CB8AC3E}">
        <p14:creationId xmlns:p14="http://schemas.microsoft.com/office/powerpoint/2010/main" val="375500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it-IT" dirty="0"/>
              <a:t> </a:t>
            </a:r>
            <a:endParaRPr lang="en-GB" dirty="0"/>
          </a:p>
        </p:txBody>
      </p:sp>
      <p:sp>
        <p:nvSpPr>
          <p:cNvPr id="3" name="Inhaltsplatzhalter 2"/>
          <p:cNvSpPr>
            <a:spLocks noGrp="1"/>
          </p:cNvSpPr>
          <p:nvPr>
            <p:ph idx="1"/>
          </p:nvPr>
        </p:nvSpPr>
        <p:spPr>
          <a:xfrm>
            <a:off x="838200" y="1072302"/>
            <a:ext cx="10515600" cy="2671024"/>
          </a:xfrm>
        </p:spPr>
        <p:txBody>
          <a:bodyPr/>
          <a:lstStyle/>
          <a:p>
            <a:pPr marL="0" indent="0">
              <a:buNone/>
            </a:pPr>
            <a:r>
              <a:rPr lang="en-GB" dirty="0"/>
              <a:t>3. Text Lemmatization and Stemming</a:t>
            </a:r>
          </a:p>
          <a:p>
            <a:pPr marL="514350" indent="-514350">
              <a:buFont typeface="+mj-lt"/>
              <a:buAutoNum type="arabicPeriod"/>
            </a:pPr>
            <a:endParaRPr lang="en-GB" dirty="0"/>
          </a:p>
          <a:p>
            <a:pPr marL="0" indent="0">
              <a:buNone/>
            </a:pPr>
            <a:r>
              <a:rPr lang="en-GB" b="0" dirty="0"/>
              <a:t>Stemming removes or stems the last few characters of a word. This can sometimes lead to incorrect meanings and spelling. Lemmatization considers the context and converts the word to its meaningful base form, which is called Lemma.</a:t>
            </a:r>
          </a:p>
          <a:p>
            <a:pPr marL="514350" indent="-514350">
              <a:buFont typeface="+mj-lt"/>
              <a:buAutoNum type="arabicPeriod"/>
            </a:pPr>
            <a:endParaRPr lang="en-GB" dirty="0"/>
          </a:p>
        </p:txBody>
      </p:sp>
      <p:pic>
        <p:nvPicPr>
          <p:cNvPr id="6" name="Picture 2" descr="Introduction to Stemming and Lemmatization (NLP) | by Prateek Sawhney |  Geek Culture | Medium">
            <a:extLst>
              <a:ext uri="{FF2B5EF4-FFF2-40B4-BE49-F238E27FC236}">
                <a16:creationId xmlns:a16="http://schemas.microsoft.com/office/drawing/2014/main" id="{7067D44D-497D-D546-B738-5C5840BBC6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292"/>
          <a:stretch/>
        </p:blipFill>
        <p:spPr bwMode="auto">
          <a:xfrm>
            <a:off x="2659063" y="3743326"/>
            <a:ext cx="6502400" cy="25503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9577860-0D67-6644-91FB-36A62D9D7505}"/>
              </a:ext>
            </a:extLst>
          </p:cNvPr>
          <p:cNvSpPr txBox="1"/>
          <p:nvPr/>
        </p:nvSpPr>
        <p:spPr>
          <a:xfrm>
            <a:off x="800099" y="4586287"/>
            <a:ext cx="2230438" cy="400110"/>
          </a:xfrm>
          <a:prstGeom prst="rect">
            <a:avLst/>
          </a:prstGeom>
          <a:noFill/>
        </p:spPr>
        <p:txBody>
          <a:bodyPr wrap="square" rtlCol="0">
            <a:spAutoFit/>
          </a:bodyPr>
          <a:lstStyle/>
          <a:p>
            <a:r>
              <a:rPr lang="en-US" sz="2000" b="1" dirty="0"/>
              <a:t>Stemming </a:t>
            </a:r>
            <a:r>
              <a:rPr lang="en-US" sz="2000" b="1" dirty="0">
                <a:sym typeface="Wingdings" pitchFamily="2" charset="2"/>
              </a:rPr>
              <a:t> </a:t>
            </a:r>
            <a:endParaRPr lang="en-US" sz="2000" b="1" dirty="0"/>
          </a:p>
        </p:txBody>
      </p:sp>
      <p:sp>
        <p:nvSpPr>
          <p:cNvPr id="7" name="TextBox 6">
            <a:extLst>
              <a:ext uri="{FF2B5EF4-FFF2-40B4-BE49-F238E27FC236}">
                <a16:creationId xmlns:a16="http://schemas.microsoft.com/office/drawing/2014/main" id="{7B0E4DF6-F8D9-AA46-9D20-8607DE2CF4DF}"/>
              </a:ext>
            </a:extLst>
          </p:cNvPr>
          <p:cNvSpPr txBox="1"/>
          <p:nvPr/>
        </p:nvSpPr>
        <p:spPr>
          <a:xfrm>
            <a:off x="9313863" y="4818430"/>
            <a:ext cx="2230438" cy="400110"/>
          </a:xfrm>
          <a:prstGeom prst="rect">
            <a:avLst/>
          </a:prstGeom>
          <a:noFill/>
        </p:spPr>
        <p:txBody>
          <a:bodyPr wrap="square" rtlCol="0">
            <a:spAutoFit/>
          </a:bodyPr>
          <a:lstStyle/>
          <a:p>
            <a:r>
              <a:rPr lang="en-US" sz="2000" b="1" dirty="0">
                <a:sym typeface="Wingdings" pitchFamily="2" charset="2"/>
              </a:rPr>
              <a:t> Lemmatization</a:t>
            </a:r>
            <a:endParaRPr lang="en-US" sz="2000" b="1" dirty="0"/>
          </a:p>
        </p:txBody>
      </p:sp>
    </p:spTree>
    <p:extLst>
      <p:ext uri="{BB962C8B-B14F-4D97-AF65-F5344CB8AC3E}">
        <p14:creationId xmlns:p14="http://schemas.microsoft.com/office/powerpoint/2010/main" val="3757226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it-IT" dirty="0"/>
              <a:t> </a:t>
            </a:r>
            <a:endParaRPr lang="en-GB" dirty="0"/>
          </a:p>
        </p:txBody>
      </p:sp>
      <p:sp>
        <p:nvSpPr>
          <p:cNvPr id="3" name="Inhaltsplatzhalter 2"/>
          <p:cNvSpPr>
            <a:spLocks noGrp="1"/>
          </p:cNvSpPr>
          <p:nvPr>
            <p:ph idx="1"/>
          </p:nvPr>
        </p:nvSpPr>
        <p:spPr>
          <a:xfrm>
            <a:off x="838200" y="1208457"/>
            <a:ext cx="10515600" cy="2370986"/>
          </a:xfrm>
        </p:spPr>
        <p:txBody>
          <a:bodyPr>
            <a:normAutofit/>
          </a:bodyPr>
          <a:lstStyle/>
          <a:p>
            <a:pPr marL="0" indent="0">
              <a:buNone/>
            </a:pPr>
            <a:r>
              <a:rPr lang="en-GB" dirty="0"/>
              <a:t>4. Stop Words</a:t>
            </a:r>
          </a:p>
          <a:p>
            <a:pPr marL="514350" indent="-514350">
              <a:buFont typeface="+mj-lt"/>
              <a:buAutoNum type="arabicPeriod"/>
            </a:pPr>
            <a:endParaRPr lang="en-GB" dirty="0"/>
          </a:p>
          <a:p>
            <a:pPr marL="0" indent="0">
              <a:buNone/>
            </a:pPr>
            <a:r>
              <a:rPr lang="en-GB" b="0" dirty="0"/>
              <a:t>Stop words are any word in a </a:t>
            </a:r>
            <a:r>
              <a:rPr lang="en-GB" b="0" dirty="0" err="1"/>
              <a:t>stoplist</a:t>
            </a:r>
            <a:r>
              <a:rPr lang="en-GB" b="0" dirty="0"/>
              <a:t> which </a:t>
            </a:r>
            <a:r>
              <a:rPr lang="en-GB" dirty="0"/>
              <a:t>are filtered out</a:t>
            </a:r>
            <a:r>
              <a:rPr lang="en-GB" b="0" dirty="0"/>
              <a:t> before or after processing of linguistic data. Some examples of stop words are “a”, “the”, “is”, “</a:t>
            </a:r>
            <a:r>
              <a:rPr lang="en-GB" b="0" dirty="0" err="1"/>
              <a:t>i</a:t>
            </a:r>
            <a:r>
              <a:rPr lang="en-GB" b="0" dirty="0"/>
              <a:t>”, “so”, “are”, “for”, “be”, etc.</a:t>
            </a:r>
            <a:endParaRPr lang="en-GB" dirty="0"/>
          </a:p>
        </p:txBody>
      </p:sp>
      <p:pic>
        <p:nvPicPr>
          <p:cNvPr id="3074" name="Picture 2" descr="Removing stop words with NLTK in Python - GeeksforGeeks">
            <a:extLst>
              <a:ext uri="{FF2B5EF4-FFF2-40B4-BE49-F238E27FC236}">
                <a16:creationId xmlns:a16="http://schemas.microsoft.com/office/drawing/2014/main" id="{6C5A05CE-2E74-4A4A-85C7-7CEB27B088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0" y="3912905"/>
            <a:ext cx="6934200" cy="215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863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it-IT" dirty="0"/>
              <a:t> </a:t>
            </a:r>
            <a:endParaRPr lang="en-GB" dirty="0"/>
          </a:p>
        </p:txBody>
      </p:sp>
      <p:sp>
        <p:nvSpPr>
          <p:cNvPr id="3" name="Inhaltsplatzhalter 2"/>
          <p:cNvSpPr>
            <a:spLocks noGrp="1"/>
          </p:cNvSpPr>
          <p:nvPr>
            <p:ph idx="1"/>
          </p:nvPr>
        </p:nvSpPr>
        <p:spPr>
          <a:xfrm>
            <a:off x="838202" y="1202499"/>
            <a:ext cx="10515600" cy="5149829"/>
          </a:xfrm>
        </p:spPr>
        <p:txBody>
          <a:bodyPr>
            <a:normAutofit fontScale="92500" lnSpcReduction="10000"/>
          </a:bodyPr>
          <a:lstStyle/>
          <a:p>
            <a:pPr marL="0" indent="0">
              <a:buNone/>
            </a:pPr>
            <a:r>
              <a:rPr lang="en-GB" dirty="0"/>
              <a:t>5. Feature Extraction/Mapping</a:t>
            </a:r>
          </a:p>
          <a:p>
            <a:pPr marL="0" indent="0">
              <a:buNone/>
            </a:pPr>
            <a:endParaRPr lang="en-GB" dirty="0"/>
          </a:p>
          <a:p>
            <a:pPr marL="0" indent="0">
              <a:buNone/>
            </a:pPr>
            <a:r>
              <a:rPr lang="en-GB" b="0" dirty="0"/>
              <a:t>Machines cannot process raw text in order to be used as quantifiable inputs and outputs by the ML models. NLP methods require encoding of texts into numbers.</a:t>
            </a:r>
          </a:p>
          <a:p>
            <a:pPr marL="0" indent="0">
              <a:buNone/>
            </a:pPr>
            <a:r>
              <a:rPr lang="en-GB" b="0" dirty="0"/>
              <a:t>This process converts texts into meaningful numeric or vector representation such that the context and relationship among characters in sentences are preserved and is sufficient for the machine to pick the signals associated with different combinations of letters, digits, non-numeric characters, and context in sentences. </a:t>
            </a:r>
          </a:p>
          <a:p>
            <a:pPr marL="0" indent="0">
              <a:buNone/>
            </a:pPr>
            <a:endParaRPr lang="en-GB" b="0" dirty="0"/>
          </a:p>
          <a:p>
            <a:pPr marL="0" indent="0">
              <a:buNone/>
            </a:pPr>
            <a:r>
              <a:rPr lang="en-GB" b="0" dirty="0"/>
              <a:t>Some of the popular feature extraction/mapping methods include bag of words, TF-IDF encoding, word2vector and BERT, index-based encoding.</a:t>
            </a:r>
            <a:endParaRPr lang="en-GB" dirty="0"/>
          </a:p>
        </p:txBody>
      </p:sp>
    </p:spTree>
    <p:extLst>
      <p:ext uri="{BB962C8B-B14F-4D97-AF65-F5344CB8AC3E}">
        <p14:creationId xmlns:p14="http://schemas.microsoft.com/office/powerpoint/2010/main" val="2788814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it-IT" dirty="0"/>
              <a:t> </a:t>
            </a:r>
            <a:endParaRPr lang="en-GB" dirty="0"/>
          </a:p>
        </p:txBody>
      </p:sp>
      <p:sp>
        <p:nvSpPr>
          <p:cNvPr id="3" name="Inhaltsplatzhalter 2"/>
          <p:cNvSpPr>
            <a:spLocks noGrp="1"/>
          </p:cNvSpPr>
          <p:nvPr>
            <p:ph idx="1"/>
          </p:nvPr>
        </p:nvSpPr>
        <p:spPr>
          <a:xfrm>
            <a:off x="575156" y="1575104"/>
            <a:ext cx="10515600" cy="4351339"/>
          </a:xfrm>
        </p:spPr>
        <p:txBody>
          <a:bodyPr/>
          <a:lstStyle/>
          <a:p>
            <a:pPr marL="0" indent="0">
              <a:buNone/>
            </a:pPr>
            <a:r>
              <a:rPr lang="en-GB" dirty="0"/>
              <a:t>6. Bag of words (</a:t>
            </a:r>
            <a:r>
              <a:rPr lang="en-GB" dirty="0" err="1"/>
              <a:t>BoW</a:t>
            </a:r>
            <a:r>
              <a:rPr lang="en-GB" dirty="0"/>
              <a:t>)</a:t>
            </a:r>
          </a:p>
          <a:p>
            <a:pPr marL="0" indent="0">
              <a:buNone/>
            </a:pPr>
            <a:r>
              <a:rPr lang="en-GB" b="0" dirty="0"/>
              <a:t>A bag-of-words is a representation of text that describes the occurrence of words within a document. It involves: </a:t>
            </a:r>
          </a:p>
          <a:p>
            <a:pPr marL="0" indent="0">
              <a:buNone/>
            </a:pPr>
            <a:r>
              <a:rPr lang="en-GB" sz="2000" b="0" dirty="0"/>
              <a:t>	- A vocabulary of known words </a:t>
            </a:r>
          </a:p>
          <a:p>
            <a:pPr marL="0" indent="0">
              <a:buNone/>
            </a:pPr>
            <a:r>
              <a:rPr lang="en-GB" sz="2000" b="0" dirty="0"/>
              <a:t>	- A count of known words.</a:t>
            </a:r>
          </a:p>
          <a:p>
            <a:pPr marL="0" indent="0">
              <a:buNone/>
            </a:pPr>
            <a:endParaRPr lang="en-GB" b="0" dirty="0"/>
          </a:p>
          <a:p>
            <a:pPr marL="0" indent="0">
              <a:buNone/>
            </a:pPr>
            <a:endParaRPr lang="en-GB" b="0" dirty="0"/>
          </a:p>
        </p:txBody>
      </p:sp>
      <p:pic>
        <p:nvPicPr>
          <p:cNvPr id="4100" name="Picture 4" descr="A Simple Explanation of the Bag-of-Words Model | by Victor Zhou | Towards  Data Science">
            <a:extLst>
              <a:ext uri="{FF2B5EF4-FFF2-40B4-BE49-F238E27FC236}">
                <a16:creationId xmlns:a16="http://schemas.microsoft.com/office/drawing/2014/main" id="{48C6103B-30B9-6643-9A20-C3865F6CC0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294" y="4134111"/>
            <a:ext cx="9279257" cy="1915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844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el 1"/>
          <p:cNvSpPr txBox="1">
            <a:spLocks noGrp="1"/>
          </p:cNvSpPr>
          <p:nvPr>
            <p:ph type="title"/>
          </p:nvPr>
        </p:nvSpPr>
        <p:spPr/>
        <p:txBody>
          <a:bodyPr/>
          <a:lstStyle/>
          <a:p>
            <a:pPr lvl="0"/>
            <a:r>
              <a:rPr lang="en-GB" dirty="0"/>
              <a:t> </a:t>
            </a:r>
          </a:p>
        </p:txBody>
      </p:sp>
      <p:sp>
        <p:nvSpPr>
          <p:cNvPr id="3" name="Inhaltsplatzhalter 2"/>
          <p:cNvSpPr txBox="1">
            <a:spLocks noGrp="1"/>
          </p:cNvSpPr>
          <p:nvPr>
            <p:ph idx="1"/>
          </p:nvPr>
        </p:nvSpPr>
        <p:spPr>
          <a:xfrm>
            <a:off x="792021" y="1302328"/>
            <a:ext cx="10515600" cy="4883746"/>
          </a:xfrm>
        </p:spPr>
        <p:txBody>
          <a:bodyPr>
            <a:normAutofit/>
          </a:bodyPr>
          <a:lstStyle/>
          <a:p>
            <a:pPr marL="0" lvl="0" indent="0">
              <a:lnSpc>
                <a:spcPct val="100000"/>
              </a:lnSpc>
              <a:buNone/>
            </a:pPr>
            <a:r>
              <a:rPr lang="en-GB" sz="3200" dirty="0"/>
              <a:t>NLP continued: BOW &amp;TF-IDF</a:t>
            </a:r>
          </a:p>
          <a:p>
            <a:pPr marL="0" lvl="0" indent="0">
              <a:lnSpc>
                <a:spcPct val="100000"/>
              </a:lnSpc>
              <a:buNone/>
            </a:pPr>
            <a:endParaRPr lang="en-GB" sz="3200" b="0" dirty="0"/>
          </a:p>
          <a:p>
            <a:pPr lvl="0">
              <a:lnSpc>
                <a:spcPct val="100000"/>
              </a:lnSpc>
            </a:pPr>
            <a:r>
              <a:rPr lang="en-GB" b="0" dirty="0"/>
              <a:t> Word frequency in a document or a body of documents; no reference to context</a:t>
            </a:r>
          </a:p>
          <a:p>
            <a:pPr lvl="0">
              <a:lnSpc>
                <a:spcPct val="100000"/>
              </a:lnSpc>
            </a:pPr>
            <a:r>
              <a:rPr lang="en-GB" b="0" dirty="0"/>
              <a:t>Term Frequency-Inverse Document Frequency (TF-IDF)</a:t>
            </a:r>
          </a:p>
          <a:p>
            <a:pPr marL="360000" lvl="1">
              <a:lnSpc>
                <a:spcPct val="100000"/>
              </a:lnSpc>
              <a:buFont typeface="Wingdings" panose="05000000000000000000" pitchFamily="2" charset="2"/>
              <a:buChar char="Ø"/>
            </a:pPr>
            <a:r>
              <a:rPr lang="en-GB" dirty="0"/>
              <a:t> The more frequently a word appears in a document, the more its importance increases; the more documents a word appears in, the more its importance decreases</a:t>
            </a:r>
          </a:p>
          <a:p>
            <a:pPr marL="360000" lvl="1">
              <a:lnSpc>
                <a:spcPct val="100000"/>
              </a:lnSpc>
              <a:buFont typeface="Wingdings" panose="05000000000000000000" pitchFamily="2" charset="2"/>
              <a:buChar char="Ø"/>
            </a:pPr>
            <a:r>
              <a:rPr lang="en-GB" dirty="0"/>
              <a:t> Intuition: downplay words like definite or indefinite articles</a:t>
            </a:r>
          </a:p>
          <a:p>
            <a:pPr marL="360000" lvl="1">
              <a:lnSpc>
                <a:spcPct val="100000"/>
              </a:lnSpc>
              <a:buFont typeface="Wingdings" panose="05000000000000000000" pitchFamily="2" charset="2"/>
              <a:buChar char="Ø"/>
            </a:pPr>
            <a:r>
              <a:rPr lang="en-GB" dirty="0"/>
              <a:t> Higher complexity</a:t>
            </a:r>
          </a:p>
          <a:p>
            <a:pPr marL="0" lvl="0" indent="0">
              <a:lnSpc>
                <a:spcPct val="100000"/>
              </a:lnSpc>
              <a:buNone/>
            </a:pPr>
            <a:endParaRPr lang="en-GB" b="0" dirty="0"/>
          </a:p>
        </p:txBody>
      </p:sp>
      <p:sp>
        <p:nvSpPr>
          <p:cNvPr id="4" name="Textfeld 7"/>
          <p:cNvSpPr txBox="1"/>
          <p:nvPr/>
        </p:nvSpPr>
        <p:spPr>
          <a:xfrm>
            <a:off x="318055" y="6336197"/>
            <a:ext cx="9467020"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Source: https://quantdare.com/encoding-financial-texts-into-dense-representations/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el 1"/>
          <p:cNvSpPr txBox="1">
            <a:spLocks noGrp="1"/>
          </p:cNvSpPr>
          <p:nvPr>
            <p:ph type="title"/>
          </p:nvPr>
        </p:nvSpPr>
        <p:spPr/>
        <p:txBody>
          <a:bodyPr/>
          <a:lstStyle/>
          <a:p>
            <a:pPr lvl="0"/>
            <a:r>
              <a:rPr lang="en-GB" dirty="0"/>
              <a:t> </a:t>
            </a:r>
          </a:p>
        </p:txBody>
      </p:sp>
      <p:sp>
        <p:nvSpPr>
          <p:cNvPr id="3" name="Rectangle 1"/>
          <p:cNvSpPr txBox="1">
            <a:spLocks noGrp="1"/>
          </p:cNvSpPr>
          <p:nvPr>
            <p:ph idx="1"/>
          </p:nvPr>
        </p:nvSpPr>
        <p:spPr>
          <a:xfrm>
            <a:off x="527901" y="1531757"/>
            <a:ext cx="11297913" cy="4401205"/>
          </a:xfrm>
        </p:spPr>
        <p:txBody>
          <a:bodyPr wrap="square" anchor="ctr">
            <a:spAutoFit/>
          </a:bodyPr>
          <a:lstStyle/>
          <a:p>
            <a:pPr marL="0" lvl="0" indent="0" hangingPunct="0">
              <a:lnSpc>
                <a:spcPct val="100000"/>
              </a:lnSpc>
              <a:spcBef>
                <a:spcPts val="0"/>
              </a:spcBef>
              <a:buNone/>
            </a:pPr>
            <a:r>
              <a:rPr lang="en-GB" sz="3000" dirty="0"/>
              <a:t>NLP continued: TF-IDF</a:t>
            </a:r>
            <a:endParaRPr lang="en-US" sz="3000" i="1" dirty="0">
              <a:latin typeface="MathJax_Math"/>
            </a:endParaRPr>
          </a:p>
          <a:p>
            <a:pPr marL="0" lvl="0" indent="0" hangingPunct="0">
              <a:lnSpc>
                <a:spcPct val="100000"/>
              </a:lnSpc>
              <a:spcBef>
                <a:spcPts val="0"/>
              </a:spcBef>
              <a:buNone/>
            </a:pPr>
            <a:endParaRPr lang="en-US" sz="1200" i="1" dirty="0">
              <a:latin typeface="MathJax_Math"/>
            </a:endParaRPr>
          </a:p>
          <a:p>
            <a:pPr marL="0" lvl="0" indent="0" hangingPunct="0">
              <a:lnSpc>
                <a:spcPct val="100000"/>
              </a:lnSpc>
              <a:spcBef>
                <a:spcPts val="0"/>
              </a:spcBef>
              <a:buNone/>
            </a:pPr>
            <a:endParaRPr lang="en-US" sz="1200" i="1" dirty="0">
              <a:latin typeface="MathJax_Math"/>
            </a:endParaRPr>
          </a:p>
          <a:p>
            <a:pPr marL="0" lvl="0" indent="0" hangingPunct="0">
              <a:lnSpc>
                <a:spcPct val="100000"/>
              </a:lnSpc>
              <a:spcBef>
                <a:spcPts val="0"/>
              </a:spcBef>
              <a:buNone/>
            </a:pPr>
            <a:endParaRPr lang="en-US" sz="1200" i="1" dirty="0">
              <a:latin typeface="MathJax_Math"/>
            </a:endParaRPr>
          </a:p>
          <a:p>
            <a:pPr marL="0" lvl="0" indent="0" hangingPunct="0">
              <a:lnSpc>
                <a:spcPct val="100000"/>
              </a:lnSpc>
              <a:spcBef>
                <a:spcPts val="0"/>
              </a:spcBef>
              <a:buNone/>
            </a:pPr>
            <a:endParaRPr lang="en-US" sz="1200" i="1" dirty="0">
              <a:latin typeface="MathJax_Math"/>
            </a:endParaRPr>
          </a:p>
          <a:p>
            <a:pPr marL="0" lvl="0" indent="0" hangingPunct="0">
              <a:lnSpc>
                <a:spcPct val="100000"/>
              </a:lnSpc>
              <a:spcBef>
                <a:spcPts val="0"/>
              </a:spcBef>
              <a:buNone/>
            </a:pPr>
            <a:endParaRPr lang="en-US" sz="1200" dirty="0">
              <a:solidFill>
                <a:srgbClr val="333333"/>
              </a:solidFill>
              <a:latin typeface="inherit"/>
            </a:endParaRPr>
          </a:p>
          <a:p>
            <a:pPr marL="0" lvl="0" indent="0" hangingPunct="0">
              <a:lnSpc>
                <a:spcPct val="100000"/>
              </a:lnSpc>
              <a:spcBef>
                <a:spcPts val="0"/>
              </a:spcBef>
              <a:buNone/>
            </a:pPr>
            <a:endParaRPr lang="en-US" sz="1200" dirty="0">
              <a:solidFill>
                <a:srgbClr val="333333"/>
              </a:solidFill>
              <a:latin typeface="inherit"/>
            </a:endParaRPr>
          </a:p>
          <a:p>
            <a:pPr marL="0" lvl="0" indent="0" hangingPunct="0">
              <a:lnSpc>
                <a:spcPct val="100000"/>
              </a:lnSpc>
              <a:spcBef>
                <a:spcPts val="0"/>
              </a:spcBef>
              <a:buNone/>
            </a:pPr>
            <a:endParaRPr lang="en-US" sz="1200" dirty="0">
              <a:solidFill>
                <a:srgbClr val="333333"/>
              </a:solidFill>
              <a:latin typeface="inherit"/>
            </a:endParaRPr>
          </a:p>
          <a:p>
            <a:pPr marL="0" lvl="0" indent="0" hangingPunct="0">
              <a:lnSpc>
                <a:spcPct val="100000"/>
              </a:lnSpc>
              <a:spcBef>
                <a:spcPts val="0"/>
              </a:spcBef>
              <a:buNone/>
            </a:pPr>
            <a:endParaRPr lang="en-US" sz="1200" dirty="0">
              <a:solidFill>
                <a:srgbClr val="333333"/>
              </a:solidFill>
              <a:latin typeface="inherit"/>
            </a:endParaRPr>
          </a:p>
          <a:p>
            <a:pPr marL="0" lvl="0" indent="0" hangingPunct="0">
              <a:lnSpc>
                <a:spcPct val="100000"/>
              </a:lnSpc>
              <a:spcBef>
                <a:spcPts val="0"/>
              </a:spcBef>
              <a:buNone/>
            </a:pPr>
            <a:endParaRPr lang="en-US" sz="1200" dirty="0">
              <a:solidFill>
                <a:srgbClr val="333333"/>
              </a:solidFill>
              <a:latin typeface="inherit"/>
            </a:endParaRPr>
          </a:p>
          <a:p>
            <a:pPr marL="0" lvl="0" indent="0" hangingPunct="0">
              <a:lnSpc>
                <a:spcPct val="100000"/>
              </a:lnSpc>
              <a:spcBef>
                <a:spcPts val="0"/>
              </a:spcBef>
              <a:buNone/>
            </a:pPr>
            <a:endParaRPr lang="en-US" sz="1200" dirty="0">
              <a:solidFill>
                <a:srgbClr val="333333"/>
              </a:solidFill>
              <a:latin typeface="inherit"/>
            </a:endParaRPr>
          </a:p>
          <a:p>
            <a:pPr marL="0" lvl="0" indent="0" hangingPunct="0">
              <a:lnSpc>
                <a:spcPct val="100000"/>
              </a:lnSpc>
              <a:spcBef>
                <a:spcPts val="0"/>
              </a:spcBef>
              <a:buNone/>
            </a:pPr>
            <a:r>
              <a:rPr lang="en-US" sz="2600" b="0" dirty="0">
                <a:solidFill>
                  <a:srgbClr val="333333"/>
                </a:solidFill>
                <a:latin typeface="inherit"/>
              </a:rPr>
              <a:t>where:</a:t>
            </a:r>
          </a:p>
          <a:p>
            <a:pPr hangingPunct="0">
              <a:lnSpc>
                <a:spcPct val="100000"/>
              </a:lnSpc>
              <a:spcBef>
                <a:spcPts val="0"/>
              </a:spcBef>
            </a:pPr>
            <a:r>
              <a:rPr lang="en-US" sz="2600" b="0" i="1" dirty="0">
                <a:solidFill>
                  <a:srgbClr val="333333"/>
                </a:solidFill>
                <a:latin typeface="MathJax_Math"/>
              </a:rPr>
              <a:t> </a:t>
            </a:r>
            <a:r>
              <a:rPr lang="en-US" sz="2600" b="0" i="1" dirty="0" err="1">
                <a:solidFill>
                  <a:srgbClr val="333333"/>
                </a:solidFill>
                <a:latin typeface="MathJax_Math"/>
              </a:rPr>
              <a:t>w</a:t>
            </a:r>
            <a:r>
              <a:rPr lang="en-US" sz="2600" b="0" i="1" baseline="-25000" dirty="0" err="1">
                <a:solidFill>
                  <a:srgbClr val="333333"/>
                </a:solidFill>
                <a:latin typeface="MathJax_Math"/>
              </a:rPr>
              <a:t>ij</a:t>
            </a:r>
            <a:r>
              <a:rPr lang="en-US" sz="2600" b="0" dirty="0">
                <a:solidFill>
                  <a:srgbClr val="333333"/>
                </a:solidFill>
                <a:latin typeface="inherit"/>
              </a:rPr>
              <a:t> is the TF-IDF of word </a:t>
            </a:r>
            <a:r>
              <a:rPr lang="en-US" sz="2600" b="0" i="1" dirty="0" err="1">
                <a:solidFill>
                  <a:srgbClr val="333333"/>
                </a:solidFill>
                <a:latin typeface="inherit"/>
              </a:rPr>
              <a:t>i</a:t>
            </a:r>
            <a:r>
              <a:rPr lang="en-US" sz="2600" b="0" dirty="0">
                <a:solidFill>
                  <a:srgbClr val="333333"/>
                </a:solidFill>
                <a:latin typeface="inherit"/>
              </a:rPr>
              <a:t> in document </a:t>
            </a:r>
            <a:r>
              <a:rPr lang="en-US" sz="2600" b="0" i="1" dirty="0">
                <a:solidFill>
                  <a:srgbClr val="333333"/>
                </a:solidFill>
                <a:latin typeface="inherit"/>
              </a:rPr>
              <a:t>j</a:t>
            </a:r>
            <a:r>
              <a:rPr lang="en-US" sz="2600" b="0" dirty="0">
                <a:solidFill>
                  <a:srgbClr val="333333"/>
                </a:solidFill>
                <a:latin typeface="inherit"/>
              </a:rPr>
              <a:t> </a:t>
            </a:r>
          </a:p>
          <a:p>
            <a:pPr hangingPunct="0">
              <a:lnSpc>
                <a:spcPct val="100000"/>
              </a:lnSpc>
              <a:spcBef>
                <a:spcPts val="0"/>
              </a:spcBef>
            </a:pPr>
            <a:r>
              <a:rPr lang="en-US" sz="2600" b="0" dirty="0">
                <a:solidFill>
                  <a:srgbClr val="333333"/>
                </a:solidFill>
                <a:latin typeface="inherit"/>
              </a:rPr>
              <a:t> </a:t>
            </a:r>
            <a:r>
              <a:rPr lang="en-US" sz="2600" b="0" i="1" dirty="0" err="1">
                <a:solidFill>
                  <a:srgbClr val="333333"/>
                </a:solidFill>
                <a:latin typeface="inherit"/>
              </a:rPr>
              <a:t>tf</a:t>
            </a:r>
            <a:r>
              <a:rPr lang="en-US" sz="2600" b="0" i="1" baseline="-25000" dirty="0" err="1">
                <a:solidFill>
                  <a:srgbClr val="333333"/>
                </a:solidFill>
                <a:latin typeface="inherit"/>
              </a:rPr>
              <a:t>ij</a:t>
            </a:r>
            <a:r>
              <a:rPr lang="en-US" sz="2600" b="0" dirty="0">
                <a:solidFill>
                  <a:srgbClr val="333333"/>
                </a:solidFill>
                <a:latin typeface="inherit"/>
              </a:rPr>
              <a:t> is the number of occurrences of word </a:t>
            </a:r>
            <a:r>
              <a:rPr lang="en-US" sz="2600" b="0" i="1" dirty="0" err="1">
                <a:solidFill>
                  <a:srgbClr val="333333"/>
                </a:solidFill>
                <a:latin typeface="inherit"/>
              </a:rPr>
              <a:t>i</a:t>
            </a:r>
            <a:r>
              <a:rPr lang="en-US" sz="2600" b="0" dirty="0">
                <a:solidFill>
                  <a:srgbClr val="333333"/>
                </a:solidFill>
                <a:latin typeface="inherit"/>
              </a:rPr>
              <a:t> in document </a:t>
            </a:r>
            <a:r>
              <a:rPr lang="en-US" sz="2600" b="0" i="1" dirty="0">
                <a:solidFill>
                  <a:srgbClr val="333333"/>
                </a:solidFill>
                <a:latin typeface="inherit"/>
              </a:rPr>
              <a:t>j</a:t>
            </a:r>
          </a:p>
          <a:p>
            <a:pPr hangingPunct="0">
              <a:lnSpc>
                <a:spcPct val="100000"/>
              </a:lnSpc>
              <a:spcBef>
                <a:spcPts val="0"/>
              </a:spcBef>
            </a:pPr>
            <a:r>
              <a:rPr lang="en-US" sz="2600" b="0" dirty="0">
                <a:solidFill>
                  <a:srgbClr val="333333"/>
                </a:solidFill>
                <a:latin typeface="inherit"/>
              </a:rPr>
              <a:t> </a:t>
            </a:r>
            <a:r>
              <a:rPr lang="en-US" sz="2600" b="0" i="1" dirty="0">
                <a:solidFill>
                  <a:srgbClr val="333333"/>
                </a:solidFill>
                <a:latin typeface="inherit"/>
              </a:rPr>
              <a:t>N</a:t>
            </a:r>
            <a:r>
              <a:rPr lang="en-US" sz="2600" b="0" dirty="0">
                <a:solidFill>
                  <a:srgbClr val="333333"/>
                </a:solidFill>
                <a:latin typeface="inherit"/>
              </a:rPr>
              <a:t> is the number of documents </a:t>
            </a:r>
          </a:p>
          <a:p>
            <a:pPr hangingPunct="0">
              <a:lnSpc>
                <a:spcPct val="100000"/>
              </a:lnSpc>
              <a:spcBef>
                <a:spcPts val="0"/>
              </a:spcBef>
            </a:pPr>
            <a:r>
              <a:rPr lang="en-US" sz="2600" b="0" dirty="0">
                <a:solidFill>
                  <a:srgbClr val="333333"/>
                </a:solidFill>
                <a:latin typeface="inherit"/>
              </a:rPr>
              <a:t> </a:t>
            </a:r>
            <a:r>
              <a:rPr lang="en-US" sz="2600" b="0" i="1" dirty="0" err="1">
                <a:solidFill>
                  <a:srgbClr val="333333"/>
                </a:solidFill>
                <a:latin typeface="inherit"/>
              </a:rPr>
              <a:t>df</a:t>
            </a:r>
            <a:r>
              <a:rPr lang="en-US" sz="2600" b="0" i="1" baseline="-25000" dirty="0" err="1">
                <a:solidFill>
                  <a:srgbClr val="333333"/>
                </a:solidFill>
                <a:latin typeface="inherit"/>
              </a:rPr>
              <a:t>i</a:t>
            </a:r>
            <a:r>
              <a:rPr lang="en-US" sz="2600" b="0" dirty="0">
                <a:solidFill>
                  <a:srgbClr val="333333"/>
                </a:solidFill>
                <a:latin typeface="inherit"/>
              </a:rPr>
              <a:t> is the number of documents containing word </a:t>
            </a:r>
            <a:r>
              <a:rPr lang="en-US" sz="2600" b="0" i="1" dirty="0" err="1">
                <a:solidFill>
                  <a:srgbClr val="333333"/>
                </a:solidFill>
                <a:latin typeface="inherit"/>
              </a:rPr>
              <a:t>i</a:t>
            </a:r>
            <a:r>
              <a:rPr lang="en-US" sz="2600" b="0" dirty="0">
                <a:solidFill>
                  <a:srgbClr val="333333"/>
                </a:solidFill>
                <a:latin typeface="inherit"/>
              </a:rPr>
              <a:t> at least once</a:t>
            </a:r>
            <a:endParaRPr lang="en-US" sz="2600" b="0" dirty="0">
              <a:latin typeface="Arial" pitchFamily="34"/>
            </a:endParaRPr>
          </a:p>
        </p:txBody>
      </p:sp>
      <p:sp>
        <p:nvSpPr>
          <p:cNvPr id="4" name="Textfeld 4"/>
          <p:cNvSpPr txBox="1"/>
          <p:nvPr/>
        </p:nvSpPr>
        <p:spPr>
          <a:xfrm>
            <a:off x="318055" y="6336197"/>
            <a:ext cx="9467020"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Source: https://quantdare.com/encoding-financial-texts-into-dense-representations/</a:t>
            </a:r>
          </a:p>
        </p:txBody>
      </p:sp>
      <p:pic>
        <p:nvPicPr>
          <p:cNvPr id="5" name="Picture 4"/>
          <p:cNvPicPr>
            <a:picLocks noChangeAspect="1"/>
          </p:cNvPicPr>
          <p:nvPr/>
        </p:nvPicPr>
        <p:blipFill>
          <a:blip r:embed="rId2"/>
          <a:stretch>
            <a:fillRect/>
          </a:stretch>
        </p:blipFill>
        <p:spPr>
          <a:xfrm>
            <a:off x="3884901" y="2403764"/>
            <a:ext cx="4200525" cy="1219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it-IT" dirty="0"/>
              <a:t> </a:t>
            </a:r>
            <a:endParaRPr lang="en-GB" dirty="0"/>
          </a:p>
        </p:txBody>
      </p:sp>
      <p:sp>
        <p:nvSpPr>
          <p:cNvPr id="3" name="Inhaltsplatzhalter 2"/>
          <p:cNvSpPr>
            <a:spLocks noGrp="1"/>
          </p:cNvSpPr>
          <p:nvPr>
            <p:ph idx="1"/>
          </p:nvPr>
        </p:nvSpPr>
        <p:spPr/>
        <p:txBody>
          <a:bodyPr/>
          <a:lstStyle/>
          <a:p>
            <a:pPr marL="0" indent="0">
              <a:buNone/>
            </a:pPr>
            <a:r>
              <a:rPr lang="en-GB" dirty="0"/>
              <a:t>7. Sparse Vectors Challenge</a:t>
            </a:r>
          </a:p>
          <a:p>
            <a:pPr marL="514350" indent="-514350">
              <a:buFont typeface="+mj-lt"/>
              <a:buAutoNum type="arabicPeriod"/>
            </a:pPr>
            <a:endParaRPr lang="en-GB" dirty="0"/>
          </a:p>
          <a:p>
            <a:pPr marL="0" indent="0">
              <a:buNone/>
            </a:pPr>
            <a:r>
              <a:rPr lang="en-GB" b="0" dirty="0"/>
              <a:t>A sparse vector is a vector that has a large number of zeros. It takes unwanted space to store these zeroes. The task is to store a given sparse vector efficiently without having to store the zeros.</a:t>
            </a:r>
          </a:p>
        </p:txBody>
      </p:sp>
    </p:spTree>
    <p:extLst>
      <p:ext uri="{BB962C8B-B14F-4D97-AF65-F5344CB8AC3E}">
        <p14:creationId xmlns:p14="http://schemas.microsoft.com/office/powerpoint/2010/main" val="523179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el 1"/>
          <p:cNvSpPr txBox="1">
            <a:spLocks noGrp="1"/>
          </p:cNvSpPr>
          <p:nvPr>
            <p:ph type="title"/>
          </p:nvPr>
        </p:nvSpPr>
        <p:spPr/>
        <p:txBody>
          <a:bodyPr/>
          <a:lstStyle/>
          <a:p>
            <a:pPr lvl="0"/>
            <a:r>
              <a:rPr lang="en-GB" dirty="0"/>
              <a:t> </a:t>
            </a:r>
          </a:p>
        </p:txBody>
      </p:sp>
      <p:sp>
        <p:nvSpPr>
          <p:cNvPr id="3" name="Inhaltsplatzhalter 2"/>
          <p:cNvSpPr txBox="1">
            <a:spLocks noGrp="1"/>
          </p:cNvSpPr>
          <p:nvPr>
            <p:ph idx="1"/>
          </p:nvPr>
        </p:nvSpPr>
        <p:spPr>
          <a:xfrm>
            <a:off x="838202" y="1431637"/>
            <a:ext cx="10515600" cy="4920692"/>
          </a:xfrm>
        </p:spPr>
        <p:txBody>
          <a:bodyPr/>
          <a:lstStyle/>
          <a:p>
            <a:pPr marL="0" lvl="0" indent="0">
              <a:buNone/>
            </a:pPr>
            <a:r>
              <a:rPr lang="en-GB" sz="3000" dirty="0"/>
              <a:t>Focus of the day</a:t>
            </a:r>
          </a:p>
          <a:p>
            <a:pPr marL="0" lvl="0" indent="0">
              <a:buNone/>
            </a:pPr>
            <a:endParaRPr lang="en-GB" dirty="0"/>
          </a:p>
          <a:p>
            <a:pPr lvl="0">
              <a:lnSpc>
                <a:spcPct val="100000"/>
              </a:lnSpc>
            </a:pPr>
            <a:r>
              <a:rPr lang="en-GB" b="0" dirty="0"/>
              <a:t> Supervised vs unsupervised learning: an introduction</a:t>
            </a:r>
          </a:p>
          <a:p>
            <a:pPr lvl="0">
              <a:lnSpc>
                <a:spcPct val="100000"/>
              </a:lnSpc>
            </a:pPr>
            <a:r>
              <a:rPr lang="en-GB" b="0" dirty="0"/>
              <a:t> Natural language processing </a:t>
            </a:r>
          </a:p>
          <a:p>
            <a:pPr lvl="0">
              <a:lnSpc>
                <a:spcPct val="100000"/>
              </a:lnSpc>
            </a:pPr>
            <a:r>
              <a:rPr lang="en-GB" b="0" dirty="0"/>
              <a:t> NLP and the construction of sentiment indicators</a:t>
            </a:r>
          </a:p>
          <a:p>
            <a:pPr lvl="0">
              <a:lnSpc>
                <a:spcPct val="100000"/>
              </a:lnSpc>
            </a:pPr>
            <a:r>
              <a:rPr lang="en-GB" b="0" dirty="0"/>
              <a:t> Let’s practice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el 1"/>
          <p:cNvSpPr txBox="1">
            <a:spLocks noGrp="1"/>
          </p:cNvSpPr>
          <p:nvPr>
            <p:ph type="title"/>
          </p:nvPr>
        </p:nvSpPr>
        <p:spPr/>
        <p:txBody>
          <a:bodyPr/>
          <a:lstStyle/>
          <a:p>
            <a:pPr lvl="0"/>
            <a:r>
              <a:rPr lang="en-GB" dirty="0"/>
              <a:t> </a:t>
            </a:r>
          </a:p>
        </p:txBody>
      </p:sp>
      <p:sp>
        <p:nvSpPr>
          <p:cNvPr id="3" name="Inhaltsplatzhalter 2"/>
          <p:cNvSpPr txBox="1">
            <a:spLocks noGrp="1"/>
          </p:cNvSpPr>
          <p:nvPr>
            <p:ph idx="1"/>
          </p:nvPr>
        </p:nvSpPr>
        <p:spPr>
          <a:xfrm>
            <a:off x="819730" y="1320801"/>
            <a:ext cx="10515600" cy="5031528"/>
          </a:xfrm>
        </p:spPr>
        <p:txBody>
          <a:bodyPr>
            <a:normAutofit fontScale="92500" lnSpcReduction="20000"/>
          </a:bodyPr>
          <a:lstStyle/>
          <a:p>
            <a:pPr marL="0" lvl="0" indent="0">
              <a:lnSpc>
                <a:spcPct val="70000"/>
              </a:lnSpc>
              <a:buNone/>
            </a:pPr>
            <a:r>
              <a:rPr lang="en-GB" sz="3000" dirty="0"/>
              <a:t>NLP continued: sentiment analysis</a:t>
            </a:r>
          </a:p>
          <a:p>
            <a:pPr marL="0" lvl="0" indent="0">
              <a:lnSpc>
                <a:spcPct val="70000"/>
              </a:lnSpc>
              <a:buNone/>
            </a:pPr>
            <a:endParaRPr lang="en-GB" sz="2400" b="0" dirty="0"/>
          </a:p>
          <a:p>
            <a:pPr lvl="0">
              <a:lnSpc>
                <a:spcPct val="110000"/>
              </a:lnSpc>
            </a:pPr>
            <a:r>
              <a:rPr lang="en-GB" sz="2400" b="0" dirty="0"/>
              <a:t> Sentiment analysis is a well-known researched area in computational text analysis.</a:t>
            </a:r>
          </a:p>
          <a:p>
            <a:pPr lvl="0">
              <a:lnSpc>
                <a:spcPct val="110000"/>
              </a:lnSpc>
            </a:pPr>
            <a:r>
              <a:rPr lang="en-GB" sz="2400" b="0" dirty="0"/>
              <a:t> Key considerations:</a:t>
            </a:r>
          </a:p>
          <a:p>
            <a:pPr marL="360000" lvl="1">
              <a:lnSpc>
                <a:spcPct val="110000"/>
              </a:lnSpc>
              <a:spcBef>
                <a:spcPts val="100"/>
              </a:spcBef>
              <a:spcAft>
                <a:spcPts val="100"/>
              </a:spcAft>
              <a:buFont typeface="Wingdings" panose="05000000000000000000" pitchFamily="2" charset="2"/>
              <a:buChar char="Ø"/>
            </a:pPr>
            <a:r>
              <a:rPr lang="en-GB" sz="2000" dirty="0"/>
              <a:t> Domain specificity: this is very relevant in financial modelling as words may have different connotations than in every-day parlance; preference for use of LM lexicon vs GI.</a:t>
            </a:r>
          </a:p>
          <a:p>
            <a:pPr marL="360000" lvl="1">
              <a:lnSpc>
                <a:spcPct val="110000"/>
              </a:lnSpc>
              <a:spcBef>
                <a:spcPts val="100"/>
              </a:spcBef>
              <a:spcAft>
                <a:spcPts val="100"/>
              </a:spcAft>
              <a:buFont typeface="Wingdings" panose="05000000000000000000" pitchFamily="2" charset="2"/>
              <a:buChar char="Ø"/>
            </a:pPr>
            <a:r>
              <a:rPr lang="en-GB" sz="2000" dirty="0"/>
              <a:t> Complexity: composition/context</a:t>
            </a:r>
          </a:p>
          <a:p>
            <a:pPr lvl="0">
              <a:lnSpc>
                <a:spcPct val="110000"/>
              </a:lnSpc>
            </a:pPr>
            <a:r>
              <a:rPr lang="en-GB" sz="2400" b="0" dirty="0"/>
              <a:t> Lexical methodology where words are pre-assigned  a sentiment score , usually 1,0,-1</a:t>
            </a:r>
          </a:p>
          <a:p>
            <a:pPr lvl="0">
              <a:lnSpc>
                <a:spcPct val="110000"/>
              </a:lnSpc>
            </a:pPr>
            <a:r>
              <a:rPr lang="en-GB" sz="2400" b="0" dirty="0"/>
              <a:t> Enhanced lexical methodology: Vader is a sentence-level sentiment classiﬁer. It combines a lexicon which classifies words from +4 to -4 (most positives to most negative) and set of heuristic rules to help contextualise; Vader has been developed for social media and its efficacy in finance is more questionable.</a:t>
            </a:r>
          </a:p>
          <a:p>
            <a:pPr marL="457200" lvl="1" indent="0">
              <a:lnSpc>
                <a:spcPct val="70000"/>
              </a:lnSpc>
              <a:buNone/>
            </a:pPr>
            <a:br>
              <a:rPr lang="en-GB" sz="2000" dirty="0"/>
            </a:br>
            <a:r>
              <a:rPr lang="en-GB" sz="2000"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el 1"/>
          <p:cNvSpPr txBox="1">
            <a:spLocks noGrp="1"/>
          </p:cNvSpPr>
          <p:nvPr>
            <p:ph type="title"/>
          </p:nvPr>
        </p:nvSpPr>
        <p:spPr/>
        <p:txBody>
          <a:bodyPr/>
          <a:lstStyle/>
          <a:p>
            <a:pPr lvl="0"/>
            <a:r>
              <a:rPr lang="en-GB" dirty="0"/>
              <a:t> </a:t>
            </a:r>
          </a:p>
        </p:txBody>
      </p:sp>
      <p:sp>
        <p:nvSpPr>
          <p:cNvPr id="3" name="Inhaltsplatzhalter 2"/>
          <p:cNvSpPr txBox="1">
            <a:spLocks noGrp="1"/>
          </p:cNvSpPr>
          <p:nvPr>
            <p:ph idx="1"/>
          </p:nvPr>
        </p:nvSpPr>
        <p:spPr>
          <a:xfrm>
            <a:off x="838202" y="1189250"/>
            <a:ext cx="10515600" cy="5105419"/>
          </a:xfrm>
        </p:spPr>
        <p:txBody>
          <a:bodyPr>
            <a:normAutofit lnSpcReduction="10000"/>
          </a:bodyPr>
          <a:lstStyle/>
          <a:p>
            <a:pPr marL="0" lvl="0" indent="0">
              <a:buNone/>
            </a:pPr>
            <a:r>
              <a:rPr lang="en-GB" sz="3000" dirty="0"/>
              <a:t>NLP (continued): Vader heuristic rules </a:t>
            </a:r>
          </a:p>
          <a:p>
            <a:pPr marL="0" lvl="0" indent="0">
              <a:buNone/>
            </a:pPr>
            <a:endParaRPr lang="en-GB" sz="3000" b="1" dirty="0"/>
          </a:p>
          <a:p>
            <a:pPr lvl="0">
              <a:lnSpc>
                <a:spcPct val="100000"/>
              </a:lnSpc>
            </a:pPr>
            <a:r>
              <a:rPr lang="en-GB" b="0" dirty="0"/>
              <a:t> </a:t>
            </a:r>
            <a:r>
              <a:rPr lang="en-GB" sz="2600" dirty="0"/>
              <a:t>Punctuation</a:t>
            </a:r>
            <a:r>
              <a:rPr lang="en-GB" sz="2600" b="0" dirty="0"/>
              <a:t> — I love pizza vs I love pizza!!</a:t>
            </a:r>
          </a:p>
          <a:p>
            <a:pPr lvl="0">
              <a:lnSpc>
                <a:spcPct val="100000"/>
              </a:lnSpc>
            </a:pPr>
            <a:r>
              <a:rPr lang="en-GB" sz="2600" b="0" dirty="0"/>
              <a:t> </a:t>
            </a:r>
            <a:r>
              <a:rPr lang="en-GB" sz="2600" dirty="0"/>
              <a:t>Capitalization</a:t>
            </a:r>
            <a:r>
              <a:rPr lang="en-GB" sz="2600" b="0" dirty="0"/>
              <a:t> — I’m hungry!! vs I’M HUNGRY!!</a:t>
            </a:r>
          </a:p>
          <a:p>
            <a:pPr lvl="0">
              <a:lnSpc>
                <a:spcPct val="100000"/>
              </a:lnSpc>
            </a:pPr>
            <a:r>
              <a:rPr lang="en-GB" sz="2600" b="0" dirty="0"/>
              <a:t> </a:t>
            </a:r>
            <a:r>
              <a:rPr lang="en-GB" sz="2600" dirty="0"/>
              <a:t>Degree modifiers (use of intensifiers)</a:t>
            </a:r>
            <a:r>
              <a:rPr lang="en-GB" sz="2600" b="0" dirty="0"/>
              <a:t> — I WANT TO EAT!! VS I REALLY WANT TO EAT!!</a:t>
            </a:r>
          </a:p>
          <a:p>
            <a:pPr lvl="0">
              <a:lnSpc>
                <a:spcPct val="100000"/>
              </a:lnSpc>
            </a:pPr>
            <a:r>
              <a:rPr lang="en-GB" sz="2600" b="0" dirty="0"/>
              <a:t> </a:t>
            </a:r>
            <a:r>
              <a:rPr lang="en-GB" sz="2600" dirty="0"/>
              <a:t>Conjunctions (shift in sentiment polarity, with later dictating polarity)</a:t>
            </a:r>
            <a:r>
              <a:rPr lang="en-GB" sz="2600" b="0" dirty="0"/>
              <a:t> — I love pizza, but I really hate Pizza Hut (bad review)</a:t>
            </a:r>
          </a:p>
          <a:p>
            <a:pPr lvl="0">
              <a:lnSpc>
                <a:spcPct val="100000"/>
              </a:lnSpc>
            </a:pPr>
            <a:r>
              <a:rPr lang="en-GB" sz="2600" b="0" dirty="0"/>
              <a:t> </a:t>
            </a:r>
            <a:r>
              <a:rPr lang="en-GB" sz="2600" dirty="0"/>
              <a:t>Preceding Tri-gram</a:t>
            </a:r>
            <a:r>
              <a:rPr lang="en-GB" sz="2600" b="0" dirty="0"/>
              <a:t> (identifying reverse polarity by examining the tri-gram before the lexical feature) — Canadian Pizza </a:t>
            </a:r>
            <a:r>
              <a:rPr lang="en-GB" sz="2600" dirty="0"/>
              <a:t>is not really</a:t>
            </a:r>
            <a:r>
              <a:rPr lang="en-GB" sz="2600" b="0" dirty="0"/>
              <a:t> </a:t>
            </a:r>
            <a:r>
              <a:rPr lang="en-GB" sz="2600" b="0" i="1" dirty="0"/>
              <a:t>all that great</a:t>
            </a:r>
            <a:r>
              <a:rPr lang="en-GB" b="0" i="1" dirty="0"/>
              <a:t>.</a:t>
            </a:r>
            <a:endParaRPr lang="en-GB" b="0" dirty="0"/>
          </a:p>
          <a:p>
            <a:pPr lvl="0"/>
            <a:endParaRPr lang="en-GB" dirty="0"/>
          </a:p>
        </p:txBody>
      </p:sp>
      <p:sp>
        <p:nvSpPr>
          <p:cNvPr id="4" name="Textfeld 3"/>
          <p:cNvSpPr txBox="1"/>
          <p:nvPr/>
        </p:nvSpPr>
        <p:spPr>
          <a:xfrm>
            <a:off x="1003855" y="5968444"/>
            <a:ext cx="5874023"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00" b="0" i="0" u="none" strike="noStrike" kern="1200" cap="none" spc="0" baseline="0" dirty="0">
                <a:solidFill>
                  <a:srgbClr val="000000"/>
                </a:solidFill>
                <a:uFillTx/>
                <a:latin typeface="Calibri"/>
              </a:rPr>
              <a:t>Source: https://towardsdatascience.com/https-towardsdatascience-com-algorithmic-trading-using-sentiment-analysis-on-news-articles-83db77966704</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el 1"/>
          <p:cNvSpPr txBox="1">
            <a:spLocks noGrp="1"/>
          </p:cNvSpPr>
          <p:nvPr>
            <p:ph type="title"/>
          </p:nvPr>
        </p:nvSpPr>
        <p:spPr/>
        <p:txBody>
          <a:bodyPr/>
          <a:lstStyle/>
          <a:p>
            <a:pPr lvl="0"/>
            <a:r>
              <a:rPr lang="en-GB" dirty="0"/>
              <a:t> </a:t>
            </a:r>
          </a:p>
        </p:txBody>
      </p:sp>
      <p:sp>
        <p:nvSpPr>
          <p:cNvPr id="3" name="Inhaltsplatzhalter 2"/>
          <p:cNvSpPr txBox="1">
            <a:spLocks noGrp="1"/>
          </p:cNvSpPr>
          <p:nvPr>
            <p:ph idx="1"/>
          </p:nvPr>
        </p:nvSpPr>
        <p:spPr>
          <a:xfrm>
            <a:off x="838202" y="1644073"/>
            <a:ext cx="10515600" cy="4708255"/>
          </a:xfrm>
        </p:spPr>
        <p:txBody>
          <a:bodyPr/>
          <a:lstStyle/>
          <a:p>
            <a:pPr marL="0" lvl="0" indent="0">
              <a:buNone/>
            </a:pPr>
            <a:r>
              <a:rPr lang="en-GB" sz="3000" dirty="0"/>
              <a:t>NLP Continued: Sources of data</a:t>
            </a:r>
          </a:p>
          <a:p>
            <a:pPr marL="0" lvl="0" indent="0">
              <a:buNone/>
            </a:pPr>
            <a:endParaRPr lang="en-GB" dirty="0"/>
          </a:p>
          <a:p>
            <a:pPr lvl="0">
              <a:lnSpc>
                <a:spcPct val="100000"/>
              </a:lnSpc>
            </a:pPr>
            <a:r>
              <a:rPr lang="en-GB" dirty="0"/>
              <a:t> </a:t>
            </a:r>
            <a:r>
              <a:rPr lang="en-GB" b="0" dirty="0"/>
              <a:t>Impossible to draw an exhaustive list, but a few to be familiar with:</a:t>
            </a:r>
          </a:p>
          <a:p>
            <a:pPr marL="360000" lvl="1">
              <a:lnSpc>
                <a:spcPct val="100000"/>
              </a:lnSpc>
              <a:buFont typeface="Wingdings" panose="05000000000000000000" pitchFamily="2" charset="2"/>
              <a:buChar char="Ø"/>
            </a:pPr>
            <a:r>
              <a:rPr lang="en-GB" dirty="0"/>
              <a:t> NYT</a:t>
            </a:r>
          </a:p>
          <a:p>
            <a:pPr marL="360000" lvl="1">
              <a:lnSpc>
                <a:spcPct val="100000"/>
              </a:lnSpc>
              <a:buFont typeface="Wingdings" panose="05000000000000000000" pitchFamily="2" charset="2"/>
              <a:buChar char="Ø"/>
            </a:pPr>
            <a:r>
              <a:rPr lang="en-GB" dirty="0"/>
              <a:t> Yahoo</a:t>
            </a:r>
          </a:p>
          <a:p>
            <a:pPr marL="360000" lvl="1">
              <a:lnSpc>
                <a:spcPct val="100000"/>
              </a:lnSpc>
              <a:buFont typeface="Wingdings" panose="05000000000000000000" pitchFamily="2" charset="2"/>
              <a:buChar char="Ø"/>
            </a:pPr>
            <a:r>
              <a:rPr lang="en-GB" dirty="0"/>
              <a:t> Thomson Reuters Machine Readable News</a:t>
            </a:r>
          </a:p>
          <a:p>
            <a:pPr marL="360000" lvl="1">
              <a:lnSpc>
                <a:spcPct val="100000"/>
              </a:lnSpc>
              <a:buFont typeface="Wingdings" panose="05000000000000000000" pitchFamily="2" charset="2"/>
              <a:buChar char="Ø"/>
            </a:pPr>
            <a:r>
              <a:rPr lang="en-GB" dirty="0"/>
              <a:t> LexisNexis</a:t>
            </a:r>
          </a:p>
          <a:p>
            <a:pPr lvl="1"/>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el 1"/>
          <p:cNvSpPr txBox="1">
            <a:spLocks noGrp="1"/>
          </p:cNvSpPr>
          <p:nvPr>
            <p:ph type="title"/>
          </p:nvPr>
        </p:nvSpPr>
        <p:spPr/>
        <p:txBody>
          <a:bodyPr/>
          <a:lstStyle/>
          <a:p>
            <a:pPr lvl="0"/>
            <a:r>
              <a:rPr lang="en-GB" dirty="0"/>
              <a:t> </a:t>
            </a:r>
          </a:p>
        </p:txBody>
      </p:sp>
      <p:sp>
        <p:nvSpPr>
          <p:cNvPr id="3" name="Inhaltsplatzhalter 2"/>
          <p:cNvSpPr txBox="1">
            <a:spLocks noGrp="1"/>
          </p:cNvSpPr>
          <p:nvPr>
            <p:ph idx="1"/>
          </p:nvPr>
        </p:nvSpPr>
        <p:spPr>
          <a:xfrm>
            <a:off x="838202" y="1228436"/>
            <a:ext cx="10515600" cy="5123893"/>
          </a:xfrm>
        </p:spPr>
        <p:txBody>
          <a:bodyPr>
            <a:normAutofit/>
          </a:bodyPr>
          <a:lstStyle/>
          <a:p>
            <a:pPr marL="0" lvl="0" indent="0">
              <a:buNone/>
            </a:pPr>
            <a:r>
              <a:rPr lang="en-GB" sz="3200" dirty="0"/>
              <a:t>NLP and sentiment indicators</a:t>
            </a:r>
          </a:p>
          <a:p>
            <a:pPr marL="0" lvl="0" indent="0">
              <a:buNone/>
            </a:pPr>
            <a:endParaRPr lang="en-GB" sz="3000" dirty="0"/>
          </a:p>
          <a:p>
            <a:pPr lvl="0">
              <a:lnSpc>
                <a:spcPct val="100000"/>
              </a:lnSpc>
            </a:pPr>
            <a:r>
              <a:rPr lang="en-GB" dirty="0"/>
              <a:t> </a:t>
            </a:r>
            <a:r>
              <a:rPr lang="en-GB" sz="2600" b="0" dirty="0"/>
              <a:t>Sentiment indicators in finance:</a:t>
            </a:r>
          </a:p>
          <a:p>
            <a:pPr marL="360000" lvl="1">
              <a:lnSpc>
                <a:spcPct val="100000"/>
              </a:lnSpc>
              <a:buFont typeface="Wingdings" panose="05000000000000000000" pitchFamily="2" charset="2"/>
              <a:buChar char="Ø"/>
            </a:pPr>
            <a:r>
              <a:rPr lang="en-GB" dirty="0"/>
              <a:t> Measures of how a group (e.g. investors, businesses, experts) perceives the state of markets/economy/sectors/specific company</a:t>
            </a:r>
          </a:p>
          <a:p>
            <a:pPr marL="360000" lvl="1">
              <a:lnSpc>
                <a:spcPct val="100000"/>
              </a:lnSpc>
              <a:buFont typeface="Wingdings" panose="05000000000000000000" pitchFamily="2" charset="2"/>
              <a:buChar char="Ø"/>
            </a:pPr>
            <a:r>
              <a:rPr lang="en-GB" dirty="0"/>
              <a:t> Survey based sentiment indicators of the economy (University of Michigan and Conference Board)</a:t>
            </a:r>
          </a:p>
          <a:p>
            <a:pPr marL="360000" lvl="1">
              <a:lnSpc>
                <a:spcPct val="100000"/>
              </a:lnSpc>
              <a:buFont typeface="Wingdings" panose="05000000000000000000" pitchFamily="2" charset="2"/>
              <a:buChar char="Ø"/>
            </a:pPr>
            <a:r>
              <a:rPr lang="en-GB" dirty="0"/>
              <a:t> In finance, often used as contrarian indicator that work best at extreme readings (e.g. bull/bear ratios)</a:t>
            </a:r>
          </a:p>
          <a:p>
            <a:pPr marL="0" lvl="0" indent="0">
              <a:lnSpc>
                <a:spcPct val="100000"/>
              </a:lnSpc>
              <a:buNone/>
            </a:pPr>
            <a:endParaRPr lang="en-GB" sz="2600" b="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el 1"/>
          <p:cNvSpPr txBox="1">
            <a:spLocks noGrp="1"/>
          </p:cNvSpPr>
          <p:nvPr>
            <p:ph type="title"/>
          </p:nvPr>
        </p:nvSpPr>
        <p:spPr>
          <a:xfrm>
            <a:off x="831847" y="2291621"/>
            <a:ext cx="10515600" cy="2852735"/>
          </a:xfrm>
        </p:spPr>
        <p:txBody>
          <a:bodyPr/>
          <a:lstStyle/>
          <a:p>
            <a:pPr lvl="0"/>
            <a:r>
              <a:rPr lang="en-GB" b="1" dirty="0"/>
              <a:t>NLP and Finance: A Case Study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tertitel 6"/>
          <p:cNvSpPr>
            <a:spLocks noGrp="1"/>
          </p:cNvSpPr>
          <p:nvPr>
            <p:ph type="subTitle" idx="1"/>
          </p:nvPr>
        </p:nvSpPr>
        <p:spPr>
          <a:xfrm>
            <a:off x="1766861" y="2905708"/>
            <a:ext cx="9144000" cy="2369164"/>
          </a:xfrm>
        </p:spPr>
        <p:txBody>
          <a:bodyPr lIns="0" anchor="ctr">
            <a:normAutofit fontScale="92500"/>
          </a:bodyPr>
          <a:lstStyle/>
          <a:p>
            <a:pPr algn="l"/>
            <a:r>
              <a:rPr lang="en-GB" sz="5400" dirty="0">
                <a:latin typeface="+mj-lt"/>
              </a:rPr>
              <a:t>Review and discussion of the paper “Measuring News Sentiment”</a:t>
            </a:r>
          </a:p>
          <a:p>
            <a:pPr algn="l"/>
            <a:r>
              <a:rPr lang="en-GB" b="0" dirty="0">
                <a:latin typeface="+mj-lt"/>
                <a:hlinkClick r:id="rId2"/>
              </a:rPr>
              <a:t>Shapiro, Adam Hale, Moritz </a:t>
            </a:r>
            <a:r>
              <a:rPr lang="en-GB" b="0" dirty="0" err="1">
                <a:latin typeface="+mj-lt"/>
                <a:hlinkClick r:id="rId2"/>
              </a:rPr>
              <a:t>Sudhof</a:t>
            </a:r>
            <a:r>
              <a:rPr lang="en-GB" b="0" dirty="0">
                <a:latin typeface="+mj-lt"/>
                <a:hlinkClick r:id="rId2"/>
              </a:rPr>
              <a:t>, and Daniel Wilson. 2017. "Measuring News Sentiment," Federal Reserve Bank of San Francisco Working Paper 2017-01</a:t>
            </a:r>
            <a:endParaRPr lang="en-GB" sz="5400" dirty="0">
              <a:effectLst>
                <a:outerShdw blurRad="50800" dist="38100" dir="2700000" algn="tl" rotWithShape="0">
                  <a:prstClr val="black">
                    <a:alpha val="40000"/>
                  </a:prstClr>
                </a:outerShdw>
              </a:effectLst>
              <a:latin typeface="+mj-lt"/>
            </a:endParaRPr>
          </a:p>
          <a:p>
            <a:pPr algn="l"/>
            <a:endParaRPr lang="en-GB" sz="5400" dirty="0">
              <a:effectLst>
                <a:outerShdw blurRad="50800" dist="38100" dir="2700000" algn="tl" rotWithShape="0">
                  <a:prstClr val="black">
                    <a:alpha val="40000"/>
                  </a:prstClr>
                </a:outerShdw>
              </a:effectLst>
              <a:latin typeface="+mj-lt"/>
            </a:endParaRPr>
          </a:p>
        </p:txBody>
      </p:sp>
    </p:spTree>
    <p:extLst>
      <p:ext uri="{BB962C8B-B14F-4D97-AF65-F5344CB8AC3E}">
        <p14:creationId xmlns:p14="http://schemas.microsoft.com/office/powerpoint/2010/main" val="3461610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noGrp="1"/>
          </p:cNvSpPr>
          <p:nvPr>
            <p:ph type="title"/>
          </p:nvPr>
        </p:nvSpPr>
        <p:spPr/>
        <p:txBody>
          <a:bodyPr/>
          <a:lstStyle/>
          <a:p>
            <a:pPr lvl="0"/>
            <a:r>
              <a:rPr lang="en-GB" dirty="0"/>
              <a:t> </a:t>
            </a:r>
          </a:p>
        </p:txBody>
      </p:sp>
      <p:sp>
        <p:nvSpPr>
          <p:cNvPr id="5" name="Titel 1"/>
          <p:cNvSpPr txBox="1">
            <a:spLocks/>
          </p:cNvSpPr>
          <p:nvPr/>
        </p:nvSpPr>
        <p:spPr>
          <a:xfrm>
            <a:off x="808892" y="2013527"/>
            <a:ext cx="10628039" cy="3332196"/>
          </a:xfrm>
          <a:prstGeom prst="rect">
            <a:avLst/>
          </a:prstGeom>
          <a:noFill/>
          <a:ln>
            <a:noFill/>
          </a:ln>
        </p:spPr>
        <p:txBody>
          <a:bodyPr vert="horz" wrap="square" lIns="91440" tIns="45720" rIns="91440" bIns="45720" anchor="t" anchorCtr="0" compatLnSpc="1">
            <a:noAutofit/>
          </a:bodyPr>
          <a:lstStyle>
            <a:lvl1pPr marL="0" marR="0" lvl="0" indent="0" algn="l" defTabSz="685717" rtl="0" eaLnBrk="1" fontAlgn="auto" latinLnBrk="0" hangingPunct="1">
              <a:lnSpc>
                <a:spcPct val="90000"/>
              </a:lnSpc>
              <a:spcBef>
                <a:spcPts val="0"/>
              </a:spcBef>
              <a:spcAft>
                <a:spcPts val="0"/>
              </a:spcAft>
              <a:buNone/>
              <a:tabLst/>
              <a:defRPr lang="de-DE" sz="3300" b="0" i="0" u="none" strike="noStrike" kern="1200" cap="none" spc="0" baseline="0">
                <a:solidFill>
                  <a:srgbClr val="000000"/>
                </a:solidFill>
                <a:uFillTx/>
                <a:latin typeface="Calibri Light"/>
                <a:ea typeface="+mj-ea"/>
                <a:cs typeface="+mj-cs"/>
              </a:defRPr>
            </a:lvl1pPr>
          </a:lstStyle>
          <a:p>
            <a:pPr algn="ctr"/>
            <a:r>
              <a:rPr lang="en-GB" sz="4000" b="1" dirty="0"/>
              <a:t>All materials, including video lectures, can be used only and exclusively in relation to the Financial Analytics and Machine Learning course for the MSc in Banking and Digital Finance 2020/2021.No download, dissemination or reproduction is allowed.</a:t>
            </a:r>
            <a:endParaRPr lang="en-GB" sz="5400" b="1" dirty="0"/>
          </a:p>
        </p:txBody>
      </p:sp>
    </p:spTree>
    <p:extLst>
      <p:ext uri="{BB962C8B-B14F-4D97-AF65-F5344CB8AC3E}">
        <p14:creationId xmlns:p14="http://schemas.microsoft.com/office/powerpoint/2010/main" val="2902293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el 1"/>
          <p:cNvSpPr txBox="1">
            <a:spLocks noGrp="1"/>
          </p:cNvSpPr>
          <p:nvPr>
            <p:ph type="ctrTitle"/>
          </p:nvPr>
        </p:nvSpPr>
        <p:spPr>
          <a:xfrm>
            <a:off x="1524003" y="1962870"/>
            <a:ext cx="9144000" cy="2387598"/>
          </a:xfrm>
        </p:spPr>
        <p:txBody>
          <a:bodyPr/>
          <a:lstStyle/>
          <a:p>
            <a:pPr lvl="0"/>
            <a:r>
              <a:rPr lang="en-GB" sz="5400" b="1" dirty="0"/>
              <a:t>Machine Learning in Finance Intro to key techniques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el 1"/>
          <p:cNvSpPr txBox="1">
            <a:spLocks noGrp="1"/>
          </p:cNvSpPr>
          <p:nvPr>
            <p:ph type="title"/>
          </p:nvPr>
        </p:nvSpPr>
        <p:spPr/>
        <p:txBody>
          <a:bodyPr/>
          <a:lstStyle/>
          <a:p>
            <a:pPr lvl="0"/>
            <a:r>
              <a:rPr lang="en-GB" dirty="0"/>
              <a:t> </a:t>
            </a:r>
          </a:p>
        </p:txBody>
      </p:sp>
      <p:sp>
        <p:nvSpPr>
          <p:cNvPr id="20" name="Rectangle 19"/>
          <p:cNvSpPr/>
          <p:nvPr/>
        </p:nvSpPr>
        <p:spPr>
          <a:xfrm>
            <a:off x="543913" y="837803"/>
            <a:ext cx="10632087" cy="553998"/>
          </a:xfrm>
          <a:prstGeom prst="rect">
            <a:avLst/>
          </a:prstGeom>
        </p:spPr>
        <p:txBody>
          <a:bodyPr wrap="square">
            <a:spAutoFit/>
          </a:bodyPr>
          <a:lstStyle/>
          <a:p>
            <a:r>
              <a:rPr lang="en-GB" sz="3000" b="1" dirty="0"/>
              <a:t>A bit of terminology first</a:t>
            </a:r>
          </a:p>
        </p:txBody>
      </p:sp>
      <p:pic>
        <p:nvPicPr>
          <p:cNvPr id="3" name="Picture 2"/>
          <p:cNvPicPr>
            <a:picLocks noChangeAspect="1"/>
          </p:cNvPicPr>
          <p:nvPr/>
        </p:nvPicPr>
        <p:blipFill>
          <a:blip r:embed="rId2"/>
          <a:stretch>
            <a:fillRect/>
          </a:stretch>
        </p:blipFill>
        <p:spPr>
          <a:xfrm>
            <a:off x="2524124" y="1478984"/>
            <a:ext cx="5076825" cy="5076825"/>
          </a:xfrm>
          <a:prstGeom prst="rect">
            <a:avLst/>
          </a:prstGeom>
        </p:spPr>
      </p:pic>
      <p:sp>
        <p:nvSpPr>
          <p:cNvPr id="5" name="TextBox 4"/>
          <p:cNvSpPr txBox="1"/>
          <p:nvPr/>
        </p:nvSpPr>
        <p:spPr>
          <a:xfrm>
            <a:off x="6882904" y="5886450"/>
            <a:ext cx="5011141" cy="400110"/>
          </a:xfrm>
          <a:prstGeom prst="rect">
            <a:avLst/>
          </a:prstGeom>
          <a:noFill/>
        </p:spPr>
        <p:txBody>
          <a:bodyPr wrap="square" rtlCol="0">
            <a:spAutoFit/>
          </a:bodyPr>
          <a:lstStyle/>
          <a:p>
            <a:r>
              <a:rPr lang="en-GB" sz="1000" dirty="0"/>
              <a:t>Source: </a:t>
            </a:r>
            <a:r>
              <a:rPr lang="en-GB" sz="1000" dirty="0">
                <a:hlinkClick r:id="rId3"/>
              </a:rPr>
              <a:t>https://www.intel.com/content/www/us/en/artificial-intelligence/posts/difference-between-ai-machine-learning-deep-learning.html</a:t>
            </a:r>
            <a:endParaRPr lang="en-GB"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el 1"/>
          <p:cNvSpPr txBox="1">
            <a:spLocks noGrp="1"/>
          </p:cNvSpPr>
          <p:nvPr>
            <p:ph type="title"/>
          </p:nvPr>
        </p:nvSpPr>
        <p:spPr>
          <a:xfrm>
            <a:off x="831847" y="2541004"/>
            <a:ext cx="10515600" cy="2852735"/>
          </a:xfrm>
        </p:spPr>
        <p:txBody>
          <a:bodyPr/>
          <a:lstStyle/>
          <a:p>
            <a:pPr lvl="0"/>
            <a:r>
              <a:rPr lang="en-GB" b="1" dirty="0"/>
              <a:t>Supervised vs Unsupervised Learning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el 1"/>
          <p:cNvSpPr txBox="1">
            <a:spLocks noGrp="1"/>
          </p:cNvSpPr>
          <p:nvPr>
            <p:ph type="title"/>
          </p:nvPr>
        </p:nvSpPr>
        <p:spPr/>
        <p:txBody>
          <a:bodyPr/>
          <a:lstStyle/>
          <a:p>
            <a:pPr lvl="0"/>
            <a:r>
              <a:rPr lang="en-GB" dirty="0"/>
              <a:t> </a:t>
            </a:r>
          </a:p>
        </p:txBody>
      </p:sp>
      <p:sp>
        <p:nvSpPr>
          <p:cNvPr id="3" name="Inhaltsplatzhalter 2"/>
          <p:cNvSpPr txBox="1">
            <a:spLocks noGrp="1"/>
          </p:cNvSpPr>
          <p:nvPr>
            <p:ph idx="1"/>
          </p:nvPr>
        </p:nvSpPr>
        <p:spPr>
          <a:xfrm>
            <a:off x="838202" y="1551709"/>
            <a:ext cx="10515600" cy="4800619"/>
          </a:xfrm>
        </p:spPr>
        <p:txBody>
          <a:bodyPr>
            <a:normAutofit lnSpcReduction="10000"/>
          </a:bodyPr>
          <a:lstStyle/>
          <a:p>
            <a:pPr marL="0" lvl="0" indent="0">
              <a:buNone/>
            </a:pPr>
            <a:r>
              <a:rPr lang="en-GB" sz="3000" dirty="0"/>
              <a:t>Supervised vs Unsupervised Learning</a:t>
            </a:r>
          </a:p>
          <a:p>
            <a:pPr marL="0" lvl="0" indent="0">
              <a:buNone/>
            </a:pPr>
            <a:endParaRPr lang="en-GB" dirty="0"/>
          </a:p>
          <a:p>
            <a:pPr lvl="0">
              <a:lnSpc>
                <a:spcPct val="100000"/>
              </a:lnSpc>
            </a:pPr>
            <a:r>
              <a:rPr lang="en-GB" b="0" dirty="0"/>
              <a:t> Definition of ML</a:t>
            </a:r>
            <a:r>
              <a:rPr lang="en-GB" b="0" i="1" dirty="0"/>
              <a:t>: “Algorithms that parse data, learn from that data, and then apply what they’ve learned to make informed decisions”( </a:t>
            </a:r>
            <a:r>
              <a:rPr lang="en-GB" sz="1400" b="0" i="1" dirty="0"/>
              <a:t>source: www.towardsdatascience.com)</a:t>
            </a:r>
            <a:endParaRPr lang="en-GB" b="0" dirty="0"/>
          </a:p>
          <a:p>
            <a:pPr lvl="0">
              <a:lnSpc>
                <a:spcPct val="100000"/>
              </a:lnSpc>
            </a:pPr>
            <a:r>
              <a:rPr lang="en-GB" b="0" dirty="0"/>
              <a:t> In machine learning, we have two types of “tasks”: supervised and unsupervised</a:t>
            </a:r>
          </a:p>
          <a:p>
            <a:pPr lvl="0">
              <a:lnSpc>
                <a:spcPct val="100000"/>
              </a:lnSpc>
            </a:pPr>
            <a:r>
              <a:rPr lang="en-GB" b="0" dirty="0"/>
              <a:t> Most of the course will focus on supervised learning</a:t>
            </a:r>
          </a:p>
          <a:p>
            <a:pPr lvl="0">
              <a:lnSpc>
                <a:spcPct val="100000"/>
              </a:lnSpc>
            </a:pPr>
            <a:r>
              <a:rPr lang="en-GB" b="0" dirty="0"/>
              <a:t>Typical ML </a:t>
            </a:r>
            <a:r>
              <a:rPr lang="en-GB" b="0" dirty="0" err="1"/>
              <a:t>algos</a:t>
            </a:r>
            <a:r>
              <a:rPr lang="en-GB" b="0" dirty="0"/>
              <a:t>: regression, naïve </a:t>
            </a:r>
            <a:r>
              <a:rPr lang="en-GB" b="0" dirty="0" err="1"/>
              <a:t>bayes</a:t>
            </a:r>
            <a:r>
              <a:rPr lang="en-GB" b="0" dirty="0"/>
              <a:t>, artificial neural networks and random forest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el 1"/>
          <p:cNvSpPr txBox="1">
            <a:spLocks noGrp="1"/>
          </p:cNvSpPr>
          <p:nvPr>
            <p:ph type="title"/>
          </p:nvPr>
        </p:nvSpPr>
        <p:spPr/>
        <p:txBody>
          <a:bodyPr/>
          <a:lstStyle/>
          <a:p>
            <a:pPr lvl="0"/>
            <a:r>
              <a:rPr lang="en-GB" dirty="0"/>
              <a:t> </a:t>
            </a:r>
          </a:p>
        </p:txBody>
      </p:sp>
      <p:sp>
        <p:nvSpPr>
          <p:cNvPr id="3" name="Inhaltsplatzhalter 2"/>
          <p:cNvSpPr txBox="1">
            <a:spLocks noGrp="1"/>
          </p:cNvSpPr>
          <p:nvPr>
            <p:ph idx="1"/>
          </p:nvPr>
        </p:nvSpPr>
        <p:spPr>
          <a:xfrm>
            <a:off x="838202" y="1477819"/>
            <a:ext cx="10515600" cy="4874510"/>
          </a:xfrm>
        </p:spPr>
        <p:txBody>
          <a:bodyPr/>
          <a:lstStyle/>
          <a:p>
            <a:pPr marL="0" lvl="0" indent="0">
              <a:buNone/>
            </a:pPr>
            <a:r>
              <a:rPr lang="en-GB" sz="3000" dirty="0"/>
              <a:t>Supervised learning</a:t>
            </a:r>
          </a:p>
          <a:p>
            <a:pPr marL="0" lvl="0" indent="0">
              <a:buNone/>
            </a:pPr>
            <a:endParaRPr lang="en-GB" dirty="0"/>
          </a:p>
          <a:p>
            <a:pPr lvl="0">
              <a:lnSpc>
                <a:spcPct val="100000"/>
              </a:lnSpc>
            </a:pPr>
            <a:r>
              <a:rPr lang="en-GB" b="0" dirty="0"/>
              <a:t> Supervised learning is when we have an existing structure for the data that enables us to “label” our data as input (x) and output(y) and the goal is to establish a relationship between the input and the output.</a:t>
            </a:r>
          </a:p>
          <a:p>
            <a:pPr lvl="0">
              <a:lnSpc>
                <a:spcPct val="100000"/>
              </a:lnSpc>
            </a:pPr>
            <a:r>
              <a:rPr lang="en-GB" b="0" dirty="0"/>
              <a:t> Typical applications: regression and classification problems</a:t>
            </a:r>
          </a:p>
          <a:p>
            <a:pPr marL="0" lvl="0" indent="0">
              <a:lnSpc>
                <a:spcPct val="100000"/>
              </a:lnSpc>
              <a:buNone/>
            </a:pPr>
            <a:endParaRPr lang="en-GB" b="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el 1"/>
          <p:cNvSpPr txBox="1">
            <a:spLocks noGrp="1"/>
          </p:cNvSpPr>
          <p:nvPr>
            <p:ph type="title"/>
          </p:nvPr>
        </p:nvSpPr>
        <p:spPr/>
        <p:txBody>
          <a:bodyPr/>
          <a:lstStyle/>
          <a:p>
            <a:pPr lvl="0"/>
            <a:r>
              <a:rPr lang="en-GB" dirty="0"/>
              <a:t> </a:t>
            </a:r>
          </a:p>
        </p:txBody>
      </p:sp>
      <p:sp>
        <p:nvSpPr>
          <p:cNvPr id="3" name="Inhaltsplatzhalter 2"/>
          <p:cNvSpPr txBox="1">
            <a:spLocks noGrp="1"/>
          </p:cNvSpPr>
          <p:nvPr>
            <p:ph idx="1"/>
          </p:nvPr>
        </p:nvSpPr>
        <p:spPr>
          <a:xfrm>
            <a:off x="838202" y="1524001"/>
            <a:ext cx="10515600" cy="4828328"/>
          </a:xfrm>
        </p:spPr>
        <p:txBody>
          <a:bodyPr/>
          <a:lstStyle/>
          <a:p>
            <a:pPr marL="0" lvl="0" indent="0">
              <a:buNone/>
            </a:pPr>
            <a:r>
              <a:rPr lang="en-GB" sz="3000" dirty="0"/>
              <a:t>Unsupervised learning</a:t>
            </a:r>
          </a:p>
          <a:p>
            <a:pPr marL="0" lvl="0" indent="0">
              <a:buNone/>
            </a:pPr>
            <a:endParaRPr lang="en-GB" dirty="0"/>
          </a:p>
          <a:p>
            <a:pPr lvl="0">
              <a:lnSpc>
                <a:spcPct val="100000"/>
              </a:lnSpc>
            </a:pPr>
            <a:r>
              <a:rPr lang="en-GB" b="0" dirty="0"/>
              <a:t> Unsupervised learning is used when we want to explore the underlying structure of the data without explicitly labelling the data.</a:t>
            </a:r>
          </a:p>
          <a:p>
            <a:pPr lvl="0">
              <a:lnSpc>
                <a:spcPct val="100000"/>
              </a:lnSpc>
            </a:pPr>
            <a:r>
              <a:rPr lang="en-GB" b="0" dirty="0"/>
              <a:t> Used primarily for:</a:t>
            </a:r>
          </a:p>
          <a:p>
            <a:pPr marL="360000" lvl="1">
              <a:lnSpc>
                <a:spcPct val="100000"/>
              </a:lnSpc>
              <a:buFont typeface="Wingdings" panose="05000000000000000000" pitchFamily="2" charset="2"/>
              <a:buChar char="Ø"/>
            </a:pPr>
            <a:r>
              <a:rPr lang="en-GB" sz="2500" dirty="0"/>
              <a:t> Clustering problems: e.g. customer segmentation</a:t>
            </a:r>
          </a:p>
          <a:p>
            <a:pPr marL="360000" lvl="1">
              <a:lnSpc>
                <a:spcPct val="100000"/>
              </a:lnSpc>
              <a:buFont typeface="Wingdings" panose="05000000000000000000" pitchFamily="2" charset="2"/>
              <a:buChar char="Ø"/>
            </a:pPr>
            <a:r>
              <a:rPr lang="en-GB" sz="2500" dirty="0"/>
              <a:t> Dimensionality reduction: representation of data using fewer features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el 1"/>
          <p:cNvSpPr txBox="1">
            <a:spLocks noGrp="1"/>
          </p:cNvSpPr>
          <p:nvPr>
            <p:ph type="title"/>
          </p:nvPr>
        </p:nvSpPr>
        <p:spPr>
          <a:xfrm>
            <a:off x="757957" y="2171552"/>
            <a:ext cx="10515600" cy="2852735"/>
          </a:xfrm>
        </p:spPr>
        <p:txBody>
          <a:bodyPr/>
          <a:lstStyle/>
          <a:p>
            <a:pPr lvl="0"/>
            <a:r>
              <a:rPr lang="en-GB" b="1" dirty="0"/>
              <a:t>Natural Language Processing</a:t>
            </a:r>
          </a:p>
        </p:txBody>
      </p:sp>
    </p:spTree>
  </p:cSld>
  <p:clrMapOvr>
    <a:masterClrMapping/>
  </p:clrMapOvr>
</p:sld>
</file>

<file path=ppt/theme/theme1.xml><?xml version="1.0" encoding="utf-8"?>
<a:theme xmlns:a="http://schemas.openxmlformats.org/drawingml/2006/main" name="UCL_IF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L_IFT" id="{C4FC5840-5DAF-4629-B5A7-99FD037108FD}" vid="{168AA957-7A0E-41CF-8DE3-DDE2D9AA4853}"/>
    </a:ext>
  </a:extLst>
</a:theme>
</file>

<file path=docProps/app.xml><?xml version="1.0" encoding="utf-8"?>
<Properties xmlns="http://schemas.openxmlformats.org/officeDocument/2006/extended-properties" xmlns:vt="http://schemas.openxmlformats.org/officeDocument/2006/docPropsVTypes">
  <Template>UCL_IFT</Template>
  <TotalTime>1433</TotalTime>
  <Words>1340</Words>
  <Application>Microsoft Macintosh PowerPoint</Application>
  <PresentationFormat>Widescreen</PresentationFormat>
  <Paragraphs>149</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inherit</vt:lpstr>
      <vt:lpstr>MathJax_Math</vt:lpstr>
      <vt:lpstr>Wingdings</vt:lpstr>
      <vt:lpstr>UCL_IFT</vt:lpstr>
      <vt:lpstr>PowerPoint Presentation</vt:lpstr>
      <vt:lpstr> </vt:lpstr>
      <vt:lpstr>Machine Learning in Finance Intro to key techniques</vt:lpstr>
      <vt:lpstr> </vt:lpstr>
      <vt:lpstr>Supervised vs Unsupervised Learning</vt:lpstr>
      <vt:lpstr> </vt:lpstr>
      <vt:lpstr> </vt:lpstr>
      <vt:lpstr> </vt:lpstr>
      <vt:lpstr>Natural Language Processing</vt:lpstr>
      <vt:lpstr> </vt:lpstr>
      <vt:lpstr> </vt:lpstr>
      <vt:lpstr> </vt:lpstr>
      <vt:lpstr> </vt:lpstr>
      <vt:lpstr> </vt:lpstr>
      <vt:lpstr> </vt:lpstr>
      <vt:lpstr> </vt:lpstr>
      <vt:lpstr> </vt:lpstr>
      <vt:lpstr> </vt:lpstr>
      <vt:lpstr> </vt:lpstr>
      <vt:lpstr> </vt:lpstr>
      <vt:lpstr> </vt:lpstr>
      <vt:lpstr> </vt:lpstr>
      <vt:lpstr> </vt:lpstr>
      <vt:lpstr>NLP and Finance: A Case Study</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 Finance-Intro to key techniques</dc:title>
  <dc:creator>simona.paravani@gmail.com</dc:creator>
  <cp:lastModifiedBy>Sharma, Akash</cp:lastModifiedBy>
  <cp:revision>163</cp:revision>
  <dcterms:created xsi:type="dcterms:W3CDTF">2020-01-01T15:02:07Z</dcterms:created>
  <dcterms:modified xsi:type="dcterms:W3CDTF">2022-02-08T12:47:32Z</dcterms:modified>
</cp:coreProperties>
</file>