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  <p:sldMasterId id="2147483662" r:id="rId2"/>
  </p:sldMasterIdLst>
  <p:notesMasterIdLst>
    <p:notesMasterId r:id="rId23"/>
  </p:notesMasterIdLst>
  <p:sldIdLst>
    <p:sldId id="279" r:id="rId3"/>
    <p:sldId id="280" r:id="rId4"/>
    <p:sldId id="284" r:id="rId5"/>
    <p:sldId id="281" r:id="rId6"/>
    <p:sldId id="290" r:id="rId7"/>
    <p:sldId id="291" r:id="rId8"/>
    <p:sldId id="293" r:id="rId9"/>
    <p:sldId id="292" r:id="rId10"/>
    <p:sldId id="294" r:id="rId11"/>
    <p:sldId id="295" r:id="rId12"/>
    <p:sldId id="297" r:id="rId13"/>
    <p:sldId id="298" r:id="rId14"/>
    <p:sldId id="300" r:id="rId15"/>
    <p:sldId id="303" r:id="rId16"/>
    <p:sldId id="289" r:id="rId17"/>
    <p:sldId id="305" r:id="rId18"/>
    <p:sldId id="299" r:id="rId19"/>
    <p:sldId id="304" r:id="rId20"/>
    <p:sldId id="296" r:id="rId21"/>
    <p:sldId id="306" r:id="rId22"/>
  </p:sldIdLst>
  <p:sldSz cx="12192000" cy="6858000"/>
  <p:notesSz cx="6797675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mona.paravani@gmail.com" initials="s" lastIdx="4" clrIdx="0">
    <p:extLst>
      <p:ext uri="{19B8F6BF-5375-455C-9EA6-DF929625EA0E}">
        <p15:presenceInfo xmlns:p15="http://schemas.microsoft.com/office/powerpoint/2012/main" userId="9ab8a1cf0d8385e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84480" autoAdjust="0"/>
  </p:normalViewPr>
  <p:slideViewPr>
    <p:cSldViewPr snapToGrid="0">
      <p:cViewPr varScale="1">
        <p:scale>
          <a:sx n="90" d="100"/>
          <a:sy n="90" d="100"/>
        </p:scale>
        <p:origin x="2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 txBox="1">
            <a:spLocks noGrp="1"/>
          </p:cNvSpPr>
          <p:nvPr>
            <p:ph type="hdr" sz="quarter"/>
          </p:nvPr>
        </p:nvSpPr>
        <p:spPr>
          <a:xfrm>
            <a:off x="0" y="1"/>
            <a:ext cx="2945659" cy="49535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3" name="Datumsplatzhalter 2"/>
          <p:cNvSpPr txBox="1">
            <a:spLocks noGrp="1"/>
          </p:cNvSpPr>
          <p:nvPr>
            <p:ph type="dt" idx="1"/>
          </p:nvPr>
        </p:nvSpPr>
        <p:spPr>
          <a:xfrm>
            <a:off x="3850438" y="1"/>
            <a:ext cx="2945659" cy="49535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CD8D0155-92E5-49BB-8B46-C1BAB5E7DDAB}" type="datetime1">
              <a:rPr lang="en-GB"/>
              <a:pPr lvl="0"/>
              <a:t>21/02/2022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3488"/>
            <a:ext cx="5921375" cy="3332162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izenplatzhalter 4"/>
          <p:cNvSpPr txBox="1">
            <a:spLocks noGrp="1"/>
          </p:cNvSpPr>
          <p:nvPr>
            <p:ph type="body" sz="quarter" idx="3"/>
          </p:nvPr>
        </p:nvSpPr>
        <p:spPr>
          <a:xfrm>
            <a:off x="679768" y="4751218"/>
            <a:ext cx="5438140" cy="388736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 txBox="1">
            <a:spLocks noGrp="1"/>
          </p:cNvSpPr>
          <p:nvPr>
            <p:ph type="ftr" sz="quarter" idx="4"/>
          </p:nvPr>
        </p:nvSpPr>
        <p:spPr>
          <a:xfrm>
            <a:off x="0" y="9377311"/>
            <a:ext cx="2945659" cy="49535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xfrm>
            <a:off x="3850438" y="9377311"/>
            <a:ext cx="2945659" cy="49535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8181BB2C-10F5-42F5-A2B2-E8BA3DA9716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856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181BB2C-10F5-42F5-A2B2-E8BA3DA9716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0568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181BB2C-10F5-42F5-A2B2-E8BA3DA97161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37565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181BB2C-10F5-42F5-A2B2-E8BA3DA97161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8907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181BB2C-10F5-42F5-A2B2-E8BA3DA97161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77946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181BB2C-10F5-42F5-A2B2-E8BA3DA97161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392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181BB2C-10F5-42F5-A2B2-E8BA3DA9716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48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181BB2C-10F5-42F5-A2B2-E8BA3DA9716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9609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181BB2C-10F5-42F5-A2B2-E8BA3DA9716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863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181BB2C-10F5-42F5-A2B2-E8BA3DA9716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21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181BB2C-10F5-42F5-A2B2-E8BA3DA9716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0175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181BB2C-10F5-42F5-A2B2-E8BA3DA9716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93179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181BB2C-10F5-42F5-A2B2-E8BA3DA9716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638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181BB2C-10F5-42F5-A2B2-E8BA3DA97161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37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2" y="2032617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AC145A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2" y="3474723"/>
            <a:ext cx="10515600" cy="27022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898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DFF9A17-F55D-42D4-BD40-F88F93603215}" type="datetime1">
              <a:rPr lang="en-GB"/>
              <a:pPr lvl="0"/>
              <a:t>21/02/2022</a:t>
            </a:fld>
            <a:endParaRPr lang="en-GB"/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Foliennummernplatzhalt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8A96199-AB4F-474B-B341-060A43EDE658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22035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in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99" y="1326291"/>
            <a:ext cx="6172201" cy="4993416"/>
          </a:xfrm>
        </p:spPr>
        <p:txBody>
          <a:bodyPr anchor="t"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342858" indent="0">
              <a:buNone/>
              <a:defRPr sz="2100"/>
            </a:lvl2pPr>
            <a:lvl3pPr marL="685718" indent="0">
              <a:buNone/>
              <a:defRPr sz="1800"/>
            </a:lvl3pPr>
            <a:lvl4pPr marL="1028573" indent="0">
              <a:buNone/>
              <a:defRPr sz="1500"/>
            </a:lvl4pPr>
            <a:lvl5pPr marL="1371430" indent="0">
              <a:buNone/>
              <a:defRPr sz="1500"/>
            </a:lvl5pPr>
            <a:lvl6pPr marL="1714286" indent="0">
              <a:buNone/>
              <a:defRPr sz="1500"/>
            </a:lvl6pPr>
            <a:lvl7pPr marL="2057143" indent="0">
              <a:buNone/>
              <a:defRPr sz="1500"/>
            </a:lvl7pPr>
            <a:lvl8pPr marL="2400000" indent="0">
              <a:buNone/>
              <a:defRPr sz="1500"/>
            </a:lvl8pPr>
            <a:lvl9pPr marL="2742858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326291"/>
            <a:ext cx="3932238" cy="4993416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rgbClr val="AC145A"/>
                </a:solidFill>
              </a:defRPr>
            </a:lvl1pPr>
            <a:lvl2pPr marL="342858" indent="0">
              <a:buNone/>
              <a:defRPr sz="1051"/>
            </a:lvl2pPr>
            <a:lvl3pPr marL="685718" indent="0">
              <a:buNone/>
              <a:defRPr sz="900"/>
            </a:lvl3pPr>
            <a:lvl4pPr marL="1028573" indent="0">
              <a:buNone/>
              <a:defRPr sz="751"/>
            </a:lvl4pPr>
            <a:lvl5pPr marL="1371430" indent="0">
              <a:buNone/>
              <a:defRPr sz="751"/>
            </a:lvl5pPr>
            <a:lvl6pPr marL="1714286" indent="0">
              <a:buNone/>
              <a:defRPr sz="751"/>
            </a:lvl6pPr>
            <a:lvl7pPr marL="2057143" indent="0">
              <a:buNone/>
              <a:defRPr sz="751"/>
            </a:lvl7pPr>
            <a:lvl8pPr marL="2400000" indent="0">
              <a:buNone/>
              <a:defRPr sz="751"/>
            </a:lvl8pPr>
            <a:lvl9pPr marL="2742858" indent="0">
              <a:buNone/>
              <a:defRPr sz="75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440610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ireframe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2" y="1384956"/>
            <a:ext cx="10515600" cy="905087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AC145A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2682916"/>
            <a:ext cx="5181600" cy="349404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2682913"/>
            <a:ext cx="5181600" cy="349405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867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1" compatLnSpc="1">
            <a:noAutofit/>
          </a:bodyPr>
          <a:lstStyle>
            <a:lvl1pPr marL="0" marR="0" lvl="0" indent="0" algn="ctr" defTabSz="685717" fontAlgn="auto">
              <a:spcBef>
                <a:spcPts val="0"/>
              </a:spcBef>
              <a:spcAft>
                <a:spcPts val="0"/>
              </a:spcAft>
              <a:tabLst/>
              <a:defRPr lang="de-DE" sz="6000" b="0" i="0" u="none" strike="noStrike" cap="none" spc="0" baseline="0">
                <a:solidFill>
                  <a:srgbClr val="000000"/>
                </a:solidFill>
                <a:uFillTx/>
                <a:latin typeface="Calibri Light"/>
              </a:defRPr>
            </a:lvl1pPr>
          </a:lstStyle>
          <a:p>
            <a:pPr lvl="0"/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lang="de-DE" sz="2400"/>
            </a:lvl1pPr>
          </a:lstStyle>
          <a:p>
            <a:pPr lvl="0"/>
            <a:r>
              <a:rPr lang="de-DE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 txBox="1">
            <a:spLocks noGrp="1"/>
          </p:cNvSpPr>
          <p:nvPr>
            <p:ph type="dt" sz="quarter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E04E07C0-D10D-454F-A63B-D4B70874A457}" type="datetime1">
              <a:rPr lang="en-GB"/>
              <a:pPr lvl="0"/>
              <a:t>21/02/2022</a:t>
            </a:fld>
            <a:endParaRPr lang="en-GB"/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9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Foliennummernplatzhalter 5"/>
          <p:cNvSpPr txBox="1">
            <a:spLocks noGrp="1"/>
          </p:cNvSpPr>
          <p:nvPr>
            <p:ph type="sldNum" sz="quarter" idx="8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F87259F2-3516-4EBB-8866-5B24FEEF92B2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2612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2" y="2032617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AC145A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2" y="3474723"/>
            <a:ext cx="10515600" cy="27022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067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in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99" y="1326291"/>
            <a:ext cx="6172201" cy="4993416"/>
          </a:xfrm>
        </p:spPr>
        <p:txBody>
          <a:bodyPr anchor="t"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342858" indent="0">
              <a:buNone/>
              <a:defRPr sz="2100"/>
            </a:lvl2pPr>
            <a:lvl3pPr marL="685718" indent="0">
              <a:buNone/>
              <a:defRPr sz="1800"/>
            </a:lvl3pPr>
            <a:lvl4pPr marL="1028573" indent="0">
              <a:buNone/>
              <a:defRPr sz="1500"/>
            </a:lvl4pPr>
            <a:lvl5pPr marL="1371430" indent="0">
              <a:buNone/>
              <a:defRPr sz="1500"/>
            </a:lvl5pPr>
            <a:lvl6pPr marL="1714286" indent="0">
              <a:buNone/>
              <a:defRPr sz="1500"/>
            </a:lvl6pPr>
            <a:lvl7pPr marL="2057143" indent="0">
              <a:buNone/>
              <a:defRPr sz="1500"/>
            </a:lvl7pPr>
            <a:lvl8pPr marL="2400000" indent="0">
              <a:buNone/>
              <a:defRPr sz="1500"/>
            </a:lvl8pPr>
            <a:lvl9pPr marL="2742858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326291"/>
            <a:ext cx="3932238" cy="4993416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rgbClr val="AC145A"/>
                </a:solidFill>
              </a:defRPr>
            </a:lvl1pPr>
            <a:lvl2pPr marL="342858" indent="0">
              <a:buNone/>
              <a:defRPr sz="1051"/>
            </a:lvl2pPr>
            <a:lvl3pPr marL="685718" indent="0">
              <a:buNone/>
              <a:defRPr sz="900"/>
            </a:lvl3pPr>
            <a:lvl4pPr marL="1028573" indent="0">
              <a:buNone/>
              <a:defRPr sz="751"/>
            </a:lvl4pPr>
            <a:lvl5pPr marL="1371430" indent="0">
              <a:buNone/>
              <a:defRPr sz="751"/>
            </a:lvl5pPr>
            <a:lvl6pPr marL="1714286" indent="0">
              <a:buNone/>
              <a:defRPr sz="751"/>
            </a:lvl6pPr>
            <a:lvl7pPr marL="2057143" indent="0">
              <a:buNone/>
              <a:defRPr sz="751"/>
            </a:lvl7pPr>
            <a:lvl8pPr marL="2400000" indent="0">
              <a:buNone/>
              <a:defRPr sz="751"/>
            </a:lvl8pPr>
            <a:lvl9pPr marL="2742858" indent="0">
              <a:buNone/>
              <a:defRPr sz="75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9416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ireframe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2" y="1384956"/>
            <a:ext cx="10515600" cy="905087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AC145A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2682916"/>
            <a:ext cx="5181600" cy="349404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2682913"/>
            <a:ext cx="5181600" cy="349405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466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hin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99" y="1326291"/>
            <a:ext cx="6172201" cy="4993416"/>
          </a:xfrm>
        </p:spPr>
        <p:txBody>
          <a:bodyPr anchor="t"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342858" indent="0">
              <a:buNone/>
              <a:defRPr sz="2100"/>
            </a:lvl2pPr>
            <a:lvl3pPr marL="685718" indent="0">
              <a:buNone/>
              <a:defRPr sz="1800"/>
            </a:lvl3pPr>
            <a:lvl4pPr marL="1028573" indent="0">
              <a:buNone/>
              <a:defRPr sz="1500"/>
            </a:lvl4pPr>
            <a:lvl5pPr marL="1371430" indent="0">
              <a:buNone/>
              <a:defRPr sz="1500"/>
            </a:lvl5pPr>
            <a:lvl6pPr marL="1714286" indent="0">
              <a:buNone/>
              <a:defRPr sz="1500"/>
            </a:lvl6pPr>
            <a:lvl7pPr marL="2057143" indent="0">
              <a:buNone/>
              <a:defRPr sz="1500"/>
            </a:lvl7pPr>
            <a:lvl8pPr marL="2400000" indent="0">
              <a:buNone/>
              <a:defRPr sz="1500"/>
            </a:lvl8pPr>
            <a:lvl9pPr marL="2742858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326291"/>
            <a:ext cx="3932238" cy="4993416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rgbClr val="AC145A"/>
                </a:solidFill>
              </a:defRPr>
            </a:lvl1pPr>
            <a:lvl2pPr marL="342858" indent="0">
              <a:buNone/>
              <a:defRPr sz="1051"/>
            </a:lvl2pPr>
            <a:lvl3pPr marL="685718" indent="0">
              <a:buNone/>
              <a:defRPr sz="900"/>
            </a:lvl3pPr>
            <a:lvl4pPr marL="1028573" indent="0">
              <a:buNone/>
              <a:defRPr sz="751"/>
            </a:lvl4pPr>
            <a:lvl5pPr marL="1371430" indent="0">
              <a:buNone/>
              <a:defRPr sz="751"/>
            </a:lvl5pPr>
            <a:lvl6pPr marL="1714286" indent="0">
              <a:buNone/>
              <a:defRPr sz="751"/>
            </a:lvl6pPr>
            <a:lvl7pPr marL="2057143" indent="0">
              <a:buNone/>
              <a:defRPr sz="751"/>
            </a:lvl7pPr>
            <a:lvl8pPr marL="2400000" indent="0">
              <a:buNone/>
              <a:defRPr sz="751"/>
            </a:lvl8pPr>
            <a:lvl9pPr marL="2742858" indent="0">
              <a:buNone/>
              <a:defRPr sz="75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3415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1" compatLnSpc="1">
            <a:noAutofit/>
          </a:bodyPr>
          <a:lstStyle>
            <a:lvl1pPr marL="0" marR="0" lvl="0" indent="0" algn="ctr" defTabSz="685717" fontAlgn="auto">
              <a:spcBef>
                <a:spcPts val="0"/>
              </a:spcBef>
              <a:spcAft>
                <a:spcPts val="0"/>
              </a:spcAft>
              <a:tabLst/>
              <a:defRPr lang="de-DE" sz="6000" b="0" i="0" u="none" strike="noStrike" cap="none" spc="0" baseline="0">
                <a:solidFill>
                  <a:srgbClr val="000000"/>
                </a:solidFill>
                <a:uFillTx/>
                <a:latin typeface="Calibri Light"/>
              </a:defRPr>
            </a:lvl1pPr>
          </a:lstStyle>
          <a:p>
            <a:pPr lvl="0"/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lang="de-DE" sz="2400"/>
            </a:lvl1pPr>
          </a:lstStyle>
          <a:p>
            <a:pPr lvl="0"/>
            <a:r>
              <a:rPr lang="de-DE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 txBox="1">
            <a:spLocks noGrp="1"/>
          </p:cNvSpPr>
          <p:nvPr>
            <p:ph type="dt" sz="quarter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E04E07C0-D10D-454F-A63B-D4B70874A457}" type="datetime1">
              <a:rPr lang="en-GB"/>
              <a:pPr lvl="0"/>
              <a:t>21/02/2022</a:t>
            </a:fld>
            <a:endParaRPr lang="en-GB"/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9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Foliennummernplatzhalter 5"/>
          <p:cNvSpPr txBox="1">
            <a:spLocks noGrp="1"/>
          </p:cNvSpPr>
          <p:nvPr>
            <p:ph type="sldNum" sz="quarter" idx="8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F87259F2-3516-4EBB-8866-5B24FEEF92B2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635415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gi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gif"/><Relationship Id="rId3" Type="http://schemas.openxmlformats.org/officeDocument/2006/relationships/slideLayout" Target="../slideLayouts/slideLayout7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2" y="2000989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0249" y="220797"/>
            <a:ext cx="4289120" cy="93996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2700"/>
            <a:endParaRPr lang="en-GB" sz="1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" name="Freeform 5"/>
          <p:cNvSpPr>
            <a:spLocks/>
          </p:cNvSpPr>
          <p:nvPr/>
        </p:nvSpPr>
        <p:spPr bwMode="auto">
          <a:xfrm>
            <a:off x="0" y="17"/>
            <a:ext cx="12192000" cy="734844"/>
          </a:xfrm>
          <a:custGeom>
            <a:avLst/>
            <a:gdLst>
              <a:gd name="T0" fmla="*/ 0 w 1123"/>
              <a:gd name="T1" fmla="*/ 0 h 90"/>
              <a:gd name="T2" fmla="*/ 0 w 1123"/>
              <a:gd name="T3" fmla="*/ 90 h 90"/>
              <a:gd name="T4" fmla="*/ 957 w 1123"/>
              <a:gd name="T5" fmla="*/ 90 h 90"/>
              <a:gd name="T6" fmla="*/ 955 w 1123"/>
              <a:gd name="T7" fmla="*/ 89 h 90"/>
              <a:gd name="T8" fmla="*/ 949 w 1123"/>
              <a:gd name="T9" fmla="*/ 73 h 90"/>
              <a:gd name="T10" fmla="*/ 949 w 1123"/>
              <a:gd name="T11" fmla="*/ 43 h 90"/>
              <a:gd name="T12" fmla="*/ 966 w 1123"/>
              <a:gd name="T13" fmla="*/ 43 h 90"/>
              <a:gd name="T14" fmla="*/ 966 w 1123"/>
              <a:gd name="T15" fmla="*/ 74 h 90"/>
              <a:gd name="T16" fmla="*/ 967 w 1123"/>
              <a:gd name="T17" fmla="*/ 80 h 90"/>
              <a:gd name="T18" fmla="*/ 973 w 1123"/>
              <a:gd name="T19" fmla="*/ 82 h 90"/>
              <a:gd name="T20" fmla="*/ 978 w 1123"/>
              <a:gd name="T21" fmla="*/ 80 h 90"/>
              <a:gd name="T22" fmla="*/ 980 w 1123"/>
              <a:gd name="T23" fmla="*/ 74 h 90"/>
              <a:gd name="T24" fmla="*/ 980 w 1123"/>
              <a:gd name="T25" fmla="*/ 43 h 90"/>
              <a:gd name="T26" fmla="*/ 996 w 1123"/>
              <a:gd name="T27" fmla="*/ 43 h 90"/>
              <a:gd name="T28" fmla="*/ 996 w 1123"/>
              <a:gd name="T29" fmla="*/ 70 h 90"/>
              <a:gd name="T30" fmla="*/ 990 w 1123"/>
              <a:gd name="T31" fmla="*/ 89 h 90"/>
              <a:gd name="T32" fmla="*/ 988 w 1123"/>
              <a:gd name="T33" fmla="*/ 90 h 90"/>
              <a:gd name="T34" fmla="*/ 1012 w 1123"/>
              <a:gd name="T35" fmla="*/ 90 h 90"/>
              <a:gd name="T36" fmla="*/ 1002 w 1123"/>
              <a:gd name="T37" fmla="*/ 68 h 90"/>
              <a:gd name="T38" fmla="*/ 1028 w 1123"/>
              <a:gd name="T39" fmla="*/ 41 h 90"/>
              <a:gd name="T40" fmla="*/ 1048 w 1123"/>
              <a:gd name="T41" fmla="*/ 49 h 90"/>
              <a:gd name="T42" fmla="*/ 1052 w 1123"/>
              <a:gd name="T43" fmla="*/ 55 h 90"/>
              <a:gd name="T44" fmla="*/ 1039 w 1123"/>
              <a:gd name="T45" fmla="*/ 62 h 90"/>
              <a:gd name="T46" fmla="*/ 1028 w 1123"/>
              <a:gd name="T47" fmla="*/ 53 h 90"/>
              <a:gd name="T48" fmla="*/ 1022 w 1123"/>
              <a:gd name="T49" fmla="*/ 56 h 90"/>
              <a:gd name="T50" fmla="*/ 1018 w 1123"/>
              <a:gd name="T51" fmla="*/ 67 h 90"/>
              <a:gd name="T52" fmla="*/ 1028 w 1123"/>
              <a:gd name="T53" fmla="*/ 82 h 90"/>
              <a:gd name="T54" fmla="*/ 1039 w 1123"/>
              <a:gd name="T55" fmla="*/ 74 h 90"/>
              <a:gd name="T56" fmla="*/ 1052 w 1123"/>
              <a:gd name="T57" fmla="*/ 80 h 90"/>
              <a:gd name="T58" fmla="*/ 1047 w 1123"/>
              <a:gd name="T59" fmla="*/ 87 h 90"/>
              <a:gd name="T60" fmla="*/ 1044 w 1123"/>
              <a:gd name="T61" fmla="*/ 90 h 90"/>
              <a:gd name="T62" fmla="*/ 1059 w 1123"/>
              <a:gd name="T63" fmla="*/ 90 h 90"/>
              <a:gd name="T64" fmla="*/ 1059 w 1123"/>
              <a:gd name="T65" fmla="*/ 43 h 90"/>
              <a:gd name="T66" fmla="*/ 1075 w 1123"/>
              <a:gd name="T67" fmla="*/ 43 h 90"/>
              <a:gd name="T68" fmla="*/ 1075 w 1123"/>
              <a:gd name="T69" fmla="*/ 80 h 90"/>
              <a:gd name="T70" fmla="*/ 1096 w 1123"/>
              <a:gd name="T71" fmla="*/ 80 h 90"/>
              <a:gd name="T72" fmla="*/ 1096 w 1123"/>
              <a:gd name="T73" fmla="*/ 90 h 90"/>
              <a:gd name="T74" fmla="*/ 1123 w 1123"/>
              <a:gd name="T75" fmla="*/ 90 h 90"/>
              <a:gd name="T76" fmla="*/ 1123 w 1123"/>
              <a:gd name="T77" fmla="*/ 0 h 90"/>
              <a:gd name="T78" fmla="*/ 0 w 1123"/>
              <a:gd name="T79" fmla="*/ 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123" h="90">
                <a:moveTo>
                  <a:pt x="0" y="0"/>
                </a:moveTo>
                <a:cubicBezTo>
                  <a:pt x="0" y="90"/>
                  <a:pt x="0" y="90"/>
                  <a:pt x="0" y="90"/>
                </a:cubicBezTo>
                <a:cubicBezTo>
                  <a:pt x="957" y="90"/>
                  <a:pt x="957" y="90"/>
                  <a:pt x="957" y="90"/>
                </a:cubicBezTo>
                <a:cubicBezTo>
                  <a:pt x="956" y="90"/>
                  <a:pt x="955" y="89"/>
                  <a:pt x="955" y="89"/>
                </a:cubicBezTo>
                <a:cubicBezTo>
                  <a:pt x="950" y="84"/>
                  <a:pt x="950" y="78"/>
                  <a:pt x="949" y="73"/>
                </a:cubicBezTo>
                <a:cubicBezTo>
                  <a:pt x="949" y="43"/>
                  <a:pt x="949" y="43"/>
                  <a:pt x="949" y="43"/>
                </a:cubicBezTo>
                <a:cubicBezTo>
                  <a:pt x="966" y="43"/>
                  <a:pt x="966" y="43"/>
                  <a:pt x="966" y="43"/>
                </a:cubicBezTo>
                <a:cubicBezTo>
                  <a:pt x="966" y="74"/>
                  <a:pt x="966" y="74"/>
                  <a:pt x="966" y="74"/>
                </a:cubicBezTo>
                <a:cubicBezTo>
                  <a:pt x="966" y="76"/>
                  <a:pt x="966" y="79"/>
                  <a:pt x="967" y="80"/>
                </a:cubicBezTo>
                <a:cubicBezTo>
                  <a:pt x="969" y="82"/>
                  <a:pt x="971" y="82"/>
                  <a:pt x="973" y="82"/>
                </a:cubicBezTo>
                <a:cubicBezTo>
                  <a:pt x="975" y="82"/>
                  <a:pt x="977" y="81"/>
                  <a:pt x="978" y="80"/>
                </a:cubicBezTo>
                <a:cubicBezTo>
                  <a:pt x="979" y="79"/>
                  <a:pt x="980" y="76"/>
                  <a:pt x="980" y="74"/>
                </a:cubicBezTo>
                <a:cubicBezTo>
                  <a:pt x="980" y="43"/>
                  <a:pt x="980" y="43"/>
                  <a:pt x="980" y="43"/>
                </a:cubicBezTo>
                <a:cubicBezTo>
                  <a:pt x="996" y="43"/>
                  <a:pt x="996" y="43"/>
                  <a:pt x="996" y="43"/>
                </a:cubicBezTo>
                <a:cubicBezTo>
                  <a:pt x="996" y="70"/>
                  <a:pt x="996" y="70"/>
                  <a:pt x="996" y="70"/>
                </a:cubicBezTo>
                <a:cubicBezTo>
                  <a:pt x="996" y="75"/>
                  <a:pt x="996" y="83"/>
                  <a:pt x="990" y="89"/>
                </a:cubicBezTo>
                <a:cubicBezTo>
                  <a:pt x="989" y="89"/>
                  <a:pt x="989" y="90"/>
                  <a:pt x="988" y="90"/>
                </a:cubicBezTo>
                <a:cubicBezTo>
                  <a:pt x="1012" y="90"/>
                  <a:pt x="1012" y="90"/>
                  <a:pt x="1012" y="90"/>
                </a:cubicBezTo>
                <a:cubicBezTo>
                  <a:pt x="1005" y="85"/>
                  <a:pt x="1002" y="76"/>
                  <a:pt x="1002" y="68"/>
                </a:cubicBezTo>
                <a:cubicBezTo>
                  <a:pt x="1002" y="55"/>
                  <a:pt x="1011" y="41"/>
                  <a:pt x="1028" y="41"/>
                </a:cubicBezTo>
                <a:cubicBezTo>
                  <a:pt x="1035" y="41"/>
                  <a:pt x="1043" y="44"/>
                  <a:pt x="1048" y="49"/>
                </a:cubicBezTo>
                <a:cubicBezTo>
                  <a:pt x="1050" y="51"/>
                  <a:pt x="1051" y="53"/>
                  <a:pt x="1052" y="55"/>
                </a:cubicBezTo>
                <a:cubicBezTo>
                  <a:pt x="1039" y="62"/>
                  <a:pt x="1039" y="62"/>
                  <a:pt x="1039" y="62"/>
                </a:cubicBezTo>
                <a:cubicBezTo>
                  <a:pt x="1038" y="59"/>
                  <a:pt x="1035" y="53"/>
                  <a:pt x="1028" y="53"/>
                </a:cubicBezTo>
                <a:cubicBezTo>
                  <a:pt x="1025" y="53"/>
                  <a:pt x="1023" y="55"/>
                  <a:pt x="1022" y="56"/>
                </a:cubicBezTo>
                <a:cubicBezTo>
                  <a:pt x="1018" y="60"/>
                  <a:pt x="1018" y="65"/>
                  <a:pt x="1018" y="67"/>
                </a:cubicBezTo>
                <a:cubicBezTo>
                  <a:pt x="1018" y="75"/>
                  <a:pt x="1021" y="82"/>
                  <a:pt x="1028" y="82"/>
                </a:cubicBezTo>
                <a:cubicBezTo>
                  <a:pt x="1036" y="82"/>
                  <a:pt x="1038" y="75"/>
                  <a:pt x="1039" y="74"/>
                </a:cubicBezTo>
                <a:cubicBezTo>
                  <a:pt x="1052" y="80"/>
                  <a:pt x="1052" y="80"/>
                  <a:pt x="1052" y="80"/>
                </a:cubicBezTo>
                <a:cubicBezTo>
                  <a:pt x="1051" y="83"/>
                  <a:pt x="1050" y="85"/>
                  <a:pt x="1047" y="87"/>
                </a:cubicBezTo>
                <a:cubicBezTo>
                  <a:pt x="1046" y="88"/>
                  <a:pt x="1045" y="89"/>
                  <a:pt x="1044" y="90"/>
                </a:cubicBezTo>
                <a:cubicBezTo>
                  <a:pt x="1059" y="90"/>
                  <a:pt x="1059" y="90"/>
                  <a:pt x="1059" y="90"/>
                </a:cubicBezTo>
                <a:cubicBezTo>
                  <a:pt x="1059" y="43"/>
                  <a:pt x="1059" y="43"/>
                  <a:pt x="1059" y="43"/>
                </a:cubicBezTo>
                <a:cubicBezTo>
                  <a:pt x="1075" y="43"/>
                  <a:pt x="1075" y="43"/>
                  <a:pt x="1075" y="43"/>
                </a:cubicBezTo>
                <a:cubicBezTo>
                  <a:pt x="1075" y="80"/>
                  <a:pt x="1075" y="80"/>
                  <a:pt x="1075" y="80"/>
                </a:cubicBezTo>
                <a:cubicBezTo>
                  <a:pt x="1096" y="80"/>
                  <a:pt x="1096" y="80"/>
                  <a:pt x="1096" y="80"/>
                </a:cubicBezTo>
                <a:cubicBezTo>
                  <a:pt x="1096" y="90"/>
                  <a:pt x="1096" y="90"/>
                  <a:pt x="1096" y="90"/>
                </a:cubicBezTo>
                <a:cubicBezTo>
                  <a:pt x="1123" y="90"/>
                  <a:pt x="1123" y="90"/>
                  <a:pt x="1123" y="90"/>
                </a:cubicBezTo>
                <a:cubicBezTo>
                  <a:pt x="1123" y="0"/>
                  <a:pt x="1123" y="0"/>
                  <a:pt x="112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AC145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726857" y="367437"/>
            <a:ext cx="4089401" cy="23860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80000"/>
              </a:lnSpc>
              <a:spcBef>
                <a:spcPts val="750"/>
              </a:spcBef>
              <a:buFont typeface="Arial" panose="020B0604020202020204" pitchFamily="34" charset="0"/>
              <a:buNone/>
              <a:defRPr sz="1100" b="1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0" indent="0" algn="l" defTabSz="685800" rtl="0" eaLnBrk="1" latinLnBrk="0" hangingPunct="1">
              <a:lnSpc>
                <a:spcPct val="80000"/>
              </a:lnSpc>
              <a:spcBef>
                <a:spcPts val="375"/>
              </a:spcBef>
              <a:buFont typeface="Arial" panose="020B0604020202020204" pitchFamily="34" charset="0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100" b="1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100" b="1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INSTITUTE OF FINANCE AND TECHNOLOGY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49" y="185181"/>
            <a:ext cx="391140" cy="36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039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1" r:id="rId4"/>
  </p:sldLayoutIdLst>
  <p:txStyles>
    <p:titleStyle>
      <a:lvl1pPr algn="l" defTabSz="68571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9990" indent="-89990" algn="l" defTabSz="685718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89990" indent="-89990" algn="l" defTabSz="6857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89990" indent="-89990" algn="l" defTabSz="6857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89990" indent="-89990" algn="l" defTabSz="6857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89990" indent="-89990" algn="l" defTabSz="6857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1885717" indent="-171430" algn="l" defTabSz="6857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571" indent="-171430" algn="l" defTabSz="6857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430" indent="-171430" algn="l" defTabSz="6857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290" indent="-171430" algn="l" defTabSz="6857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18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58" algn="l" defTabSz="685718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18" algn="l" defTabSz="685718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573" algn="l" defTabSz="685718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430" algn="l" defTabSz="685718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286" algn="l" defTabSz="685718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143" algn="l" defTabSz="685718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000" algn="l" defTabSz="685718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2858" algn="l" defTabSz="685718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2" y="2000989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0249" y="220797"/>
            <a:ext cx="4289120" cy="93996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2700"/>
            <a:endParaRPr lang="en-GB" sz="1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" name="Freeform 5"/>
          <p:cNvSpPr>
            <a:spLocks/>
          </p:cNvSpPr>
          <p:nvPr/>
        </p:nvSpPr>
        <p:spPr bwMode="auto">
          <a:xfrm>
            <a:off x="0" y="17"/>
            <a:ext cx="12192000" cy="734844"/>
          </a:xfrm>
          <a:custGeom>
            <a:avLst/>
            <a:gdLst>
              <a:gd name="T0" fmla="*/ 0 w 1123"/>
              <a:gd name="T1" fmla="*/ 0 h 90"/>
              <a:gd name="T2" fmla="*/ 0 w 1123"/>
              <a:gd name="T3" fmla="*/ 90 h 90"/>
              <a:gd name="T4" fmla="*/ 957 w 1123"/>
              <a:gd name="T5" fmla="*/ 90 h 90"/>
              <a:gd name="T6" fmla="*/ 955 w 1123"/>
              <a:gd name="T7" fmla="*/ 89 h 90"/>
              <a:gd name="T8" fmla="*/ 949 w 1123"/>
              <a:gd name="T9" fmla="*/ 73 h 90"/>
              <a:gd name="T10" fmla="*/ 949 w 1123"/>
              <a:gd name="T11" fmla="*/ 43 h 90"/>
              <a:gd name="T12" fmla="*/ 966 w 1123"/>
              <a:gd name="T13" fmla="*/ 43 h 90"/>
              <a:gd name="T14" fmla="*/ 966 w 1123"/>
              <a:gd name="T15" fmla="*/ 74 h 90"/>
              <a:gd name="T16" fmla="*/ 967 w 1123"/>
              <a:gd name="T17" fmla="*/ 80 h 90"/>
              <a:gd name="T18" fmla="*/ 973 w 1123"/>
              <a:gd name="T19" fmla="*/ 82 h 90"/>
              <a:gd name="T20" fmla="*/ 978 w 1123"/>
              <a:gd name="T21" fmla="*/ 80 h 90"/>
              <a:gd name="T22" fmla="*/ 980 w 1123"/>
              <a:gd name="T23" fmla="*/ 74 h 90"/>
              <a:gd name="T24" fmla="*/ 980 w 1123"/>
              <a:gd name="T25" fmla="*/ 43 h 90"/>
              <a:gd name="T26" fmla="*/ 996 w 1123"/>
              <a:gd name="T27" fmla="*/ 43 h 90"/>
              <a:gd name="T28" fmla="*/ 996 w 1123"/>
              <a:gd name="T29" fmla="*/ 70 h 90"/>
              <a:gd name="T30" fmla="*/ 990 w 1123"/>
              <a:gd name="T31" fmla="*/ 89 h 90"/>
              <a:gd name="T32" fmla="*/ 988 w 1123"/>
              <a:gd name="T33" fmla="*/ 90 h 90"/>
              <a:gd name="T34" fmla="*/ 1012 w 1123"/>
              <a:gd name="T35" fmla="*/ 90 h 90"/>
              <a:gd name="T36" fmla="*/ 1002 w 1123"/>
              <a:gd name="T37" fmla="*/ 68 h 90"/>
              <a:gd name="T38" fmla="*/ 1028 w 1123"/>
              <a:gd name="T39" fmla="*/ 41 h 90"/>
              <a:gd name="T40" fmla="*/ 1048 w 1123"/>
              <a:gd name="T41" fmla="*/ 49 h 90"/>
              <a:gd name="T42" fmla="*/ 1052 w 1123"/>
              <a:gd name="T43" fmla="*/ 55 h 90"/>
              <a:gd name="T44" fmla="*/ 1039 w 1123"/>
              <a:gd name="T45" fmla="*/ 62 h 90"/>
              <a:gd name="T46" fmla="*/ 1028 w 1123"/>
              <a:gd name="T47" fmla="*/ 53 h 90"/>
              <a:gd name="T48" fmla="*/ 1022 w 1123"/>
              <a:gd name="T49" fmla="*/ 56 h 90"/>
              <a:gd name="T50" fmla="*/ 1018 w 1123"/>
              <a:gd name="T51" fmla="*/ 67 h 90"/>
              <a:gd name="T52" fmla="*/ 1028 w 1123"/>
              <a:gd name="T53" fmla="*/ 82 h 90"/>
              <a:gd name="T54" fmla="*/ 1039 w 1123"/>
              <a:gd name="T55" fmla="*/ 74 h 90"/>
              <a:gd name="T56" fmla="*/ 1052 w 1123"/>
              <a:gd name="T57" fmla="*/ 80 h 90"/>
              <a:gd name="T58" fmla="*/ 1047 w 1123"/>
              <a:gd name="T59" fmla="*/ 87 h 90"/>
              <a:gd name="T60" fmla="*/ 1044 w 1123"/>
              <a:gd name="T61" fmla="*/ 90 h 90"/>
              <a:gd name="T62" fmla="*/ 1059 w 1123"/>
              <a:gd name="T63" fmla="*/ 90 h 90"/>
              <a:gd name="T64" fmla="*/ 1059 w 1123"/>
              <a:gd name="T65" fmla="*/ 43 h 90"/>
              <a:gd name="T66" fmla="*/ 1075 w 1123"/>
              <a:gd name="T67" fmla="*/ 43 h 90"/>
              <a:gd name="T68" fmla="*/ 1075 w 1123"/>
              <a:gd name="T69" fmla="*/ 80 h 90"/>
              <a:gd name="T70" fmla="*/ 1096 w 1123"/>
              <a:gd name="T71" fmla="*/ 80 h 90"/>
              <a:gd name="T72" fmla="*/ 1096 w 1123"/>
              <a:gd name="T73" fmla="*/ 90 h 90"/>
              <a:gd name="T74" fmla="*/ 1123 w 1123"/>
              <a:gd name="T75" fmla="*/ 90 h 90"/>
              <a:gd name="T76" fmla="*/ 1123 w 1123"/>
              <a:gd name="T77" fmla="*/ 0 h 90"/>
              <a:gd name="T78" fmla="*/ 0 w 1123"/>
              <a:gd name="T79" fmla="*/ 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123" h="90">
                <a:moveTo>
                  <a:pt x="0" y="0"/>
                </a:moveTo>
                <a:cubicBezTo>
                  <a:pt x="0" y="90"/>
                  <a:pt x="0" y="90"/>
                  <a:pt x="0" y="90"/>
                </a:cubicBezTo>
                <a:cubicBezTo>
                  <a:pt x="957" y="90"/>
                  <a:pt x="957" y="90"/>
                  <a:pt x="957" y="90"/>
                </a:cubicBezTo>
                <a:cubicBezTo>
                  <a:pt x="956" y="90"/>
                  <a:pt x="955" y="89"/>
                  <a:pt x="955" y="89"/>
                </a:cubicBezTo>
                <a:cubicBezTo>
                  <a:pt x="950" y="84"/>
                  <a:pt x="950" y="78"/>
                  <a:pt x="949" y="73"/>
                </a:cubicBezTo>
                <a:cubicBezTo>
                  <a:pt x="949" y="43"/>
                  <a:pt x="949" y="43"/>
                  <a:pt x="949" y="43"/>
                </a:cubicBezTo>
                <a:cubicBezTo>
                  <a:pt x="966" y="43"/>
                  <a:pt x="966" y="43"/>
                  <a:pt x="966" y="43"/>
                </a:cubicBezTo>
                <a:cubicBezTo>
                  <a:pt x="966" y="74"/>
                  <a:pt x="966" y="74"/>
                  <a:pt x="966" y="74"/>
                </a:cubicBezTo>
                <a:cubicBezTo>
                  <a:pt x="966" y="76"/>
                  <a:pt x="966" y="79"/>
                  <a:pt x="967" y="80"/>
                </a:cubicBezTo>
                <a:cubicBezTo>
                  <a:pt x="969" y="82"/>
                  <a:pt x="971" y="82"/>
                  <a:pt x="973" y="82"/>
                </a:cubicBezTo>
                <a:cubicBezTo>
                  <a:pt x="975" y="82"/>
                  <a:pt x="977" y="81"/>
                  <a:pt x="978" y="80"/>
                </a:cubicBezTo>
                <a:cubicBezTo>
                  <a:pt x="979" y="79"/>
                  <a:pt x="980" y="76"/>
                  <a:pt x="980" y="74"/>
                </a:cubicBezTo>
                <a:cubicBezTo>
                  <a:pt x="980" y="43"/>
                  <a:pt x="980" y="43"/>
                  <a:pt x="980" y="43"/>
                </a:cubicBezTo>
                <a:cubicBezTo>
                  <a:pt x="996" y="43"/>
                  <a:pt x="996" y="43"/>
                  <a:pt x="996" y="43"/>
                </a:cubicBezTo>
                <a:cubicBezTo>
                  <a:pt x="996" y="70"/>
                  <a:pt x="996" y="70"/>
                  <a:pt x="996" y="70"/>
                </a:cubicBezTo>
                <a:cubicBezTo>
                  <a:pt x="996" y="75"/>
                  <a:pt x="996" y="83"/>
                  <a:pt x="990" y="89"/>
                </a:cubicBezTo>
                <a:cubicBezTo>
                  <a:pt x="989" y="89"/>
                  <a:pt x="989" y="90"/>
                  <a:pt x="988" y="90"/>
                </a:cubicBezTo>
                <a:cubicBezTo>
                  <a:pt x="1012" y="90"/>
                  <a:pt x="1012" y="90"/>
                  <a:pt x="1012" y="90"/>
                </a:cubicBezTo>
                <a:cubicBezTo>
                  <a:pt x="1005" y="85"/>
                  <a:pt x="1002" y="76"/>
                  <a:pt x="1002" y="68"/>
                </a:cubicBezTo>
                <a:cubicBezTo>
                  <a:pt x="1002" y="55"/>
                  <a:pt x="1011" y="41"/>
                  <a:pt x="1028" y="41"/>
                </a:cubicBezTo>
                <a:cubicBezTo>
                  <a:pt x="1035" y="41"/>
                  <a:pt x="1043" y="44"/>
                  <a:pt x="1048" y="49"/>
                </a:cubicBezTo>
                <a:cubicBezTo>
                  <a:pt x="1050" y="51"/>
                  <a:pt x="1051" y="53"/>
                  <a:pt x="1052" y="55"/>
                </a:cubicBezTo>
                <a:cubicBezTo>
                  <a:pt x="1039" y="62"/>
                  <a:pt x="1039" y="62"/>
                  <a:pt x="1039" y="62"/>
                </a:cubicBezTo>
                <a:cubicBezTo>
                  <a:pt x="1038" y="59"/>
                  <a:pt x="1035" y="53"/>
                  <a:pt x="1028" y="53"/>
                </a:cubicBezTo>
                <a:cubicBezTo>
                  <a:pt x="1025" y="53"/>
                  <a:pt x="1023" y="55"/>
                  <a:pt x="1022" y="56"/>
                </a:cubicBezTo>
                <a:cubicBezTo>
                  <a:pt x="1018" y="60"/>
                  <a:pt x="1018" y="65"/>
                  <a:pt x="1018" y="67"/>
                </a:cubicBezTo>
                <a:cubicBezTo>
                  <a:pt x="1018" y="75"/>
                  <a:pt x="1021" y="82"/>
                  <a:pt x="1028" y="82"/>
                </a:cubicBezTo>
                <a:cubicBezTo>
                  <a:pt x="1036" y="82"/>
                  <a:pt x="1038" y="75"/>
                  <a:pt x="1039" y="74"/>
                </a:cubicBezTo>
                <a:cubicBezTo>
                  <a:pt x="1052" y="80"/>
                  <a:pt x="1052" y="80"/>
                  <a:pt x="1052" y="80"/>
                </a:cubicBezTo>
                <a:cubicBezTo>
                  <a:pt x="1051" y="83"/>
                  <a:pt x="1050" y="85"/>
                  <a:pt x="1047" y="87"/>
                </a:cubicBezTo>
                <a:cubicBezTo>
                  <a:pt x="1046" y="88"/>
                  <a:pt x="1045" y="89"/>
                  <a:pt x="1044" y="90"/>
                </a:cubicBezTo>
                <a:cubicBezTo>
                  <a:pt x="1059" y="90"/>
                  <a:pt x="1059" y="90"/>
                  <a:pt x="1059" y="90"/>
                </a:cubicBezTo>
                <a:cubicBezTo>
                  <a:pt x="1059" y="43"/>
                  <a:pt x="1059" y="43"/>
                  <a:pt x="1059" y="43"/>
                </a:cubicBezTo>
                <a:cubicBezTo>
                  <a:pt x="1075" y="43"/>
                  <a:pt x="1075" y="43"/>
                  <a:pt x="1075" y="43"/>
                </a:cubicBezTo>
                <a:cubicBezTo>
                  <a:pt x="1075" y="80"/>
                  <a:pt x="1075" y="80"/>
                  <a:pt x="1075" y="80"/>
                </a:cubicBezTo>
                <a:cubicBezTo>
                  <a:pt x="1096" y="80"/>
                  <a:pt x="1096" y="80"/>
                  <a:pt x="1096" y="80"/>
                </a:cubicBezTo>
                <a:cubicBezTo>
                  <a:pt x="1096" y="90"/>
                  <a:pt x="1096" y="90"/>
                  <a:pt x="1096" y="90"/>
                </a:cubicBezTo>
                <a:cubicBezTo>
                  <a:pt x="1123" y="90"/>
                  <a:pt x="1123" y="90"/>
                  <a:pt x="1123" y="90"/>
                </a:cubicBezTo>
                <a:cubicBezTo>
                  <a:pt x="1123" y="0"/>
                  <a:pt x="1123" y="0"/>
                  <a:pt x="112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AC145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726857" y="367437"/>
            <a:ext cx="4089401" cy="23860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80000"/>
              </a:lnSpc>
              <a:spcBef>
                <a:spcPts val="750"/>
              </a:spcBef>
              <a:buFont typeface="Arial" panose="020B0604020202020204" pitchFamily="34" charset="0"/>
              <a:buNone/>
              <a:defRPr sz="1100" b="1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0" indent="0" algn="l" defTabSz="685800" rtl="0" eaLnBrk="1" latinLnBrk="0" hangingPunct="1">
              <a:lnSpc>
                <a:spcPct val="80000"/>
              </a:lnSpc>
              <a:spcBef>
                <a:spcPts val="375"/>
              </a:spcBef>
              <a:buFont typeface="Arial" panose="020B0604020202020204" pitchFamily="34" charset="0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100" b="1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100" b="1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INSTITUTE OF FINANCE AND TECHNOLOGY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49" y="185181"/>
            <a:ext cx="391140" cy="36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732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</p:sldLayoutIdLst>
  <p:txStyles>
    <p:titleStyle>
      <a:lvl1pPr algn="l" defTabSz="68571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9990" indent="-89990" algn="l" defTabSz="685718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89990" indent="-89990" algn="l" defTabSz="6857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89990" indent="-89990" algn="l" defTabSz="6857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89990" indent="-89990" algn="l" defTabSz="6857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89990" indent="-89990" algn="l" defTabSz="6857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1885717" indent="-171430" algn="l" defTabSz="6857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571" indent="-171430" algn="l" defTabSz="6857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430" indent="-171430" algn="l" defTabSz="6857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290" indent="-171430" algn="l" defTabSz="6857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18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58" algn="l" defTabSz="685718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18" algn="l" defTabSz="685718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573" algn="l" defTabSz="685718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430" algn="l" defTabSz="685718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286" algn="l" defTabSz="685718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143" algn="l" defTabSz="685718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000" algn="l" defTabSz="685718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2858" algn="l" defTabSz="685718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estopedia.com/investing/investing-strategies/" TargetMode="External"/><Relationship Id="rId2" Type="http://schemas.openxmlformats.org/officeDocument/2006/relationships/hyperlink" Target="about:blank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hyperlink" Target="about:blank" TargetMode="Externa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0"/>
          <p:cNvPicPr>
            <a:picLocks noChangeAspect="1"/>
          </p:cNvPicPr>
          <p:nvPr/>
        </p:nvPicPr>
        <p:blipFill>
          <a:blip r:embed="rId2"/>
          <a:srcRect l="84" t="384" r="-167" b="-51"/>
          <a:stretch>
            <a:fillRect/>
          </a:stretch>
        </p:blipFill>
        <p:spPr>
          <a:xfrm>
            <a:off x="9235" y="775857"/>
            <a:ext cx="12191996" cy="610111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Segnaposto testo 1"/>
          <p:cNvSpPr txBox="1">
            <a:spLocks noGrp="1"/>
          </p:cNvSpPr>
          <p:nvPr>
            <p:ph type="body" sz="half" idx="2"/>
          </p:nvPr>
        </p:nvSpPr>
        <p:spPr>
          <a:xfrm>
            <a:off x="9236" y="4876799"/>
            <a:ext cx="12151819" cy="1163781"/>
          </a:xfrm>
          <a:solidFill>
            <a:srgbClr val="8A1047">
              <a:alpha val="62000"/>
            </a:srgbClr>
          </a:solidFill>
        </p:spPr>
        <p:txBody>
          <a:bodyPr>
            <a:noAutofit/>
          </a:bodyPr>
          <a:lstStyle/>
          <a:p>
            <a:pPr marL="0" lvl="0" indent="0" algn="r" defTabSz="514301">
              <a:lnSpc>
                <a:spcPct val="80000"/>
              </a:lnSpc>
              <a:spcBef>
                <a:spcPts val="563"/>
              </a:spcBef>
              <a:buSzTx/>
              <a:buNone/>
            </a:pPr>
            <a:r>
              <a:rPr lang="en-GB" sz="3600" dirty="0">
                <a:solidFill>
                  <a:srgbClr val="FFFFFF"/>
                </a:solidFill>
                <a:latin typeface="Arial" charset="0"/>
                <a:cs typeface="Arial" charset="0"/>
              </a:rPr>
              <a:t>Financial Analytics and Machine Learning</a:t>
            </a:r>
          </a:p>
          <a:p>
            <a:pPr algn="r" defTabSz="514301">
              <a:lnSpc>
                <a:spcPct val="80000"/>
              </a:lnSpc>
              <a:spcBef>
                <a:spcPts val="563"/>
              </a:spcBef>
            </a:pPr>
            <a:r>
              <a:rPr lang="it-IT" sz="1400" b="0" dirty="0">
                <a:solidFill>
                  <a:srgbClr val="FFFFFF"/>
                </a:solidFill>
              </a:rPr>
              <a:t>Prof</a:t>
            </a:r>
            <a:r>
              <a:rPr lang="it-IT" sz="1600" b="0" dirty="0">
                <a:solidFill>
                  <a:srgbClr val="FFFFFF"/>
                </a:solidFill>
              </a:rPr>
              <a:t>. Simona Paravani-Mellinghoff, </a:t>
            </a:r>
            <a:r>
              <a:rPr lang="it-IT" sz="1400" b="0" dirty="0">
                <a:solidFill>
                  <a:srgbClr val="FFFFFF"/>
                </a:solidFill>
              </a:rPr>
              <a:t>Prof. Fabrizio Coiai </a:t>
            </a:r>
            <a:r>
              <a:rPr lang="it-IT" sz="1800" b="0" dirty="0">
                <a:solidFill>
                  <a:srgbClr val="FFFFFF"/>
                </a:solidFill>
              </a:rPr>
              <a:t>| UCL Institute of Finance and Technology</a:t>
            </a:r>
          </a:p>
          <a:p>
            <a:pPr marL="0" lvl="0" indent="0" algn="r" defTabSz="514301">
              <a:lnSpc>
                <a:spcPct val="80000"/>
              </a:lnSpc>
              <a:spcBef>
                <a:spcPts val="563"/>
              </a:spcBef>
              <a:buSzTx/>
              <a:buNone/>
            </a:pPr>
            <a:endParaRPr lang="it-IT" sz="2000" b="0" dirty="0">
              <a:solidFill>
                <a:srgbClr val="FFFFFF"/>
              </a:solidFill>
              <a:latin typeface="Arial" charset="0"/>
              <a:cs typeface="Arial" charset="0"/>
            </a:endParaRPr>
          </a:p>
          <a:p>
            <a:pPr marL="0" lvl="0" indent="0" algn="r" defTabSz="514301">
              <a:lnSpc>
                <a:spcPct val="80000"/>
              </a:lnSpc>
              <a:spcBef>
                <a:spcPts val="563"/>
              </a:spcBef>
              <a:buSzTx/>
              <a:buNone/>
            </a:pPr>
            <a:r>
              <a:rPr lang="it-IT" sz="2000" b="0" dirty="0">
                <a:solidFill>
                  <a:srgbClr val="FFFFFF"/>
                </a:solidFill>
                <a:latin typeface="Arial" charset="0"/>
                <a:cs typeface="Arial" charset="0"/>
              </a:rPr>
              <a:t>s.paravani@ucl.ac.uk</a:t>
            </a:r>
            <a:endParaRPr lang="it-IT" sz="4000" b="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2" y="1644926"/>
            <a:ext cx="10515600" cy="453204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Measuring the risk </a:t>
            </a:r>
            <a:r>
              <a:rPr lang="en-GB" dirty="0" err="1"/>
              <a:t>premia</a:t>
            </a:r>
            <a:endParaRPr lang="en-GB" dirty="0"/>
          </a:p>
          <a:p>
            <a:r>
              <a:rPr lang="en-GB" dirty="0"/>
              <a:t> </a:t>
            </a:r>
            <a:r>
              <a:rPr lang="en-GB" b="0" dirty="0"/>
              <a:t>Understand differences in expected returns among assets (cross-sectional)</a:t>
            </a:r>
            <a:endParaRPr lang="en-GB" b="0" i="1" u="sng" dirty="0"/>
          </a:p>
          <a:p>
            <a:r>
              <a:rPr lang="en-GB" b="0" dirty="0"/>
              <a:t> Understand the dynamics of broad market over time (time series)</a:t>
            </a:r>
          </a:p>
          <a:p>
            <a:r>
              <a:rPr lang="en-GB" b="0" dirty="0"/>
              <a:t> Why Machine Learning techniques are helpful?</a:t>
            </a:r>
          </a:p>
          <a:p>
            <a:pPr lvl="1"/>
            <a:r>
              <a:rPr lang="en-GB" dirty="0"/>
              <a:t> Massive bodies of potential explanatory variables</a:t>
            </a:r>
          </a:p>
          <a:p>
            <a:pPr lvl="1"/>
            <a:r>
              <a:rPr lang="en-GB" b="0" dirty="0"/>
              <a:t> Ambiguity on functional form: linear? non-linear?</a:t>
            </a:r>
          </a:p>
          <a:p>
            <a:pPr marL="0" lvl="1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639942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>
          <a:xfrm>
            <a:off x="1071536" y="2867608"/>
            <a:ext cx="9144000" cy="2369164"/>
          </a:xfrm>
        </p:spPr>
        <p:txBody>
          <a:bodyPr lIns="0" anchor="ctr">
            <a:normAutofit/>
          </a:bodyPr>
          <a:lstStyle/>
          <a:p>
            <a:pPr algn="l"/>
            <a:r>
              <a:rPr lang="en-GB" sz="5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4- INVESTMENT STRATEGIES</a:t>
            </a:r>
          </a:p>
          <a:p>
            <a:pPr algn="l"/>
            <a:endParaRPr lang="en-GB" sz="5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53718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2" y="1644926"/>
            <a:ext cx="10515600" cy="453204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Definition of Investment Strategy</a:t>
            </a:r>
          </a:p>
          <a:p>
            <a:pPr marL="0" indent="0">
              <a:buNone/>
            </a:pPr>
            <a:r>
              <a:rPr lang="en-GB" b="0" dirty="0"/>
              <a:t>“An investment strategy is a term used in the financial and investing world to describe an approach to investing. Essentially, an investment strategy is a plan for selecting financial vehicles[instruments] tailored to the investor’s needs and goals, in addition to their risk appetite, specific interests and time horizon”.(Source: capital.com)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256494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2" y="1644926"/>
            <a:ext cx="10515600" cy="453204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/>
              <a:t>Investment Strategies</a:t>
            </a:r>
          </a:p>
          <a:p>
            <a:r>
              <a:rPr lang="en-GB" dirty="0"/>
              <a:t> </a:t>
            </a:r>
            <a:r>
              <a:rPr lang="en-GB" b="0" u="sng" dirty="0"/>
              <a:t>Value investing</a:t>
            </a:r>
            <a:endParaRPr lang="en-GB" b="0" i="1" u="sng" dirty="0"/>
          </a:p>
          <a:p>
            <a:pPr marL="720000" lvl="2">
              <a:buFont typeface="Wingdings" panose="05000000000000000000" pitchFamily="2" charset="2"/>
              <a:buChar char="Ø"/>
            </a:pPr>
            <a:r>
              <a:rPr lang="en-GB" sz="2800" b="0" dirty="0"/>
              <a:t> Focus on stocks trading at discount relative to fundamentals</a:t>
            </a:r>
          </a:p>
          <a:p>
            <a:pPr marL="720000" lvl="2">
              <a:buFont typeface="Wingdings" panose="05000000000000000000" pitchFamily="2" charset="2"/>
              <a:buChar char="Ø"/>
            </a:pPr>
            <a:r>
              <a:rPr lang="en-GB" sz="2800" b="0" dirty="0"/>
              <a:t> Typically associated with stocks trading at low valuation multiples (e.g. Price-to-Earnings, Price-to-Book)</a:t>
            </a:r>
          </a:p>
          <a:p>
            <a:pPr marL="720000" lvl="2">
              <a:buFont typeface="Wingdings" panose="05000000000000000000" pitchFamily="2" charset="2"/>
              <a:buChar char="Ø"/>
            </a:pPr>
            <a:r>
              <a:rPr lang="en-GB" sz="2800" b="0" dirty="0"/>
              <a:t> Warren Buffett- probably most famous value investor</a:t>
            </a:r>
          </a:p>
          <a:p>
            <a:pPr lvl="1"/>
            <a:endParaRPr lang="en-GB" sz="2800" dirty="0"/>
          </a:p>
          <a:p>
            <a:pPr lvl="1"/>
            <a:r>
              <a:rPr lang="en-GB" sz="2800" dirty="0"/>
              <a:t> </a:t>
            </a:r>
            <a:r>
              <a:rPr lang="en-GB" sz="2800" u="sng" dirty="0"/>
              <a:t>Growth investing</a:t>
            </a:r>
          </a:p>
          <a:p>
            <a:pPr marL="720000" lvl="2">
              <a:buFont typeface="Wingdings" panose="05000000000000000000" pitchFamily="2" charset="2"/>
              <a:buChar char="Ø"/>
            </a:pPr>
            <a:r>
              <a:rPr lang="en-GB" sz="2800" b="0" dirty="0"/>
              <a:t> Focus on stocks with above average/history earnings growth potential</a:t>
            </a:r>
          </a:p>
          <a:p>
            <a:pPr marL="720000" lvl="2">
              <a:buFont typeface="Wingdings" panose="05000000000000000000" pitchFamily="2" charset="2"/>
              <a:buChar char="Ø"/>
            </a:pPr>
            <a:r>
              <a:rPr lang="en-GB" sz="2800" b="0" dirty="0"/>
              <a:t> Tends to be associated possibly with higher valuation multiples</a:t>
            </a:r>
          </a:p>
          <a:p>
            <a:pPr lvl="2"/>
            <a:endParaRPr lang="el-GR" b="0" dirty="0"/>
          </a:p>
        </p:txBody>
      </p:sp>
    </p:spTree>
    <p:extLst>
      <p:ext uri="{BB962C8B-B14F-4D97-AF65-F5344CB8AC3E}">
        <p14:creationId xmlns:p14="http://schemas.microsoft.com/office/powerpoint/2010/main" val="766322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2" y="1644926"/>
            <a:ext cx="10515600" cy="453204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Investment Strategies</a:t>
            </a:r>
          </a:p>
          <a:p>
            <a:r>
              <a:rPr lang="en-GB" dirty="0"/>
              <a:t> </a:t>
            </a:r>
            <a:r>
              <a:rPr lang="en-GB" b="0" u="sng" dirty="0">
                <a:latin typeface="Arial" panose="020B0604020202020204" pitchFamily="34" charset="0"/>
                <a:cs typeface="Arial" panose="020B0604020202020204" pitchFamily="34" charset="0"/>
              </a:rPr>
              <a:t>Momentum strategy</a:t>
            </a:r>
            <a:endParaRPr lang="en-GB" b="0" i="1" u="sng" dirty="0"/>
          </a:p>
          <a:p>
            <a:pPr marL="720000" lvl="2">
              <a:buFont typeface="Wingdings" panose="05000000000000000000" pitchFamily="2" charset="2"/>
              <a:buChar char="Ø"/>
            </a:pPr>
            <a:r>
              <a:rPr lang="en-GB" sz="2800" b="0" dirty="0"/>
              <a:t> Involves a </a:t>
            </a:r>
            <a:r>
              <a:rPr lang="en-GB" sz="2800" dirty="0"/>
              <a:t>strategy</a:t>
            </a:r>
            <a:r>
              <a:rPr lang="en-GB" sz="2800" b="0" dirty="0"/>
              <a:t> to capitalize on the continuance of an existing market trend. It involves going long securities with upward trend in prices and short the respective assets with downward-trending prices. In practice, this is equivalent to building an auto-regressive model.</a:t>
            </a:r>
          </a:p>
          <a:p>
            <a:pPr marL="0" lvl="1" indent="0">
              <a:buNone/>
            </a:pPr>
            <a:endParaRPr lang="en-GB" sz="2800" dirty="0"/>
          </a:p>
          <a:p>
            <a:pPr lvl="1"/>
            <a:r>
              <a:rPr lang="en-GB" sz="2800" dirty="0"/>
              <a:t> </a:t>
            </a:r>
            <a:r>
              <a:rPr lang="en-GB" sz="2800" u="sng" dirty="0">
                <a:latin typeface="Arial" panose="020B0604020202020204" pitchFamily="34" charset="0"/>
                <a:cs typeface="Arial" panose="020B0604020202020204" pitchFamily="34" charset="0"/>
              </a:rPr>
              <a:t>Contrarian strategy</a:t>
            </a:r>
            <a:endParaRPr lang="en-GB" sz="2800" u="sng" dirty="0"/>
          </a:p>
          <a:p>
            <a:pPr marL="720000" lvl="2">
              <a:buFont typeface="Wingdings" panose="05000000000000000000" pitchFamily="2" charset="2"/>
              <a:buChar char="Ø"/>
            </a:pPr>
            <a:r>
              <a:rPr lang="en-GB" sz="2800" b="0" dirty="0"/>
              <a:t> Is characterized by purchasing and selling in contrast to the prevailing sentiment of the time</a:t>
            </a:r>
            <a:endParaRPr lang="el-GR" b="0" dirty="0"/>
          </a:p>
        </p:txBody>
      </p:sp>
    </p:spTree>
    <p:extLst>
      <p:ext uri="{BB962C8B-B14F-4D97-AF65-F5344CB8AC3E}">
        <p14:creationId xmlns:p14="http://schemas.microsoft.com/office/powerpoint/2010/main" val="2475022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>
          <a:xfrm>
            <a:off x="331307" y="3512589"/>
            <a:ext cx="9144000" cy="1655758"/>
          </a:xfrm>
        </p:spPr>
        <p:txBody>
          <a:bodyPr lIns="0" anchor="ctr">
            <a:normAutofit/>
          </a:bodyPr>
          <a:lstStyle/>
          <a:p>
            <a:pPr algn="l"/>
            <a:r>
              <a:rPr lang="en-GB" sz="5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LET’S PRACTICE</a:t>
            </a:r>
          </a:p>
        </p:txBody>
      </p:sp>
    </p:spTree>
    <p:extLst>
      <p:ext uri="{BB962C8B-B14F-4D97-AF65-F5344CB8AC3E}">
        <p14:creationId xmlns:p14="http://schemas.microsoft.com/office/powerpoint/2010/main" val="3593131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2" y="1236518"/>
            <a:ext cx="10515600" cy="494044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t-IT" dirty="0"/>
              <a:t>Excercise</a:t>
            </a:r>
          </a:p>
          <a:p>
            <a:pPr marL="0" indent="0">
              <a:buNone/>
            </a:pPr>
            <a:endParaRPr lang="it-IT" dirty="0"/>
          </a:p>
          <a:p>
            <a:pPr marL="514350" indent="-514350" algn="just">
              <a:lnSpc>
                <a:spcPct val="120000"/>
              </a:lnSpc>
              <a:buFont typeface="+mj-lt"/>
              <a:buAutoNum type="romanUcPeriod"/>
            </a:pPr>
            <a:r>
              <a:rPr lang="it-IT" sz="2000" b="0" dirty="0"/>
              <a:t>From Bloomberg download SP500 components from 2010/01/01 to 2022/02/01 at monthly frequencies.</a:t>
            </a:r>
            <a:r>
              <a:rPr lang="en-GB" sz="2000" b="0" dirty="0"/>
              <a:t> For each of the components, download: last price, </a:t>
            </a:r>
            <a:r>
              <a:rPr lang="it-IT" sz="2000" b="0" dirty="0"/>
              <a:t>Price-to-Earnings ratio (PE)</a:t>
            </a:r>
            <a:r>
              <a:rPr lang="en-GB" sz="2000" b="0" dirty="0"/>
              <a:t> and earning.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romanUcPeriod"/>
            </a:pPr>
            <a:r>
              <a:rPr lang="it-IT" sz="2000" b="0" dirty="0"/>
              <a:t>Compute Price-to-Earnings (PE), earnings growth over the last year, price change over the last 12 months.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romanUcPeriod"/>
            </a:pPr>
            <a:r>
              <a:rPr lang="it-IT" sz="2000" b="0" dirty="0"/>
              <a:t>Construct three portfolios based on these metrics:</a:t>
            </a:r>
          </a:p>
          <a:p>
            <a:pPr marL="1144360" indent="-514350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it-IT" sz="2000" b="0" dirty="0"/>
              <a:t>select bottom 25% stocks based on PE, equally weighted among selected stocks</a:t>
            </a:r>
          </a:p>
          <a:p>
            <a:pPr marL="1144360" indent="-514350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it-IT" sz="2000" b="0" dirty="0"/>
              <a:t>select top 25% stocks based on earnings growth, equally weighted among selected stocks</a:t>
            </a:r>
          </a:p>
          <a:p>
            <a:pPr marL="1144360" indent="-514350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it-IT" sz="2000" b="0" dirty="0"/>
              <a:t>select top 25% stocks based on previous 12 months price change, equally weighted among selected stocks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romanUcPeriod" startAt="4"/>
            </a:pPr>
            <a:r>
              <a:rPr lang="it-IT" sz="2000" b="0" dirty="0"/>
              <a:t>Starting from 01/01/2011, implement these strategies with yearly rebalancing. Compute the performances at the end of the 10 years period and compare with respect to a buy and hold strategy on the SP500 index.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romanUcPeriod" startAt="4"/>
            </a:pPr>
            <a:r>
              <a:rPr lang="it-IT" sz="2000" b="0" dirty="0"/>
              <a:t>Repeat point I to IV, by including short positions in point III. Namely,</a:t>
            </a:r>
          </a:p>
          <a:p>
            <a:pPr marL="1144360" indent="-514350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it-IT" sz="2000" b="0" dirty="0"/>
              <a:t>long bottom 25% and short top 25% stocks based on PE, equally weighted</a:t>
            </a:r>
          </a:p>
          <a:p>
            <a:pPr marL="1144360" indent="-514350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it-IT" sz="2000" b="0" dirty="0"/>
              <a:t>long top 25% and short bottom 25% stocks based on earnings growth, equally weighted</a:t>
            </a:r>
          </a:p>
          <a:p>
            <a:pPr marL="1144360" indent="-514350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it-IT" sz="2000" b="0" dirty="0"/>
              <a:t>long top 25% and short bottom 25% stocks based on previous 12 months price change, </a:t>
            </a:r>
            <a:r>
              <a:rPr lang="it-IT" sz="2000" b="0" dirty="0" err="1"/>
              <a:t>equally</a:t>
            </a:r>
            <a:r>
              <a:rPr lang="it-IT" sz="2000" b="0" dirty="0"/>
              <a:t> </a:t>
            </a:r>
            <a:r>
              <a:rPr lang="it-IT" sz="2000" b="0" dirty="0" err="1"/>
              <a:t>weighted</a:t>
            </a:r>
            <a:endParaRPr lang="it-IT" sz="2000" b="0" dirty="0"/>
          </a:p>
          <a:p>
            <a:pPr marL="630010" indent="0">
              <a:buNone/>
            </a:pPr>
            <a:endParaRPr lang="it-IT" sz="1600" b="0" dirty="0"/>
          </a:p>
          <a:p>
            <a:pPr marL="720000">
              <a:buFont typeface="Wingdings" panose="05000000000000000000" pitchFamily="2" charset="2"/>
              <a:buChar char="Ø"/>
            </a:pPr>
            <a:endParaRPr lang="it-IT" sz="1600" b="0" dirty="0"/>
          </a:p>
          <a:p>
            <a:pPr marL="720000">
              <a:buFont typeface="Wingdings" panose="05000000000000000000" pitchFamily="2" charset="2"/>
              <a:buChar char="Ø"/>
            </a:pPr>
            <a:endParaRPr lang="it-IT" sz="1600" b="0" dirty="0"/>
          </a:p>
        </p:txBody>
      </p:sp>
    </p:spTree>
    <p:extLst>
      <p:ext uri="{BB962C8B-B14F-4D97-AF65-F5344CB8AC3E}">
        <p14:creationId xmlns:p14="http://schemas.microsoft.com/office/powerpoint/2010/main" val="1568689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>
          <a:xfrm>
            <a:off x="331307" y="3512589"/>
            <a:ext cx="9144000" cy="1655758"/>
          </a:xfrm>
        </p:spPr>
        <p:txBody>
          <a:bodyPr lIns="0" anchor="ctr">
            <a:normAutofit/>
          </a:bodyPr>
          <a:lstStyle/>
          <a:p>
            <a:pPr algn="l"/>
            <a:r>
              <a:rPr lang="en-GB" sz="5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4116604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38202" y="976746"/>
                <a:ext cx="10515600" cy="520022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GB" dirty="0"/>
                  <a:t>Transformations</a:t>
                </a:r>
              </a:p>
              <a:p>
                <a:pPr marL="0" indent="0">
                  <a:buNone/>
                </a:pPr>
                <a:endParaRPr lang="en-GB" sz="2000" b="0" dirty="0"/>
              </a:p>
              <a:p>
                <a:pPr marL="0" indent="0">
                  <a:buNone/>
                </a:pPr>
                <a:r>
                  <a:rPr lang="en-GB" sz="2000" b="0" dirty="0"/>
                  <a:t>Given a series of prices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, 1≤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2000" b="0" dirty="0"/>
                  <a:t> then we can compute</a:t>
                </a:r>
              </a:p>
              <a:p>
                <a:r>
                  <a:rPr lang="en-GB" sz="2000" dirty="0"/>
                  <a:t> </a:t>
                </a:r>
                <a:r>
                  <a:rPr lang="en-GB" sz="2000" b="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Harmonic Mean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sz="2000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2000" b="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sz="2000" b="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0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GB" sz="20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b="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GB" sz="2000" b="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</m:den>
                      </m:f>
                    </m:oMath>
                  </m:oMathPara>
                </a14:m>
                <a:endParaRPr lang="en-GB" sz="2000" b="0" i="1" u="sng" dirty="0"/>
              </a:p>
              <a:p>
                <a:pPr marL="0" lvl="1" indent="0">
                  <a:buNone/>
                </a:pPr>
                <a:endParaRPr lang="en-GB" sz="2000" dirty="0"/>
              </a:p>
              <a:p>
                <a:pPr lvl="1"/>
                <a:r>
                  <a:rPr lang="en-GB" sz="2000" dirty="0"/>
                  <a:t> </a:t>
                </a:r>
                <a:r>
                  <a:rPr lang="en-GB" sz="20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Geometric Mean</a:t>
                </a: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en-GB" sz="18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g>
                        <m:e>
                          <m:nary>
                            <m:naryPr>
                              <m:chr m:val="∏"/>
                              <m:ctrlPr>
                                <a:rPr lang="en-GB" sz="1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nary>
                        </m:e>
                      </m:rad>
                    </m:oMath>
                  </m:oMathPara>
                </a14:m>
                <a:endParaRPr lang="en-GB" sz="1800" dirty="0"/>
              </a:p>
              <a:p>
                <a:pPr lvl="1"/>
                <a:endParaRPr lang="en-GB" sz="2000" u="sng" dirty="0"/>
              </a:p>
              <a:p>
                <a:pPr lvl="1"/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20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Log-returns</a:t>
                </a:r>
                <a:endParaRPr lang="en-GB" sz="2000" u="sng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20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ln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f>
                        <m:fPr>
                          <m:ctrlPr>
                            <a:rPr lang="en-GB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r>
                        <a:rPr lang="en-GB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GB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2" y="976746"/>
                <a:ext cx="10515600" cy="5200222"/>
              </a:xfrm>
              <a:blipFill>
                <a:blip r:embed="rId3"/>
                <a:stretch>
                  <a:fillRect l="-1217" t="-28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554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7BA4017-1384-4A86-B7D5-9969657015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3" y="1509204"/>
            <a:ext cx="9144000" cy="3748595"/>
          </a:xfrm>
        </p:spPr>
        <p:txBody>
          <a:bodyPr>
            <a:normAutofit lnSpcReduction="10000"/>
          </a:bodyPr>
          <a:lstStyle/>
          <a:p>
            <a:pPr algn="l"/>
            <a:r>
              <a:rPr lang="en-GB" sz="2800" dirty="0"/>
              <a:t>References: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800" b="0" dirty="0">
                <a:hlinkClick r:id="rId2"/>
              </a:rPr>
              <a:t>“Common risk factors in the returns on stocks and bonds”, </a:t>
            </a:r>
            <a:r>
              <a:rPr lang="en-GB" sz="2800" b="0" dirty="0" err="1">
                <a:hlinkClick r:id="rId2"/>
              </a:rPr>
              <a:t>Fama</a:t>
            </a:r>
            <a:r>
              <a:rPr lang="en-GB" sz="2800" b="0" dirty="0">
                <a:hlinkClick r:id="rId2"/>
              </a:rPr>
              <a:t>, E. F., &amp; French, K. R., Journal of Financial Economics (1993).</a:t>
            </a:r>
            <a:endParaRPr lang="en-GB" sz="2800" b="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800" b="0" dirty="0">
                <a:hlinkClick r:id="rId2"/>
              </a:rPr>
              <a:t>“A comprehensive look at the empirical performance of equity premium prediction”. Welch I, Goyal A., The Review of Financial Studies. 2008 Jul 1;21(4):1455-508.</a:t>
            </a:r>
            <a:endParaRPr lang="en-GB" sz="2800" b="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b="0">
                <a:hlinkClick r:id="rId3"/>
              </a:rPr>
              <a:t>Investment Strategies To Learn Before Trading (investopedia.com)</a:t>
            </a:r>
            <a:endParaRPr lang="en-GB" sz="2800" b="0" dirty="0"/>
          </a:p>
        </p:txBody>
      </p:sp>
    </p:spTree>
    <p:extLst>
      <p:ext uri="{BB962C8B-B14F-4D97-AF65-F5344CB8AC3E}">
        <p14:creationId xmlns:p14="http://schemas.microsoft.com/office/powerpoint/2010/main" val="367530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6544" y="979055"/>
            <a:ext cx="11055930" cy="520714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3400" dirty="0"/>
              <a:t>Agenda</a:t>
            </a:r>
            <a:endParaRPr lang="en-GB" dirty="0"/>
          </a:p>
          <a:p>
            <a:pPr marL="0" indent="0">
              <a:lnSpc>
                <a:spcPct val="120000"/>
              </a:lnSpc>
              <a:buNone/>
            </a:pPr>
            <a:endParaRPr lang="en-GB" b="0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GB" b="0" dirty="0"/>
              <a:t>CAPM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GB" b="0" dirty="0" err="1"/>
              <a:t>Fama</a:t>
            </a:r>
            <a:r>
              <a:rPr lang="en-GB" b="0" dirty="0"/>
              <a:t>-French 3 factors Model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GB" b="0" dirty="0"/>
              <a:t>Measuring risk </a:t>
            </a:r>
            <a:r>
              <a:rPr lang="en-GB" b="0" dirty="0" err="1"/>
              <a:t>premia</a:t>
            </a:r>
            <a:r>
              <a:rPr lang="en-GB" b="0" dirty="0"/>
              <a:t> and ML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GB" b="0" dirty="0"/>
              <a:t>Investment Strategies</a:t>
            </a:r>
          </a:p>
        </p:txBody>
      </p:sp>
    </p:spTree>
    <p:extLst>
      <p:ext uri="{BB962C8B-B14F-4D97-AF65-F5344CB8AC3E}">
        <p14:creationId xmlns:p14="http://schemas.microsoft.com/office/powerpoint/2010/main" val="291560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/>
              <a:t> </a:t>
            </a: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808892" y="2013527"/>
            <a:ext cx="10628039" cy="33321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68571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3300" b="0" i="0" u="none" strike="noStrike" kern="1200" cap="none" spc="0" baseline="0">
                <a:solidFill>
                  <a:srgbClr val="000000"/>
                </a:solidFill>
                <a:uFillTx/>
                <a:latin typeface="Calibri Light"/>
                <a:ea typeface="+mj-ea"/>
                <a:cs typeface="+mj-cs"/>
              </a:defRPr>
            </a:lvl1pPr>
          </a:lstStyle>
          <a:p>
            <a:pPr algn="ctr"/>
            <a:r>
              <a:rPr lang="en-GB" sz="4000" b="1" dirty="0"/>
              <a:t>All materials, including video lectures, can be used only and exclusively in relation to the Financial Analytics and Machine Learning course for the MSc in Banking and Digital Finance 2020/2021.No download, dissemination or reproduction is allowed.</a:t>
            </a:r>
            <a:endParaRPr lang="en-GB" sz="5400" b="1" dirty="0"/>
          </a:p>
        </p:txBody>
      </p:sp>
    </p:spTree>
    <p:extLst>
      <p:ext uri="{BB962C8B-B14F-4D97-AF65-F5344CB8AC3E}">
        <p14:creationId xmlns:p14="http://schemas.microsoft.com/office/powerpoint/2010/main" val="4178488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>
          <a:xfrm>
            <a:off x="1071536" y="2867608"/>
            <a:ext cx="9144000" cy="2369164"/>
          </a:xfrm>
        </p:spPr>
        <p:txBody>
          <a:bodyPr lIns="0" anchor="ctr">
            <a:normAutofit/>
          </a:bodyPr>
          <a:lstStyle/>
          <a:p>
            <a:pPr algn="l"/>
            <a:r>
              <a:rPr lang="en-GB" sz="5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1- CAPM</a:t>
            </a:r>
          </a:p>
          <a:p>
            <a:pPr algn="l"/>
            <a:endParaRPr lang="en-GB" sz="5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78719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6544" y="979055"/>
            <a:ext cx="11055930" cy="520714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3400" dirty="0"/>
              <a:t>Key concepts</a:t>
            </a:r>
            <a:endParaRPr lang="en-GB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GB" b="0" i="1" u="sng" dirty="0"/>
              <a:t>Higher return </a:t>
            </a:r>
            <a:r>
              <a:rPr lang="en-GB" b="0" dirty="0"/>
              <a:t>requires </a:t>
            </a:r>
            <a:r>
              <a:rPr lang="en-GB" b="0" i="1" u="sng" dirty="0"/>
              <a:t>higher risk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GB" b="0" dirty="0"/>
              <a:t>Risk is represented by volatility i.e. standard deviation of returns over time period t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GB" b="0" dirty="0"/>
              <a:t>Two types of risk: </a:t>
            </a:r>
            <a:r>
              <a:rPr lang="en-GB" b="0" i="1" u="sng" dirty="0"/>
              <a:t>systematic </a:t>
            </a:r>
            <a:r>
              <a:rPr lang="en-GB" b="0" dirty="0"/>
              <a:t>and </a:t>
            </a:r>
            <a:r>
              <a:rPr lang="en-GB" b="0" i="1" u="sng" dirty="0"/>
              <a:t>unsystematic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GB" b="0" dirty="0"/>
              <a:t>Unsystematic risk: does not co-vary with market, stock/asset specific and can be diversified away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GB" b="0" dirty="0"/>
              <a:t>Systematic risk: market risk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lang="en-GB" b="0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1081885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2" y="1644926"/>
            <a:ext cx="10515600" cy="453204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Systematic Risk</a:t>
            </a:r>
          </a:p>
          <a:p>
            <a:r>
              <a:rPr lang="en-GB" sz="2400" b="0" dirty="0"/>
              <a:t> The portion of systematic risk of a security is assessed by the extent to which a security’s returns vary in relation to the market i.e. they co-vary.</a:t>
            </a:r>
          </a:p>
          <a:p>
            <a:r>
              <a:rPr lang="en-GB" sz="2400" b="0" dirty="0"/>
              <a:t> Measured by a parameter called </a:t>
            </a:r>
            <a:r>
              <a:rPr lang="en-GB" sz="2400" b="0" i="1" u="sng" dirty="0"/>
              <a:t>beta</a:t>
            </a:r>
            <a:r>
              <a:rPr lang="en-GB" sz="2400" b="0" i="1" dirty="0"/>
              <a:t> </a:t>
            </a:r>
            <a:r>
              <a:rPr lang="en-GB" sz="2400" b="0" dirty="0"/>
              <a:t>which is defined as :</a:t>
            </a:r>
          </a:p>
          <a:p>
            <a:pPr marL="0" indent="0">
              <a:buNone/>
            </a:pPr>
            <a:endParaRPr lang="en-GB" sz="2400" b="0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GB" sz="2400" b="0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GB" sz="2400" b="0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GB" sz="2400" b="0" dirty="0"/>
          </a:p>
          <a:p>
            <a:pPr marL="0" indent="0">
              <a:buNone/>
            </a:pPr>
            <a:r>
              <a:rPr lang="en-GB" sz="2400" b="0" dirty="0"/>
              <a:t>The CAPM model attempts to quantify the beta of a security and its expected return.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A72E8A-7AFB-47BB-912B-20A645377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6892" y="3552964"/>
            <a:ext cx="3736430" cy="114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693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2" y="1305018"/>
            <a:ext cx="10515600" cy="487195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CAPM assumptions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b="0" dirty="0"/>
              <a:t>Rational actors, only care about return and risk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b="0" dirty="0"/>
              <a:t>Homogenous beliefs on risk/return trade-offs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b="0" u="sng" dirty="0"/>
              <a:t>One common risk factor: broad market</a:t>
            </a:r>
          </a:p>
          <a:p>
            <a:endParaRPr lang="en-GB" dirty="0"/>
          </a:p>
          <a:p>
            <a:pPr marL="0" indent="0">
              <a:buNone/>
            </a:pPr>
            <a:endParaRPr lang="el-G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E0D1E7-F50D-4069-BE8E-5323CCE78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114" y="3732115"/>
            <a:ext cx="3457575" cy="4953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796B2B5-A8FE-4231-950D-57AA6A3223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6225" y="3189114"/>
            <a:ext cx="4995554" cy="31641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5D9176-2D17-40DF-A2F4-C4F19813F28D}"/>
              </a:ext>
            </a:extLst>
          </p:cNvPr>
          <p:cNvSpPr txBox="1"/>
          <p:nvPr/>
        </p:nvSpPr>
        <p:spPr>
          <a:xfrm>
            <a:off x="1420426" y="6333623"/>
            <a:ext cx="6334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Source chart: </a:t>
            </a:r>
            <a:r>
              <a:rPr lang="en-GB" sz="1400" dirty="0">
                <a:hlinkClick r:id="rId5"/>
              </a:rPr>
              <a:t>https://en.wikipedia.org/wiki/Security_market_line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037009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>
          <a:xfrm>
            <a:off x="1071536" y="2867608"/>
            <a:ext cx="9144000" cy="2369164"/>
          </a:xfrm>
        </p:spPr>
        <p:txBody>
          <a:bodyPr lIns="0" anchor="ctr">
            <a:normAutofit/>
          </a:bodyPr>
          <a:lstStyle/>
          <a:p>
            <a:pPr algn="l"/>
            <a:r>
              <a:rPr lang="en-GB" sz="5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2 - FAMA FRENCH</a:t>
            </a:r>
          </a:p>
          <a:p>
            <a:pPr algn="l"/>
            <a:endParaRPr lang="en-GB" sz="5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41872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2" y="1136342"/>
            <a:ext cx="10515600" cy="504062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FAMA FRENCH MODEL</a:t>
            </a:r>
          </a:p>
          <a:p>
            <a:r>
              <a:rPr lang="en-GB" sz="2400" dirty="0"/>
              <a:t> </a:t>
            </a:r>
            <a:r>
              <a:rPr lang="en-GB" b="0" dirty="0">
                <a:solidFill>
                  <a:srgbClr val="FF0000"/>
                </a:solidFill>
              </a:rPr>
              <a:t>Key intuition is that there are more factors than just </a:t>
            </a:r>
            <a:r>
              <a:rPr lang="en-GB" b="0" i="1" u="sng" dirty="0">
                <a:solidFill>
                  <a:srgbClr val="FF0000"/>
                </a:solidFill>
              </a:rPr>
              <a:t>broad market</a:t>
            </a:r>
          </a:p>
          <a:p>
            <a:r>
              <a:rPr lang="en-GB" b="0" dirty="0"/>
              <a:t> </a:t>
            </a:r>
            <a:r>
              <a:rPr lang="en-GB" b="0" dirty="0" err="1"/>
              <a:t>Fama</a:t>
            </a:r>
            <a:r>
              <a:rPr lang="en-GB" b="0" dirty="0"/>
              <a:t> French 3 factors model is a seminal paper in a very critical body of research of predictability of asset prices</a:t>
            </a:r>
          </a:p>
          <a:p>
            <a:r>
              <a:rPr lang="en-GB" b="0" dirty="0"/>
              <a:t> They identified two more factors:</a:t>
            </a:r>
          </a:p>
          <a:p>
            <a:pPr marL="360000" lvl="1">
              <a:buFont typeface="Wingdings" panose="05000000000000000000" pitchFamily="2" charset="2"/>
              <a:buChar char="Ø"/>
            </a:pPr>
            <a:r>
              <a:rPr lang="en-GB" dirty="0"/>
              <a:t> Size = proxied as </a:t>
            </a:r>
            <a:r>
              <a:rPr lang="en-GB" dirty="0" err="1"/>
              <a:t>avg</a:t>
            </a:r>
            <a:r>
              <a:rPr lang="en-GB" dirty="0"/>
              <a:t> of smallest 30% - </a:t>
            </a:r>
            <a:r>
              <a:rPr lang="en-GB" dirty="0" err="1"/>
              <a:t>avg</a:t>
            </a:r>
            <a:r>
              <a:rPr lang="en-GB" dirty="0"/>
              <a:t> of largest 30%</a:t>
            </a:r>
          </a:p>
          <a:p>
            <a:pPr marL="360000" lvl="1">
              <a:buFont typeface="Wingdings" panose="05000000000000000000" pitchFamily="2" charset="2"/>
              <a:buChar char="Ø"/>
            </a:pPr>
            <a:r>
              <a:rPr lang="en-GB" dirty="0"/>
              <a:t> Value = proxied as </a:t>
            </a:r>
            <a:r>
              <a:rPr lang="en-GB" dirty="0" err="1"/>
              <a:t>avg</a:t>
            </a:r>
            <a:r>
              <a:rPr lang="en-GB" dirty="0"/>
              <a:t> of highest 50% book to market value –</a:t>
            </a:r>
            <a:r>
              <a:rPr lang="en-GB" dirty="0" err="1"/>
              <a:t>avg</a:t>
            </a:r>
            <a:r>
              <a:rPr lang="en-GB" dirty="0"/>
              <a:t> of lowest 50% by B/M</a:t>
            </a:r>
            <a:endParaRPr lang="en-GB" sz="2000" dirty="0"/>
          </a:p>
          <a:p>
            <a:pPr marL="0" lvl="1" indent="0">
              <a:buNone/>
            </a:pPr>
            <a:endParaRPr lang="el-G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F3F4173-B09C-4FFA-8701-A66A45FA64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449"/>
          <a:stretch/>
        </p:blipFill>
        <p:spPr>
          <a:xfrm>
            <a:off x="1324253" y="5175682"/>
            <a:ext cx="9693712" cy="88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567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>
          <a:xfrm>
            <a:off x="1071536" y="2867608"/>
            <a:ext cx="9144000" cy="2369164"/>
          </a:xfrm>
        </p:spPr>
        <p:txBody>
          <a:bodyPr lIns="0" anchor="ctr">
            <a:normAutofit/>
          </a:bodyPr>
          <a:lstStyle/>
          <a:p>
            <a:pPr algn="l"/>
            <a:r>
              <a:rPr lang="en-GB" sz="5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3 - RISK PREMIA AND ML</a:t>
            </a:r>
          </a:p>
          <a:p>
            <a:pPr algn="l"/>
            <a:endParaRPr lang="en-GB" sz="5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33155696"/>
      </p:ext>
    </p:extLst>
  </p:cSld>
  <p:clrMapOvr>
    <a:masterClrMapping/>
  </p:clrMapOvr>
</p:sld>
</file>

<file path=ppt/theme/theme1.xml><?xml version="1.0" encoding="utf-8"?>
<a:theme xmlns:a="http://schemas.openxmlformats.org/drawingml/2006/main" name="UCL_IFT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CL_IFT" id="{C4FC5840-5DAF-4629-B5A7-99FD037108FD}" vid="{168AA957-7A0E-41CF-8DE3-DDE2D9AA4853}"/>
    </a:ext>
  </a:extLst>
</a:theme>
</file>

<file path=ppt/theme/theme2.xml><?xml version="1.0" encoding="utf-8"?>
<a:theme xmlns:a="http://schemas.openxmlformats.org/drawingml/2006/main" name="1_UCL_IFT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CL_IFT" id="{C4FC5840-5DAF-4629-B5A7-99FD037108FD}" vid="{168AA957-7A0E-41CF-8DE3-DDE2D9AA485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UCL_IFT</Template>
  <TotalTime>760</TotalTime>
  <Words>943</Words>
  <Application>Microsoft Macintosh PowerPoint</Application>
  <PresentationFormat>Widescreen</PresentationFormat>
  <Paragraphs>108</Paragraphs>
  <Slides>20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Wingdings</vt:lpstr>
      <vt:lpstr>UCL_IFT</vt:lpstr>
      <vt:lpstr>1_UCL_IFT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Introduction-Machine Learning in Finance</dc:title>
  <dc:creator>simona.paravani@gmail.com</dc:creator>
  <cp:lastModifiedBy>Sharma, Akash</cp:lastModifiedBy>
  <cp:revision>187</cp:revision>
  <cp:lastPrinted>2020-02-19T06:35:23Z</cp:lastPrinted>
  <dcterms:created xsi:type="dcterms:W3CDTF">2019-11-24T10:53:30Z</dcterms:created>
  <dcterms:modified xsi:type="dcterms:W3CDTF">2022-02-22T00:03:16Z</dcterms:modified>
</cp:coreProperties>
</file>