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7"/>
  </p:notesMasterIdLst>
  <p:sldIdLst>
    <p:sldId id="279" r:id="rId2"/>
    <p:sldId id="272" r:id="rId3"/>
    <p:sldId id="280" r:id="rId4"/>
    <p:sldId id="288" r:id="rId5"/>
    <p:sldId id="262" r:id="rId6"/>
    <p:sldId id="267" r:id="rId7"/>
    <p:sldId id="264" r:id="rId8"/>
    <p:sldId id="263" r:id="rId9"/>
    <p:sldId id="286" r:id="rId10"/>
    <p:sldId id="287" r:id="rId11"/>
    <p:sldId id="268" r:id="rId12"/>
    <p:sldId id="269" r:id="rId13"/>
    <p:sldId id="283" r:id="rId14"/>
    <p:sldId id="284" r:id="rId15"/>
    <p:sldId id="28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initials="H" lastIdx="2" clrIdx="0">
    <p:extLst>
      <p:ext uri="{19B8F6BF-5375-455C-9EA6-DF929625EA0E}">
        <p15:presenceInfo xmlns:p15="http://schemas.microsoft.com/office/powerpoint/2012/main" userId="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7A9"/>
    <a:srgbClr val="A4DBE8"/>
    <a:srgbClr val="00FFFF"/>
    <a:srgbClr val="8DB9CA"/>
    <a:srgbClr val="F6BE00"/>
    <a:srgbClr val="D6D2C4"/>
    <a:srgbClr val="B2E2ED"/>
    <a:srgbClr val="00FDFF"/>
    <a:srgbClr val="BBC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29" autoAdjust="0"/>
    <p:restoredTop sz="94705"/>
  </p:normalViewPr>
  <p:slideViewPr>
    <p:cSldViewPr snapToGrid="0" snapToObjects="1">
      <p:cViewPr varScale="1">
        <p:scale>
          <a:sx n="102" d="100"/>
          <a:sy n="102" d="100"/>
        </p:scale>
        <p:origin x="80" y="7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E1CD-6EDF-5C43-ACE9-942F6C137C3E}"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5201-7865-8744-8A9B-9F5FC03C5C4C}" type="slidenum">
              <a:rPr lang="en-US" smtClean="0"/>
              <a:t>‹#›</a:t>
            </a:fld>
            <a:endParaRPr lang="en-US"/>
          </a:p>
        </p:txBody>
      </p:sp>
    </p:spTree>
    <p:extLst>
      <p:ext uri="{BB962C8B-B14F-4D97-AF65-F5344CB8AC3E}">
        <p14:creationId xmlns:p14="http://schemas.microsoft.com/office/powerpoint/2010/main" val="177610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三个部分： </a:t>
            </a:r>
            <a:br>
              <a:rPr lang="en-US" altLang="zh-CN" dirty="0"/>
            </a:br>
            <a:r>
              <a:rPr lang="en-US" altLang="zh-CN" dirty="0"/>
              <a:t>1. how to collect data;</a:t>
            </a:r>
          </a:p>
          <a:p>
            <a:r>
              <a:rPr lang="en-US" altLang="zh-CN" dirty="0"/>
              <a:t>2. Description of data </a:t>
            </a:r>
          </a:p>
          <a:p>
            <a:r>
              <a:rPr lang="en-US" altLang="zh-CN" dirty="0"/>
              <a:t>3. Tips </a:t>
            </a:r>
          </a:p>
          <a:p>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2</a:t>
            </a:fld>
            <a:endParaRPr lang="en-US"/>
          </a:p>
        </p:txBody>
      </p:sp>
    </p:spTree>
    <p:extLst>
      <p:ext uri="{BB962C8B-B14F-4D97-AF65-F5344CB8AC3E}">
        <p14:creationId xmlns:p14="http://schemas.microsoft.com/office/powerpoint/2010/main" val="1454138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11</a:t>
            </a:fld>
            <a:endParaRPr lang="en-US"/>
          </a:p>
        </p:txBody>
      </p:sp>
    </p:spTree>
    <p:extLst>
      <p:ext uri="{BB962C8B-B14F-4D97-AF65-F5344CB8AC3E}">
        <p14:creationId xmlns:p14="http://schemas.microsoft.com/office/powerpoint/2010/main" val="2191219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12</a:t>
            </a:fld>
            <a:endParaRPr lang="en-US"/>
          </a:p>
        </p:txBody>
      </p:sp>
    </p:spTree>
    <p:extLst>
      <p:ext uri="{BB962C8B-B14F-4D97-AF65-F5344CB8AC3E}">
        <p14:creationId xmlns:p14="http://schemas.microsoft.com/office/powerpoint/2010/main" val="10227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13</a:t>
            </a:fld>
            <a:endParaRPr lang="en-US"/>
          </a:p>
        </p:txBody>
      </p:sp>
    </p:spTree>
    <p:extLst>
      <p:ext uri="{BB962C8B-B14F-4D97-AF65-F5344CB8AC3E}">
        <p14:creationId xmlns:p14="http://schemas.microsoft.com/office/powerpoint/2010/main" val="133572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14</a:t>
            </a:fld>
            <a:endParaRPr lang="en-US"/>
          </a:p>
        </p:txBody>
      </p:sp>
    </p:spTree>
    <p:extLst>
      <p:ext uri="{BB962C8B-B14F-4D97-AF65-F5344CB8AC3E}">
        <p14:creationId xmlns:p14="http://schemas.microsoft.com/office/powerpoint/2010/main" val="3152630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15</a:t>
            </a:fld>
            <a:endParaRPr lang="en-US"/>
          </a:p>
        </p:txBody>
      </p:sp>
    </p:spTree>
    <p:extLst>
      <p:ext uri="{BB962C8B-B14F-4D97-AF65-F5344CB8AC3E}">
        <p14:creationId xmlns:p14="http://schemas.microsoft.com/office/powerpoint/2010/main" val="36778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三个部分： </a:t>
            </a:r>
            <a:br>
              <a:rPr lang="en-US" altLang="zh-CN" dirty="0"/>
            </a:br>
            <a:r>
              <a:rPr lang="en-US" altLang="zh-CN" dirty="0"/>
              <a:t>1. how to collect data;</a:t>
            </a:r>
          </a:p>
          <a:p>
            <a:r>
              <a:rPr lang="en-US" altLang="zh-CN" dirty="0"/>
              <a:t>2. Description of data </a:t>
            </a:r>
          </a:p>
          <a:p>
            <a:r>
              <a:rPr lang="en-US" altLang="zh-CN" dirty="0"/>
              <a:t>3. Tips </a:t>
            </a:r>
          </a:p>
          <a:p>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3</a:t>
            </a:fld>
            <a:endParaRPr lang="en-US"/>
          </a:p>
        </p:txBody>
      </p:sp>
    </p:spTree>
    <p:extLst>
      <p:ext uri="{BB962C8B-B14F-4D97-AF65-F5344CB8AC3E}">
        <p14:creationId xmlns:p14="http://schemas.microsoft.com/office/powerpoint/2010/main" val="161269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三个部分： </a:t>
            </a:r>
            <a:br>
              <a:rPr lang="en-US" altLang="zh-CN" dirty="0"/>
            </a:br>
            <a:r>
              <a:rPr lang="en-US" altLang="zh-CN" dirty="0"/>
              <a:t>1. how to collect data;</a:t>
            </a:r>
          </a:p>
          <a:p>
            <a:r>
              <a:rPr lang="en-US" altLang="zh-CN" dirty="0"/>
              <a:t>2. Description of data </a:t>
            </a:r>
          </a:p>
          <a:p>
            <a:r>
              <a:rPr lang="en-US" altLang="zh-CN" dirty="0"/>
              <a:t>3. Tips </a:t>
            </a:r>
          </a:p>
          <a:p>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4</a:t>
            </a:fld>
            <a:endParaRPr lang="en-US"/>
          </a:p>
        </p:txBody>
      </p:sp>
    </p:spTree>
    <p:extLst>
      <p:ext uri="{BB962C8B-B14F-4D97-AF65-F5344CB8AC3E}">
        <p14:creationId xmlns:p14="http://schemas.microsoft.com/office/powerpoint/2010/main" val="110940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Lexicon &amp; Indicator </a:t>
            </a:r>
          </a:p>
          <a:p>
            <a:pPr marL="228600" indent="-228600">
              <a:buAutoNum type="arabicPeriod"/>
            </a:pPr>
            <a:r>
              <a:rPr lang="en-US" altLang="zh-CN" dirty="0"/>
              <a:t>Results </a:t>
            </a: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5</a:t>
            </a:fld>
            <a:endParaRPr lang="en-US"/>
          </a:p>
        </p:txBody>
      </p:sp>
    </p:spTree>
    <p:extLst>
      <p:ext uri="{BB962C8B-B14F-4D97-AF65-F5344CB8AC3E}">
        <p14:creationId xmlns:p14="http://schemas.microsoft.com/office/powerpoint/2010/main" val="305304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Lexicon &amp; Indicator </a:t>
            </a:r>
          </a:p>
          <a:p>
            <a:pPr marL="228600" indent="-228600">
              <a:buAutoNum type="arabicPeriod"/>
            </a:pPr>
            <a:r>
              <a:rPr lang="en-US" altLang="zh-CN" dirty="0"/>
              <a:t>Results </a:t>
            </a: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6</a:t>
            </a:fld>
            <a:endParaRPr lang="en-US"/>
          </a:p>
        </p:txBody>
      </p:sp>
    </p:spTree>
    <p:extLst>
      <p:ext uri="{BB962C8B-B14F-4D97-AF65-F5344CB8AC3E}">
        <p14:creationId xmlns:p14="http://schemas.microsoft.com/office/powerpoint/2010/main" val="215351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Lexicon &amp; Indicator </a:t>
            </a:r>
          </a:p>
          <a:p>
            <a:pPr marL="228600" indent="-228600">
              <a:buAutoNum type="arabicPeriod"/>
            </a:pPr>
            <a:r>
              <a:rPr lang="en-US" altLang="zh-CN" dirty="0"/>
              <a:t>Results </a:t>
            </a: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7</a:t>
            </a:fld>
            <a:endParaRPr lang="en-US"/>
          </a:p>
        </p:txBody>
      </p:sp>
    </p:spTree>
    <p:extLst>
      <p:ext uri="{BB962C8B-B14F-4D97-AF65-F5344CB8AC3E}">
        <p14:creationId xmlns:p14="http://schemas.microsoft.com/office/powerpoint/2010/main" val="159736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8</a:t>
            </a:fld>
            <a:endParaRPr lang="en-US"/>
          </a:p>
        </p:txBody>
      </p:sp>
    </p:spTree>
    <p:extLst>
      <p:ext uri="{BB962C8B-B14F-4D97-AF65-F5344CB8AC3E}">
        <p14:creationId xmlns:p14="http://schemas.microsoft.com/office/powerpoint/2010/main" val="389176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9</a:t>
            </a:fld>
            <a:endParaRPr lang="en-US"/>
          </a:p>
        </p:txBody>
      </p:sp>
    </p:spTree>
    <p:extLst>
      <p:ext uri="{BB962C8B-B14F-4D97-AF65-F5344CB8AC3E}">
        <p14:creationId xmlns:p14="http://schemas.microsoft.com/office/powerpoint/2010/main" val="126272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Result &amp; analysis </a:t>
            </a:r>
          </a:p>
          <a:p>
            <a:pPr marL="228600" indent="-228600">
              <a:buAutoNum type="arabicPeriod"/>
            </a:pPr>
            <a:r>
              <a:rPr lang="en-US" altLang="zh-CN" dirty="0"/>
              <a:t>Limitation &amp; improvements </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10</a:t>
            </a:fld>
            <a:endParaRPr lang="en-US"/>
          </a:p>
        </p:txBody>
      </p:sp>
    </p:spTree>
    <p:extLst>
      <p:ext uri="{BB962C8B-B14F-4D97-AF65-F5344CB8AC3E}">
        <p14:creationId xmlns:p14="http://schemas.microsoft.com/office/powerpoint/2010/main" val="15997653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rgbClr val="0097A9"/>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0"/>
            <a:ext cx="9144000" cy="1235075"/>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0097A9"/>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288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994718"/>
            <a:ext cx="4629150" cy="3745062"/>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629841" y="994718"/>
            <a:ext cx="2949178" cy="3745062"/>
          </a:xfrm>
        </p:spPr>
        <p:txBody>
          <a:bodyPr>
            <a:normAutofit/>
          </a:bodyPr>
          <a:lstStyle>
            <a:lvl1pPr marL="0" indent="0">
              <a:buNone/>
              <a:defRPr sz="3200">
                <a:solidFill>
                  <a:srgbClr val="0097A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grpSp>
        <p:nvGrpSpPr>
          <p:cNvPr id="6" name="Group 5"/>
          <p:cNvGrpSpPr/>
          <p:nvPr userDrawn="1"/>
        </p:nvGrpSpPr>
        <p:grpSpPr>
          <a:xfrm>
            <a:off x="0" y="-1588"/>
            <a:ext cx="9144000" cy="741363"/>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97A9"/>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16000"/>
            <a:ext cx="5488958" cy="293044"/>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77174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reframe banner">
    <p:bg>
      <p:bgPr>
        <a:solidFill>
          <a:srgbClr val="0097A9">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38713"/>
            <a:ext cx="7886700" cy="678815"/>
          </a:xfrm>
          <a:prstGeom prst="rect">
            <a:avLst/>
          </a:prstGeom>
        </p:spPr>
        <p:txBody>
          <a:bodyPr/>
          <a:lstStyle>
            <a:lvl1pPr>
              <a:defRPr sz="3200" b="1">
                <a:solidFill>
                  <a:srgbClr val="0097A9"/>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sz="half" idx="1"/>
          </p:nvPr>
        </p:nvSpPr>
        <p:spPr>
          <a:xfrm>
            <a:off x="628650" y="2012185"/>
            <a:ext cx="3886200" cy="2620537"/>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2012185"/>
            <a:ext cx="3886200" cy="2620538"/>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658"/>
            <a:ext cx="9144000" cy="409398"/>
          </a:xfrm>
          <a:prstGeom prst="rect">
            <a:avLst/>
          </a:prstGeom>
        </p:spPr>
      </p:pic>
      <p:sp>
        <p:nvSpPr>
          <p:cNvPr id="9" name="Text Placeholder 6"/>
          <p:cNvSpPr>
            <a:spLocks noGrp="1"/>
          </p:cNvSpPr>
          <p:nvPr>
            <p:ph type="body" sz="quarter" idx="12" hasCustomPrompt="1"/>
          </p:nvPr>
        </p:nvSpPr>
        <p:spPr>
          <a:xfrm>
            <a:off x="216000" y="216000"/>
            <a:ext cx="5488958" cy="293044"/>
          </a:xfrm>
        </p:spPr>
        <p:txBody>
          <a:bodyPr lIns="0" tIns="0" rIns="0" bIns="0">
            <a:noAutofit/>
          </a:bodyPr>
          <a:lstStyle>
            <a:lvl1pPr marL="0" indent="0">
              <a:lnSpc>
                <a:spcPct val="80000"/>
              </a:lnSpc>
              <a:buNone/>
              <a:defRPr sz="1100" baseline="0">
                <a:solidFill>
                  <a:schemeClr val="tx1"/>
                </a:solidFill>
              </a:defRPr>
            </a:lvl1pPr>
            <a:lvl2pPr marL="0" indent="0">
              <a:lnSpc>
                <a:spcPct val="80000"/>
              </a:lnSpc>
              <a:buNone/>
              <a:defRPr sz="1100">
                <a:solidFill>
                  <a:schemeClr val="tx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1669F-521E-4456-8B6B-2AA6E45E5088}"/>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4370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400" y="994718"/>
            <a:ext cx="4629151" cy="3745062"/>
          </a:xfrm>
        </p:spPr>
        <p:txBody>
          <a:bodyPr anchor="t">
            <a:normAutofit/>
          </a:bodyPr>
          <a:lstStyle>
            <a:lvl1pPr marL="0" indent="0">
              <a:buNone/>
              <a:defRPr sz="900">
                <a:solidFill>
                  <a:schemeClr val="tx1"/>
                </a:solidFill>
              </a:defRPr>
            </a:lvl1pPr>
            <a:lvl2pPr marL="257144" indent="0">
              <a:buNone/>
              <a:defRPr sz="1575"/>
            </a:lvl2pPr>
            <a:lvl3pPr marL="514289" indent="0">
              <a:buNone/>
              <a:defRPr sz="1350"/>
            </a:lvl3pPr>
            <a:lvl4pPr marL="771430" indent="0">
              <a:buNone/>
              <a:defRPr sz="1125"/>
            </a:lvl4pPr>
            <a:lvl5pPr marL="1028573" indent="0">
              <a:buNone/>
              <a:defRPr sz="1125"/>
            </a:lvl5pPr>
            <a:lvl6pPr marL="1285715" indent="0">
              <a:buNone/>
              <a:defRPr sz="1125"/>
            </a:lvl6pPr>
            <a:lvl7pPr marL="1542857" indent="0">
              <a:buNone/>
              <a:defRPr sz="1125"/>
            </a:lvl7pPr>
            <a:lvl8pPr marL="1800000" indent="0">
              <a:buNone/>
              <a:defRPr sz="1125"/>
            </a:lvl8pPr>
            <a:lvl9pPr marL="2057144"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629842" y="994718"/>
            <a:ext cx="2949179" cy="3745062"/>
          </a:xfrm>
        </p:spPr>
        <p:txBody>
          <a:bodyPr>
            <a:normAutofit/>
          </a:bodyPr>
          <a:lstStyle>
            <a:lvl1pPr marL="0" indent="0">
              <a:buNone/>
              <a:defRPr sz="2400">
                <a:solidFill>
                  <a:srgbClr val="AC145A"/>
                </a:solidFill>
              </a:defRPr>
            </a:lvl1pPr>
            <a:lvl2pPr marL="257144" indent="0">
              <a:buNone/>
              <a:defRPr sz="788"/>
            </a:lvl2pPr>
            <a:lvl3pPr marL="514289" indent="0">
              <a:buNone/>
              <a:defRPr sz="675"/>
            </a:lvl3pPr>
            <a:lvl4pPr marL="771430" indent="0">
              <a:buNone/>
              <a:defRPr sz="563"/>
            </a:lvl4pPr>
            <a:lvl5pPr marL="1028573" indent="0">
              <a:buNone/>
              <a:defRPr sz="563"/>
            </a:lvl5pPr>
            <a:lvl6pPr marL="1285715" indent="0">
              <a:buNone/>
              <a:defRPr sz="563"/>
            </a:lvl6pPr>
            <a:lvl7pPr marL="1542857" indent="0">
              <a:buNone/>
              <a:defRPr sz="563"/>
            </a:lvl7pPr>
            <a:lvl8pPr marL="1800000" indent="0">
              <a:buNone/>
              <a:defRPr sz="563"/>
            </a:lvl8pPr>
            <a:lvl9pPr marL="2057144" indent="0">
              <a:buNone/>
              <a:defRPr sz="563"/>
            </a:lvl9pPr>
          </a:lstStyle>
          <a:p>
            <a:pPr lvl="0"/>
            <a:r>
              <a:rPr lang="en-US"/>
              <a:t>Edit Master text styles</a:t>
            </a:r>
          </a:p>
        </p:txBody>
      </p:sp>
    </p:spTree>
    <p:extLst>
      <p:ext uri="{BB962C8B-B14F-4D97-AF65-F5344CB8AC3E}">
        <p14:creationId xmlns:p14="http://schemas.microsoft.com/office/powerpoint/2010/main" val="32444316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00742"/>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165187" y="165584"/>
            <a:ext cx="3216840" cy="7049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Tree>
    <p:extLst>
      <p:ext uri="{BB962C8B-B14F-4D97-AF65-F5344CB8AC3E}">
        <p14:creationId xmlns:p14="http://schemas.microsoft.com/office/powerpoint/2010/main" val="308303588"/>
      </p:ext>
    </p:extLst>
  </p:cSld>
  <p:clrMap bg1="lt1" tx1="dk1" bg2="lt2" tx2="dk2" accent1="accent1" accent2="accent2" accent3="accent3" accent4="accent4" accent5="accent5" accent6="accent6" hlink="hlink" folHlink="folHlink"/>
  <p:sldLayoutIdLst>
    <p:sldLayoutId id="2147483797" r:id="rId1"/>
    <p:sldLayoutId id="2147483811" r:id="rId2"/>
    <p:sldLayoutId id="2147483813" r:id="rId3"/>
    <p:sldLayoutId id="2147483814" r:id="rId4"/>
    <p:sldLayoutId id="214748381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90000" indent="-9000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Arial" charset="0"/>
          <a:ea typeface="Arial" charset="0"/>
          <a:cs typeface="Arial" charset="0"/>
        </a:defRPr>
      </a:lvl1pPr>
      <a:lvl2pPr marL="90000" indent="-9000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90000" indent="-90000" algn="l" defTabSz="685800"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90000" indent="-9000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90000" indent="-90000" algn="l" defTabSz="685800"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FFDD7E-71C9-4480-9A02-FA4CF622079C}"/>
              </a:ext>
            </a:extLst>
          </p:cNvPr>
          <p:cNvSpPr txBox="1"/>
          <p:nvPr/>
        </p:nvSpPr>
        <p:spPr>
          <a:xfrm>
            <a:off x="467912" y="1883936"/>
            <a:ext cx="5475688" cy="954107"/>
          </a:xfrm>
          <a:prstGeom prst="rect">
            <a:avLst/>
          </a:prstGeom>
          <a:noFill/>
        </p:spPr>
        <p:txBody>
          <a:bodyPr wrap="square" rtlCol="0">
            <a:spAutoFit/>
          </a:bodyPr>
          <a:lstStyle/>
          <a:p>
            <a:r>
              <a:rPr lang="en-US" altLang="zh-CN" sz="2800" b="1" dirty="0"/>
              <a:t>Measuring the Sentiment indicator for earnings calls </a:t>
            </a:r>
          </a:p>
        </p:txBody>
      </p:sp>
      <p:grpSp>
        <p:nvGrpSpPr>
          <p:cNvPr id="5" name="Group 5">
            <a:extLst>
              <a:ext uri="{FF2B5EF4-FFF2-40B4-BE49-F238E27FC236}">
                <a16:creationId xmlns:a16="http://schemas.microsoft.com/office/drawing/2014/main" id="{115106D7-F76E-4FE6-B011-2AB13EDC29AE}"/>
              </a:ext>
            </a:extLst>
          </p:cNvPr>
          <p:cNvGrpSpPr/>
          <p:nvPr/>
        </p:nvGrpSpPr>
        <p:grpSpPr>
          <a:xfrm>
            <a:off x="0" y="3611446"/>
            <a:ext cx="9144000" cy="741363"/>
            <a:chOff x="0" y="-1588"/>
            <a:chExt cx="9144000" cy="741363"/>
          </a:xfrm>
          <a:solidFill>
            <a:srgbClr val="D6D2C4"/>
          </a:solidFill>
        </p:grpSpPr>
        <p:sp>
          <p:nvSpPr>
            <p:cNvPr id="6" name="Freeform 5">
              <a:extLst>
                <a:ext uri="{FF2B5EF4-FFF2-40B4-BE49-F238E27FC236}">
                  <a16:creationId xmlns:a16="http://schemas.microsoft.com/office/drawing/2014/main" id="{C227AB0A-DC9D-4DC7-B97A-F0F25A4DAA04}"/>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0097A9"/>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9">
              <a:extLst>
                <a:ext uri="{FF2B5EF4-FFF2-40B4-BE49-F238E27FC236}">
                  <a16:creationId xmlns:a16="http://schemas.microsoft.com/office/drawing/2014/main" id="{F63A2709-5305-4F8D-83AF-66D9D70A9D9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9" name="文本占位符 8">
            <a:extLst>
              <a:ext uri="{FF2B5EF4-FFF2-40B4-BE49-F238E27FC236}">
                <a16:creationId xmlns:a16="http://schemas.microsoft.com/office/drawing/2014/main" id="{E534EC87-DC13-48F7-BAD8-A1953DC9C24F}"/>
              </a:ext>
            </a:extLst>
          </p:cNvPr>
          <p:cNvSpPr>
            <a:spLocks noGrp="1"/>
          </p:cNvSpPr>
          <p:nvPr>
            <p:ph type="body" sz="half" idx="2"/>
          </p:nvPr>
        </p:nvSpPr>
        <p:spPr>
          <a:xfrm>
            <a:off x="722244" y="3677758"/>
            <a:ext cx="2949179" cy="363629"/>
          </a:xfrm>
        </p:spPr>
        <p:txBody>
          <a:bodyPr>
            <a:normAutofit/>
          </a:bodyPr>
          <a:lstStyle/>
          <a:p>
            <a:r>
              <a:rPr lang="en-US" altLang="zh-CN" sz="1200" dirty="0">
                <a:solidFill>
                  <a:schemeClr val="bg1"/>
                </a:solidFill>
              </a:rPr>
              <a:t>25 Apr, student number: 21090478</a:t>
            </a:r>
            <a:endParaRPr lang="zh-CN" altLang="en-US" sz="1200" dirty="0">
              <a:solidFill>
                <a:schemeClr val="bg1"/>
              </a:solidFill>
            </a:endParaRPr>
          </a:p>
        </p:txBody>
      </p:sp>
      <p:pic>
        <p:nvPicPr>
          <p:cNvPr id="18" name="图片 17">
            <a:extLst>
              <a:ext uri="{FF2B5EF4-FFF2-40B4-BE49-F238E27FC236}">
                <a16:creationId xmlns:a16="http://schemas.microsoft.com/office/drawing/2014/main" id="{DED7E2D1-6370-43BC-9CA8-2E491A393C5E}"/>
              </a:ext>
            </a:extLst>
          </p:cNvPr>
          <p:cNvPicPr>
            <a:picLocks noChangeAspect="1"/>
          </p:cNvPicPr>
          <p:nvPr/>
        </p:nvPicPr>
        <p:blipFill>
          <a:blip r:embed="rId4"/>
          <a:stretch>
            <a:fillRect/>
          </a:stretch>
        </p:blipFill>
        <p:spPr>
          <a:xfrm>
            <a:off x="5747346" y="778165"/>
            <a:ext cx="2834797" cy="28347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Test Predictive Ability (3) </a:t>
            </a:r>
          </a:p>
        </p:txBody>
      </p:sp>
      <p:sp>
        <p:nvSpPr>
          <p:cNvPr id="5" name="îŝļïḍé">
            <a:extLst>
              <a:ext uri="{FF2B5EF4-FFF2-40B4-BE49-F238E27FC236}">
                <a16:creationId xmlns:a16="http://schemas.microsoft.com/office/drawing/2014/main" id="{C494F5F4-BD7B-4D08-BA43-AABAC3F855A6}"/>
              </a:ext>
            </a:extLst>
          </p:cNvPr>
          <p:cNvSpPr txBox="1"/>
          <p:nvPr/>
        </p:nvSpPr>
        <p:spPr>
          <a:xfrm>
            <a:off x="423920" y="729421"/>
            <a:ext cx="7663902" cy="464871"/>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800" dirty="0"/>
              <a:t>Results from the univariate Linear Regression</a:t>
            </a:r>
          </a:p>
        </p:txBody>
      </p:sp>
      <p:pic>
        <p:nvPicPr>
          <p:cNvPr id="3" name="图片 2">
            <a:extLst>
              <a:ext uri="{FF2B5EF4-FFF2-40B4-BE49-F238E27FC236}">
                <a16:creationId xmlns:a16="http://schemas.microsoft.com/office/drawing/2014/main" id="{B41944C3-E868-4115-945B-680BCE956DB5}"/>
              </a:ext>
            </a:extLst>
          </p:cNvPr>
          <p:cNvPicPr>
            <a:picLocks noChangeAspect="1"/>
          </p:cNvPicPr>
          <p:nvPr/>
        </p:nvPicPr>
        <p:blipFill>
          <a:blip r:embed="rId3"/>
          <a:stretch>
            <a:fillRect/>
          </a:stretch>
        </p:blipFill>
        <p:spPr>
          <a:xfrm>
            <a:off x="5098183" y="1095255"/>
            <a:ext cx="3846706" cy="3543662"/>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B615ED1-1217-4238-B66D-196F55CEE12C}"/>
                  </a:ext>
                </a:extLst>
              </p:cNvPr>
              <p:cNvSpPr txBox="1"/>
              <p:nvPr/>
            </p:nvSpPr>
            <p:spPr>
              <a:xfrm>
                <a:off x="363254" y="1190709"/>
                <a:ext cx="4847573" cy="3250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𝐹𝑜𝑢𝑛𝑑𝑚𝑡𝑒𝑛</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𝑠</m:t>
                          </m:r>
                        </m:e>
                        <m:sub>
                          <m:r>
                            <a:rPr lang="en-US" altLang="zh-CN" sz="1400" b="0" i="1" smtClean="0">
                              <a:solidFill>
                                <a:schemeClr val="tx1"/>
                              </a:solidFill>
                              <a:latin typeface="Cambria Math" panose="02040503050406030204" pitchFamily="18" charset="0"/>
                            </a:rPr>
                            <m:t>𝑖</m:t>
                          </m:r>
                          <m:r>
                            <a:rPr lang="en-US" altLang="zh-CN" sz="1400" b="0" i="1" smtClean="0">
                              <a:solidFill>
                                <a:schemeClr val="tx1"/>
                              </a:solidFill>
                              <a:latin typeface="Cambria Math" panose="02040503050406030204" pitchFamily="18" charset="0"/>
                            </a:rPr>
                            <m:t>, </m:t>
                          </m:r>
                          <m:r>
                            <a:rPr lang="en-US" altLang="zh-CN" sz="1400" b="0" i="1" smtClean="0">
                              <a:solidFill>
                                <a:schemeClr val="tx1"/>
                              </a:solidFill>
                              <a:latin typeface="Cambria Math" panose="02040503050406030204" pitchFamily="18" charset="0"/>
                            </a:rPr>
                            <m:t>𝑇</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𝑗</m:t>
                          </m:r>
                        </m:sub>
                      </m:sSub>
                      <m:r>
                        <a:rPr lang="en-US" altLang="zh-CN" sz="1400" b="0" i="1" smtClean="0">
                          <a:solidFill>
                            <a:schemeClr val="tx1"/>
                          </a:solidFill>
                          <a:latin typeface="Cambria Math" panose="02040503050406030204" pitchFamily="18" charset="0"/>
                        </a:rPr>
                        <m:t> </m:t>
                      </m:r>
                      <m:r>
                        <a:rPr lang="en-US" altLang="zh-CN" sz="140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𝑎</m:t>
                      </m:r>
                      <m:r>
                        <a:rPr lang="en-US" altLang="zh-CN" sz="1400" b="0" i="1" smtClean="0">
                          <a:solidFill>
                            <a:schemeClr val="tx1"/>
                          </a:solidFill>
                          <a:latin typeface="Cambria Math" panose="02040503050406030204" pitchFamily="18" charset="0"/>
                        </a:rPr>
                        <m:t>+ </m:t>
                      </m:r>
                      <m:r>
                        <m:rPr>
                          <m:sty m:val="p"/>
                        </m:rPr>
                        <a:rPr lang="el-GR" altLang="zh-CN" sz="1400" b="0" i="1" smtClean="0">
                          <a:solidFill>
                            <a:schemeClr val="tx1"/>
                          </a:solidFill>
                          <a:latin typeface="Cambria Math" panose="02040503050406030204" pitchFamily="18" charset="0"/>
                          <a:ea typeface="Cambria Math" panose="02040503050406030204" pitchFamily="18" charset="0"/>
                        </a:rPr>
                        <m:t>β</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𝑠𝑒𝑛𝑡𝑖𝑚𝑒𝑛𝑡𝑎𝑙</m:t>
                      </m:r>
                      <m:r>
                        <a:rPr lang="en-US" altLang="zh-CN" sz="1400" b="0" i="1" smtClean="0">
                          <a:solidFill>
                            <a:schemeClr val="tx1"/>
                          </a:solidFill>
                          <a:latin typeface="Cambria Math" panose="02040503050406030204" pitchFamily="18" charset="0"/>
                        </a:rPr>
                        <m:t> </m:t>
                      </m:r>
                      <m:r>
                        <a:rPr lang="en-US" altLang="zh-CN" sz="1400" b="0" i="1" smtClean="0">
                          <a:solidFill>
                            <a:schemeClr val="tx1"/>
                          </a:solidFill>
                          <a:latin typeface="Cambria Math" panose="02040503050406030204" pitchFamily="18" charset="0"/>
                        </a:rPr>
                        <m:t>𝑖𝑛𝑑𝑖𝑐𝑎𝑡𝑜</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𝑟</m:t>
                          </m:r>
                        </m:e>
                        <m:sub>
                          <m:r>
                            <a:rPr lang="en-US" altLang="zh-CN" sz="1400" b="0" i="1" smtClean="0">
                              <a:solidFill>
                                <a:schemeClr val="tx1"/>
                              </a:solidFill>
                              <a:latin typeface="Cambria Math" panose="02040503050406030204" pitchFamily="18" charset="0"/>
                            </a:rPr>
                            <m:t>𝑖</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𝑇</m:t>
                          </m:r>
                        </m:sub>
                      </m:sSub>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400" b="0" i="1" smtClean="0">
                              <a:solidFill>
                                <a:schemeClr val="tx1"/>
                              </a:solidFill>
                              <a:latin typeface="Cambria Math" panose="02040503050406030204" pitchFamily="18" charset="0"/>
                              <a:ea typeface="Cambria Math" panose="02040503050406030204" pitchFamily="18" charset="0"/>
                            </a:rPr>
                            <m:t>ε</m:t>
                          </m:r>
                        </m:e>
                        <m:sub>
                          <m:r>
                            <a:rPr lang="en-US" altLang="zh-CN" sz="1400" b="0" i="1" smtClean="0">
                              <a:solidFill>
                                <a:schemeClr val="tx1"/>
                              </a:solidFill>
                              <a:latin typeface="Cambria Math" panose="02040503050406030204" pitchFamily="18" charset="0"/>
                              <a:ea typeface="Cambria Math" panose="02040503050406030204" pitchFamily="18" charset="0"/>
                            </a:rPr>
                            <m:t>𝑖</m:t>
                          </m:r>
                          <m:r>
                            <a:rPr lang="en-US" altLang="zh-CN" sz="1400" b="0" i="1" smtClean="0">
                              <a:solidFill>
                                <a:schemeClr val="tx1"/>
                              </a:solidFill>
                              <a:latin typeface="Cambria Math" panose="02040503050406030204" pitchFamily="18" charset="0"/>
                              <a:ea typeface="Cambria Math" panose="02040503050406030204" pitchFamily="18" charset="0"/>
                            </a:rPr>
                            <m:t>, </m:t>
                          </m:r>
                          <m:r>
                            <a:rPr lang="en-US" altLang="zh-CN" sz="1400" b="0" i="1" smtClean="0">
                              <a:solidFill>
                                <a:schemeClr val="tx1"/>
                              </a:solidFill>
                              <a:latin typeface="Cambria Math" panose="02040503050406030204" pitchFamily="18" charset="0"/>
                              <a:ea typeface="Cambria Math" panose="02040503050406030204" pitchFamily="18" charset="0"/>
                            </a:rPr>
                            <m:t>𝑇</m:t>
                          </m:r>
                        </m:sub>
                      </m:sSub>
                    </m:oMath>
                  </m:oMathPara>
                </a14:m>
                <a:endParaRPr lang="zh-CN" altLang="en-US" sz="1400" dirty="0"/>
              </a:p>
            </p:txBody>
          </p:sp>
        </mc:Choice>
        <mc:Fallback>
          <p:sp>
            <p:nvSpPr>
              <p:cNvPr id="10" name="文本框 9">
                <a:extLst>
                  <a:ext uri="{FF2B5EF4-FFF2-40B4-BE49-F238E27FC236}">
                    <a16:creationId xmlns:a16="http://schemas.microsoft.com/office/drawing/2014/main" id="{9B615ED1-1217-4238-B66D-196F55CEE12C}"/>
                  </a:ext>
                </a:extLst>
              </p:cNvPr>
              <p:cNvSpPr txBox="1">
                <a:spLocks noRot="1" noChangeAspect="1" noMove="1" noResize="1" noEditPoints="1" noAdjustHandles="1" noChangeArrowheads="1" noChangeShapeType="1" noTextEdit="1"/>
              </p:cNvSpPr>
              <p:nvPr/>
            </p:nvSpPr>
            <p:spPr>
              <a:xfrm>
                <a:off x="363254" y="1190709"/>
                <a:ext cx="4847573" cy="325089"/>
              </a:xfrm>
              <a:prstGeom prst="rect">
                <a:avLst/>
              </a:prstGeom>
              <a:blipFill>
                <a:blip r:embed="rId4"/>
                <a:stretch>
                  <a:fillRect b="-185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9AA306D-817E-4C33-8970-578A30D2CD96}"/>
              </a:ext>
            </a:extLst>
          </p:cNvPr>
          <p:cNvSpPr txBox="1"/>
          <p:nvPr/>
        </p:nvSpPr>
        <p:spPr>
          <a:xfrm>
            <a:off x="252580" y="2250799"/>
            <a:ext cx="4958247"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results show that the </a:t>
            </a:r>
            <a:r>
              <a:rPr lang="en-US" altLang="zh-CN" sz="1400" dirty="0" err="1"/>
              <a:t>FinBERT</a:t>
            </a:r>
            <a:r>
              <a:rPr lang="en-US" altLang="zh-CN" sz="1400" dirty="0"/>
              <a:t> indicator has significant coefficients in the four regression.  And the LM+GI+HW indicator has significant coefficients in the T+2 and T+3 regressions.</a:t>
            </a:r>
            <a:endParaRPr lang="zh-CN" altLang="en-US" sz="1400" dirty="0"/>
          </a:p>
        </p:txBody>
      </p:sp>
    </p:spTree>
    <p:extLst>
      <p:ext uri="{BB962C8B-B14F-4D97-AF65-F5344CB8AC3E}">
        <p14:creationId xmlns:p14="http://schemas.microsoft.com/office/powerpoint/2010/main" val="24720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6000" y="216000"/>
            <a:ext cx="6767896" cy="293044"/>
          </a:xfrm>
        </p:spPr>
        <p:txBody>
          <a:bodyPr/>
          <a:lstStyle/>
          <a:p>
            <a:r>
              <a:rPr lang="en-US" sz="2400" dirty="0"/>
              <a:t>Conclusion, Limitation and improvements (1)	</a:t>
            </a:r>
          </a:p>
        </p:txBody>
      </p:sp>
      <p:sp>
        <p:nvSpPr>
          <p:cNvPr id="4" name="îŝļïḍé">
            <a:extLst>
              <a:ext uri="{FF2B5EF4-FFF2-40B4-BE49-F238E27FC236}">
                <a16:creationId xmlns:a16="http://schemas.microsoft.com/office/drawing/2014/main" id="{E7162D8C-849F-4082-BA78-D645CB5C1EA5}"/>
              </a:ext>
            </a:extLst>
          </p:cNvPr>
          <p:cNvSpPr txBox="1"/>
          <p:nvPr/>
        </p:nvSpPr>
        <p:spPr>
          <a:xfrm>
            <a:off x="400048" y="584941"/>
            <a:ext cx="7663902" cy="58907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2400" dirty="0"/>
              <a:t>Conclusion: </a:t>
            </a:r>
          </a:p>
        </p:txBody>
      </p:sp>
      <p:sp>
        <p:nvSpPr>
          <p:cNvPr id="5" name="îŝļïḍé">
            <a:extLst>
              <a:ext uri="{FF2B5EF4-FFF2-40B4-BE49-F238E27FC236}">
                <a16:creationId xmlns:a16="http://schemas.microsoft.com/office/drawing/2014/main" id="{0CEFD322-7CDF-4D17-A409-4DD2CADBE09B}"/>
              </a:ext>
            </a:extLst>
          </p:cNvPr>
          <p:cNvSpPr txBox="1"/>
          <p:nvPr/>
        </p:nvSpPr>
        <p:spPr>
          <a:xfrm>
            <a:off x="400048" y="2063494"/>
            <a:ext cx="7663902" cy="5062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2000" dirty="0"/>
              <a:t>Limitation and improvements:  </a:t>
            </a:r>
            <a:endParaRPr lang="en-US" altLang="zh-CN" sz="1600" dirty="0"/>
          </a:p>
        </p:txBody>
      </p:sp>
      <p:graphicFrame>
        <p:nvGraphicFramePr>
          <p:cNvPr id="3" name="表格 20">
            <a:extLst>
              <a:ext uri="{FF2B5EF4-FFF2-40B4-BE49-F238E27FC236}">
                <a16:creationId xmlns:a16="http://schemas.microsoft.com/office/drawing/2014/main" id="{9CAAA117-6220-4E0A-BFF6-E8BD160CCBC9}"/>
              </a:ext>
            </a:extLst>
          </p:cNvPr>
          <p:cNvGraphicFramePr>
            <a:graphicFrameLocks noGrp="1"/>
          </p:cNvGraphicFramePr>
          <p:nvPr>
            <p:extLst>
              <p:ext uri="{D42A27DB-BD31-4B8C-83A1-F6EECF244321}">
                <p14:modId xmlns:p14="http://schemas.microsoft.com/office/powerpoint/2010/main" val="153244379"/>
              </p:ext>
            </p:extLst>
          </p:nvPr>
        </p:nvGraphicFramePr>
        <p:xfrm>
          <a:off x="823193" y="2863313"/>
          <a:ext cx="7663902" cy="1747520"/>
        </p:xfrm>
        <a:graphic>
          <a:graphicData uri="http://schemas.openxmlformats.org/drawingml/2006/table">
            <a:tbl>
              <a:tblPr firstRow="1" bandRow="1">
                <a:tableStyleId>{5C22544A-7EE6-4342-B048-85BDC9FD1C3A}</a:tableStyleId>
              </a:tblPr>
              <a:tblGrid>
                <a:gridCol w="3056699">
                  <a:extLst>
                    <a:ext uri="{9D8B030D-6E8A-4147-A177-3AD203B41FA5}">
                      <a16:colId xmlns:a16="http://schemas.microsoft.com/office/drawing/2014/main" val="424878261"/>
                    </a:ext>
                  </a:extLst>
                </a:gridCol>
                <a:gridCol w="4607203">
                  <a:extLst>
                    <a:ext uri="{9D8B030D-6E8A-4147-A177-3AD203B41FA5}">
                      <a16:colId xmlns:a16="http://schemas.microsoft.com/office/drawing/2014/main" val="2884575614"/>
                    </a:ext>
                  </a:extLst>
                </a:gridCol>
              </a:tblGrid>
              <a:tr h="370840">
                <a:tc>
                  <a:txBody>
                    <a:bodyPr/>
                    <a:lstStyle/>
                    <a:p>
                      <a:r>
                        <a:rPr lang="en-US" altLang="zh-CN" dirty="0">
                          <a:solidFill>
                            <a:schemeClr val="tx1"/>
                          </a:solidFill>
                        </a:rPr>
                        <a:t>Limitation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Improvements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1639695"/>
                  </a:ext>
                </a:extLst>
              </a:tr>
              <a:tr h="370840">
                <a:tc>
                  <a:txBody>
                    <a:bodyPr/>
                    <a:lstStyle/>
                    <a:p>
                      <a:r>
                        <a:rPr lang="en-US" altLang="zh-CN" dirty="0">
                          <a:solidFill>
                            <a:schemeClr val="tx1"/>
                          </a:solidFill>
                        </a:rPr>
                        <a:t>The sample is too small.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Expand dataset by doing panel analysis instead of cross-sectional analysis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412742"/>
                  </a:ext>
                </a:extLst>
              </a:tr>
              <a:tr h="370840">
                <a:tc>
                  <a:txBody>
                    <a:bodyPr/>
                    <a:lstStyle/>
                    <a:p>
                      <a:r>
                        <a:rPr lang="en-US" altLang="zh-CN" dirty="0">
                          <a:solidFill>
                            <a:schemeClr val="tx1"/>
                          </a:solidFill>
                        </a:rPr>
                        <a:t>Lexicon-based method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Use deep learning method like </a:t>
                      </a:r>
                      <a:r>
                        <a:rPr lang="en-US" altLang="zh-CN" dirty="0" err="1">
                          <a:solidFill>
                            <a:schemeClr val="tx1"/>
                          </a:solidFill>
                        </a:rPr>
                        <a:t>FinBERT</a:t>
                      </a:r>
                      <a:r>
                        <a:rPr lang="en-US" altLang="zh-CN" dirty="0">
                          <a:solidFill>
                            <a:schemeClr val="tx1"/>
                          </a:solidFill>
                        </a:rPr>
                        <a:t> (Actually, we did this in our work)</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9969735"/>
                  </a:ext>
                </a:extLst>
              </a:tr>
              <a:tr h="370840">
                <a:tc>
                  <a:txBody>
                    <a:bodyPr/>
                    <a:lstStyle/>
                    <a:p>
                      <a:r>
                        <a:rPr lang="en-US" altLang="zh-CN" dirty="0">
                          <a:solidFill>
                            <a:schemeClr val="tx1"/>
                          </a:solidFill>
                        </a:rPr>
                        <a:t>Predictive method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Do sensitive analysis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645116"/>
                  </a:ext>
                </a:extLst>
              </a:tr>
            </a:tbl>
          </a:graphicData>
        </a:graphic>
      </p:graphicFrame>
      <p:sp>
        <p:nvSpPr>
          <p:cNvPr id="21" name="îŝļïḍé">
            <a:extLst>
              <a:ext uri="{FF2B5EF4-FFF2-40B4-BE49-F238E27FC236}">
                <a16:creationId xmlns:a16="http://schemas.microsoft.com/office/drawing/2014/main" id="{C413A987-0D89-40EC-9A2F-5E4B79B3B4EE}"/>
              </a:ext>
            </a:extLst>
          </p:cNvPr>
          <p:cNvSpPr txBox="1"/>
          <p:nvPr/>
        </p:nvSpPr>
        <p:spPr>
          <a:xfrm>
            <a:off x="677419" y="2398442"/>
            <a:ext cx="7663902" cy="3820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b="0" dirty="0"/>
              <a:t>Our work could the following limitations and room for improvements: </a:t>
            </a:r>
          </a:p>
        </p:txBody>
      </p:sp>
      <p:sp>
        <p:nvSpPr>
          <p:cNvPr id="22" name="îŝļïḍé">
            <a:extLst>
              <a:ext uri="{FF2B5EF4-FFF2-40B4-BE49-F238E27FC236}">
                <a16:creationId xmlns:a16="http://schemas.microsoft.com/office/drawing/2014/main" id="{E624EA45-75C4-42A8-A026-2CB59A35DF66}"/>
              </a:ext>
            </a:extLst>
          </p:cNvPr>
          <p:cNvSpPr txBox="1"/>
          <p:nvPr/>
        </p:nvSpPr>
        <p:spPr>
          <a:xfrm>
            <a:off x="677419" y="4561532"/>
            <a:ext cx="7663902" cy="3820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b="0" dirty="0"/>
              <a:t>We will explain them one by one in the following slides</a:t>
            </a:r>
          </a:p>
        </p:txBody>
      </p:sp>
      <p:sp>
        <p:nvSpPr>
          <p:cNvPr id="6" name="文本框 5">
            <a:extLst>
              <a:ext uri="{FF2B5EF4-FFF2-40B4-BE49-F238E27FC236}">
                <a16:creationId xmlns:a16="http://schemas.microsoft.com/office/drawing/2014/main" id="{E90A1BD5-DA57-45E8-975C-B89428E32487}"/>
              </a:ext>
            </a:extLst>
          </p:cNvPr>
          <p:cNvSpPr txBox="1"/>
          <p:nvPr/>
        </p:nvSpPr>
        <p:spPr>
          <a:xfrm>
            <a:off x="512742" y="1075948"/>
            <a:ext cx="8231210"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We found that the three methods (the correlation heatmap, the comparison among groups, the univariate regression) show conflicting results. It's may be because the sample is too small, which leads to the unreal and confusing results. </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We can only see that the indicator does have predictive power for fundamentals, but this predictive power cannot be accurately quantified.</a:t>
            </a:r>
          </a:p>
          <a:p>
            <a:endParaRPr lang="zh-CN" altLang="en-US" sz="1200" dirty="0"/>
          </a:p>
        </p:txBody>
      </p:sp>
    </p:spTree>
    <p:extLst>
      <p:ext uri="{BB962C8B-B14F-4D97-AF65-F5344CB8AC3E}">
        <p14:creationId xmlns:p14="http://schemas.microsoft.com/office/powerpoint/2010/main" val="77873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5999" y="216000"/>
            <a:ext cx="7622661" cy="293044"/>
          </a:xfrm>
        </p:spPr>
        <p:txBody>
          <a:bodyPr/>
          <a:lstStyle/>
          <a:p>
            <a:r>
              <a:rPr lang="en-US" altLang="zh-CN" sz="2400" dirty="0"/>
              <a:t>Conclusion, Limitation and improvements (2)	</a:t>
            </a:r>
          </a:p>
        </p:txBody>
      </p:sp>
      <p:grpSp>
        <p:nvGrpSpPr>
          <p:cNvPr id="5" name="组合 4">
            <a:extLst>
              <a:ext uri="{FF2B5EF4-FFF2-40B4-BE49-F238E27FC236}">
                <a16:creationId xmlns:a16="http://schemas.microsoft.com/office/drawing/2014/main" id="{451A5FCF-EA73-43F6-B47B-4CCCF5DB6969}"/>
              </a:ext>
            </a:extLst>
          </p:cNvPr>
          <p:cNvGrpSpPr/>
          <p:nvPr/>
        </p:nvGrpSpPr>
        <p:grpSpPr>
          <a:xfrm>
            <a:off x="563147" y="760363"/>
            <a:ext cx="7975648" cy="4068202"/>
            <a:chOff x="712760" y="709831"/>
            <a:chExt cx="10634196" cy="5424270"/>
          </a:xfrm>
        </p:grpSpPr>
        <p:sp>
          <p:nvSpPr>
            <p:cNvPr id="6" name="矩形: 对角圆角 5">
              <a:extLst>
                <a:ext uri="{FF2B5EF4-FFF2-40B4-BE49-F238E27FC236}">
                  <a16:creationId xmlns:a16="http://schemas.microsoft.com/office/drawing/2014/main" id="{C76C9C38-17DA-4CC6-AAED-4704918622F2}"/>
                </a:ext>
              </a:extLst>
            </p:cNvPr>
            <p:cNvSpPr/>
            <p:nvPr/>
          </p:nvSpPr>
          <p:spPr>
            <a:xfrm>
              <a:off x="763563" y="1360204"/>
              <a:ext cx="10583393" cy="1912056"/>
            </a:xfrm>
            <a:prstGeom prst="round2DiagRect">
              <a:avLst>
                <a:gd name="adj1" fmla="val 50000"/>
                <a:gd name="adj2" fmla="val 0"/>
              </a:avLst>
            </a:prstGeom>
            <a:solidFill>
              <a:schemeClr val="tx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171450" indent="-171450" defTabSz="913765">
                <a:buFont typeface="Arial" panose="020B0604020202020204" pitchFamily="34" charset="0"/>
                <a:buChar char="•"/>
              </a:pPr>
              <a:r>
                <a:rPr lang="en-US" altLang="zh-CN" sz="1100" dirty="0">
                  <a:solidFill>
                    <a:schemeClr val="tx1"/>
                  </a:solidFill>
                </a:rPr>
                <a:t>The dataset size is too small, including only 15 samples. The problem comes from that we limited our cross-sectional analysis to be based on earning calls of Q12018. More specifically, most companies did not disclose the earnings call in 2018 Q1. And some companies disclosed the transcripts in 2018 Q1 but did not disclose the fundamentals during the 2018 Q1 - 2019 Q1 because they were acquired.</a:t>
              </a:r>
            </a:p>
            <a:p>
              <a:pPr marL="171450" indent="-171450" defTabSz="913765">
                <a:buFont typeface="Arial" panose="020B0604020202020204" pitchFamily="34" charset="0"/>
                <a:buChar char="•"/>
              </a:pPr>
              <a:endParaRPr lang="en-US" altLang="zh-CN" sz="1100" dirty="0">
                <a:solidFill>
                  <a:schemeClr val="tx1"/>
                </a:solidFill>
              </a:endParaRPr>
            </a:p>
            <a:p>
              <a:pPr marL="171450" indent="-171450" defTabSz="913765">
                <a:buFont typeface="Arial" panose="020B0604020202020204" pitchFamily="34" charset="0"/>
                <a:buChar char="•"/>
              </a:pPr>
              <a:r>
                <a:rPr lang="en-US" altLang="zh-CN" sz="1100" dirty="0">
                  <a:solidFill>
                    <a:schemeClr val="tx1"/>
                  </a:solidFill>
                </a:rPr>
                <a:t>The small sample may make our analysis results unreliable. Because, compared with large samples, small samples have higher requirements for data quality and are more difficult to reflect the real patterns.</a:t>
              </a:r>
              <a:endParaRPr lang="zh-CN" altLang="en-US" sz="1100" dirty="0">
                <a:solidFill>
                  <a:schemeClr val="tx1"/>
                </a:solidFill>
              </a:endParaRPr>
            </a:p>
          </p:txBody>
        </p:sp>
        <mc:AlternateContent xmlns:mc="http://schemas.openxmlformats.org/markup-compatibility/2006" xmlns:a14="http://schemas.microsoft.com/office/drawing/2010/main">
          <mc:Choice Requires="a14">
            <p:sp>
              <p:nvSpPr>
                <p:cNvPr id="10" name="矩形: 对角圆角 9">
                  <a:extLst>
                    <a:ext uri="{FF2B5EF4-FFF2-40B4-BE49-F238E27FC236}">
                      <a16:creationId xmlns:a16="http://schemas.microsoft.com/office/drawing/2014/main" id="{6DA528AD-2550-418B-B458-0D9705F513EA}"/>
                    </a:ext>
                  </a:extLst>
                </p:cNvPr>
                <p:cNvSpPr/>
                <p:nvPr/>
              </p:nvSpPr>
              <p:spPr>
                <a:xfrm>
                  <a:off x="712760" y="4222045"/>
                  <a:ext cx="10583392" cy="1912056"/>
                </a:xfrm>
                <a:prstGeom prst="round2DiagRect">
                  <a:avLst>
                    <a:gd name="adj1" fmla="val 50000"/>
                    <a:gd name="adj2" fmla="val 0"/>
                  </a:avLst>
                </a:prstGeom>
                <a:solidFill>
                  <a:schemeClr val="accent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285750" indent="-285750" defTabSz="913765">
                    <a:buFont typeface="Arial" panose="020B0604020202020204" pitchFamily="34" charset="0"/>
                    <a:buChar char="•"/>
                  </a:pPr>
                  <a:r>
                    <a:rPr lang="en-US" altLang="zh-CN" sz="1100" dirty="0">
                      <a:solidFill>
                        <a:schemeClr val="tx1"/>
                      </a:solidFill>
                    </a:rPr>
                    <a:t>We can use panel analysis to replace cross-sectional analysis. Once we remove the restrictions (the earning call's transcript should be based on 2018 Q1), we can expand our dataset. More clearly, we use the following to formula to express our idea:</a:t>
                  </a:r>
                </a:p>
                <a:p>
                  <a:pPr defTabSz="913765"/>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𝐹𝑜𝑢𝑛𝑑𝑚𝑡𝑒𝑛</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𝑠</m:t>
                            </m:r>
                          </m:e>
                          <m:sub>
                            <m:r>
                              <a:rPr lang="en-US" altLang="zh-CN" sz="1400" b="0" i="1" smtClean="0">
                                <a:solidFill>
                                  <a:schemeClr val="tx1"/>
                                </a:solidFill>
                                <a:latin typeface="Cambria Math" panose="02040503050406030204" pitchFamily="18" charset="0"/>
                              </a:rPr>
                              <m:t>𝑖</m:t>
                            </m:r>
                            <m:r>
                              <a:rPr lang="en-US" altLang="zh-CN" sz="1400" b="0" i="1" smtClean="0">
                                <a:solidFill>
                                  <a:schemeClr val="tx1"/>
                                </a:solidFill>
                                <a:latin typeface="Cambria Math" panose="02040503050406030204" pitchFamily="18" charset="0"/>
                              </a:rPr>
                              <m:t>, </m:t>
                            </m:r>
                            <m:r>
                              <a:rPr lang="en-US" altLang="zh-CN" sz="1400" b="0" i="1" smtClean="0">
                                <a:solidFill>
                                  <a:schemeClr val="tx1"/>
                                </a:solidFill>
                                <a:latin typeface="Cambria Math" panose="02040503050406030204" pitchFamily="18" charset="0"/>
                              </a:rPr>
                              <m:t>𝑇</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𝑗</m:t>
                            </m:r>
                          </m:sub>
                        </m:sSub>
                        <m:r>
                          <a:rPr lang="en-US" altLang="zh-CN" sz="1400" b="0" i="1" smtClean="0">
                            <a:solidFill>
                              <a:schemeClr val="tx1"/>
                            </a:solidFill>
                            <a:latin typeface="Cambria Math" panose="02040503050406030204" pitchFamily="18" charset="0"/>
                          </a:rPr>
                          <m:t> </m:t>
                        </m:r>
                        <m:r>
                          <a:rPr lang="en-US" altLang="zh-CN" sz="140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𝑎</m:t>
                        </m:r>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400" b="0" i="1" smtClean="0">
                                <a:solidFill>
                                  <a:schemeClr val="tx1"/>
                                </a:solidFill>
                                <a:latin typeface="Cambria Math" panose="02040503050406030204" pitchFamily="18" charset="0"/>
                                <a:ea typeface="Cambria Math" panose="02040503050406030204" pitchFamily="18" charset="0"/>
                              </a:rPr>
                              <m:t>γ</m:t>
                            </m:r>
                          </m:e>
                          <m:sub>
                            <m:r>
                              <a:rPr lang="en-US" altLang="zh-CN" sz="1400" b="0" i="1" smtClean="0">
                                <a:solidFill>
                                  <a:schemeClr val="tx1"/>
                                </a:solidFill>
                                <a:latin typeface="Cambria Math" panose="02040503050406030204" pitchFamily="18" charset="0"/>
                                <a:ea typeface="Cambria Math" panose="02040503050406030204" pitchFamily="18" charset="0"/>
                              </a:rPr>
                              <m:t>𝑖</m:t>
                            </m:r>
                          </m:sub>
                        </m:sSub>
                        <m:r>
                          <a:rPr lang="en-US" altLang="zh-CN" sz="1400" b="0" i="1" smtClean="0">
                            <a:solidFill>
                              <a:schemeClr val="tx1"/>
                            </a:solidFill>
                            <a:latin typeface="Cambria Math" panose="02040503050406030204" pitchFamily="18" charset="0"/>
                          </a:rPr>
                          <m:t>+</m:t>
                        </m:r>
                        <m:sSub>
                          <m:sSubPr>
                            <m:ctrlPr>
                              <a:rPr lang="en-US" altLang="zh-CN" sz="1400" i="1">
                                <a:solidFill>
                                  <a:schemeClr val="tx1"/>
                                </a:solidFill>
                                <a:latin typeface="Cambria Math" panose="02040503050406030204" pitchFamily="18" charset="0"/>
                                <a:ea typeface="Cambria Math" panose="02040503050406030204" pitchFamily="18" charset="0"/>
                              </a:rPr>
                            </m:ctrlPr>
                          </m:sSubPr>
                          <m:e>
                            <m:r>
                              <m:rPr>
                                <m:sty m:val="p"/>
                              </m:rPr>
                              <a:rPr lang="el-GR" altLang="zh-CN" sz="1400" i="1">
                                <a:solidFill>
                                  <a:schemeClr val="tx1"/>
                                </a:solidFill>
                                <a:latin typeface="Cambria Math" panose="02040503050406030204" pitchFamily="18" charset="0"/>
                                <a:ea typeface="Cambria Math" panose="02040503050406030204" pitchFamily="18" charset="0"/>
                              </a:rPr>
                              <m:t>β</m:t>
                            </m:r>
                          </m:e>
                          <m:sub>
                            <m:r>
                              <a:rPr lang="en-US" altLang="zh-CN" sz="1400" b="0" i="1" smtClean="0">
                                <a:solidFill>
                                  <a:schemeClr val="tx1"/>
                                </a:solidFill>
                                <a:latin typeface="Cambria Math" panose="02040503050406030204" pitchFamily="18" charset="0"/>
                                <a:ea typeface="Cambria Math" panose="02040503050406030204" pitchFamily="18" charset="0"/>
                              </a:rPr>
                              <m:t>1</m:t>
                            </m:r>
                          </m:sub>
                        </m:sSub>
                        <m:r>
                          <a:rPr lang="en-US" altLang="zh-CN" sz="1400" b="0" i="1" smtClean="0">
                            <a:solidFill>
                              <a:schemeClr val="tx1"/>
                            </a:solidFill>
                            <a:latin typeface="Cambria Math" panose="02040503050406030204" pitchFamily="18" charset="0"/>
                          </a:rPr>
                          <m:t>𝑌𝑒𝑎𝑟</m:t>
                        </m:r>
                        <m:r>
                          <a:rPr lang="en-US" altLang="zh-CN" sz="1400" b="0" i="1" smtClean="0">
                            <a:solidFill>
                              <a:schemeClr val="tx1"/>
                            </a:solidFill>
                            <a:latin typeface="Cambria Math" panose="02040503050406030204" pitchFamily="18" charset="0"/>
                          </a:rPr>
                          <m:t>&amp;</m:t>
                        </m:r>
                        <m:r>
                          <a:rPr lang="en-US" altLang="zh-CN" sz="1400" b="0" i="1" smtClean="0">
                            <a:solidFill>
                              <a:schemeClr val="tx1"/>
                            </a:solidFill>
                            <a:latin typeface="Cambria Math" panose="02040503050406030204" pitchFamily="18" charset="0"/>
                          </a:rPr>
                          <m:t>𝑆𝑒𝑎𝑠𝑜𝑛</m:t>
                        </m:r>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400" b="0" i="1" smtClean="0">
                                <a:solidFill>
                                  <a:schemeClr val="tx1"/>
                                </a:solidFill>
                                <a:latin typeface="Cambria Math" panose="02040503050406030204" pitchFamily="18" charset="0"/>
                                <a:ea typeface="Cambria Math" panose="02040503050406030204" pitchFamily="18" charset="0"/>
                              </a:rPr>
                              <m:t>β</m:t>
                            </m:r>
                          </m:e>
                          <m:sub>
                            <m:r>
                              <a:rPr lang="en-US" altLang="zh-CN" sz="1400" b="0" i="1" smtClean="0">
                                <a:solidFill>
                                  <a:schemeClr val="tx1"/>
                                </a:solidFill>
                                <a:latin typeface="Cambria Math" panose="02040503050406030204" pitchFamily="18" charset="0"/>
                                <a:ea typeface="Cambria Math" panose="02040503050406030204" pitchFamily="18" charset="0"/>
                              </a:rPr>
                              <m:t>2</m:t>
                            </m:r>
                          </m:sub>
                        </m:sSub>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𝑠𝑒𝑛𝑡𝑖𝑚𝑒𝑛𝑡𝑎𝑙</m:t>
                        </m:r>
                        <m:r>
                          <a:rPr lang="en-US" altLang="zh-CN" sz="1400" b="0" i="1" smtClean="0">
                            <a:solidFill>
                              <a:schemeClr val="tx1"/>
                            </a:solidFill>
                            <a:latin typeface="Cambria Math" panose="02040503050406030204" pitchFamily="18" charset="0"/>
                          </a:rPr>
                          <m:t> </m:t>
                        </m:r>
                        <m:r>
                          <a:rPr lang="en-US" altLang="zh-CN" sz="1400" b="0" i="1" smtClean="0">
                            <a:solidFill>
                              <a:schemeClr val="tx1"/>
                            </a:solidFill>
                            <a:latin typeface="Cambria Math" panose="02040503050406030204" pitchFamily="18" charset="0"/>
                          </a:rPr>
                          <m:t>𝑖𝑛𝑑𝑖𝑐𝑎𝑡𝑜</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𝑟</m:t>
                            </m:r>
                          </m:e>
                          <m:sub>
                            <m:r>
                              <a:rPr lang="en-US" altLang="zh-CN" sz="1400" b="0" i="1" smtClean="0">
                                <a:solidFill>
                                  <a:schemeClr val="tx1"/>
                                </a:solidFill>
                                <a:latin typeface="Cambria Math" panose="02040503050406030204" pitchFamily="18" charset="0"/>
                              </a:rPr>
                              <m:t>𝑖</m:t>
                            </m:r>
                            <m:r>
                              <a:rPr lang="en-US" altLang="zh-CN" sz="1400" b="0" i="1" smtClean="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𝑇</m:t>
                            </m:r>
                          </m:sub>
                        </m:sSub>
                        <m: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400" b="0" i="1" smtClean="0">
                                <a:solidFill>
                                  <a:schemeClr val="tx1"/>
                                </a:solidFill>
                                <a:latin typeface="Cambria Math" panose="02040503050406030204" pitchFamily="18" charset="0"/>
                                <a:ea typeface="Cambria Math" panose="02040503050406030204" pitchFamily="18" charset="0"/>
                              </a:rPr>
                              <m:t>ε</m:t>
                            </m:r>
                          </m:e>
                          <m:sub>
                            <m:r>
                              <a:rPr lang="en-US" altLang="zh-CN" sz="1400" b="0" i="1" smtClean="0">
                                <a:solidFill>
                                  <a:schemeClr val="tx1"/>
                                </a:solidFill>
                                <a:latin typeface="Cambria Math" panose="02040503050406030204" pitchFamily="18" charset="0"/>
                                <a:ea typeface="Cambria Math" panose="02040503050406030204" pitchFamily="18" charset="0"/>
                              </a:rPr>
                              <m:t>𝑖</m:t>
                            </m:r>
                            <m:r>
                              <a:rPr lang="en-US" altLang="zh-CN" sz="1400" b="0" i="1" smtClean="0">
                                <a:solidFill>
                                  <a:schemeClr val="tx1"/>
                                </a:solidFill>
                                <a:latin typeface="Cambria Math" panose="02040503050406030204" pitchFamily="18" charset="0"/>
                                <a:ea typeface="Cambria Math" panose="02040503050406030204" pitchFamily="18" charset="0"/>
                              </a:rPr>
                              <m:t>, </m:t>
                            </m:r>
                            <m:r>
                              <a:rPr lang="en-US" altLang="zh-CN" sz="1400" b="0" i="1" smtClean="0">
                                <a:solidFill>
                                  <a:schemeClr val="tx1"/>
                                </a:solidFill>
                                <a:latin typeface="Cambria Math" panose="02040503050406030204" pitchFamily="18" charset="0"/>
                                <a:ea typeface="Cambria Math" panose="02040503050406030204" pitchFamily="18" charset="0"/>
                              </a:rPr>
                              <m:t>𝑇</m:t>
                            </m:r>
                          </m:sub>
                        </m:sSub>
                        <m:r>
                          <a:rPr lang="en-US" altLang="zh-CN" sz="1400" b="0" i="1" smtClean="0">
                            <a:solidFill>
                              <a:schemeClr val="tx1"/>
                            </a:solidFill>
                            <a:latin typeface="Cambria Math" panose="02040503050406030204" pitchFamily="18" charset="0"/>
                            <a:ea typeface="Cambria Math" panose="02040503050406030204" pitchFamily="18" charset="0"/>
                          </a:rPr>
                          <m:t> </m:t>
                        </m:r>
                      </m:oMath>
                    </m:oMathPara>
                  </a14:m>
                  <a:endParaRPr lang="en-US" altLang="zh-CN" sz="1400" b="0" i="1" dirty="0">
                    <a:solidFill>
                      <a:schemeClr val="tx1"/>
                    </a:solidFill>
                    <a:latin typeface="Cambria Math" panose="02040503050406030204" pitchFamily="18" charset="0"/>
                    <a:ea typeface="Cambria Math" panose="02040503050406030204" pitchFamily="18" charset="0"/>
                  </a:endParaRPr>
                </a:p>
                <a:p>
                  <a:pPr defTabSz="913765"/>
                  <a:r>
                    <a:rPr lang="en-US" altLang="zh-CN" sz="1100" dirty="0">
                      <a:solidFill>
                        <a:schemeClr val="tx1"/>
                      </a:solidFill>
                    </a:rPr>
                    <a:t>where </a:t>
                  </a:r>
                  <a14:m>
                    <m:oMath xmlns:m="http://schemas.openxmlformats.org/officeDocument/2006/math">
                      <m:r>
                        <a:rPr lang="en-US" altLang="zh-CN" sz="1100" b="0" i="1" smtClean="0">
                          <a:solidFill>
                            <a:schemeClr val="tx1"/>
                          </a:solidFill>
                          <a:latin typeface="Cambria Math" panose="02040503050406030204" pitchFamily="18" charset="0"/>
                        </a:rPr>
                        <m:t>𝑗</m:t>
                      </m:r>
                      <m:r>
                        <a:rPr lang="en-US" altLang="zh-CN" sz="1100" b="0" i="1" smtClean="0">
                          <a:solidFill>
                            <a:schemeClr val="tx1"/>
                          </a:solidFill>
                          <a:latin typeface="Cambria Math" panose="02040503050406030204" pitchFamily="18" charset="0"/>
                        </a:rPr>
                        <m:t>=</m:t>
                      </m:r>
                      <m:d>
                        <m:dPr>
                          <m:begChr m:val="{"/>
                          <m:endChr m:val="}"/>
                          <m:ctrlPr>
                            <a:rPr lang="en-US" altLang="zh-CN" sz="1100" i="1">
                              <a:solidFill>
                                <a:schemeClr val="tx1"/>
                              </a:solidFill>
                              <a:latin typeface="Cambria Math" panose="02040503050406030204" pitchFamily="18" charset="0"/>
                              <a:ea typeface="Cambria Math" panose="02040503050406030204" pitchFamily="18" charset="0"/>
                            </a:rPr>
                          </m:ctrlPr>
                        </m:dPr>
                        <m:e>
                          <m:r>
                            <a:rPr lang="en-US" altLang="zh-CN" sz="1100" i="1">
                              <a:solidFill>
                                <a:schemeClr val="tx1"/>
                              </a:solidFill>
                              <a:latin typeface="Cambria Math" panose="02040503050406030204" pitchFamily="18" charset="0"/>
                              <a:ea typeface="Cambria Math" panose="02040503050406030204" pitchFamily="18" charset="0"/>
                            </a:rPr>
                            <m:t>1,2,3,4</m:t>
                          </m:r>
                        </m:e>
                      </m:d>
                      <m:r>
                        <a:rPr lang="en-US" altLang="zh-CN" sz="1100" b="0" i="1" smtClean="0">
                          <a:solidFill>
                            <a:schemeClr val="tx1"/>
                          </a:solidFill>
                          <a:latin typeface="Cambria Math" panose="02040503050406030204" pitchFamily="18" charset="0"/>
                          <a:ea typeface="Cambria Math" panose="02040503050406030204" pitchFamily="18" charset="0"/>
                        </a:rPr>
                        <m:t>;         </m:t>
                      </m:r>
                      <m:r>
                        <a:rPr lang="en-US" altLang="zh-CN" sz="1100" b="0" i="1" smtClean="0">
                          <a:solidFill>
                            <a:schemeClr val="tx1"/>
                          </a:solidFill>
                          <a:latin typeface="Cambria Math" panose="02040503050406030204" pitchFamily="18" charset="0"/>
                          <a:ea typeface="Cambria Math" panose="02040503050406030204" pitchFamily="18" charset="0"/>
                        </a:rPr>
                        <m:t>𝑖</m:t>
                      </m:r>
                      <m:r>
                        <a:rPr lang="en-US" altLang="zh-CN" sz="1100" b="0" i="1" smtClean="0">
                          <a:solidFill>
                            <a:schemeClr val="tx1"/>
                          </a:solidFill>
                          <a:latin typeface="Cambria Math" panose="02040503050406030204" pitchFamily="18" charset="0"/>
                          <a:ea typeface="Cambria Math" panose="02040503050406030204" pitchFamily="18" charset="0"/>
                        </a:rPr>
                        <m:t>={1,2, …</m:t>
                      </m:r>
                      <m:r>
                        <a:rPr lang="en-US" altLang="zh-CN" sz="1100" b="0" i="1" smtClean="0">
                          <a:solidFill>
                            <a:schemeClr val="tx1"/>
                          </a:solidFill>
                          <a:latin typeface="Cambria Math" panose="02040503050406030204" pitchFamily="18" charset="0"/>
                          <a:ea typeface="Cambria Math" panose="02040503050406030204" pitchFamily="18" charset="0"/>
                        </a:rPr>
                        <m:t>𝑁</m:t>
                      </m:r>
                      <m:r>
                        <a:rPr lang="en-US" altLang="zh-CN" sz="1100" b="0" i="1" smtClean="0">
                          <a:solidFill>
                            <a:schemeClr val="tx1"/>
                          </a:solidFill>
                          <a:latin typeface="Cambria Math" panose="02040503050406030204" pitchFamily="18" charset="0"/>
                          <a:ea typeface="Cambria Math" panose="02040503050406030204" pitchFamily="18" charset="0"/>
                        </a:rPr>
                        <m:t>} </m:t>
                      </m:r>
                    </m:oMath>
                  </a14:m>
                  <a:endParaRPr lang="en-US" altLang="zh-CN" sz="1100" b="0" i="1" dirty="0">
                    <a:solidFill>
                      <a:schemeClr val="tx1"/>
                    </a:solidFill>
                    <a:latin typeface="Cambria Math" panose="02040503050406030204" pitchFamily="18" charset="0"/>
                    <a:ea typeface="Cambria Math" panose="02040503050406030204" pitchFamily="18" charset="0"/>
                  </a:endParaRPr>
                </a:p>
                <a:p>
                  <a:pPr defTabSz="913765"/>
                  <a:r>
                    <a:rPr lang="en-US" altLang="zh-CN" sz="1100" dirty="0">
                      <a:solidFill>
                        <a:schemeClr val="tx1"/>
                      </a:solidFill>
                    </a:rPr>
                    <a:t>            </a:t>
                  </a:r>
                  <a14:m>
                    <m:oMath xmlns:m="http://schemas.openxmlformats.org/officeDocument/2006/math">
                      <m:r>
                        <a:rPr lang="en-US" altLang="zh-CN" sz="1100" i="1">
                          <a:solidFill>
                            <a:schemeClr val="tx1"/>
                          </a:solidFill>
                          <a:latin typeface="Cambria Math" panose="02040503050406030204" pitchFamily="18" charset="0"/>
                        </a:rPr>
                        <m:t>𝑌𝑒𝑎𝑟</m:t>
                      </m:r>
                      <m:r>
                        <a:rPr lang="en-US" altLang="zh-CN" sz="1100" i="1">
                          <a:solidFill>
                            <a:schemeClr val="tx1"/>
                          </a:solidFill>
                          <a:latin typeface="Cambria Math" panose="02040503050406030204" pitchFamily="18" charset="0"/>
                        </a:rPr>
                        <m:t>&amp;</m:t>
                      </m:r>
                      <m:r>
                        <a:rPr lang="en-US" altLang="zh-CN" sz="1100" i="1">
                          <a:solidFill>
                            <a:schemeClr val="tx1"/>
                          </a:solidFill>
                          <a:latin typeface="Cambria Math" panose="02040503050406030204" pitchFamily="18" charset="0"/>
                        </a:rPr>
                        <m:t>𝑆𝑒𝑎𝑠𝑜𝑛</m:t>
                      </m:r>
                    </m:oMath>
                  </a14:m>
                  <a:r>
                    <a:rPr lang="zh-CN" altLang="en-US" sz="1100" dirty="0">
                      <a:solidFill>
                        <a:schemeClr val="tx1"/>
                      </a:solidFill>
                    </a:rPr>
                    <a:t> </a:t>
                  </a:r>
                  <a:r>
                    <a:rPr lang="en-US" altLang="zh-CN" sz="1100" dirty="0">
                      <a:solidFill>
                        <a:schemeClr val="tx1"/>
                      </a:solidFill>
                    </a:rPr>
                    <a:t>is a one-hot variable (or dummy variable).  The variable is used for capture the fixed effects from time.</a:t>
                  </a:r>
                </a:p>
                <a:p>
                  <a:pPr defTabSz="913765"/>
                  <a:r>
                    <a:rPr lang="en-US" altLang="zh-CN" sz="1100" dirty="0">
                      <a:solidFill>
                        <a:schemeClr val="tx1"/>
                      </a:solidFill>
                    </a:rPr>
                    <a:t>            and </a:t>
                  </a:r>
                  <a14:m>
                    <m:oMath xmlns:m="http://schemas.openxmlformats.org/officeDocument/2006/math">
                      <m:sSub>
                        <m:sSubPr>
                          <m:ctrlPr>
                            <a:rPr lang="en-US" altLang="zh-CN" sz="11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100" b="0" i="1" smtClean="0">
                              <a:solidFill>
                                <a:schemeClr val="tx1"/>
                              </a:solidFill>
                              <a:latin typeface="Cambria Math" panose="02040503050406030204" pitchFamily="18" charset="0"/>
                              <a:ea typeface="Cambria Math" panose="02040503050406030204" pitchFamily="18" charset="0"/>
                            </a:rPr>
                            <m:t>γ</m:t>
                          </m:r>
                        </m:e>
                        <m:sub>
                          <m:r>
                            <a:rPr lang="en-US" altLang="zh-CN" sz="1100" b="0" i="1" smtClean="0">
                              <a:solidFill>
                                <a:schemeClr val="tx1"/>
                              </a:solidFill>
                              <a:latin typeface="Cambria Math" panose="02040503050406030204" pitchFamily="18" charset="0"/>
                              <a:ea typeface="Cambria Math" panose="02040503050406030204" pitchFamily="18" charset="0"/>
                            </a:rPr>
                            <m:t>𝑖</m:t>
                          </m:r>
                        </m:sub>
                      </m:sSub>
                    </m:oMath>
                  </a14:m>
                  <a:r>
                    <a:rPr lang="zh-CN" altLang="en-US" sz="1100" dirty="0">
                      <a:solidFill>
                        <a:schemeClr val="tx1"/>
                      </a:solidFill>
                    </a:rPr>
                    <a:t> </a:t>
                  </a:r>
                  <a:r>
                    <a:rPr lang="en-US" altLang="zh-CN" sz="1100" dirty="0">
                      <a:solidFill>
                        <a:schemeClr val="tx1"/>
                      </a:solidFill>
                    </a:rPr>
                    <a:t>is used for capture the fixed effects among different companies.</a:t>
                  </a:r>
                </a:p>
                <a:p>
                  <a:pPr defTabSz="913765"/>
                  <a:r>
                    <a:rPr lang="en-US" altLang="zh-CN" sz="1100" dirty="0">
                      <a:solidFill>
                        <a:schemeClr val="tx1"/>
                      </a:solidFill>
                    </a:rPr>
                    <a:t>Then we can test the sentimental indicator’s predictive ability according to the estimation of </a:t>
                  </a:r>
                  <a14:m>
                    <m:oMath xmlns:m="http://schemas.openxmlformats.org/officeDocument/2006/math">
                      <m:sSub>
                        <m:sSubPr>
                          <m:ctrlPr>
                            <a:rPr lang="en-US" altLang="zh-CN" sz="11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1100" b="0" i="1" smtClean="0">
                              <a:solidFill>
                                <a:schemeClr val="tx1"/>
                              </a:solidFill>
                              <a:latin typeface="Cambria Math" panose="02040503050406030204" pitchFamily="18" charset="0"/>
                              <a:ea typeface="Cambria Math" panose="02040503050406030204" pitchFamily="18" charset="0"/>
                            </a:rPr>
                            <m:t>β</m:t>
                          </m:r>
                        </m:e>
                        <m:sub>
                          <m:r>
                            <a:rPr lang="en-US" altLang="zh-CN" sz="1100" b="0" i="1" smtClean="0">
                              <a:solidFill>
                                <a:schemeClr val="tx1"/>
                              </a:solidFill>
                              <a:latin typeface="Cambria Math" panose="02040503050406030204" pitchFamily="18" charset="0"/>
                              <a:ea typeface="Cambria Math" panose="02040503050406030204" pitchFamily="18" charset="0"/>
                            </a:rPr>
                            <m:t>2</m:t>
                          </m:r>
                        </m:sub>
                      </m:sSub>
                    </m:oMath>
                  </a14:m>
                  <a:r>
                    <a:rPr lang="en-US" altLang="zh-CN" sz="1100" dirty="0">
                      <a:solidFill>
                        <a:schemeClr val="tx1"/>
                      </a:solidFill>
                    </a:rPr>
                    <a:t>.</a:t>
                  </a:r>
                  <a:endParaRPr lang="zh-CN" altLang="en-US" sz="1100" dirty="0">
                    <a:solidFill>
                      <a:schemeClr val="tx1"/>
                    </a:solidFill>
                  </a:endParaRPr>
                </a:p>
              </p:txBody>
            </p:sp>
          </mc:Choice>
          <mc:Fallback xmlns="">
            <p:sp>
              <p:nvSpPr>
                <p:cNvPr id="10" name="矩形: 对角圆角 9">
                  <a:extLst>
                    <a:ext uri="{FF2B5EF4-FFF2-40B4-BE49-F238E27FC236}">
                      <a16:creationId xmlns:a16="http://schemas.microsoft.com/office/drawing/2014/main" id="{6DA528AD-2550-418B-B458-0D9705F513EA}"/>
                    </a:ext>
                  </a:extLst>
                </p:cNvPr>
                <p:cNvSpPr>
                  <a:spLocks noRot="1" noChangeAspect="1" noMove="1" noResize="1" noEditPoints="1" noAdjustHandles="1" noChangeArrowheads="1" noChangeShapeType="1" noTextEdit="1"/>
                </p:cNvSpPr>
                <p:nvPr/>
              </p:nvSpPr>
              <p:spPr>
                <a:xfrm>
                  <a:off x="712760" y="4222045"/>
                  <a:ext cx="10583392" cy="1912056"/>
                </a:xfrm>
                <a:prstGeom prst="round2DiagRect">
                  <a:avLst>
                    <a:gd name="adj1" fmla="val 50000"/>
                    <a:gd name="adj2" fmla="val 0"/>
                  </a:avLst>
                </a:prstGeom>
                <a:blipFill>
                  <a:blip r:embed="rId3"/>
                  <a:stretch>
                    <a:fillRect/>
                  </a:stretch>
                </a:blipFill>
                <a:ln w="12700" cap="rnd">
                  <a:noFill/>
                  <a:prstDash val="solid"/>
                  <a:round/>
                </a:ln>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87AF914A-F773-4346-A1B0-3193C4FC75D1}"/>
                </a:ext>
              </a:extLst>
            </p:cNvPr>
            <p:cNvSpPr txBox="1"/>
            <p:nvPr/>
          </p:nvSpPr>
          <p:spPr>
            <a:xfrm>
              <a:off x="2313556" y="709831"/>
              <a:ext cx="7552188" cy="674629"/>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Limitation: </a:t>
              </a:r>
              <a:r>
                <a:rPr lang="en-US" sz="2400" b="1" dirty="0">
                  <a:solidFill>
                    <a:schemeClr val="accent1"/>
                  </a:solidFill>
                </a:rPr>
                <a:t>the small sample</a:t>
              </a:r>
              <a:r>
                <a:rPr lang="en-US" altLang="zh-CN" sz="2400" b="1" dirty="0"/>
                <a:t> </a:t>
              </a:r>
              <a:endParaRPr lang="en-US" sz="2400" b="1" dirty="0">
                <a:solidFill>
                  <a:schemeClr val="accent1"/>
                </a:solidFill>
              </a:endParaRPr>
            </a:p>
          </p:txBody>
        </p:sp>
      </p:grpSp>
      <p:sp>
        <p:nvSpPr>
          <p:cNvPr id="15" name="文本框 14">
            <a:extLst>
              <a:ext uri="{FF2B5EF4-FFF2-40B4-BE49-F238E27FC236}">
                <a16:creationId xmlns:a16="http://schemas.microsoft.com/office/drawing/2014/main" id="{35F72582-B401-4552-A6C5-F1B72A6DD0A4}"/>
              </a:ext>
            </a:extLst>
          </p:cNvPr>
          <p:cNvSpPr txBox="1"/>
          <p:nvPr/>
        </p:nvSpPr>
        <p:spPr>
          <a:xfrm>
            <a:off x="1739929" y="2892490"/>
            <a:ext cx="5664142" cy="505972"/>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Improvements: </a:t>
            </a:r>
            <a:r>
              <a:rPr lang="en-US" sz="2400" b="1" dirty="0">
                <a:solidFill>
                  <a:schemeClr val="accent1"/>
                </a:solidFill>
              </a:rPr>
              <a:t>Panel Analysis</a:t>
            </a:r>
          </a:p>
        </p:txBody>
      </p:sp>
    </p:spTree>
    <p:extLst>
      <p:ext uri="{BB962C8B-B14F-4D97-AF65-F5344CB8AC3E}">
        <p14:creationId xmlns:p14="http://schemas.microsoft.com/office/powerpoint/2010/main" val="195351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5999" y="216000"/>
            <a:ext cx="7622661" cy="293044"/>
          </a:xfrm>
        </p:spPr>
        <p:txBody>
          <a:bodyPr/>
          <a:lstStyle/>
          <a:p>
            <a:r>
              <a:rPr lang="en-US" altLang="zh-CN" sz="2400" dirty="0"/>
              <a:t>Conclusion, Limitation and improvements (3)	</a:t>
            </a:r>
          </a:p>
        </p:txBody>
      </p:sp>
      <p:grpSp>
        <p:nvGrpSpPr>
          <p:cNvPr id="5" name="组合 4">
            <a:extLst>
              <a:ext uri="{FF2B5EF4-FFF2-40B4-BE49-F238E27FC236}">
                <a16:creationId xmlns:a16="http://schemas.microsoft.com/office/drawing/2014/main" id="{451A5FCF-EA73-43F6-B47B-4CCCF5DB6969}"/>
              </a:ext>
            </a:extLst>
          </p:cNvPr>
          <p:cNvGrpSpPr/>
          <p:nvPr/>
        </p:nvGrpSpPr>
        <p:grpSpPr>
          <a:xfrm>
            <a:off x="563147" y="760363"/>
            <a:ext cx="7975648" cy="4068202"/>
            <a:chOff x="712760" y="709831"/>
            <a:chExt cx="10634196" cy="5424270"/>
          </a:xfrm>
        </p:grpSpPr>
        <p:sp>
          <p:nvSpPr>
            <p:cNvPr id="6" name="矩形: 对角圆角 5">
              <a:extLst>
                <a:ext uri="{FF2B5EF4-FFF2-40B4-BE49-F238E27FC236}">
                  <a16:creationId xmlns:a16="http://schemas.microsoft.com/office/drawing/2014/main" id="{C76C9C38-17DA-4CC6-AAED-4704918622F2}"/>
                </a:ext>
              </a:extLst>
            </p:cNvPr>
            <p:cNvSpPr/>
            <p:nvPr/>
          </p:nvSpPr>
          <p:spPr>
            <a:xfrm>
              <a:off x="763563" y="1360204"/>
              <a:ext cx="10583393" cy="1912056"/>
            </a:xfrm>
            <a:prstGeom prst="round2DiagRect">
              <a:avLst>
                <a:gd name="adj1" fmla="val 50000"/>
                <a:gd name="adj2" fmla="val 0"/>
              </a:avLst>
            </a:prstGeom>
            <a:solidFill>
              <a:schemeClr val="tx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171450" indent="-171450" defTabSz="913765">
                <a:buFont typeface="Arial" panose="020B0604020202020204" pitchFamily="34" charset="0"/>
                <a:buChar char="•"/>
              </a:pPr>
              <a:r>
                <a:rPr lang="en-US" altLang="zh-CN" sz="1100" dirty="0">
                  <a:solidFill>
                    <a:schemeClr val="tx1"/>
                  </a:solidFill>
                </a:rPr>
                <a:t>Lexicon-based methods likely ignore contextual information because they can only provide single-dimensional data when mapping text to data vectors.</a:t>
              </a:r>
            </a:p>
            <a:p>
              <a:pPr marL="171450" indent="-171450" defTabSz="913765">
                <a:buFont typeface="Arial" panose="020B0604020202020204" pitchFamily="34" charset="0"/>
                <a:buChar char="•"/>
              </a:pPr>
              <a:r>
                <a:rPr lang="en-US" altLang="zh-CN" sz="1100" dirty="0">
                  <a:solidFill>
                    <a:schemeClr val="tx1"/>
                  </a:solidFill>
                </a:rPr>
                <a:t>Furthermore, lexicon-based methods are highly dependent on the quality of the lexicon. In other words, reliable sentiment classification is difficult without a dictionary specific to the financial domain. But even if we have domain-specific lexicons like the Henry word list, the objectivity of the lexicon itself can lead to debate.</a:t>
              </a:r>
              <a:endParaRPr lang="zh-CN" altLang="en-US" sz="1100" dirty="0">
                <a:solidFill>
                  <a:schemeClr val="tx1"/>
                </a:solidFill>
              </a:endParaRPr>
            </a:p>
          </p:txBody>
        </p:sp>
        <p:sp>
          <p:nvSpPr>
            <p:cNvPr id="10" name="矩形: 对角圆角 9">
              <a:extLst>
                <a:ext uri="{FF2B5EF4-FFF2-40B4-BE49-F238E27FC236}">
                  <a16:creationId xmlns:a16="http://schemas.microsoft.com/office/drawing/2014/main" id="{6DA528AD-2550-418B-B458-0D9705F513EA}"/>
                </a:ext>
              </a:extLst>
            </p:cNvPr>
            <p:cNvSpPr/>
            <p:nvPr/>
          </p:nvSpPr>
          <p:spPr>
            <a:xfrm>
              <a:off x="712760" y="4222045"/>
              <a:ext cx="10583392" cy="1912056"/>
            </a:xfrm>
            <a:prstGeom prst="round2DiagRect">
              <a:avLst>
                <a:gd name="adj1" fmla="val 50000"/>
                <a:gd name="adj2" fmla="val 0"/>
              </a:avLst>
            </a:prstGeom>
            <a:solidFill>
              <a:schemeClr val="accent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285750" indent="-285750" defTabSz="913765">
                <a:buFont typeface="Arial" panose="020B0604020202020204" pitchFamily="34" charset="0"/>
                <a:buChar char="•"/>
              </a:pPr>
              <a:r>
                <a:rPr lang="en-US" altLang="zh-CN" sz="1100" dirty="0">
                  <a:solidFill>
                    <a:schemeClr val="tx1"/>
                  </a:solidFill>
                </a:rPr>
                <a:t>Deep learning method like </a:t>
              </a:r>
              <a:r>
                <a:rPr lang="en-US" altLang="zh-CN" sz="1100" dirty="0" err="1">
                  <a:solidFill>
                    <a:schemeClr val="tx1"/>
                  </a:solidFill>
                </a:rPr>
                <a:t>FinBERT</a:t>
              </a:r>
              <a:r>
                <a:rPr lang="en-US" altLang="zh-CN" sz="1100" dirty="0">
                  <a:solidFill>
                    <a:schemeClr val="tx1"/>
                  </a:solidFill>
                </a:rPr>
                <a:t> can be a alternative of the lexicon-based method. They can provide multiple dimensional information, thus enabling the codes to read and extract contextual information.   </a:t>
              </a:r>
            </a:p>
            <a:p>
              <a:pPr marL="285750" indent="-285750" defTabSz="913765">
                <a:buFont typeface="Arial" panose="020B0604020202020204" pitchFamily="34" charset="0"/>
                <a:buChar char="•"/>
              </a:pPr>
              <a:endParaRPr lang="zh-CN" altLang="en-US" sz="1100" dirty="0">
                <a:solidFill>
                  <a:schemeClr val="tx1"/>
                </a:solidFill>
              </a:endParaRPr>
            </a:p>
          </p:txBody>
        </p:sp>
        <p:sp>
          <p:nvSpPr>
            <p:cNvPr id="13" name="文本框 12">
              <a:extLst>
                <a:ext uri="{FF2B5EF4-FFF2-40B4-BE49-F238E27FC236}">
                  <a16:creationId xmlns:a16="http://schemas.microsoft.com/office/drawing/2014/main" id="{87AF914A-F773-4346-A1B0-3193C4FC75D1}"/>
                </a:ext>
              </a:extLst>
            </p:cNvPr>
            <p:cNvSpPr txBox="1"/>
            <p:nvPr/>
          </p:nvSpPr>
          <p:spPr>
            <a:xfrm>
              <a:off x="2313556" y="709831"/>
              <a:ext cx="7552188" cy="674629"/>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Limitation: </a:t>
              </a:r>
              <a:r>
                <a:rPr lang="en-US" sz="2400" b="1" dirty="0">
                  <a:solidFill>
                    <a:schemeClr val="accent1"/>
                  </a:solidFill>
                </a:rPr>
                <a:t>lexicon-based method</a:t>
              </a:r>
            </a:p>
          </p:txBody>
        </p:sp>
      </p:grpSp>
      <p:sp>
        <p:nvSpPr>
          <p:cNvPr id="15" name="文本框 14">
            <a:extLst>
              <a:ext uri="{FF2B5EF4-FFF2-40B4-BE49-F238E27FC236}">
                <a16:creationId xmlns:a16="http://schemas.microsoft.com/office/drawing/2014/main" id="{35F72582-B401-4552-A6C5-F1B72A6DD0A4}"/>
              </a:ext>
            </a:extLst>
          </p:cNvPr>
          <p:cNvSpPr txBox="1"/>
          <p:nvPr/>
        </p:nvSpPr>
        <p:spPr>
          <a:xfrm>
            <a:off x="1370411" y="2881266"/>
            <a:ext cx="6696350" cy="505972"/>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Improvements: </a:t>
            </a:r>
            <a:r>
              <a:rPr lang="en-US" sz="2400" b="1" dirty="0">
                <a:solidFill>
                  <a:schemeClr val="accent1"/>
                </a:solidFill>
              </a:rPr>
              <a:t>Deep leaning method like </a:t>
            </a:r>
            <a:r>
              <a:rPr lang="en-US" sz="2400" b="1" dirty="0" err="1">
                <a:solidFill>
                  <a:schemeClr val="accent1"/>
                </a:solidFill>
              </a:rPr>
              <a:t>FinBERT</a:t>
            </a:r>
            <a:endParaRPr lang="en-US" sz="2400" b="1" dirty="0">
              <a:solidFill>
                <a:schemeClr val="accent1"/>
              </a:solidFill>
            </a:endParaRPr>
          </a:p>
        </p:txBody>
      </p:sp>
    </p:spTree>
    <p:extLst>
      <p:ext uri="{BB962C8B-B14F-4D97-AF65-F5344CB8AC3E}">
        <p14:creationId xmlns:p14="http://schemas.microsoft.com/office/powerpoint/2010/main" val="237180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5999" y="216000"/>
            <a:ext cx="7622661" cy="293044"/>
          </a:xfrm>
        </p:spPr>
        <p:txBody>
          <a:bodyPr/>
          <a:lstStyle/>
          <a:p>
            <a:r>
              <a:rPr lang="en-US" altLang="zh-CN" sz="2400" dirty="0"/>
              <a:t>Conclusion, Limitation and improvements (4)	</a:t>
            </a:r>
          </a:p>
        </p:txBody>
      </p:sp>
      <p:grpSp>
        <p:nvGrpSpPr>
          <p:cNvPr id="5" name="组合 4">
            <a:extLst>
              <a:ext uri="{FF2B5EF4-FFF2-40B4-BE49-F238E27FC236}">
                <a16:creationId xmlns:a16="http://schemas.microsoft.com/office/drawing/2014/main" id="{451A5FCF-EA73-43F6-B47B-4CCCF5DB6969}"/>
              </a:ext>
            </a:extLst>
          </p:cNvPr>
          <p:cNvGrpSpPr/>
          <p:nvPr/>
        </p:nvGrpSpPr>
        <p:grpSpPr>
          <a:xfrm>
            <a:off x="563147" y="760363"/>
            <a:ext cx="7975648" cy="4068202"/>
            <a:chOff x="712760" y="709831"/>
            <a:chExt cx="10634196" cy="5424270"/>
          </a:xfrm>
        </p:grpSpPr>
        <p:sp>
          <p:nvSpPr>
            <p:cNvPr id="6" name="矩形: 对角圆角 5">
              <a:extLst>
                <a:ext uri="{FF2B5EF4-FFF2-40B4-BE49-F238E27FC236}">
                  <a16:creationId xmlns:a16="http://schemas.microsoft.com/office/drawing/2014/main" id="{C76C9C38-17DA-4CC6-AAED-4704918622F2}"/>
                </a:ext>
              </a:extLst>
            </p:cNvPr>
            <p:cNvSpPr/>
            <p:nvPr/>
          </p:nvSpPr>
          <p:spPr>
            <a:xfrm>
              <a:off x="763563" y="1360204"/>
              <a:ext cx="10583393" cy="1912056"/>
            </a:xfrm>
            <a:prstGeom prst="round2DiagRect">
              <a:avLst>
                <a:gd name="adj1" fmla="val 50000"/>
                <a:gd name="adj2" fmla="val 0"/>
              </a:avLst>
            </a:prstGeom>
            <a:solidFill>
              <a:schemeClr val="tx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171450" indent="-171450" defTabSz="913765">
                <a:buFont typeface="Arial" panose="020B0604020202020204" pitchFamily="34" charset="0"/>
                <a:buChar char="•"/>
              </a:pPr>
              <a:r>
                <a:rPr lang="en-US" altLang="zh-CN" sz="1100" dirty="0">
                  <a:solidFill>
                    <a:schemeClr val="tx1"/>
                  </a:solidFill>
                </a:rPr>
                <a:t>The predictive ability may depend on the time window. In other words, we only tested the sentimental indicator‘s predictive ability in Q1 2018 to the fundamentals in Q2 2018-Q1 2019. In this specific time window, the indicator may have a strong predictive ability. However , if we change the time window and test the indicator’s ability at time T for fundamentals from time T+1 to T+4 again, we may get different results.</a:t>
              </a:r>
              <a:r>
                <a:rPr lang="zh-CN" altLang="en-US" sz="1100" dirty="0">
                  <a:solidFill>
                    <a:schemeClr val="tx1"/>
                  </a:solidFill>
                </a:rPr>
                <a:t> </a:t>
              </a:r>
              <a:r>
                <a:rPr lang="en-US" altLang="zh-CN" sz="1100" dirty="0">
                  <a:solidFill>
                    <a:schemeClr val="tx1"/>
                  </a:solidFill>
                </a:rPr>
                <a:t>And currently, our predictive method can not capture this kind of information.</a:t>
              </a:r>
            </a:p>
          </p:txBody>
        </p:sp>
        <p:sp>
          <p:nvSpPr>
            <p:cNvPr id="10" name="矩形: 对角圆角 9">
              <a:extLst>
                <a:ext uri="{FF2B5EF4-FFF2-40B4-BE49-F238E27FC236}">
                  <a16:creationId xmlns:a16="http://schemas.microsoft.com/office/drawing/2014/main" id="{6DA528AD-2550-418B-B458-0D9705F513EA}"/>
                </a:ext>
              </a:extLst>
            </p:cNvPr>
            <p:cNvSpPr/>
            <p:nvPr/>
          </p:nvSpPr>
          <p:spPr>
            <a:xfrm>
              <a:off x="712760" y="4222045"/>
              <a:ext cx="10583392" cy="1912056"/>
            </a:xfrm>
            <a:prstGeom prst="round2DiagRect">
              <a:avLst>
                <a:gd name="adj1" fmla="val 50000"/>
                <a:gd name="adj2" fmla="val 0"/>
              </a:avLst>
            </a:prstGeom>
            <a:solidFill>
              <a:schemeClr val="accent1">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285750" indent="-285750" defTabSz="913765">
                <a:buFont typeface="Arial" panose="020B0604020202020204" pitchFamily="34" charset="0"/>
                <a:buChar char="•"/>
              </a:pPr>
              <a:r>
                <a:rPr lang="en-US" altLang="zh-CN" sz="1100" dirty="0">
                  <a:solidFill>
                    <a:schemeClr val="tx1"/>
                  </a:solidFill>
                </a:rPr>
                <a:t>We can test the sensitivity of the sentimental indicator's predictive ability by rolling the time window and testing indicators' predictive ability. And then analyzing the change of indicator’s predictive ability.</a:t>
              </a:r>
              <a:endParaRPr lang="zh-CN" altLang="en-US" sz="1100" dirty="0">
                <a:solidFill>
                  <a:schemeClr val="tx1"/>
                </a:solidFill>
              </a:endParaRPr>
            </a:p>
          </p:txBody>
        </p:sp>
        <p:sp>
          <p:nvSpPr>
            <p:cNvPr id="13" name="文本框 12">
              <a:extLst>
                <a:ext uri="{FF2B5EF4-FFF2-40B4-BE49-F238E27FC236}">
                  <a16:creationId xmlns:a16="http://schemas.microsoft.com/office/drawing/2014/main" id="{87AF914A-F773-4346-A1B0-3193C4FC75D1}"/>
                </a:ext>
              </a:extLst>
            </p:cNvPr>
            <p:cNvSpPr txBox="1"/>
            <p:nvPr/>
          </p:nvSpPr>
          <p:spPr>
            <a:xfrm>
              <a:off x="2313556" y="709831"/>
              <a:ext cx="7552188" cy="674629"/>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Limitation: </a:t>
              </a:r>
              <a:r>
                <a:rPr lang="en-US" sz="2400" b="1" dirty="0">
                  <a:solidFill>
                    <a:schemeClr val="accent1"/>
                  </a:solidFill>
                </a:rPr>
                <a:t>the predictive method</a:t>
              </a:r>
            </a:p>
          </p:txBody>
        </p:sp>
      </p:grpSp>
      <p:sp>
        <p:nvSpPr>
          <p:cNvPr id="15" name="文本框 14">
            <a:extLst>
              <a:ext uri="{FF2B5EF4-FFF2-40B4-BE49-F238E27FC236}">
                <a16:creationId xmlns:a16="http://schemas.microsoft.com/office/drawing/2014/main" id="{35F72582-B401-4552-A6C5-F1B72A6DD0A4}"/>
              </a:ext>
            </a:extLst>
          </p:cNvPr>
          <p:cNvSpPr txBox="1"/>
          <p:nvPr/>
        </p:nvSpPr>
        <p:spPr>
          <a:xfrm>
            <a:off x="1739929" y="2892490"/>
            <a:ext cx="5664142" cy="505972"/>
          </a:xfrm>
          <a:prstGeom prst="rect">
            <a:avLst/>
          </a:prstGeom>
          <a:noFill/>
        </p:spPr>
        <p:txBody>
          <a:bodyPr wrap="square" rtlCol="0" anchor="b">
            <a:spAutoFit/>
          </a:bodyPr>
          <a:lstStyle>
            <a:defPPr>
              <a:defRPr lang="zh-CN"/>
            </a:defPPr>
            <a:lvl1pPr>
              <a:lnSpc>
                <a:spcPct val="120000"/>
              </a:lnSpc>
              <a:defRPr sz="10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Improvements: </a:t>
            </a:r>
            <a:r>
              <a:rPr lang="en-US" sz="2400" b="1" dirty="0">
                <a:solidFill>
                  <a:schemeClr val="accent1"/>
                </a:solidFill>
              </a:rPr>
              <a:t>Sensitive analysis</a:t>
            </a:r>
          </a:p>
        </p:txBody>
      </p:sp>
    </p:spTree>
    <p:extLst>
      <p:ext uri="{BB962C8B-B14F-4D97-AF65-F5344CB8AC3E}">
        <p14:creationId xmlns:p14="http://schemas.microsoft.com/office/powerpoint/2010/main" val="413293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References	</a:t>
            </a:r>
          </a:p>
        </p:txBody>
      </p:sp>
      <p:sp>
        <p:nvSpPr>
          <p:cNvPr id="2" name="文本框 1">
            <a:extLst>
              <a:ext uri="{FF2B5EF4-FFF2-40B4-BE49-F238E27FC236}">
                <a16:creationId xmlns:a16="http://schemas.microsoft.com/office/drawing/2014/main" id="{83C141F2-00A5-47BB-A1A0-81E65B94EF32}"/>
              </a:ext>
            </a:extLst>
          </p:cNvPr>
          <p:cNvSpPr txBox="1"/>
          <p:nvPr/>
        </p:nvSpPr>
        <p:spPr>
          <a:xfrm>
            <a:off x="409575" y="1083850"/>
            <a:ext cx="8324850" cy="3539430"/>
          </a:xfrm>
          <a:prstGeom prst="rect">
            <a:avLst/>
          </a:prstGeom>
          <a:noFill/>
        </p:spPr>
        <p:txBody>
          <a:bodyPr wrap="square" rtlCol="0">
            <a:spAutoFit/>
          </a:bodyPr>
          <a:lstStyle/>
          <a:p>
            <a:r>
              <a:rPr lang="en-US" altLang="zh-CN" sz="1400" dirty="0"/>
              <a:t>[1] </a:t>
            </a:r>
            <a:r>
              <a:rPr lang="en-US" altLang="zh-CN" sz="1400" b="0" i="0" dirty="0">
                <a:solidFill>
                  <a:srgbClr val="222222"/>
                </a:solidFill>
                <a:effectLst/>
                <a:latin typeface="Arial" panose="020B0604020202020204" pitchFamily="34" charset="0"/>
              </a:rPr>
              <a:t>Doran, James S., David R. Peterson, and S. McKay Price. "Earnings conference call content and stock price: the case of REITs." </a:t>
            </a:r>
            <a:r>
              <a:rPr lang="en-US" altLang="zh-CN" sz="1400" b="0" i="1" dirty="0">
                <a:solidFill>
                  <a:srgbClr val="222222"/>
                </a:solidFill>
                <a:effectLst/>
                <a:latin typeface="Arial" panose="020B0604020202020204" pitchFamily="34" charset="0"/>
              </a:rPr>
              <a:t>The Journal of Real Estate Finance and Economics</a:t>
            </a:r>
            <a:r>
              <a:rPr lang="en-US" altLang="zh-CN" sz="1400" b="0" i="0" dirty="0">
                <a:solidFill>
                  <a:srgbClr val="222222"/>
                </a:solidFill>
                <a:effectLst/>
                <a:latin typeface="Arial" panose="020B0604020202020204" pitchFamily="34" charset="0"/>
              </a:rPr>
              <a:t> 45.2 (2012): 402-434.</a:t>
            </a:r>
            <a:endParaRPr lang="en-US" altLang="zh-CN" sz="1400" dirty="0"/>
          </a:p>
          <a:p>
            <a:endParaRPr lang="en-US" altLang="zh-CN" sz="1400" dirty="0">
              <a:solidFill>
                <a:srgbClr val="222222"/>
              </a:solidFill>
              <a:latin typeface="Arial" panose="020B0604020202020204" pitchFamily="34" charset="0"/>
            </a:endParaRPr>
          </a:p>
          <a:p>
            <a:r>
              <a:rPr lang="en-US" altLang="zh-CN" sz="1400" b="0" i="0" dirty="0">
                <a:solidFill>
                  <a:srgbClr val="222222"/>
                </a:solidFill>
                <a:effectLst/>
                <a:latin typeface="Arial" panose="020B0604020202020204" pitchFamily="34" charset="0"/>
              </a:rPr>
              <a:t>[2] Henry E, Leone AJ. Measuring qualitative information in capital markets research. </a:t>
            </a:r>
            <a:r>
              <a:rPr lang="en-US" altLang="zh-CN" sz="1400" b="0" i="0" dirty="0" err="1">
                <a:solidFill>
                  <a:srgbClr val="222222"/>
                </a:solidFill>
                <a:effectLst/>
                <a:latin typeface="Arial" panose="020B0604020202020204" pitchFamily="34" charset="0"/>
              </a:rPr>
              <a:t>Papel</a:t>
            </a:r>
            <a:r>
              <a:rPr lang="en-US" altLang="zh-CN" sz="1400" b="0" i="0" dirty="0">
                <a:solidFill>
                  <a:srgbClr val="222222"/>
                </a:solidFill>
                <a:effectLst/>
                <a:latin typeface="Arial" panose="020B0604020202020204" pitchFamily="34" charset="0"/>
              </a:rPr>
              <a:t> de </a:t>
            </a:r>
            <a:r>
              <a:rPr lang="en-US" altLang="zh-CN" sz="1400" b="0" i="0" dirty="0" err="1">
                <a:solidFill>
                  <a:srgbClr val="222222"/>
                </a:solidFill>
                <a:effectLst/>
                <a:latin typeface="Arial" panose="020B0604020202020204" pitchFamily="34" charset="0"/>
              </a:rPr>
              <a:t>trabajo</a:t>
            </a:r>
            <a:r>
              <a:rPr lang="en-US" altLang="zh-CN" sz="1400" b="0" i="0" dirty="0">
                <a:solidFill>
                  <a:srgbClr val="222222"/>
                </a:solidFill>
                <a:effectLst/>
                <a:latin typeface="Arial" panose="020B0604020202020204" pitchFamily="34" charset="0"/>
              </a:rPr>
              <a:t>. 2010 Nov.</a:t>
            </a:r>
          </a:p>
          <a:p>
            <a:endParaRPr lang="en-US" altLang="zh-CN" sz="1400" dirty="0">
              <a:solidFill>
                <a:srgbClr val="222222"/>
              </a:solidFill>
              <a:latin typeface="Arial" panose="020B0604020202020204" pitchFamily="34" charset="0"/>
            </a:endParaRPr>
          </a:p>
          <a:p>
            <a:r>
              <a:rPr lang="en-US" altLang="zh-CN" sz="1400" dirty="0">
                <a:solidFill>
                  <a:srgbClr val="222222"/>
                </a:solidFill>
                <a:latin typeface="Arial" panose="020B0604020202020204" pitchFamily="34" charset="0"/>
              </a:rPr>
              <a:t>[3] </a:t>
            </a:r>
            <a:r>
              <a:rPr lang="en-US" altLang="zh-CN" sz="1400" b="0" i="0" dirty="0" err="1">
                <a:solidFill>
                  <a:srgbClr val="222222"/>
                </a:solidFill>
                <a:effectLst/>
                <a:latin typeface="Arial" panose="020B0604020202020204" pitchFamily="34" charset="0"/>
              </a:rPr>
              <a:t>Jegadeesh</a:t>
            </a:r>
            <a:r>
              <a:rPr lang="en-US" altLang="zh-CN" sz="1400" b="0" i="0" dirty="0">
                <a:solidFill>
                  <a:srgbClr val="222222"/>
                </a:solidFill>
                <a:effectLst/>
                <a:latin typeface="Arial" panose="020B0604020202020204" pitchFamily="34" charset="0"/>
              </a:rPr>
              <a:t>, Narasimhan, and Sheridan Titman. "Cross-sectional and time-series determinants of momentum returns." </a:t>
            </a:r>
            <a:r>
              <a:rPr lang="en-US" altLang="zh-CN" sz="1400" b="0" i="1" dirty="0">
                <a:solidFill>
                  <a:srgbClr val="222222"/>
                </a:solidFill>
                <a:effectLst/>
                <a:latin typeface="Arial" panose="020B0604020202020204" pitchFamily="34" charset="0"/>
              </a:rPr>
              <a:t>The Review of Financial Studies</a:t>
            </a:r>
            <a:r>
              <a:rPr lang="en-US" altLang="zh-CN" sz="1400" b="0" i="0" dirty="0">
                <a:solidFill>
                  <a:srgbClr val="222222"/>
                </a:solidFill>
                <a:effectLst/>
                <a:latin typeface="Arial" panose="020B0604020202020204" pitchFamily="34" charset="0"/>
              </a:rPr>
              <a:t> 15.1 (2002): 143-157.</a:t>
            </a:r>
          </a:p>
          <a:p>
            <a:endParaRPr lang="en-US" altLang="zh-CN" sz="1400" dirty="0">
              <a:solidFill>
                <a:srgbClr val="222222"/>
              </a:solidFill>
              <a:latin typeface="Arial" panose="020B0604020202020204" pitchFamily="34" charset="0"/>
            </a:endParaRPr>
          </a:p>
          <a:p>
            <a:r>
              <a:rPr lang="en-US" altLang="zh-CN" sz="1400" dirty="0">
                <a:solidFill>
                  <a:srgbClr val="222222"/>
                </a:solidFill>
                <a:latin typeface="Arial" panose="020B0604020202020204" pitchFamily="34" charset="0"/>
              </a:rPr>
              <a:t>[4] </a:t>
            </a:r>
            <a:r>
              <a:rPr lang="en-US" altLang="zh-CN" sz="1400" b="0" i="0" dirty="0">
                <a:solidFill>
                  <a:srgbClr val="222222"/>
                </a:solidFill>
                <a:effectLst/>
                <a:latin typeface="Arial" panose="020B0604020202020204" pitchFamily="34" charset="0"/>
              </a:rPr>
              <a:t>Price, S. McKay, et al. "Earnings conference calls and stock returns: The incremental informativeness of textual tone." </a:t>
            </a:r>
            <a:r>
              <a:rPr lang="en-US" altLang="zh-CN" sz="1400" b="0" i="1" dirty="0">
                <a:solidFill>
                  <a:srgbClr val="222222"/>
                </a:solidFill>
                <a:effectLst/>
                <a:latin typeface="Arial" panose="020B0604020202020204" pitchFamily="34" charset="0"/>
              </a:rPr>
              <a:t>Journal of Banking &amp; Finance</a:t>
            </a:r>
            <a:r>
              <a:rPr lang="en-US" altLang="zh-CN" sz="1400" b="0" i="0" dirty="0">
                <a:solidFill>
                  <a:srgbClr val="222222"/>
                </a:solidFill>
                <a:effectLst/>
                <a:latin typeface="Arial" panose="020B0604020202020204" pitchFamily="34" charset="0"/>
              </a:rPr>
              <a:t> 36.4 (2012): 992-1011.</a:t>
            </a:r>
            <a:endParaRPr lang="en-US" altLang="zh-CN" sz="1400" dirty="0">
              <a:solidFill>
                <a:srgbClr val="222222"/>
              </a:solidFill>
              <a:latin typeface="Arial" panose="020B0604020202020204" pitchFamily="34" charset="0"/>
            </a:endParaRPr>
          </a:p>
          <a:p>
            <a:endParaRPr lang="en-US" altLang="zh-CN" sz="1400" dirty="0">
              <a:solidFill>
                <a:srgbClr val="222222"/>
              </a:solidFill>
              <a:latin typeface="Arial" panose="020B0604020202020204" pitchFamily="34" charset="0"/>
            </a:endParaRPr>
          </a:p>
          <a:p>
            <a:r>
              <a:rPr lang="en-US" altLang="zh-CN" sz="1400" dirty="0">
                <a:solidFill>
                  <a:srgbClr val="222222"/>
                </a:solidFill>
                <a:latin typeface="Arial" panose="020B0604020202020204" pitchFamily="34" charset="0"/>
              </a:rPr>
              <a:t>[5] </a:t>
            </a:r>
            <a:r>
              <a:rPr lang="en-US" altLang="zh-CN" sz="1400" b="0" i="0" dirty="0">
                <a:solidFill>
                  <a:srgbClr val="222222"/>
                </a:solidFill>
                <a:effectLst/>
                <a:latin typeface="Arial" panose="020B0604020202020204" pitchFamily="34" charset="0"/>
              </a:rPr>
              <a:t>Shapiro, Adam Hale, Moritz </a:t>
            </a:r>
            <a:r>
              <a:rPr lang="en-US" altLang="zh-CN" sz="1400" b="0" i="0" dirty="0" err="1">
                <a:solidFill>
                  <a:srgbClr val="222222"/>
                </a:solidFill>
                <a:effectLst/>
                <a:latin typeface="Arial" panose="020B0604020202020204" pitchFamily="34" charset="0"/>
              </a:rPr>
              <a:t>Sudhof</a:t>
            </a:r>
            <a:r>
              <a:rPr lang="en-US" altLang="zh-CN" sz="1400" b="0" i="0" dirty="0">
                <a:solidFill>
                  <a:srgbClr val="222222"/>
                </a:solidFill>
                <a:effectLst/>
                <a:latin typeface="Arial" panose="020B0604020202020204" pitchFamily="34" charset="0"/>
              </a:rPr>
              <a:t>, and Daniel J. Wilson. "Measuring news sentiment." </a:t>
            </a:r>
            <a:r>
              <a:rPr lang="en-US" altLang="zh-CN" sz="1400" b="0" i="1" dirty="0">
                <a:solidFill>
                  <a:srgbClr val="222222"/>
                </a:solidFill>
                <a:effectLst/>
                <a:latin typeface="Arial" panose="020B0604020202020204" pitchFamily="34" charset="0"/>
              </a:rPr>
              <a:t>Journal of econometrics</a:t>
            </a:r>
            <a:r>
              <a:rPr lang="en-US" altLang="zh-CN" sz="1400" b="0" i="0" dirty="0">
                <a:solidFill>
                  <a:srgbClr val="222222"/>
                </a:solidFill>
                <a:effectLst/>
                <a:latin typeface="Arial" panose="020B0604020202020204" pitchFamily="34" charset="0"/>
              </a:rPr>
              <a:t> (2020).</a:t>
            </a:r>
          </a:p>
          <a:p>
            <a:endParaRPr lang="zh-CN" altLang="en-US" sz="1400" dirty="0"/>
          </a:p>
        </p:txBody>
      </p:sp>
    </p:spTree>
    <p:extLst>
      <p:ext uri="{BB962C8B-B14F-4D97-AF65-F5344CB8AC3E}">
        <p14:creationId xmlns:p14="http://schemas.microsoft.com/office/powerpoint/2010/main" val="57227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Overview</a:t>
            </a:r>
          </a:p>
        </p:txBody>
      </p:sp>
      <p:sp>
        <p:nvSpPr>
          <p:cNvPr id="23" name="íṡľíḓè">
            <a:extLst>
              <a:ext uri="{FF2B5EF4-FFF2-40B4-BE49-F238E27FC236}">
                <a16:creationId xmlns:a16="http://schemas.microsoft.com/office/drawing/2014/main" id="{D21D1285-B53B-486F-9A8E-7BDCF97F23EE}"/>
              </a:ext>
            </a:extLst>
          </p:cNvPr>
          <p:cNvSpPr txBox="1"/>
          <p:nvPr/>
        </p:nvSpPr>
        <p:spPr>
          <a:xfrm>
            <a:off x="4010314" y="2382907"/>
            <a:ext cx="4753430" cy="530145"/>
          </a:xfrm>
          <a:prstGeom prst="rect">
            <a:avLst/>
          </a:prstGeom>
          <a:noFill/>
        </p:spPr>
        <p:txBody>
          <a:bodyPr wrap="square" rtlCol="0">
            <a:spAutoFit/>
          </a:bodyPr>
          <a:lstStyle>
            <a:defPPr>
              <a:defRPr lang="zh-CN"/>
            </a:defPPr>
            <a:lvl1pPr algn="ctr">
              <a:lnSpc>
                <a:spcPct val="150000"/>
              </a:lnSpc>
              <a:defRPr sz="1000"/>
            </a:lvl1pPr>
          </a:lstStyle>
          <a:p>
            <a:pPr marL="171450" indent="-171450" algn="l" defTabSz="913765">
              <a:lnSpc>
                <a:spcPct val="150000"/>
              </a:lnSpc>
              <a:buSzPct val="25000"/>
              <a:buFont typeface="Wingdings" panose="05000000000000000000" pitchFamily="2" charset="2"/>
              <a:buChar char="l"/>
              <a:defRPr/>
            </a:pPr>
            <a:r>
              <a:rPr kumimoji="0" lang="en-US" altLang="zh-CN" b="0" i="0" u="none" strike="noStrike" kern="1200" cap="none" spc="0" normalizeH="0" baseline="0" noProof="0" dirty="0">
                <a:ln>
                  <a:noFill/>
                </a:ln>
                <a:effectLst/>
                <a:uLnTx/>
                <a:uFillTx/>
              </a:rPr>
              <a:t>This part </a:t>
            </a:r>
            <a:r>
              <a:rPr lang="en-US" altLang="zh-CN" dirty="0"/>
              <a:t>demonstrates how we created the sentiment indicator.</a:t>
            </a:r>
          </a:p>
          <a:p>
            <a:pPr marL="171450" indent="-171450" algn="l" defTabSz="913765">
              <a:lnSpc>
                <a:spcPct val="150000"/>
              </a:lnSpc>
              <a:buSzPct val="25000"/>
              <a:buFont typeface="Wingdings" panose="05000000000000000000" pitchFamily="2" charset="2"/>
              <a:buChar char="l"/>
              <a:defRPr/>
            </a:pPr>
            <a:r>
              <a:rPr lang="en-US" altLang="zh-CN" dirty="0"/>
              <a:t>Besides, this part will discuss the choice of lexicon and the designing of the indicator.</a:t>
            </a:r>
            <a:endParaRPr kumimoji="0" lang="en-US" altLang="zh-CN" b="0" i="0" u="none" strike="noStrike" kern="1200" cap="none" spc="0" normalizeH="0" baseline="0" noProof="0" dirty="0">
              <a:ln>
                <a:noFill/>
              </a:ln>
              <a:effectLst/>
              <a:uLnTx/>
              <a:uFillTx/>
            </a:endParaRPr>
          </a:p>
        </p:txBody>
      </p:sp>
      <p:sp>
        <p:nvSpPr>
          <p:cNvPr id="24" name="îṧ1ïḋe">
            <a:extLst>
              <a:ext uri="{FF2B5EF4-FFF2-40B4-BE49-F238E27FC236}">
                <a16:creationId xmlns:a16="http://schemas.microsoft.com/office/drawing/2014/main" id="{FE81AB18-D640-40F6-B7A3-21F9B1AA1645}"/>
              </a:ext>
            </a:extLst>
          </p:cNvPr>
          <p:cNvSpPr txBox="1"/>
          <p:nvPr/>
        </p:nvSpPr>
        <p:spPr>
          <a:xfrm>
            <a:off x="3788372" y="2094659"/>
            <a:ext cx="4439479" cy="369332"/>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r>
              <a:rPr lang="en-US" altLang="zh-CN" sz="1800" dirty="0">
                <a:solidFill>
                  <a:srgbClr val="0097A9">
                    <a:alpha val="80000"/>
                  </a:srgbClr>
                </a:solidFill>
              </a:rPr>
              <a:t>2. Build sentiment indicator</a:t>
            </a:r>
          </a:p>
        </p:txBody>
      </p:sp>
      <p:sp>
        <p:nvSpPr>
          <p:cNvPr id="25" name="íṡľíḓè">
            <a:extLst>
              <a:ext uri="{FF2B5EF4-FFF2-40B4-BE49-F238E27FC236}">
                <a16:creationId xmlns:a16="http://schemas.microsoft.com/office/drawing/2014/main" id="{B6F9839A-587B-4225-881C-0A73D7BBA1BA}"/>
              </a:ext>
            </a:extLst>
          </p:cNvPr>
          <p:cNvSpPr txBox="1"/>
          <p:nvPr/>
        </p:nvSpPr>
        <p:spPr>
          <a:xfrm>
            <a:off x="4010314" y="3526769"/>
            <a:ext cx="4779148" cy="530145"/>
          </a:xfrm>
          <a:prstGeom prst="rect">
            <a:avLst/>
          </a:prstGeom>
          <a:noFill/>
        </p:spPr>
        <p:txBody>
          <a:bodyPr wrap="square" rtlCol="0">
            <a:spAutoFit/>
          </a:bodyPr>
          <a:lstStyle>
            <a:defPPr>
              <a:defRPr lang="zh-CN"/>
            </a:defPPr>
            <a:lvl1pPr algn="ctr">
              <a:lnSpc>
                <a:spcPct val="150000"/>
              </a:lnSpc>
              <a:defRPr sz="1000"/>
            </a:lvl1pPr>
          </a:lstStyle>
          <a:p>
            <a:pPr marL="171450" indent="-171450" algn="l" defTabSz="913765">
              <a:lnSpc>
                <a:spcPct val="150000"/>
              </a:lnSpc>
              <a:buSzPct val="25000"/>
              <a:buFont typeface="Wingdings" panose="05000000000000000000" pitchFamily="2" charset="2"/>
              <a:buChar char="l"/>
              <a:defRPr/>
            </a:pPr>
            <a:r>
              <a:rPr kumimoji="0" lang="en-US" altLang="zh-CN" b="0" i="0" u="none" strike="noStrike" kern="1200" cap="none" spc="0" normalizeH="0" baseline="0" noProof="0" dirty="0">
                <a:ln>
                  <a:noFill/>
                </a:ln>
                <a:effectLst/>
                <a:uLnTx/>
                <a:uFillTx/>
              </a:rPr>
              <a:t>We tested the predictive ability of our sentiment indicator via spearman correlation and linear model.</a:t>
            </a:r>
          </a:p>
        </p:txBody>
      </p:sp>
      <p:sp>
        <p:nvSpPr>
          <p:cNvPr id="26" name="îṧ1ïḋe">
            <a:extLst>
              <a:ext uri="{FF2B5EF4-FFF2-40B4-BE49-F238E27FC236}">
                <a16:creationId xmlns:a16="http://schemas.microsoft.com/office/drawing/2014/main" id="{4B8AA25D-D160-42C8-A7D2-F6307243A0C1}"/>
              </a:ext>
            </a:extLst>
          </p:cNvPr>
          <p:cNvSpPr txBox="1"/>
          <p:nvPr/>
        </p:nvSpPr>
        <p:spPr>
          <a:xfrm>
            <a:off x="3788372" y="3265464"/>
            <a:ext cx="4439479" cy="369332"/>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r>
              <a:rPr lang="en-US" altLang="zh-CN" sz="1800" dirty="0">
                <a:solidFill>
                  <a:srgbClr val="0097A9">
                    <a:alpha val="80000"/>
                  </a:srgbClr>
                </a:solidFill>
              </a:rPr>
              <a:t>3. Test the predictive ability</a:t>
            </a:r>
          </a:p>
        </p:txBody>
      </p:sp>
      <p:sp>
        <p:nvSpPr>
          <p:cNvPr id="27" name="íṡľíḓè">
            <a:extLst>
              <a:ext uri="{FF2B5EF4-FFF2-40B4-BE49-F238E27FC236}">
                <a16:creationId xmlns:a16="http://schemas.microsoft.com/office/drawing/2014/main" id="{EBE92C55-6E21-4362-A00F-718F504EDD60}"/>
              </a:ext>
            </a:extLst>
          </p:cNvPr>
          <p:cNvSpPr txBox="1"/>
          <p:nvPr/>
        </p:nvSpPr>
        <p:spPr>
          <a:xfrm>
            <a:off x="4010314" y="1317419"/>
            <a:ext cx="4753430" cy="299313"/>
          </a:xfrm>
          <a:prstGeom prst="rect">
            <a:avLst/>
          </a:prstGeom>
          <a:noFill/>
        </p:spPr>
        <p:txBody>
          <a:bodyPr wrap="square" rtlCol="0">
            <a:spAutoFit/>
          </a:bodyPr>
          <a:lstStyle>
            <a:defPPr>
              <a:defRPr lang="zh-CN"/>
            </a:defPPr>
            <a:lvl1pPr algn="ctr">
              <a:lnSpc>
                <a:spcPct val="150000"/>
              </a:lnSpc>
              <a:defRPr sz="1000"/>
            </a:lvl1pPr>
          </a:lstStyle>
          <a:p>
            <a:pPr marL="171450" indent="-171450" algn="l" defTabSz="913765">
              <a:lnSpc>
                <a:spcPct val="150000"/>
              </a:lnSpc>
              <a:buSzPct val="25000"/>
              <a:buFont typeface="Wingdings" panose="05000000000000000000" pitchFamily="2" charset="2"/>
              <a:buChar char="l"/>
              <a:defRPr/>
            </a:pPr>
            <a:r>
              <a:rPr kumimoji="0" lang="en-US" altLang="zh-CN" b="0" i="0" u="none" strike="noStrike" kern="1200" cap="none" spc="0" normalizeH="0" baseline="0" noProof="0" dirty="0">
                <a:ln>
                  <a:noFill/>
                </a:ln>
                <a:effectLst/>
                <a:uLnTx/>
                <a:uFillTx/>
              </a:rPr>
              <a:t>In this part,</a:t>
            </a:r>
            <a:r>
              <a:rPr lang="en-US" altLang="zh-CN" dirty="0"/>
              <a:t> we show the</a:t>
            </a:r>
            <a:r>
              <a:rPr kumimoji="0" lang="en-US" altLang="zh-CN" b="0" i="0" u="none" strike="noStrike" kern="1200" cap="none" spc="0" normalizeH="0" baseline="0" noProof="0" dirty="0">
                <a:ln>
                  <a:noFill/>
                </a:ln>
                <a:effectLst/>
                <a:uLnTx/>
                <a:uFillTx/>
              </a:rPr>
              <a:t> description of our data and how we collected the data. </a:t>
            </a:r>
          </a:p>
        </p:txBody>
      </p:sp>
      <p:sp>
        <p:nvSpPr>
          <p:cNvPr id="28" name="îṧ1ïḋe">
            <a:extLst>
              <a:ext uri="{FF2B5EF4-FFF2-40B4-BE49-F238E27FC236}">
                <a16:creationId xmlns:a16="http://schemas.microsoft.com/office/drawing/2014/main" id="{4E4C913E-A02D-4925-9B60-0BE8F51B8756}"/>
              </a:ext>
            </a:extLst>
          </p:cNvPr>
          <p:cNvSpPr txBox="1"/>
          <p:nvPr/>
        </p:nvSpPr>
        <p:spPr>
          <a:xfrm>
            <a:off x="3788372" y="1063294"/>
            <a:ext cx="4439479" cy="369332"/>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r>
              <a:rPr lang="en-US" altLang="zh-CN" sz="1800" dirty="0">
                <a:solidFill>
                  <a:srgbClr val="0097A9">
                    <a:alpha val="80000"/>
                  </a:srgbClr>
                </a:solidFill>
              </a:rPr>
              <a:t>1. Prepare data</a:t>
            </a:r>
          </a:p>
        </p:txBody>
      </p:sp>
      <p:sp>
        <p:nvSpPr>
          <p:cNvPr id="32" name="iSľïďé">
            <a:extLst>
              <a:ext uri="{FF2B5EF4-FFF2-40B4-BE49-F238E27FC236}">
                <a16:creationId xmlns:a16="http://schemas.microsoft.com/office/drawing/2014/main" id="{F190E788-7162-4850-94F0-3B4582A1E5CB}"/>
              </a:ext>
            </a:extLst>
          </p:cNvPr>
          <p:cNvSpPr/>
          <p:nvPr/>
        </p:nvSpPr>
        <p:spPr>
          <a:xfrm>
            <a:off x="3863009" y="1016956"/>
            <a:ext cx="4666993" cy="58154"/>
          </a:xfrm>
          <a:prstGeom prst="rect">
            <a:avLst/>
          </a:prstGeom>
          <a:solidFill>
            <a:schemeClr val="bg1">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r>
              <a:rPr lang="en-US" sz="1600" b="1" dirty="0">
                <a:solidFill>
                  <a:schemeClr val="tx1"/>
                </a:solidFill>
              </a:rPr>
              <a:t> </a:t>
            </a:r>
          </a:p>
        </p:txBody>
      </p:sp>
      <p:sp>
        <p:nvSpPr>
          <p:cNvPr id="35" name="iSľïďé">
            <a:extLst>
              <a:ext uri="{FF2B5EF4-FFF2-40B4-BE49-F238E27FC236}">
                <a16:creationId xmlns:a16="http://schemas.microsoft.com/office/drawing/2014/main" id="{FE67846D-370B-4FC3-B0D2-B2AC19FF6F45}"/>
              </a:ext>
            </a:extLst>
          </p:cNvPr>
          <p:cNvSpPr/>
          <p:nvPr/>
        </p:nvSpPr>
        <p:spPr>
          <a:xfrm>
            <a:off x="3863009" y="2015925"/>
            <a:ext cx="4666993" cy="58154"/>
          </a:xfrm>
          <a:prstGeom prst="rect">
            <a:avLst/>
          </a:prstGeom>
          <a:solidFill>
            <a:schemeClr val="bg1">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r>
              <a:rPr lang="en-US" sz="1600" b="1" dirty="0">
                <a:solidFill>
                  <a:schemeClr val="tx1"/>
                </a:solidFill>
              </a:rPr>
              <a:t> </a:t>
            </a:r>
          </a:p>
        </p:txBody>
      </p:sp>
      <p:sp>
        <p:nvSpPr>
          <p:cNvPr id="37" name="iSľïďé">
            <a:extLst>
              <a:ext uri="{FF2B5EF4-FFF2-40B4-BE49-F238E27FC236}">
                <a16:creationId xmlns:a16="http://schemas.microsoft.com/office/drawing/2014/main" id="{AF8C5F3F-7CD9-4215-9C42-33A963FBB866}"/>
              </a:ext>
            </a:extLst>
          </p:cNvPr>
          <p:cNvSpPr/>
          <p:nvPr/>
        </p:nvSpPr>
        <p:spPr>
          <a:xfrm>
            <a:off x="3863009" y="3207310"/>
            <a:ext cx="4666993" cy="58154"/>
          </a:xfrm>
          <a:prstGeom prst="rect">
            <a:avLst/>
          </a:prstGeom>
          <a:solidFill>
            <a:schemeClr val="bg1">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r>
              <a:rPr lang="en-US" sz="1600" b="1" dirty="0">
                <a:solidFill>
                  <a:schemeClr val="tx1"/>
                </a:solidFill>
              </a:rPr>
              <a:t> </a:t>
            </a:r>
          </a:p>
        </p:txBody>
      </p:sp>
      <p:sp>
        <p:nvSpPr>
          <p:cNvPr id="41" name="îṡ1íḑé">
            <a:extLst>
              <a:ext uri="{FF2B5EF4-FFF2-40B4-BE49-F238E27FC236}">
                <a16:creationId xmlns:a16="http://schemas.microsoft.com/office/drawing/2014/main" id="{F430D760-74AE-4575-9889-4BCFDB29AAFE}"/>
              </a:ext>
            </a:extLst>
          </p:cNvPr>
          <p:cNvSpPr txBox="1"/>
          <p:nvPr/>
        </p:nvSpPr>
        <p:spPr>
          <a:xfrm>
            <a:off x="279901" y="1930993"/>
            <a:ext cx="3508471" cy="1569660"/>
          </a:xfrm>
          <a:prstGeom prst="rect">
            <a:avLst/>
          </a:prstGeom>
          <a:noFill/>
        </p:spPr>
        <p:txBody>
          <a:bodyPr wrap="square" rtlCol="0">
            <a:spAutoFit/>
          </a:bodyPr>
          <a:lstStyle/>
          <a:p>
            <a:r>
              <a:rPr lang="en-US" altLang="zh-CN" sz="1600" b="1" dirty="0">
                <a:latin typeface="+mj-lt"/>
              </a:rPr>
              <a:t>In this work,  we built a sentiment indicator for companies in the FTSE100 and then test its predictive ability.</a:t>
            </a:r>
          </a:p>
          <a:p>
            <a:endParaRPr lang="en-US" altLang="zh-CN" sz="1600" b="1" dirty="0">
              <a:latin typeface="+mj-lt"/>
            </a:endParaRPr>
          </a:p>
          <a:p>
            <a:r>
              <a:rPr lang="en-US" altLang="zh-CN" sz="1600" b="1" dirty="0">
                <a:latin typeface="+mj-lt"/>
              </a:rPr>
              <a:t>The work contains the following four parts: </a:t>
            </a:r>
          </a:p>
        </p:txBody>
      </p:sp>
      <p:sp>
        <p:nvSpPr>
          <p:cNvPr id="42" name="íṡľíḓè">
            <a:extLst>
              <a:ext uri="{FF2B5EF4-FFF2-40B4-BE49-F238E27FC236}">
                <a16:creationId xmlns:a16="http://schemas.microsoft.com/office/drawing/2014/main" id="{007D1934-B883-4214-85FF-D40FF606A9AD}"/>
              </a:ext>
            </a:extLst>
          </p:cNvPr>
          <p:cNvSpPr txBox="1"/>
          <p:nvPr/>
        </p:nvSpPr>
        <p:spPr>
          <a:xfrm>
            <a:off x="4010314" y="4561647"/>
            <a:ext cx="4753430" cy="299313"/>
          </a:xfrm>
          <a:prstGeom prst="rect">
            <a:avLst/>
          </a:prstGeom>
          <a:noFill/>
        </p:spPr>
        <p:txBody>
          <a:bodyPr wrap="square" rtlCol="0">
            <a:spAutoFit/>
          </a:bodyPr>
          <a:lstStyle>
            <a:defPPr>
              <a:defRPr lang="zh-CN"/>
            </a:defPPr>
            <a:lvl1pPr algn="ctr">
              <a:lnSpc>
                <a:spcPct val="150000"/>
              </a:lnSpc>
              <a:defRPr sz="1000"/>
            </a:lvl1pPr>
          </a:lstStyle>
          <a:p>
            <a:pPr marL="171450" indent="-171450" algn="l" defTabSz="913765">
              <a:lnSpc>
                <a:spcPct val="150000"/>
              </a:lnSpc>
              <a:buSzPct val="25000"/>
              <a:buFont typeface="Wingdings" panose="05000000000000000000" pitchFamily="2" charset="2"/>
              <a:buChar char="l"/>
              <a:defRPr/>
            </a:pPr>
            <a:r>
              <a:rPr kumimoji="0" lang="en-US" altLang="zh-CN" b="0" i="0" u="none" strike="noStrike" kern="1200" cap="none" spc="0" normalizeH="0" baseline="0" noProof="0" dirty="0">
                <a:ln>
                  <a:noFill/>
                </a:ln>
                <a:effectLst/>
                <a:uLnTx/>
                <a:uFillTx/>
              </a:rPr>
              <a:t>In this part,</a:t>
            </a:r>
            <a:r>
              <a:rPr lang="en-US" altLang="zh-CN" dirty="0"/>
              <a:t> we show the</a:t>
            </a:r>
            <a:r>
              <a:rPr kumimoji="0" lang="en-US" altLang="zh-CN" b="0" i="0" u="none" strike="noStrike" kern="1200" cap="none" spc="0" normalizeH="0" baseline="0" noProof="0" dirty="0">
                <a:ln>
                  <a:noFill/>
                </a:ln>
                <a:effectLst/>
                <a:uLnTx/>
                <a:uFillTx/>
              </a:rPr>
              <a:t> description of our data and how we collected the data. </a:t>
            </a:r>
          </a:p>
        </p:txBody>
      </p:sp>
      <p:sp>
        <p:nvSpPr>
          <p:cNvPr id="43" name="îṧ1ïḋe">
            <a:extLst>
              <a:ext uri="{FF2B5EF4-FFF2-40B4-BE49-F238E27FC236}">
                <a16:creationId xmlns:a16="http://schemas.microsoft.com/office/drawing/2014/main" id="{01394111-419C-4D5B-BC1D-0A7D235A3773}"/>
              </a:ext>
            </a:extLst>
          </p:cNvPr>
          <p:cNvSpPr txBox="1"/>
          <p:nvPr/>
        </p:nvSpPr>
        <p:spPr>
          <a:xfrm>
            <a:off x="3788372" y="4320537"/>
            <a:ext cx="4826023" cy="369332"/>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r>
              <a:rPr lang="en-US" altLang="zh-CN" sz="1800" dirty="0">
                <a:solidFill>
                  <a:srgbClr val="0097A9">
                    <a:alpha val="80000"/>
                  </a:srgbClr>
                </a:solidFill>
              </a:rPr>
              <a:t>4. Conclusion, Limitation and improvements</a:t>
            </a:r>
          </a:p>
        </p:txBody>
      </p:sp>
      <p:sp>
        <p:nvSpPr>
          <p:cNvPr id="44" name="iSľïďé">
            <a:extLst>
              <a:ext uri="{FF2B5EF4-FFF2-40B4-BE49-F238E27FC236}">
                <a16:creationId xmlns:a16="http://schemas.microsoft.com/office/drawing/2014/main" id="{506E5288-3C54-47B5-85F9-ABF0E3611831}"/>
              </a:ext>
            </a:extLst>
          </p:cNvPr>
          <p:cNvSpPr/>
          <p:nvPr/>
        </p:nvSpPr>
        <p:spPr>
          <a:xfrm>
            <a:off x="3863009" y="4265135"/>
            <a:ext cx="4666993" cy="58154"/>
          </a:xfrm>
          <a:prstGeom prst="rect">
            <a:avLst/>
          </a:prstGeom>
          <a:solidFill>
            <a:schemeClr val="bg1">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r>
              <a:rPr lang="en-US" sz="1600" b="1" dirty="0">
                <a:solidFill>
                  <a:schemeClr val="tx1"/>
                </a:solidFill>
              </a:rPr>
              <a:t> </a:t>
            </a:r>
          </a:p>
        </p:txBody>
      </p:sp>
    </p:spTree>
    <p:extLst>
      <p:ext uri="{BB962C8B-B14F-4D97-AF65-F5344CB8AC3E}">
        <p14:creationId xmlns:p14="http://schemas.microsoft.com/office/powerpoint/2010/main" val="298701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Prepare Data </a:t>
            </a:r>
            <a:r>
              <a:rPr lang="en-US" altLang="zh-CN" sz="2800" dirty="0"/>
              <a:t>— Description</a:t>
            </a:r>
            <a:r>
              <a:rPr lang="en-US" sz="2800" dirty="0"/>
              <a:t> </a:t>
            </a:r>
          </a:p>
        </p:txBody>
      </p:sp>
      <p:sp>
        <p:nvSpPr>
          <p:cNvPr id="4" name="文本框 3">
            <a:extLst>
              <a:ext uri="{FF2B5EF4-FFF2-40B4-BE49-F238E27FC236}">
                <a16:creationId xmlns:a16="http://schemas.microsoft.com/office/drawing/2014/main" id="{866D72B6-2121-41D0-B420-91316CD14DE4}"/>
              </a:ext>
            </a:extLst>
          </p:cNvPr>
          <p:cNvSpPr txBox="1"/>
          <p:nvPr/>
        </p:nvSpPr>
        <p:spPr>
          <a:xfrm>
            <a:off x="590448" y="1218731"/>
            <a:ext cx="4914742"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 collected 15 companies’ earnings call for building sentiment indicator.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And</a:t>
            </a:r>
            <a:r>
              <a:rPr lang="zh-CN" altLang="en-US" dirty="0"/>
              <a:t> </a:t>
            </a:r>
            <a:r>
              <a:rPr lang="en-US" altLang="zh-CN" dirty="0"/>
              <a:t>then test its predictive ability on fundamentals (the growth rate of the net income, shown as the right chart) .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We filled the missing value by using average values of the same year.</a:t>
            </a:r>
          </a:p>
        </p:txBody>
      </p:sp>
      <p:pic>
        <p:nvPicPr>
          <p:cNvPr id="3" name="图片 2">
            <a:extLst>
              <a:ext uri="{FF2B5EF4-FFF2-40B4-BE49-F238E27FC236}">
                <a16:creationId xmlns:a16="http://schemas.microsoft.com/office/drawing/2014/main" id="{2B88515E-4AEE-4235-A81C-A7B74843635B}"/>
              </a:ext>
            </a:extLst>
          </p:cNvPr>
          <p:cNvPicPr>
            <a:picLocks noChangeAspect="1"/>
          </p:cNvPicPr>
          <p:nvPr/>
        </p:nvPicPr>
        <p:blipFill>
          <a:blip r:embed="rId3"/>
          <a:stretch>
            <a:fillRect/>
          </a:stretch>
        </p:blipFill>
        <p:spPr>
          <a:xfrm>
            <a:off x="5834497" y="1174725"/>
            <a:ext cx="2781685" cy="3402046"/>
          </a:xfrm>
          <a:prstGeom prst="rect">
            <a:avLst/>
          </a:prstGeom>
        </p:spPr>
      </p:pic>
    </p:spTree>
    <p:extLst>
      <p:ext uri="{BB962C8B-B14F-4D97-AF65-F5344CB8AC3E}">
        <p14:creationId xmlns:p14="http://schemas.microsoft.com/office/powerpoint/2010/main" val="300456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Prepare Data </a:t>
            </a:r>
            <a:r>
              <a:rPr lang="en-US" altLang="zh-CN" sz="2800" dirty="0"/>
              <a:t>— Description</a:t>
            </a:r>
            <a:r>
              <a:rPr lang="en-US" sz="2800" dirty="0"/>
              <a:t> </a:t>
            </a:r>
          </a:p>
        </p:txBody>
      </p:sp>
      <p:pic>
        <p:nvPicPr>
          <p:cNvPr id="6" name="图片 5">
            <a:extLst>
              <a:ext uri="{FF2B5EF4-FFF2-40B4-BE49-F238E27FC236}">
                <a16:creationId xmlns:a16="http://schemas.microsoft.com/office/drawing/2014/main" id="{9EE09DC4-E201-4B3D-903E-B4854E436F6E}"/>
              </a:ext>
            </a:extLst>
          </p:cNvPr>
          <p:cNvPicPr>
            <a:picLocks noChangeAspect="1"/>
          </p:cNvPicPr>
          <p:nvPr/>
        </p:nvPicPr>
        <p:blipFill rotWithShape="1">
          <a:blip r:embed="rId3"/>
          <a:srcRect r="15633" b="41548"/>
          <a:stretch/>
        </p:blipFill>
        <p:spPr>
          <a:xfrm>
            <a:off x="3864278" y="805905"/>
            <a:ext cx="5222705" cy="2063012"/>
          </a:xfrm>
          <a:prstGeom prst="rect">
            <a:avLst/>
          </a:prstGeom>
        </p:spPr>
      </p:pic>
      <p:pic>
        <p:nvPicPr>
          <p:cNvPr id="5" name="图片 4">
            <a:extLst>
              <a:ext uri="{FF2B5EF4-FFF2-40B4-BE49-F238E27FC236}">
                <a16:creationId xmlns:a16="http://schemas.microsoft.com/office/drawing/2014/main" id="{F84254CA-4319-42FE-984F-63A6E7F1F898}"/>
              </a:ext>
            </a:extLst>
          </p:cNvPr>
          <p:cNvPicPr>
            <a:picLocks noChangeAspect="1"/>
          </p:cNvPicPr>
          <p:nvPr/>
        </p:nvPicPr>
        <p:blipFill rotWithShape="1">
          <a:blip r:embed="rId4"/>
          <a:srcRect r="9386"/>
          <a:stretch/>
        </p:blipFill>
        <p:spPr>
          <a:xfrm>
            <a:off x="3864279" y="3004255"/>
            <a:ext cx="5222705" cy="1960883"/>
          </a:xfrm>
          <a:prstGeom prst="rect">
            <a:avLst/>
          </a:prstGeom>
        </p:spPr>
      </p:pic>
      <p:sp>
        <p:nvSpPr>
          <p:cNvPr id="8" name="文本框 7">
            <a:extLst>
              <a:ext uri="{FF2B5EF4-FFF2-40B4-BE49-F238E27FC236}">
                <a16:creationId xmlns:a16="http://schemas.microsoft.com/office/drawing/2014/main" id="{B830FAE8-2FB6-43DC-81D4-34AEB036AC97}"/>
              </a:ext>
            </a:extLst>
          </p:cNvPr>
          <p:cNvSpPr txBox="1"/>
          <p:nvPr/>
        </p:nvSpPr>
        <p:spPr>
          <a:xfrm>
            <a:off x="216000" y="1915879"/>
            <a:ext cx="3648278"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We used the transcripts of the earning calls based on the 2018 Q1</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We used the FTSE100 membership list on 02 Jan 2018 to avoid supervisor bias.</a:t>
            </a:r>
          </a:p>
        </p:txBody>
      </p:sp>
    </p:spTree>
    <p:extLst>
      <p:ext uri="{BB962C8B-B14F-4D97-AF65-F5344CB8AC3E}">
        <p14:creationId xmlns:p14="http://schemas.microsoft.com/office/powerpoint/2010/main" val="173967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6000" y="216000"/>
            <a:ext cx="7207150" cy="293044"/>
          </a:xfrm>
        </p:spPr>
        <p:txBody>
          <a:bodyPr/>
          <a:lstStyle/>
          <a:p>
            <a:r>
              <a:rPr lang="en-US" sz="2400" dirty="0"/>
              <a:t>Build Sentiment Indicator </a:t>
            </a:r>
            <a:r>
              <a:rPr lang="en-US" altLang="zh-CN" sz="2400" dirty="0"/>
              <a:t>— Methodology (1)</a:t>
            </a:r>
            <a:r>
              <a:rPr lang="en-US" sz="2400" dirty="0"/>
              <a:t> </a:t>
            </a:r>
          </a:p>
        </p:txBody>
      </p:sp>
      <p:sp>
        <p:nvSpPr>
          <p:cNvPr id="3" name="矩形: 圆角 2">
            <a:extLst>
              <a:ext uri="{FF2B5EF4-FFF2-40B4-BE49-F238E27FC236}">
                <a16:creationId xmlns:a16="http://schemas.microsoft.com/office/drawing/2014/main" id="{9CD513A9-2486-474F-8719-3AA9124232E8}"/>
              </a:ext>
            </a:extLst>
          </p:cNvPr>
          <p:cNvSpPr/>
          <p:nvPr/>
        </p:nvSpPr>
        <p:spPr>
          <a:xfrm>
            <a:off x="618145" y="1444584"/>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Earning Calls (pdf)</a:t>
            </a:r>
            <a:endParaRPr lang="zh-CN" altLang="en-US" dirty="0"/>
          </a:p>
        </p:txBody>
      </p:sp>
      <p:sp>
        <p:nvSpPr>
          <p:cNvPr id="11" name="矩形: 圆角 10">
            <a:extLst>
              <a:ext uri="{FF2B5EF4-FFF2-40B4-BE49-F238E27FC236}">
                <a16:creationId xmlns:a16="http://schemas.microsoft.com/office/drawing/2014/main" id="{2D92EE8C-8308-4FA7-8247-662FB82F61F1}"/>
              </a:ext>
            </a:extLst>
          </p:cNvPr>
          <p:cNvSpPr/>
          <p:nvPr/>
        </p:nvSpPr>
        <p:spPr>
          <a:xfrm>
            <a:off x="6748394" y="1444584"/>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Tokenization (words)</a:t>
            </a:r>
            <a:endParaRPr lang="zh-CN" altLang="en-US" dirty="0"/>
          </a:p>
        </p:txBody>
      </p:sp>
      <p:sp>
        <p:nvSpPr>
          <p:cNvPr id="12" name="矩形: 圆角 11">
            <a:extLst>
              <a:ext uri="{FF2B5EF4-FFF2-40B4-BE49-F238E27FC236}">
                <a16:creationId xmlns:a16="http://schemas.microsoft.com/office/drawing/2014/main" id="{8205A486-E003-4A0A-83BC-90DBC0CADA15}"/>
              </a:ext>
            </a:extLst>
          </p:cNvPr>
          <p:cNvSpPr/>
          <p:nvPr/>
        </p:nvSpPr>
        <p:spPr>
          <a:xfrm>
            <a:off x="6748394" y="2282825"/>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Stemming &amp; Lemmatization</a:t>
            </a:r>
            <a:endParaRPr lang="zh-CN" altLang="en-US" dirty="0"/>
          </a:p>
        </p:txBody>
      </p:sp>
      <p:sp>
        <p:nvSpPr>
          <p:cNvPr id="16" name="矩形: 圆角 15">
            <a:extLst>
              <a:ext uri="{FF2B5EF4-FFF2-40B4-BE49-F238E27FC236}">
                <a16:creationId xmlns:a16="http://schemas.microsoft.com/office/drawing/2014/main" id="{E83F3FFB-58FC-4B03-8003-A80C9E6A7B2A}"/>
              </a:ext>
            </a:extLst>
          </p:cNvPr>
          <p:cNvSpPr/>
          <p:nvPr/>
        </p:nvSpPr>
        <p:spPr>
          <a:xfrm>
            <a:off x="4171537" y="2282825"/>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Lexicon</a:t>
            </a:r>
            <a:endParaRPr lang="zh-CN" altLang="en-US" dirty="0"/>
          </a:p>
        </p:txBody>
      </p:sp>
      <p:sp>
        <p:nvSpPr>
          <p:cNvPr id="18" name="矩形: 圆角 17">
            <a:extLst>
              <a:ext uri="{FF2B5EF4-FFF2-40B4-BE49-F238E27FC236}">
                <a16:creationId xmlns:a16="http://schemas.microsoft.com/office/drawing/2014/main" id="{1EB2B3A3-5666-4D84-BBBA-3268FC48E6A8}"/>
              </a:ext>
            </a:extLst>
          </p:cNvPr>
          <p:cNvSpPr/>
          <p:nvPr/>
        </p:nvSpPr>
        <p:spPr>
          <a:xfrm>
            <a:off x="618145" y="3627290"/>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Sentiment Indicator</a:t>
            </a:r>
            <a:endParaRPr lang="zh-CN" altLang="en-US" dirty="0"/>
          </a:p>
        </p:txBody>
      </p:sp>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ECD48DB9-C29D-4847-BE27-A08F8AA121A5}"/>
                  </a:ext>
                </a:extLst>
              </p:cNvPr>
              <p:cNvSpPr/>
              <p:nvPr/>
            </p:nvSpPr>
            <p:spPr>
              <a:xfrm>
                <a:off x="3129447" y="3098023"/>
                <a:ext cx="5703128" cy="1829477"/>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𝐼</m:t>
                    </m:r>
                    <m:r>
                      <a:rPr lang="en-US" altLang="zh-CN" sz="1600" b="0" i="1" smtClean="0">
                        <a:latin typeface="Cambria Math" panose="02040503050406030204" pitchFamily="18" charset="0"/>
                        <a:ea typeface="Cambria Math" panose="02040503050406030204" pitchFamily="18" charset="0"/>
                      </a:rPr>
                      <m:t>𝑛𝑑𝑖𝑐𝑎𝑡𝑜𝑟</m:t>
                    </m:r>
                    <m:r>
                      <a:rPr lang="en-US" altLang="zh-CN" sz="1600" b="0" i="1" smtClean="0">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ea typeface="Cambria Math" panose="02040503050406030204" pitchFamily="18" charset="0"/>
                          </a:rPr>
                        </m:ctrlPr>
                      </m:fPr>
                      <m:num>
                        <m:nary>
                          <m:naryPr>
                            <m:chr m:val="∑"/>
                            <m:ctrlPr>
                              <a:rPr lang="pt-BR" altLang="zh-CN" sz="1600" i="1">
                                <a:latin typeface="Cambria Math" panose="02040503050406030204" pitchFamily="18" charset="0"/>
                                <a:ea typeface="Cambria Math" panose="02040503050406030204" pitchFamily="18" charset="0"/>
                              </a:rPr>
                            </m:ctrlPr>
                          </m:naryPr>
                          <m:sub>
                            <m:r>
                              <a:rPr lang="en-US" altLang="zh-CN" sz="1600" i="1">
                                <a:latin typeface="Cambria Math" panose="02040503050406030204" pitchFamily="18" charset="0"/>
                                <a:ea typeface="Cambria Math" panose="02040503050406030204" pitchFamily="18" charset="0"/>
                              </a:rPr>
                              <m:t>𝑖</m:t>
                            </m:r>
                            <m:r>
                              <a:rPr lang="pt-BR" altLang="zh-CN" sz="1600" i="1">
                                <a:latin typeface="Cambria Math" panose="02040503050406030204" pitchFamily="18" charset="0"/>
                                <a:ea typeface="Cambria Math" panose="02040503050406030204" pitchFamily="18" charset="0"/>
                              </a:rPr>
                              <m:t>=1</m:t>
                            </m:r>
                          </m:sub>
                          <m:sup>
                            <m:r>
                              <a:rPr lang="en-US" altLang="zh-CN" sz="1600" i="1">
                                <a:latin typeface="Cambria Math" panose="02040503050406030204" pitchFamily="18" charset="0"/>
                                <a:ea typeface="Cambria Math" panose="02040503050406030204" pitchFamily="18" charset="0"/>
                              </a:rPr>
                              <m:t>𝑁</m:t>
                            </m:r>
                          </m:sup>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𝑤</m:t>
                                </m:r>
                              </m:e>
                              <m:sub>
                                <m:r>
                                  <a:rPr lang="en-US" altLang="zh-CN" sz="1600" i="1">
                                    <a:latin typeface="Cambria Math" panose="02040503050406030204" pitchFamily="18" charset="0"/>
                                    <a:ea typeface="Cambria Math" panose="02040503050406030204" pitchFamily="18" charset="0"/>
                                  </a:rPr>
                                  <m:t>𝑖</m:t>
                                </m:r>
                              </m:sub>
                            </m:sSub>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𝑆𝑐𝑜𝑟𝑒</m:t>
                            </m:r>
                            <m:r>
                              <a:rPr lang="en-US" altLang="zh-CN" sz="1600" i="1">
                                <a:latin typeface="Cambria Math" panose="02040503050406030204" pitchFamily="18" charset="0"/>
                                <a:ea typeface="Cambria Math" panose="02040503050406030204" pitchFamily="18" charset="0"/>
                              </a:rPr>
                              <m:t>_</m:t>
                            </m:r>
                            <m:r>
                              <a:rPr lang="en-US" altLang="zh-CN" sz="1600" i="1">
                                <a:latin typeface="Cambria Math" panose="02040503050406030204" pitchFamily="18" charset="0"/>
                                <a:ea typeface="Cambria Math" panose="02040503050406030204" pitchFamily="18" charset="0"/>
                              </a:rPr>
                              <m:t>𝑖</m:t>
                            </m:r>
                          </m:e>
                        </m:nary>
                      </m:num>
                      <m:den>
                        <m:nary>
                          <m:naryPr>
                            <m:chr m:val="∑"/>
                            <m:ctrlPr>
                              <a:rPr lang="pt-BR" altLang="zh-CN" sz="1600" i="1">
                                <a:latin typeface="Cambria Math" panose="02040503050406030204" pitchFamily="18" charset="0"/>
                                <a:ea typeface="Cambria Math" panose="02040503050406030204" pitchFamily="18" charset="0"/>
                              </a:rPr>
                            </m:ctrlPr>
                          </m:naryPr>
                          <m:sub>
                            <m:r>
                              <a:rPr lang="en-US" altLang="zh-CN" sz="1600" i="1">
                                <a:latin typeface="Cambria Math" panose="02040503050406030204" pitchFamily="18" charset="0"/>
                                <a:ea typeface="Cambria Math" panose="02040503050406030204" pitchFamily="18" charset="0"/>
                              </a:rPr>
                              <m:t>𝑖</m:t>
                            </m:r>
                            <m:r>
                              <a:rPr lang="pt-BR" altLang="zh-CN" sz="1600" i="1">
                                <a:latin typeface="Cambria Math" panose="02040503050406030204" pitchFamily="18" charset="0"/>
                                <a:ea typeface="Cambria Math" panose="02040503050406030204" pitchFamily="18" charset="0"/>
                              </a:rPr>
                              <m:t>=1</m:t>
                            </m:r>
                          </m:sub>
                          <m:sup>
                            <m:r>
                              <a:rPr lang="en-US" altLang="zh-CN" sz="1600" i="1">
                                <a:latin typeface="Cambria Math" panose="02040503050406030204" pitchFamily="18" charset="0"/>
                                <a:ea typeface="Cambria Math" panose="02040503050406030204" pitchFamily="18" charset="0"/>
                              </a:rPr>
                              <m:t>𝑁</m:t>
                            </m:r>
                          </m:sup>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𝑤</m:t>
                                </m:r>
                              </m:e>
                              <m:sub>
                                <m:r>
                                  <a:rPr lang="en-US" altLang="zh-CN" sz="1600" i="1">
                                    <a:latin typeface="Cambria Math" panose="02040503050406030204" pitchFamily="18" charset="0"/>
                                    <a:ea typeface="Cambria Math" panose="02040503050406030204" pitchFamily="18" charset="0"/>
                                  </a:rPr>
                                  <m:t>𝑖</m:t>
                                </m:r>
                              </m:sub>
                            </m:sSub>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𝑆𝑐𝑜𝑟𝑒</m:t>
                            </m:r>
                            <m:r>
                              <a:rPr lang="en-US" altLang="zh-CN" sz="1600" i="1">
                                <a:latin typeface="Cambria Math" panose="02040503050406030204" pitchFamily="18" charset="0"/>
                                <a:ea typeface="Cambria Math" panose="02040503050406030204" pitchFamily="18" charset="0"/>
                              </a:rPr>
                              <m:t>_</m:t>
                            </m:r>
                            <m:r>
                              <a:rPr lang="en-US" altLang="zh-CN" sz="1600" i="1">
                                <a:latin typeface="Cambria Math" panose="02040503050406030204" pitchFamily="18" charset="0"/>
                                <a:ea typeface="Cambria Math" panose="02040503050406030204" pitchFamily="18" charset="0"/>
                              </a:rPr>
                              <m:t>𝑖</m:t>
                            </m:r>
                            <m:r>
                              <a:rPr lang="en-US" altLang="zh-CN" sz="1600" i="1">
                                <a:latin typeface="Cambria Math" panose="02040503050406030204" pitchFamily="18" charset="0"/>
                                <a:ea typeface="Cambria Math" panose="02040503050406030204" pitchFamily="18" charset="0"/>
                              </a:rPr>
                              <m:t>|</m:t>
                            </m:r>
                          </m:e>
                        </m:nary>
                      </m:den>
                    </m:f>
                  </m:oMath>
                </a14:m>
                <a:endParaRPr lang="en-US" altLang="zh-CN" sz="1600" dirty="0">
                  <a:ea typeface="Cambria Math" panose="02040503050406030204" pitchFamily="18" charset="0"/>
                </a:endParaRPr>
              </a:p>
              <a:p>
                <a:pPr marL="285750" indent="-285750">
                  <a:buFont typeface="Arial" panose="020B0604020202020204" pitchFamily="34" charset="0"/>
                  <a:buChar char="•"/>
                </a:pPr>
                <a:r>
                  <a:rPr lang="en-US" altLang="zh-CN" sz="1600" dirty="0">
                    <a:ea typeface="Cambria Math" panose="02040503050406030204" pitchFamily="18" charset="0"/>
                  </a:rPr>
                  <a:t>N </a:t>
                </a:r>
                <a:r>
                  <a:rPr lang="en-US" altLang="zh-CN" sz="1600" dirty="0"/>
                  <a:t>is the total amount of tokens</a:t>
                </a:r>
              </a:p>
              <a:p>
                <a:pPr marL="285750" indent="-285750">
                  <a:buFont typeface="Arial" panose="020B0604020202020204" pitchFamily="34" charset="0"/>
                  <a:buChar char="•"/>
                </a:pPr>
                <a14:m>
                  <m:oMath xmlns:m="http://schemas.openxmlformats.org/officeDocument/2006/math">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𝑤</m:t>
                        </m:r>
                      </m:e>
                      <m:sub>
                        <m:r>
                          <a:rPr lang="en-US" altLang="zh-CN" sz="1600" i="1">
                            <a:latin typeface="Cambria Math" panose="02040503050406030204" pitchFamily="18" charset="0"/>
                            <a:ea typeface="Cambria Math" panose="02040503050406030204" pitchFamily="18" charset="0"/>
                          </a:rPr>
                          <m:t>𝑖</m:t>
                        </m:r>
                      </m:sub>
                    </m:sSub>
                  </m:oMath>
                </a14:m>
                <a:r>
                  <a:rPr lang="en-US" altLang="zh-CN" sz="1600" dirty="0"/>
                  <a:t> is calculated according to the IF-IDF method. The weight is used for measuring the importance of a single word.</a:t>
                </a:r>
              </a:p>
            </p:txBody>
          </p:sp>
        </mc:Choice>
        <mc:Fallback xmlns="">
          <p:sp>
            <p:nvSpPr>
              <p:cNvPr id="19" name="矩形: 圆角 18">
                <a:extLst>
                  <a:ext uri="{FF2B5EF4-FFF2-40B4-BE49-F238E27FC236}">
                    <a16:creationId xmlns:a16="http://schemas.microsoft.com/office/drawing/2014/main" id="{ECD48DB9-C29D-4847-BE27-A08F8AA121A5}"/>
                  </a:ext>
                </a:extLst>
              </p:cNvPr>
              <p:cNvSpPr>
                <a:spLocks noRot="1" noChangeAspect="1" noMove="1" noResize="1" noEditPoints="1" noAdjustHandles="1" noChangeArrowheads="1" noChangeShapeType="1" noTextEdit="1"/>
              </p:cNvSpPr>
              <p:nvPr/>
            </p:nvSpPr>
            <p:spPr>
              <a:xfrm>
                <a:off x="3129447" y="3098023"/>
                <a:ext cx="5703128" cy="1829477"/>
              </a:xfrm>
              <a:prstGeom prst="roundRect">
                <a:avLst/>
              </a:prstGeom>
              <a:blipFill>
                <a:blip r:embed="rId3"/>
                <a:stretch>
                  <a:fillRect/>
                </a:stretch>
              </a:blipFill>
              <a:ln w="28575">
                <a:solidFill>
                  <a:schemeClr val="accent5">
                    <a:lumMod val="40000"/>
                    <a:lumOff val="60000"/>
                  </a:schemeClr>
                </a:solidFill>
              </a:ln>
            </p:spPr>
            <p:txBody>
              <a:bodyPr/>
              <a:lstStyle/>
              <a:p>
                <a:r>
                  <a:rPr lang="zh-CN" altLang="en-US">
                    <a:noFill/>
                  </a:rPr>
                  <a:t> </a:t>
                </a:r>
              </a:p>
            </p:txBody>
          </p:sp>
        </mc:Fallback>
      </mc:AlternateContent>
      <p:sp>
        <p:nvSpPr>
          <p:cNvPr id="10" name="îŝļïḍé">
            <a:extLst>
              <a:ext uri="{FF2B5EF4-FFF2-40B4-BE49-F238E27FC236}">
                <a16:creationId xmlns:a16="http://schemas.microsoft.com/office/drawing/2014/main" id="{10B3B90C-8EA0-4860-87C2-140A305F2B45}"/>
              </a:ext>
            </a:extLst>
          </p:cNvPr>
          <p:cNvSpPr txBox="1"/>
          <p:nvPr/>
        </p:nvSpPr>
        <p:spPr>
          <a:xfrm>
            <a:off x="386794" y="733815"/>
            <a:ext cx="7663902" cy="423449"/>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600" dirty="0"/>
              <a:t>We followed the following process to build the lexicon-based sentiment indicator:  </a:t>
            </a:r>
          </a:p>
        </p:txBody>
      </p:sp>
      <p:sp>
        <p:nvSpPr>
          <p:cNvPr id="13" name="矩形: 圆角 12">
            <a:extLst>
              <a:ext uri="{FF2B5EF4-FFF2-40B4-BE49-F238E27FC236}">
                <a16:creationId xmlns:a16="http://schemas.microsoft.com/office/drawing/2014/main" id="{98CC4E6F-173F-4BA5-889A-E7DC7C6BBCD2}"/>
              </a:ext>
            </a:extLst>
          </p:cNvPr>
          <p:cNvSpPr/>
          <p:nvPr/>
        </p:nvSpPr>
        <p:spPr>
          <a:xfrm>
            <a:off x="4171537" y="1444584"/>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Text</a:t>
            </a:r>
            <a:endParaRPr lang="zh-CN" altLang="en-US" dirty="0"/>
          </a:p>
        </p:txBody>
      </p:sp>
      <p:cxnSp>
        <p:nvCxnSpPr>
          <p:cNvPr id="4" name="直接箭头连接符 3">
            <a:extLst>
              <a:ext uri="{FF2B5EF4-FFF2-40B4-BE49-F238E27FC236}">
                <a16:creationId xmlns:a16="http://schemas.microsoft.com/office/drawing/2014/main" id="{1711E02E-302B-4BA3-A5F8-EAD0FEF442FF}"/>
              </a:ext>
            </a:extLst>
          </p:cNvPr>
          <p:cNvCxnSpPr>
            <a:stCxn id="3" idx="3"/>
            <a:endCxn id="13" idx="1"/>
          </p:cNvCxnSpPr>
          <p:nvPr/>
        </p:nvCxnSpPr>
        <p:spPr>
          <a:xfrm>
            <a:off x="2586645" y="1733509"/>
            <a:ext cx="1584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87216A2-D110-472B-8BB6-DDCFDC42016E}"/>
              </a:ext>
            </a:extLst>
          </p:cNvPr>
          <p:cNvSpPr txBox="1"/>
          <p:nvPr/>
        </p:nvSpPr>
        <p:spPr>
          <a:xfrm>
            <a:off x="2596220" y="1325664"/>
            <a:ext cx="1483633" cy="430887"/>
          </a:xfrm>
          <a:prstGeom prst="rect">
            <a:avLst/>
          </a:prstGeom>
          <a:noFill/>
        </p:spPr>
        <p:txBody>
          <a:bodyPr wrap="square" rtlCol="0">
            <a:spAutoFit/>
          </a:bodyPr>
          <a:lstStyle/>
          <a:p>
            <a:r>
              <a:rPr lang="en-US" altLang="zh-CN" sz="1100" dirty="0"/>
              <a:t>Using </a:t>
            </a:r>
            <a:r>
              <a:rPr lang="en-US" altLang="zh-CN" sz="1100" dirty="0" err="1"/>
              <a:t>pdfPlumber</a:t>
            </a:r>
            <a:r>
              <a:rPr lang="en-US" altLang="zh-CN" sz="1100" dirty="0"/>
              <a:t> to extract the full text</a:t>
            </a:r>
            <a:endParaRPr lang="zh-CN" altLang="en-US" sz="1100" dirty="0"/>
          </a:p>
        </p:txBody>
      </p:sp>
      <p:cxnSp>
        <p:nvCxnSpPr>
          <p:cNvPr id="14" name="直接箭头连接符 13">
            <a:extLst>
              <a:ext uri="{FF2B5EF4-FFF2-40B4-BE49-F238E27FC236}">
                <a16:creationId xmlns:a16="http://schemas.microsoft.com/office/drawing/2014/main" id="{C72C87DC-5504-40FF-8997-79DD5B4EEC39}"/>
              </a:ext>
            </a:extLst>
          </p:cNvPr>
          <p:cNvCxnSpPr>
            <a:stCxn id="13" idx="3"/>
            <a:endCxn id="11" idx="1"/>
          </p:cNvCxnSpPr>
          <p:nvPr/>
        </p:nvCxnSpPr>
        <p:spPr>
          <a:xfrm>
            <a:off x="6140037" y="1733509"/>
            <a:ext cx="608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1C22C6E-CBCF-43B9-9A77-A6F71633BCE4}"/>
              </a:ext>
            </a:extLst>
          </p:cNvPr>
          <p:cNvCxnSpPr>
            <a:stCxn id="11" idx="2"/>
            <a:endCxn id="12" idx="0"/>
          </p:cNvCxnSpPr>
          <p:nvPr/>
        </p:nvCxnSpPr>
        <p:spPr>
          <a:xfrm>
            <a:off x="7732644" y="2022434"/>
            <a:ext cx="0" cy="2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4FA8D05-CBF9-48B0-ADA2-DE97B7DA0395}"/>
              </a:ext>
            </a:extLst>
          </p:cNvPr>
          <p:cNvCxnSpPr>
            <a:stCxn id="12" idx="1"/>
            <a:endCxn id="16" idx="3"/>
          </p:cNvCxnSpPr>
          <p:nvPr/>
        </p:nvCxnSpPr>
        <p:spPr>
          <a:xfrm flipH="1">
            <a:off x="6140037" y="2571750"/>
            <a:ext cx="608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F529BEFA-6810-4D6C-8980-D4592C5F9094}"/>
              </a:ext>
            </a:extLst>
          </p:cNvPr>
          <p:cNvSpPr/>
          <p:nvPr/>
        </p:nvSpPr>
        <p:spPr>
          <a:xfrm>
            <a:off x="618145" y="2282825"/>
            <a:ext cx="1968500" cy="577850"/>
          </a:xfrm>
          <a:prstGeom prst="roundRect">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Get scores for each token.</a:t>
            </a:r>
          </a:p>
          <a:p>
            <a:pPr algn="ctr"/>
            <a:r>
              <a:rPr lang="en-US" altLang="zh-CN" sz="1200" dirty="0"/>
              <a:t>Score = 0(</a:t>
            </a:r>
            <a:r>
              <a:rPr lang="en-US" altLang="zh-CN" sz="1200" dirty="0" err="1"/>
              <a:t>neutural</a:t>
            </a:r>
            <a:r>
              <a:rPr lang="en-US" altLang="zh-CN" sz="1200" dirty="0"/>
              <a:t>), 1(positive), -1(negative) </a:t>
            </a:r>
            <a:endParaRPr lang="zh-CN" altLang="en-US" sz="1200" dirty="0"/>
          </a:p>
        </p:txBody>
      </p:sp>
      <p:cxnSp>
        <p:nvCxnSpPr>
          <p:cNvPr id="25" name="直接箭头连接符 24">
            <a:extLst>
              <a:ext uri="{FF2B5EF4-FFF2-40B4-BE49-F238E27FC236}">
                <a16:creationId xmlns:a16="http://schemas.microsoft.com/office/drawing/2014/main" id="{9819C40E-E68E-4F4E-8EED-6651111F2374}"/>
              </a:ext>
            </a:extLst>
          </p:cNvPr>
          <p:cNvCxnSpPr>
            <a:stCxn id="16" idx="1"/>
            <a:endCxn id="22" idx="3"/>
          </p:cNvCxnSpPr>
          <p:nvPr/>
        </p:nvCxnSpPr>
        <p:spPr>
          <a:xfrm flipH="1">
            <a:off x="2586645" y="2571750"/>
            <a:ext cx="1584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02EDD91-8B86-42B3-B2BD-4A0F1D0CC00D}"/>
              </a:ext>
            </a:extLst>
          </p:cNvPr>
          <p:cNvCxnSpPr>
            <a:stCxn id="22" idx="2"/>
            <a:endCxn id="18" idx="0"/>
          </p:cNvCxnSpPr>
          <p:nvPr/>
        </p:nvCxnSpPr>
        <p:spPr>
          <a:xfrm>
            <a:off x="1602395" y="2860675"/>
            <a:ext cx="0" cy="76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左大括号 30">
            <a:extLst>
              <a:ext uri="{FF2B5EF4-FFF2-40B4-BE49-F238E27FC236}">
                <a16:creationId xmlns:a16="http://schemas.microsoft.com/office/drawing/2014/main" id="{667223AC-2898-4BE2-B2C9-54D8C6ECC839}"/>
              </a:ext>
            </a:extLst>
          </p:cNvPr>
          <p:cNvSpPr/>
          <p:nvPr/>
        </p:nvSpPr>
        <p:spPr>
          <a:xfrm>
            <a:off x="2586645" y="3359426"/>
            <a:ext cx="395094" cy="11891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5FA21D7-2A94-46BA-BCDC-6EAF4CA8B6FD}"/>
              </a:ext>
            </a:extLst>
          </p:cNvPr>
          <p:cNvSpPr txBox="1"/>
          <p:nvPr/>
        </p:nvSpPr>
        <p:spPr>
          <a:xfrm>
            <a:off x="2637274" y="2161259"/>
            <a:ext cx="1709439" cy="430887"/>
          </a:xfrm>
          <a:prstGeom prst="rect">
            <a:avLst/>
          </a:prstGeom>
          <a:noFill/>
        </p:spPr>
        <p:txBody>
          <a:bodyPr wrap="square" rtlCol="0">
            <a:spAutoFit/>
          </a:bodyPr>
          <a:lstStyle/>
          <a:p>
            <a:r>
              <a:rPr lang="en-US" altLang="zh-CN" sz="1100" dirty="0"/>
              <a:t>Mapping words &amp; sentiment classification</a:t>
            </a:r>
            <a:endParaRPr lang="zh-CN" altLang="en-US" sz="1100" dirty="0"/>
          </a:p>
        </p:txBody>
      </p:sp>
    </p:spTree>
    <p:extLst>
      <p:ext uri="{BB962C8B-B14F-4D97-AF65-F5344CB8AC3E}">
        <p14:creationId xmlns:p14="http://schemas.microsoft.com/office/powerpoint/2010/main" val="139828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5999" y="216000"/>
            <a:ext cx="7350991" cy="293044"/>
          </a:xfrm>
        </p:spPr>
        <p:txBody>
          <a:bodyPr/>
          <a:lstStyle/>
          <a:p>
            <a:r>
              <a:rPr lang="en-US" altLang="zh-CN" sz="2400" dirty="0"/>
              <a:t>Build Sentiment Indicator — Methodology (2) </a:t>
            </a:r>
          </a:p>
        </p:txBody>
      </p:sp>
      <p:sp>
        <p:nvSpPr>
          <p:cNvPr id="4" name="îŝļïḍé">
            <a:extLst>
              <a:ext uri="{FF2B5EF4-FFF2-40B4-BE49-F238E27FC236}">
                <a16:creationId xmlns:a16="http://schemas.microsoft.com/office/drawing/2014/main" id="{A1244549-6777-41B0-A297-8E30EBE29BA8}"/>
              </a:ext>
            </a:extLst>
          </p:cNvPr>
          <p:cNvSpPr txBox="1"/>
          <p:nvPr/>
        </p:nvSpPr>
        <p:spPr>
          <a:xfrm>
            <a:off x="313907" y="751785"/>
            <a:ext cx="7663902" cy="464871"/>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800" dirty="0"/>
              <a:t>The choice of lexicon:  </a:t>
            </a:r>
          </a:p>
        </p:txBody>
      </p:sp>
      <p:graphicFrame>
        <p:nvGraphicFramePr>
          <p:cNvPr id="5" name="表格 20">
            <a:extLst>
              <a:ext uri="{FF2B5EF4-FFF2-40B4-BE49-F238E27FC236}">
                <a16:creationId xmlns:a16="http://schemas.microsoft.com/office/drawing/2014/main" id="{09580DA5-9E80-4F16-9133-D3F9177CC2C6}"/>
              </a:ext>
            </a:extLst>
          </p:cNvPr>
          <p:cNvGraphicFramePr>
            <a:graphicFrameLocks noGrp="1"/>
          </p:cNvGraphicFramePr>
          <p:nvPr>
            <p:extLst>
              <p:ext uri="{D42A27DB-BD31-4B8C-83A1-F6EECF244321}">
                <p14:modId xmlns:p14="http://schemas.microsoft.com/office/powerpoint/2010/main" val="176041296"/>
              </p:ext>
            </p:extLst>
          </p:nvPr>
        </p:nvGraphicFramePr>
        <p:xfrm>
          <a:off x="651836" y="1359003"/>
          <a:ext cx="8101225" cy="3210120"/>
        </p:xfrm>
        <a:graphic>
          <a:graphicData uri="http://schemas.openxmlformats.org/drawingml/2006/table">
            <a:tbl>
              <a:tblPr firstRow="1" bandRow="1">
                <a:tableStyleId>{5C22544A-7EE6-4342-B048-85BDC9FD1C3A}</a:tableStyleId>
              </a:tblPr>
              <a:tblGrid>
                <a:gridCol w="1311667">
                  <a:extLst>
                    <a:ext uri="{9D8B030D-6E8A-4147-A177-3AD203B41FA5}">
                      <a16:colId xmlns:a16="http://schemas.microsoft.com/office/drawing/2014/main" val="424878261"/>
                    </a:ext>
                  </a:extLst>
                </a:gridCol>
                <a:gridCol w="1280170">
                  <a:extLst>
                    <a:ext uri="{9D8B030D-6E8A-4147-A177-3AD203B41FA5}">
                      <a16:colId xmlns:a16="http://schemas.microsoft.com/office/drawing/2014/main" val="2884575614"/>
                    </a:ext>
                  </a:extLst>
                </a:gridCol>
                <a:gridCol w="1315075">
                  <a:extLst>
                    <a:ext uri="{9D8B030D-6E8A-4147-A177-3AD203B41FA5}">
                      <a16:colId xmlns:a16="http://schemas.microsoft.com/office/drawing/2014/main" val="3498378357"/>
                    </a:ext>
                  </a:extLst>
                </a:gridCol>
                <a:gridCol w="4194313">
                  <a:extLst>
                    <a:ext uri="{9D8B030D-6E8A-4147-A177-3AD203B41FA5}">
                      <a16:colId xmlns:a16="http://schemas.microsoft.com/office/drawing/2014/main" val="1526240475"/>
                    </a:ext>
                  </a:extLst>
                </a:gridCol>
              </a:tblGrid>
              <a:tr h="947147">
                <a:tc>
                  <a:txBody>
                    <a:bodyPr/>
                    <a:lstStyle/>
                    <a:p>
                      <a:r>
                        <a:rPr lang="en-US" altLang="zh-CN" dirty="0">
                          <a:solidFill>
                            <a:schemeClr val="tx1"/>
                          </a:solidFill>
                        </a:rPr>
                        <a:t>Lexicon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The total number of </a:t>
                      </a:r>
                    </a:p>
                    <a:p>
                      <a:r>
                        <a:rPr lang="en-US" altLang="zh-CN" dirty="0">
                          <a:solidFill>
                            <a:schemeClr val="tx1"/>
                          </a:solidFill>
                        </a:rPr>
                        <a:t>Positive Words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The total number of </a:t>
                      </a:r>
                    </a:p>
                    <a:p>
                      <a:r>
                        <a:rPr lang="en-US" altLang="zh-CN" dirty="0">
                          <a:solidFill>
                            <a:schemeClr val="tx1"/>
                          </a:solidFill>
                        </a:rPr>
                        <a:t>Negative Words</a:t>
                      </a:r>
                      <a:endParaRPr lang="zh-CN" altLang="en-US" dirty="0">
                        <a:solidFill>
                          <a:schemeClr val="tx1"/>
                        </a:solidFill>
                      </a:endParaRP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Comments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1639695"/>
                  </a:ext>
                </a:extLst>
              </a:tr>
              <a:tr h="402092">
                <a:tc>
                  <a:txBody>
                    <a:bodyPr/>
                    <a:lstStyle/>
                    <a:p>
                      <a:r>
                        <a:rPr lang="en-US" altLang="zh-CN" sz="1200" dirty="0">
                          <a:solidFill>
                            <a:schemeClr val="tx1"/>
                          </a:solidFill>
                        </a:rPr>
                        <a:t>GI (</a:t>
                      </a:r>
                      <a:r>
                        <a:rPr lang="en-US" altLang="zh-CN" sz="1200" dirty="0"/>
                        <a:t>General Inquirer</a:t>
                      </a:r>
                      <a:r>
                        <a:rPr lang="en-US" altLang="zh-CN" sz="1200" dirty="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1915</a:t>
                      </a:r>
                    </a:p>
                    <a:p>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2291</a:t>
                      </a:r>
                    </a:p>
                    <a:p>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General dictionary. We choose this lexicon as a benchmark. </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412742"/>
                  </a:ext>
                </a:extLst>
              </a:tr>
              <a:tr h="397190">
                <a:tc>
                  <a:txBody>
                    <a:bodyPr/>
                    <a:lstStyle/>
                    <a:p>
                      <a:r>
                        <a:rPr lang="en-US" altLang="zh-CN" sz="1200" dirty="0">
                          <a:solidFill>
                            <a:schemeClr val="tx1"/>
                          </a:solidFill>
                        </a:rPr>
                        <a:t>LM (</a:t>
                      </a:r>
                      <a:r>
                        <a:rPr lang="en-US" altLang="zh-CN" sz="1200" dirty="0"/>
                        <a:t>Loughran-McDonald</a:t>
                      </a:r>
                      <a:r>
                        <a:rPr lang="en-US" altLang="zh-CN" sz="1200" dirty="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354</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2355</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General dictionary. We choose this lexicon as a benchmark. </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9969735"/>
                  </a:ext>
                </a:extLst>
              </a:tr>
              <a:tr h="397190">
                <a:tc>
                  <a:txBody>
                    <a:bodyPr/>
                    <a:lstStyle/>
                    <a:p>
                      <a:r>
                        <a:rPr lang="en-US" altLang="zh-CN" sz="1200" dirty="0"/>
                        <a:t>HW (Henry Word list [1])</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106</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106</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The lexicon is specific to the domain of financial disclosure. We choose this lexicon because its more powerful that general lexicon ([1] Henry 2010). Because general lexicon likely omit words that would be considered positive of negative in the context of financial disclosure and include words that would not. </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645116"/>
                  </a:ext>
                </a:extLst>
              </a:tr>
              <a:tr h="342733">
                <a:tc>
                  <a:txBody>
                    <a:bodyPr/>
                    <a:lstStyle/>
                    <a:p>
                      <a:r>
                        <a:rPr lang="en-US" altLang="zh-CN" sz="1200" dirty="0">
                          <a:solidFill>
                            <a:schemeClr val="tx1"/>
                          </a:solidFill>
                        </a:rPr>
                        <a:t>GI+LM+HW</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3428</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4648</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a:solidFill>
                            <a:schemeClr val="tx1"/>
                          </a:solidFill>
                        </a:rPr>
                        <a:t>We choose this lexicon to test if the aggregation is better. </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5848415"/>
                  </a:ext>
                </a:extLst>
              </a:tr>
            </a:tbl>
          </a:graphicData>
        </a:graphic>
      </p:graphicFrame>
      <p:sp>
        <p:nvSpPr>
          <p:cNvPr id="3" name="文本框 2">
            <a:extLst>
              <a:ext uri="{FF2B5EF4-FFF2-40B4-BE49-F238E27FC236}">
                <a16:creationId xmlns:a16="http://schemas.microsoft.com/office/drawing/2014/main" id="{190F722E-6298-48DE-8566-A88C0EB6E406}"/>
              </a:ext>
            </a:extLst>
          </p:cNvPr>
          <p:cNvSpPr txBox="1"/>
          <p:nvPr/>
        </p:nvSpPr>
        <p:spPr>
          <a:xfrm>
            <a:off x="148255" y="4794119"/>
            <a:ext cx="8331866" cy="430887"/>
          </a:xfrm>
          <a:prstGeom prst="rect">
            <a:avLst/>
          </a:prstGeom>
          <a:noFill/>
        </p:spPr>
        <p:txBody>
          <a:bodyPr wrap="square" rtlCol="0">
            <a:spAutoFit/>
          </a:bodyPr>
          <a:lstStyle/>
          <a:p>
            <a:r>
              <a:rPr lang="en-US" altLang="zh-CN" sz="1100" dirty="0">
                <a:solidFill>
                  <a:schemeClr val="bg1">
                    <a:lumMod val="65000"/>
                  </a:schemeClr>
                </a:solidFill>
              </a:rPr>
              <a:t>[1]: </a:t>
            </a:r>
            <a:r>
              <a:rPr lang="en-US" altLang="zh-CN" sz="1100" b="0" i="0" dirty="0">
                <a:solidFill>
                  <a:schemeClr val="bg1">
                    <a:lumMod val="65000"/>
                  </a:schemeClr>
                </a:solidFill>
                <a:effectLst/>
                <a:latin typeface="Arial" panose="020B0604020202020204" pitchFamily="34" charset="0"/>
              </a:rPr>
              <a:t>Henry E, Leone AJ. Measuring qualitative information in capital markets research. </a:t>
            </a:r>
            <a:r>
              <a:rPr lang="en-US" altLang="zh-CN" sz="1100" b="0" i="0" dirty="0" err="1">
                <a:solidFill>
                  <a:schemeClr val="bg1">
                    <a:lumMod val="65000"/>
                  </a:schemeClr>
                </a:solidFill>
                <a:effectLst/>
                <a:latin typeface="Arial" panose="020B0604020202020204" pitchFamily="34" charset="0"/>
              </a:rPr>
              <a:t>Papel</a:t>
            </a:r>
            <a:r>
              <a:rPr lang="en-US" altLang="zh-CN" sz="1100" b="0" i="0" dirty="0">
                <a:solidFill>
                  <a:schemeClr val="bg1">
                    <a:lumMod val="65000"/>
                  </a:schemeClr>
                </a:solidFill>
                <a:effectLst/>
                <a:latin typeface="Arial" panose="020B0604020202020204" pitchFamily="34" charset="0"/>
              </a:rPr>
              <a:t> de </a:t>
            </a:r>
            <a:r>
              <a:rPr lang="en-US" altLang="zh-CN" sz="1100" b="0" i="0" dirty="0" err="1">
                <a:solidFill>
                  <a:schemeClr val="bg1">
                    <a:lumMod val="65000"/>
                  </a:schemeClr>
                </a:solidFill>
                <a:effectLst/>
                <a:latin typeface="Arial" panose="020B0604020202020204" pitchFamily="34" charset="0"/>
              </a:rPr>
              <a:t>trabajo</a:t>
            </a:r>
            <a:r>
              <a:rPr lang="en-US" altLang="zh-CN" sz="1100" b="0" i="0" dirty="0">
                <a:solidFill>
                  <a:schemeClr val="bg1">
                    <a:lumMod val="65000"/>
                  </a:schemeClr>
                </a:solidFill>
                <a:effectLst/>
                <a:latin typeface="Arial" panose="020B0604020202020204" pitchFamily="34" charset="0"/>
              </a:rPr>
              <a:t>. 2010 Nov.</a:t>
            </a:r>
          </a:p>
          <a:p>
            <a:endParaRPr lang="zh-CN" altLang="en-US" sz="1100" dirty="0">
              <a:solidFill>
                <a:schemeClr val="bg1">
                  <a:lumMod val="65000"/>
                </a:schemeClr>
              </a:solidFill>
            </a:endParaRPr>
          </a:p>
        </p:txBody>
      </p:sp>
    </p:spTree>
    <p:extLst>
      <p:ext uri="{BB962C8B-B14F-4D97-AF65-F5344CB8AC3E}">
        <p14:creationId xmlns:p14="http://schemas.microsoft.com/office/powerpoint/2010/main" val="98715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6000" y="216000"/>
            <a:ext cx="6508650" cy="293044"/>
          </a:xfrm>
        </p:spPr>
        <p:txBody>
          <a:bodyPr/>
          <a:lstStyle/>
          <a:p>
            <a:r>
              <a:rPr lang="en-US" sz="2800" dirty="0"/>
              <a:t>Build Sentiment Indicator </a:t>
            </a:r>
            <a:r>
              <a:rPr lang="en-US" altLang="zh-CN" sz="2800" dirty="0"/>
              <a:t>— Results</a:t>
            </a:r>
            <a:endParaRPr lang="en-US" sz="2800" dirty="0"/>
          </a:p>
        </p:txBody>
      </p:sp>
      <p:sp>
        <p:nvSpPr>
          <p:cNvPr id="3" name="îŝļïḍé">
            <a:extLst>
              <a:ext uri="{FF2B5EF4-FFF2-40B4-BE49-F238E27FC236}">
                <a16:creationId xmlns:a16="http://schemas.microsoft.com/office/drawing/2014/main" id="{99A70F6F-FF85-4CB7-9556-66CCFC84EEEA}"/>
              </a:ext>
            </a:extLst>
          </p:cNvPr>
          <p:cNvSpPr txBox="1"/>
          <p:nvPr/>
        </p:nvSpPr>
        <p:spPr>
          <a:xfrm>
            <a:off x="413299" y="755867"/>
            <a:ext cx="7663902" cy="464871"/>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800" dirty="0"/>
              <a:t>This is the result of sentiment indicators </a:t>
            </a:r>
          </a:p>
        </p:txBody>
      </p:sp>
      <p:pic>
        <p:nvPicPr>
          <p:cNvPr id="6" name="图片 5">
            <a:extLst>
              <a:ext uri="{FF2B5EF4-FFF2-40B4-BE49-F238E27FC236}">
                <a16:creationId xmlns:a16="http://schemas.microsoft.com/office/drawing/2014/main" id="{758361B8-6A60-4C2A-BC34-C664FB9883DF}"/>
              </a:ext>
            </a:extLst>
          </p:cNvPr>
          <p:cNvPicPr>
            <a:picLocks noChangeAspect="1"/>
          </p:cNvPicPr>
          <p:nvPr/>
        </p:nvPicPr>
        <p:blipFill>
          <a:blip r:embed="rId3"/>
          <a:stretch>
            <a:fillRect/>
          </a:stretch>
        </p:blipFill>
        <p:spPr>
          <a:xfrm>
            <a:off x="4457990" y="1114267"/>
            <a:ext cx="4222547" cy="3700660"/>
          </a:xfrm>
          <a:prstGeom prst="rect">
            <a:avLst/>
          </a:prstGeom>
        </p:spPr>
      </p:pic>
      <p:sp>
        <p:nvSpPr>
          <p:cNvPr id="7" name="文本框 6">
            <a:extLst>
              <a:ext uri="{FF2B5EF4-FFF2-40B4-BE49-F238E27FC236}">
                <a16:creationId xmlns:a16="http://schemas.microsoft.com/office/drawing/2014/main" id="{BAD4ADA7-00A4-4B5D-88C0-43C15D93B6FF}"/>
              </a:ext>
            </a:extLst>
          </p:cNvPr>
          <p:cNvSpPr txBox="1"/>
          <p:nvPr/>
        </p:nvSpPr>
        <p:spPr>
          <a:xfrm>
            <a:off x="482252" y="1953336"/>
            <a:ext cx="373901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According to the result, we can find that the </a:t>
            </a:r>
            <a:r>
              <a:rPr lang="en-US" altLang="zh-CN" sz="1400" dirty="0" err="1"/>
              <a:t>HW_indicator</a:t>
            </a:r>
            <a:r>
              <a:rPr lang="en-US" altLang="zh-CN" sz="1400" dirty="0"/>
              <a:t> can’t work well individually.</a:t>
            </a:r>
          </a:p>
          <a:p>
            <a:endParaRPr lang="en-US" altLang="zh-CN" sz="1400" dirty="0"/>
          </a:p>
          <a:p>
            <a:pPr marL="285750" indent="-285750">
              <a:buFont typeface="Arial" panose="020B0604020202020204" pitchFamily="34" charset="0"/>
              <a:buChar char="•"/>
            </a:pPr>
            <a:r>
              <a:rPr lang="en-US" altLang="zh-CN" sz="1400" dirty="0"/>
              <a:t>However, when combined with other general lexicons, the HW lexicon can still contribute to the sentimental classification. </a:t>
            </a:r>
            <a:endParaRPr lang="zh-CN" altLang="en-US" sz="1400" dirty="0"/>
          </a:p>
        </p:txBody>
      </p:sp>
    </p:spTree>
    <p:extLst>
      <p:ext uri="{BB962C8B-B14F-4D97-AF65-F5344CB8AC3E}">
        <p14:creationId xmlns:p14="http://schemas.microsoft.com/office/powerpoint/2010/main" val="29915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Test Predictive Ability (1) </a:t>
            </a:r>
          </a:p>
        </p:txBody>
      </p:sp>
      <p:sp>
        <p:nvSpPr>
          <p:cNvPr id="5" name="îŝļïḍé">
            <a:extLst>
              <a:ext uri="{FF2B5EF4-FFF2-40B4-BE49-F238E27FC236}">
                <a16:creationId xmlns:a16="http://schemas.microsoft.com/office/drawing/2014/main" id="{C494F5F4-BD7B-4D08-BA43-AABAC3F855A6}"/>
              </a:ext>
            </a:extLst>
          </p:cNvPr>
          <p:cNvSpPr txBox="1"/>
          <p:nvPr/>
        </p:nvSpPr>
        <p:spPr>
          <a:xfrm>
            <a:off x="423920" y="842155"/>
            <a:ext cx="7663902" cy="464871"/>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800" dirty="0"/>
              <a:t>The Correlation Heatmap: </a:t>
            </a:r>
          </a:p>
        </p:txBody>
      </p:sp>
      <p:pic>
        <p:nvPicPr>
          <p:cNvPr id="15" name="图片 14">
            <a:extLst>
              <a:ext uri="{FF2B5EF4-FFF2-40B4-BE49-F238E27FC236}">
                <a16:creationId xmlns:a16="http://schemas.microsoft.com/office/drawing/2014/main" id="{455EF254-0ADA-44C2-8835-4AF19F987FD7}"/>
              </a:ext>
            </a:extLst>
          </p:cNvPr>
          <p:cNvPicPr>
            <a:picLocks noChangeAspect="1"/>
          </p:cNvPicPr>
          <p:nvPr/>
        </p:nvPicPr>
        <p:blipFill rotWithShape="1">
          <a:blip r:embed="rId3"/>
          <a:srcRect t="5698"/>
          <a:stretch/>
        </p:blipFill>
        <p:spPr>
          <a:xfrm>
            <a:off x="3770333" y="759565"/>
            <a:ext cx="5285985" cy="4367403"/>
          </a:xfrm>
          <a:prstGeom prst="rect">
            <a:avLst/>
          </a:prstGeom>
        </p:spPr>
      </p:pic>
      <p:sp>
        <p:nvSpPr>
          <p:cNvPr id="16" name="文本框 15">
            <a:extLst>
              <a:ext uri="{FF2B5EF4-FFF2-40B4-BE49-F238E27FC236}">
                <a16:creationId xmlns:a16="http://schemas.microsoft.com/office/drawing/2014/main" id="{33B84275-86BC-4140-95EF-547C9FEE92D0}"/>
              </a:ext>
            </a:extLst>
          </p:cNvPr>
          <p:cNvSpPr txBox="1"/>
          <p:nvPr/>
        </p:nvSpPr>
        <p:spPr>
          <a:xfrm>
            <a:off x="423920" y="1789104"/>
            <a:ext cx="3415307"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The </a:t>
            </a:r>
            <a:r>
              <a:rPr lang="en-US" altLang="zh-CN" sz="1200" dirty="0" err="1"/>
              <a:t>FinBERT</a:t>
            </a:r>
            <a:r>
              <a:rPr lang="en-US" altLang="zh-CN" sz="1200" dirty="0"/>
              <a:t> indicator has positive correlation with T+1 and T+2 fundamentals.  It means the indicator could have predictive ability in the short term (T+1, T+2), but the predictive ability will diminish in the long term (T+3, T+4)</a:t>
            </a:r>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r>
              <a:rPr lang="en-US" altLang="zh-CN" sz="1200" dirty="0"/>
              <a:t>The LM indicator and LM+GI+HW indicator has negative correlation with T+1 fundamentals while positive correlation with T2 fundamentals. It means the indicators predictive ability is time-lagged, and it will diminish in the long term. </a:t>
            </a:r>
            <a:endParaRPr lang="zh-CN" altLang="en-US" sz="1200" dirty="0"/>
          </a:p>
        </p:txBody>
      </p:sp>
    </p:spTree>
    <p:extLst>
      <p:ext uri="{BB962C8B-B14F-4D97-AF65-F5344CB8AC3E}">
        <p14:creationId xmlns:p14="http://schemas.microsoft.com/office/powerpoint/2010/main" val="54958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lang="en-US" sz="2800" dirty="0"/>
              <a:t>Test Predictive Ability (2) </a:t>
            </a:r>
          </a:p>
        </p:txBody>
      </p:sp>
      <p:sp>
        <p:nvSpPr>
          <p:cNvPr id="5" name="îŝļïḍé">
            <a:extLst>
              <a:ext uri="{FF2B5EF4-FFF2-40B4-BE49-F238E27FC236}">
                <a16:creationId xmlns:a16="http://schemas.microsoft.com/office/drawing/2014/main" id="{C494F5F4-BD7B-4D08-BA43-AABAC3F855A6}"/>
              </a:ext>
            </a:extLst>
          </p:cNvPr>
          <p:cNvSpPr txBox="1"/>
          <p:nvPr/>
        </p:nvSpPr>
        <p:spPr>
          <a:xfrm>
            <a:off x="423920" y="842155"/>
            <a:ext cx="7663902" cy="464871"/>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800" dirty="0"/>
              <a:t>Comparison on the average growth rate of net income among different groups</a:t>
            </a:r>
          </a:p>
        </p:txBody>
      </p:sp>
      <p:sp>
        <p:nvSpPr>
          <p:cNvPr id="11" name="文本框 10">
            <a:extLst>
              <a:ext uri="{FF2B5EF4-FFF2-40B4-BE49-F238E27FC236}">
                <a16:creationId xmlns:a16="http://schemas.microsoft.com/office/drawing/2014/main" id="{6F0DCBEB-8987-452E-B44D-822D4BDECBE3}"/>
              </a:ext>
            </a:extLst>
          </p:cNvPr>
          <p:cNvSpPr txBox="1"/>
          <p:nvPr/>
        </p:nvSpPr>
        <p:spPr>
          <a:xfrm>
            <a:off x="956276" y="4039992"/>
            <a:ext cx="7586475"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positive group and the negative group of LM+GI+HW and </a:t>
            </a:r>
            <a:r>
              <a:rPr lang="en-US" altLang="zh-CN" sz="1400" dirty="0" err="1"/>
              <a:t>FinBERT</a:t>
            </a:r>
            <a:r>
              <a:rPr lang="en-US" altLang="zh-CN" sz="1400" dirty="0"/>
              <a:t> have significant differences in  2018Q3 and 2018Q4. It means the indicator has predictive ability on T+2 and T+3 fundamentals.</a:t>
            </a:r>
            <a:endParaRPr lang="zh-CN" altLang="en-US" sz="1400" dirty="0"/>
          </a:p>
        </p:txBody>
      </p:sp>
      <p:pic>
        <p:nvPicPr>
          <p:cNvPr id="13" name="图片 12">
            <a:extLst>
              <a:ext uri="{FF2B5EF4-FFF2-40B4-BE49-F238E27FC236}">
                <a16:creationId xmlns:a16="http://schemas.microsoft.com/office/drawing/2014/main" id="{8F087D3C-4926-425A-8A85-FBD10280C305}"/>
              </a:ext>
            </a:extLst>
          </p:cNvPr>
          <p:cNvPicPr>
            <a:picLocks noChangeAspect="1"/>
          </p:cNvPicPr>
          <p:nvPr/>
        </p:nvPicPr>
        <p:blipFill>
          <a:blip r:embed="rId3"/>
          <a:stretch>
            <a:fillRect/>
          </a:stretch>
        </p:blipFill>
        <p:spPr>
          <a:xfrm>
            <a:off x="2473947" y="1307026"/>
            <a:ext cx="4546834" cy="2622685"/>
          </a:xfrm>
          <a:prstGeom prst="rect">
            <a:avLst/>
          </a:prstGeom>
        </p:spPr>
      </p:pic>
    </p:spTree>
    <p:extLst>
      <p:ext uri="{BB962C8B-B14F-4D97-AF65-F5344CB8AC3E}">
        <p14:creationId xmlns:p14="http://schemas.microsoft.com/office/powerpoint/2010/main" val="2669896415"/>
      </p:ext>
    </p:extLst>
  </p:cSld>
  <p:clrMapOvr>
    <a:masterClrMapping/>
  </p:clrMapOvr>
</p:sld>
</file>

<file path=ppt/theme/theme1.xml><?xml version="1.0" encoding="utf-8"?>
<a:theme xmlns:a="http://schemas.openxmlformats.org/drawingml/2006/main" name="4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2192</TotalTime>
  <Words>1770</Words>
  <Application>Microsoft Office PowerPoint</Application>
  <PresentationFormat>全屏显示(16:9)</PresentationFormat>
  <Paragraphs>180</Paragraphs>
  <Slides>15</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Calibri</vt:lpstr>
      <vt:lpstr>Calibri Light</vt:lpstr>
      <vt:lpstr>Cambria Math</vt:lpstr>
      <vt:lpstr>Wingdings</vt:lpstr>
      <vt:lpstr>4_Custom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 16:9 PP Plain - BRIGHT BLUE</dc:title>
  <dc:subject/>
  <dc:creator>Clayton, Janine</dc:creator>
  <cp:keywords/>
  <dc:description/>
  <cp:lastModifiedBy>Hang</cp:lastModifiedBy>
  <cp:revision>219</cp:revision>
  <dcterms:created xsi:type="dcterms:W3CDTF">2016-12-07T10:36:45Z</dcterms:created>
  <dcterms:modified xsi:type="dcterms:W3CDTF">2022-04-25T22:27:22Z</dcterms:modified>
  <cp:category/>
</cp:coreProperties>
</file>