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995" r:id="rId1"/>
    <p:sldMasterId id="2147484071" r:id="rId2"/>
  </p:sldMasterIdLst>
  <p:notesMasterIdLst>
    <p:notesMasterId r:id="rId20"/>
  </p:notesMasterIdLst>
  <p:handoutMasterIdLst>
    <p:handoutMasterId r:id="rId21"/>
  </p:handoutMasterIdLst>
  <p:sldIdLst>
    <p:sldId id="1323" r:id="rId3"/>
    <p:sldId id="1324" r:id="rId4"/>
    <p:sldId id="1325" r:id="rId5"/>
    <p:sldId id="1326" r:id="rId6"/>
    <p:sldId id="1327" r:id="rId7"/>
    <p:sldId id="1328" r:id="rId8"/>
    <p:sldId id="1329" r:id="rId9"/>
    <p:sldId id="1357" r:id="rId10"/>
    <p:sldId id="1331" r:id="rId11"/>
    <p:sldId id="1332" r:id="rId12"/>
    <p:sldId id="1333" r:id="rId13"/>
    <p:sldId id="1334" r:id="rId14"/>
    <p:sldId id="1335" r:id="rId15"/>
    <p:sldId id="1336" r:id="rId16"/>
    <p:sldId id="1337" r:id="rId17"/>
    <p:sldId id="1338" r:id="rId18"/>
    <p:sldId id="133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0099CC"/>
    <a:srgbClr val="006699"/>
    <a:srgbClr val="264C72"/>
    <a:srgbClr val="009999"/>
    <a:srgbClr val="990000"/>
    <a:srgbClr val="00B0F0"/>
    <a:srgbClr val="0000FF"/>
    <a:srgbClr val="009900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9" autoAdjust="0"/>
    <p:restoredTop sz="92055" autoAdjust="0"/>
  </p:normalViewPr>
  <p:slideViewPr>
    <p:cSldViewPr>
      <p:cViewPr>
        <p:scale>
          <a:sx n="109" d="100"/>
          <a:sy n="109" d="100"/>
        </p:scale>
        <p:origin x="-810" y="-15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4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999F6-0259-4BD0-90C3-8FF1DA5271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EBFB-D6BF-46D4-95F0-33580E0E2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07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FAC-5D83-482A-9809-B34FBC9884EF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677B-C5CE-4183-A13D-EB29CCD21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1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FF425-CFD5-4A28-957A-7BAC135C6147}" type="slidenum">
              <a:rPr lang="zh-TW" altLang="en-US">
                <a:solidFill>
                  <a:prstClr val="black"/>
                </a:solidFill>
              </a:rPr>
              <a:pPr/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7FF6DB-4384-4F99-A777-70B0D355A17F}" type="datetime1">
              <a:rPr lang="en-US">
                <a:solidFill>
                  <a:srgbClr val="4F81BD"/>
                </a:solidFill>
              </a:rPr>
              <a:pPr/>
              <a:t>10/2/2014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4F81BD"/>
                </a:solidFill>
              </a:rPr>
              <a:t>CS267, Yelick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83D804-D11A-4BA0-888D-7E4A54B72920}" type="slidenum">
              <a:rPr lang="en-US">
                <a:solidFill>
                  <a:srgbClr val="4F81BD"/>
                </a:solidFill>
              </a:rPr>
              <a:pPr/>
              <a:t>6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69" y="4344030"/>
            <a:ext cx="5030663" cy="4114485"/>
          </a:xfrm>
          <a:noFill/>
        </p:spPr>
        <p:txBody>
          <a:bodyPr lIns="92205" tIns="46885" rIns="92205" bIns="4688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A8C35F-45D7-44C2-B851-1660BAF8592E}" type="datetime1">
              <a:rPr lang="en-US">
                <a:solidFill>
                  <a:srgbClr val="4F81BD"/>
                </a:solidFill>
              </a:rPr>
              <a:pPr/>
              <a:t>10/2/2014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4F81BD"/>
                </a:solidFill>
              </a:rPr>
              <a:t>CS267, Yelick</a:t>
            </a:r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1C5425-32D4-49F7-804B-720238E347E9}" type="slidenum">
              <a:rPr lang="en-US">
                <a:solidFill>
                  <a:srgbClr val="4F81BD"/>
                </a:solidFill>
              </a:rPr>
              <a:pPr/>
              <a:t>7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69" y="4344030"/>
            <a:ext cx="5030663" cy="4114485"/>
          </a:xfrm>
          <a:noFill/>
        </p:spPr>
        <p:txBody>
          <a:bodyPr lIns="92205" tIns="46885" rIns="92205" bIns="4688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91ED80-2D4D-44BA-9A1F-7D5B998BC4BF}" type="datetime1">
              <a:rPr lang="en-US">
                <a:solidFill>
                  <a:srgbClr val="4F81BD"/>
                </a:solidFill>
              </a:rPr>
              <a:pPr/>
              <a:t>10/2/2014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4F81BD"/>
                </a:solidFill>
              </a:rPr>
              <a:t>CS267, Yelick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28560E-DAB5-4570-B3DA-2731637E34D8}" type="slidenum">
              <a:rPr lang="en-US">
                <a:solidFill>
                  <a:srgbClr val="4F81BD"/>
                </a:solidFill>
              </a:rPr>
              <a:pPr/>
              <a:t>8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69" y="4344030"/>
            <a:ext cx="5030663" cy="4114485"/>
          </a:xfrm>
          <a:noFill/>
        </p:spPr>
        <p:txBody>
          <a:bodyPr lIns="92205" tIns="46885" rIns="92205" bIns="46885"/>
          <a:lstStyle/>
          <a:p>
            <a:r>
              <a:rPr lang="en-US" smtClean="0"/>
              <a:t>g &gt; o by construction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A8D7A-D2F8-4315-9DA3-9358E5FAF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685800"/>
            <a:ext cx="44958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177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4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745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F1C48-CF00-4BB5-B451-2649829AC6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755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SzPct val="50000"/>
              <a:buFont typeface="Wingdings" pitchFamily="2" charset="2"/>
              <a:buChar char="q"/>
              <a:defRPr/>
            </a:lvl2pPr>
            <a:lvl3pPr marL="1143000" indent="-228600">
              <a:buSzPct val="70000"/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C0E6-6822-4E1E-BED1-5C5F84303AE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782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44C5C-1904-4F8C-81A9-B049FF8535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58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AC4F4-1BF9-4C43-926C-3B022312EC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04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7209-C8BB-481E-B746-9262984D6E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605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F7EE0-9E14-4C82-835B-FE3C1B0F87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097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45E22-196F-41E7-9F8E-331CD557E8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128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899B8-C13E-4815-A0D8-50DF1F96B5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37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8008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CFEE0-B2C7-4532-A5D9-799509C58B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2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17C13-C2DB-4448-9038-2E38F2E578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18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AA2AD-D73C-4EFA-9DDD-3C8C6216DE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77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B87A34-EA1A-4907-99CA-7FC8D455F7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684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E5F7-88ED-0449-A2B2-5D479E7E39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Spring 2012 -- Lecture #10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178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p:oleObj spid="_x0000_s5146" name="Image" r:id="rId3" imgW="10057143" imgH="1269841" progId="">
              <p:embed/>
            </p:oleObj>
          </a:graphicData>
        </a:graphic>
      </p:graphicFrame>
      <p:pic>
        <p:nvPicPr>
          <p:cNvPr id="3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0"/>
            <a:ext cx="990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3400" y="831850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29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22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49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33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4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9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61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4C45B-9E41-41B8-B899-2DA4D020C7D6}" type="datetimeFigureOut">
              <a:rPr lang="en-US" smtClean="0">
                <a:solidFill>
                  <a:prstClr val="black"/>
                </a:solidFill>
              </a:rPr>
              <a:pPr/>
              <a:t>10/2/2014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C78909-F7D1-4E5F-A67A-05CA868FF2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73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6" name="Picture 2" descr="C:\Users\yangruan\Documents\Research Assistant\MicroSoft External  Research\foot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9144000" cy="76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angruan\Documents\Research Assistant\MicroSoft External  Research\DE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24" y="4073"/>
            <a:ext cx="2667000" cy="427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yangruan\Documents\Research Assistant\MicroSoft External  Research\microsoft-banner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-1" y="0"/>
            <a:ext cx="984739" cy="431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m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47528"/>
            <a:ext cx="933450" cy="25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091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482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482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9F96A-E109-4DE6-857A-7B2EB0D5CAD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3304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92D05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Distributed Systems</a:t>
            </a:r>
            <a:br>
              <a:rPr lang="en-US" sz="3600" b="1" dirty="0" smtClean="0"/>
            </a:br>
            <a:r>
              <a:rPr lang="en-US" sz="2400" dirty="0"/>
              <a:t>Clusters, Grids, Clouds, Future Internet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6800" y="3648891"/>
            <a:ext cx="7239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FFFFFF"/>
                </a:solidFill>
                <a:latin typeface="Constantia" pitchFamily="18" charset="0"/>
                <a:cs typeface="Times New Roman" pitchFamily="18" charset="0"/>
              </a:rPr>
              <a:t>Judy Qiu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http://salsahpc.indiana.edu  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400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School of Informatics and Computing</a:t>
            </a:r>
          </a:p>
          <a:p>
            <a:pPr algn="ctr">
              <a:spcBef>
                <a:spcPct val="20000"/>
              </a:spcBef>
            </a:pPr>
            <a:r>
              <a:rPr lang="en-US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Indiana University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17" y="0"/>
            <a:ext cx="15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  <a:latin typeface="Constantia" pitchFamily="18" charset="0"/>
              </a:rPr>
              <a:t>P434 Fall </a:t>
            </a: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Constantia" pitchFamily="18" charset="0"/>
              </a:rPr>
              <a:t>2014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  <a:latin typeface="Constant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067" y="220980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DADADA">
                    <a:lumMod val="10000"/>
                  </a:srgbClr>
                </a:solidFill>
              </a:rPr>
              <a:t>Lecture </a:t>
            </a:r>
            <a:r>
              <a:rPr lang="en-US" sz="2800" b="1" i="1" dirty="0" smtClean="0">
                <a:solidFill>
                  <a:srgbClr val="DADADA">
                    <a:lumMod val="10000"/>
                  </a:srgbClr>
                </a:solidFill>
              </a:rPr>
              <a:t>5</a:t>
            </a:r>
            <a:endParaRPr lang="en-US" sz="2800" b="1" i="1" dirty="0">
              <a:solidFill>
                <a:srgbClr val="DADADA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20325" y="457200"/>
            <a:ext cx="4257897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Embarrassingly Parallel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ja-JP" altLang="en-US" sz="3600">
              <a:solidFill>
                <a:prstClr val="black"/>
              </a:solidFill>
            </a:endParaRP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209800" y="1981200"/>
            <a:ext cx="4648200" cy="1905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00400" y="2362200"/>
            <a:ext cx="381000" cy="1143000"/>
          </a:xfrm>
          <a:prstGeom prst="rect">
            <a:avLst/>
          </a:prstGeom>
          <a:solidFill>
            <a:srgbClr val="F2FF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733800" y="2362200"/>
            <a:ext cx="381000" cy="685800"/>
          </a:xfrm>
          <a:prstGeom prst="rect">
            <a:avLst/>
          </a:prstGeom>
          <a:solidFill>
            <a:srgbClr val="FFE5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00600" y="2362200"/>
            <a:ext cx="381000" cy="9144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334000" y="2362200"/>
            <a:ext cx="381000" cy="762000"/>
          </a:xfrm>
          <a:prstGeom prst="rect">
            <a:avLst/>
          </a:prstGeom>
          <a:solidFill>
            <a:srgbClr val="FFADA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962400" y="3352800"/>
            <a:ext cx="1905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</a:rPr>
              <a:t>Independent Tasks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24076" y="1255954"/>
            <a:ext cx="76482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Problem: Need to perform same operations </a:t>
            </a:r>
            <a:r>
              <a:rPr lang="en-US" altLang="ko-KR" dirty="0" smtClean="0">
                <a:solidFill>
                  <a:srgbClr val="FFFFFF"/>
                </a:solidFill>
              </a:rPr>
              <a:t>on </a:t>
            </a:r>
            <a:r>
              <a:rPr lang="en-US" altLang="ko-KR" dirty="0">
                <a:solidFill>
                  <a:srgbClr val="FFFFFF"/>
                </a:solidFill>
              </a:rPr>
              <a:t>tasks that are independent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33400" y="4648200"/>
            <a:ext cx="1676400" cy="1676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2590800" y="4724400"/>
            <a:ext cx="1676400" cy="1676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4800600" y="4724400"/>
            <a:ext cx="1676400" cy="1676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6934200" y="4724400"/>
            <a:ext cx="1676400" cy="1676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267200" y="2362200"/>
            <a:ext cx="381000" cy="381000"/>
          </a:xfrm>
          <a:prstGeom prst="rect">
            <a:avLst/>
          </a:prstGeom>
          <a:solidFill>
            <a:srgbClr val="D9E8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143000" y="4876800"/>
            <a:ext cx="381000" cy="1143000"/>
          </a:xfrm>
          <a:prstGeom prst="rect">
            <a:avLst/>
          </a:prstGeom>
          <a:solidFill>
            <a:srgbClr val="F2FF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3200400" y="4953000"/>
            <a:ext cx="381000" cy="685800"/>
          </a:xfrm>
          <a:prstGeom prst="rect">
            <a:avLst/>
          </a:prstGeom>
          <a:solidFill>
            <a:srgbClr val="FFE5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5486400" y="4953000"/>
            <a:ext cx="381000" cy="381000"/>
          </a:xfrm>
          <a:prstGeom prst="rect">
            <a:avLst/>
          </a:prstGeom>
          <a:solidFill>
            <a:srgbClr val="D9E8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5486400" y="5410200"/>
            <a:ext cx="381000" cy="762000"/>
          </a:xfrm>
          <a:prstGeom prst="rect">
            <a:avLst/>
          </a:prstGeom>
          <a:solidFill>
            <a:srgbClr val="FFADA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543800" y="5029200"/>
            <a:ext cx="381000" cy="9144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143000" y="2209800"/>
            <a:ext cx="1047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</a:rPr>
              <a:t>manager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14400" y="62865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</a:rPr>
              <a:t>worker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971800" y="6338888"/>
            <a:ext cx="895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</a:rPr>
              <a:t>worker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5181600" y="6338888"/>
            <a:ext cx="895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</a:rPr>
              <a:t>worker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7315200" y="6338888"/>
            <a:ext cx="895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</a:rPr>
              <a:t>worker</a:t>
            </a:r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H="1">
            <a:off x="1828800" y="3733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3581400" y="3962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5334000" y="3886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6553200" y="3505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7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580382" y="228600"/>
            <a:ext cx="1983236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Replicable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ja-JP" altLang="en-US" sz="3600">
              <a:solidFill>
                <a:prstClr val="black"/>
              </a:solidFill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814650" y="1706649"/>
            <a:ext cx="1447800" cy="762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Global Data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38200" y="984895"/>
            <a:ext cx="75865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Sets of operations need to be performed using global data structure, causing dependency.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376250" y="3306849"/>
            <a:ext cx="1447800" cy="762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local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3814650" y="3306849"/>
            <a:ext cx="1447800" cy="762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local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6176850" y="3306849"/>
            <a:ext cx="1447800" cy="762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local</a:t>
            </a:r>
          </a:p>
        </p:txBody>
      </p:sp>
      <p:cxnSp>
        <p:nvCxnSpPr>
          <p:cNvPr id="17420" name="AutoShape 12"/>
          <p:cNvCxnSpPr>
            <a:cxnSpLocks noChangeShapeType="1"/>
            <a:stCxn id="17414" idx="4"/>
            <a:endCxn id="17417" idx="7"/>
          </p:cNvCxnSpPr>
          <p:nvPr/>
        </p:nvCxnSpPr>
        <p:spPr bwMode="auto">
          <a:xfrm flipH="1">
            <a:off x="2611325" y="2468649"/>
            <a:ext cx="19272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1" name="AutoShape 13"/>
          <p:cNvCxnSpPr>
            <a:cxnSpLocks noChangeShapeType="1"/>
            <a:stCxn id="17414" idx="4"/>
            <a:endCxn id="17418" idx="0"/>
          </p:cNvCxnSpPr>
          <p:nvPr/>
        </p:nvCxnSpPr>
        <p:spPr bwMode="auto">
          <a:xfrm>
            <a:off x="4538550" y="2468649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2" name="AutoShape 14"/>
          <p:cNvCxnSpPr>
            <a:cxnSpLocks noChangeShapeType="1"/>
            <a:stCxn id="17414" idx="4"/>
            <a:endCxn id="17419" idx="1"/>
          </p:cNvCxnSpPr>
          <p:nvPr/>
        </p:nvCxnSpPr>
        <p:spPr bwMode="auto">
          <a:xfrm>
            <a:off x="4538550" y="2468649"/>
            <a:ext cx="18510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509850" y="2528974"/>
            <a:ext cx="21242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92D050"/>
                </a:solidFill>
              </a:rPr>
              <a:t>replicate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414350" y="4221249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Operation I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852750" y="4221249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Operation II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214950" y="4221249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Operation III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3814650" y="5897649"/>
            <a:ext cx="1447800" cy="762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Solution</a:t>
            </a:r>
          </a:p>
        </p:txBody>
      </p:sp>
      <p:cxnSp>
        <p:nvCxnSpPr>
          <p:cNvPr id="17429" name="AutoShape 21"/>
          <p:cNvCxnSpPr>
            <a:cxnSpLocks noChangeShapeType="1"/>
            <a:stCxn id="17424" idx="2"/>
            <a:endCxn id="17428" idx="0"/>
          </p:cNvCxnSpPr>
          <p:nvPr/>
        </p:nvCxnSpPr>
        <p:spPr bwMode="auto">
          <a:xfrm>
            <a:off x="2100150" y="4983249"/>
            <a:ext cx="2438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0" name="AutoShape 22"/>
          <p:cNvCxnSpPr>
            <a:cxnSpLocks noChangeShapeType="1"/>
            <a:stCxn id="17426" idx="2"/>
            <a:endCxn id="17428" idx="0"/>
          </p:cNvCxnSpPr>
          <p:nvPr/>
        </p:nvCxnSpPr>
        <p:spPr bwMode="auto">
          <a:xfrm>
            <a:off x="4538550" y="4983249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1" name="AutoShape 23"/>
          <p:cNvCxnSpPr>
            <a:cxnSpLocks noChangeShapeType="1"/>
            <a:stCxn id="17427" idx="2"/>
            <a:endCxn id="17428" idx="0"/>
          </p:cNvCxnSpPr>
          <p:nvPr/>
        </p:nvCxnSpPr>
        <p:spPr bwMode="auto">
          <a:xfrm flipH="1">
            <a:off x="4538550" y="4983249"/>
            <a:ext cx="2362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2" name="AutoShape 24"/>
          <p:cNvCxnSpPr>
            <a:cxnSpLocks noChangeShapeType="1"/>
            <a:stCxn id="17417" idx="4"/>
            <a:endCxn id="17424" idx="0"/>
          </p:cNvCxnSpPr>
          <p:nvPr/>
        </p:nvCxnSpPr>
        <p:spPr bwMode="auto">
          <a:xfrm>
            <a:off x="2100150" y="4068849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33" name="AutoShape 25"/>
          <p:cNvCxnSpPr>
            <a:cxnSpLocks noChangeShapeType="1"/>
            <a:stCxn id="17418" idx="4"/>
            <a:endCxn id="17426" idx="0"/>
          </p:cNvCxnSpPr>
          <p:nvPr/>
        </p:nvCxnSpPr>
        <p:spPr bwMode="auto">
          <a:xfrm>
            <a:off x="4538550" y="4068849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34" name="AutoShape 26"/>
          <p:cNvCxnSpPr>
            <a:cxnSpLocks noChangeShapeType="1"/>
            <a:stCxn id="17419" idx="4"/>
            <a:endCxn id="17427" idx="0"/>
          </p:cNvCxnSpPr>
          <p:nvPr/>
        </p:nvCxnSpPr>
        <p:spPr bwMode="auto">
          <a:xfrm>
            <a:off x="6900750" y="4068849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3800363" y="5059449"/>
            <a:ext cx="15382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CC6600"/>
                </a:solidFill>
              </a:rPr>
              <a:t>reduce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1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02363" y="381000"/>
            <a:ext cx="2063385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Repository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ja-JP" altLang="en-US" sz="3600">
              <a:solidFill>
                <a:prstClr val="black"/>
              </a:solidFill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7921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Independent computations </a:t>
            </a:r>
            <a:r>
              <a:rPr lang="en-US" altLang="ko-KR" dirty="0" smtClean="0">
                <a:solidFill>
                  <a:srgbClr val="FFFFFF"/>
                </a:solidFill>
              </a:rPr>
              <a:t>need </a:t>
            </a:r>
            <a:r>
              <a:rPr lang="en-US" altLang="ko-KR" dirty="0">
                <a:solidFill>
                  <a:srgbClr val="FFFFFF"/>
                </a:solidFill>
              </a:rPr>
              <a:t>to </a:t>
            </a:r>
            <a:r>
              <a:rPr lang="en-US" altLang="ko-KR" dirty="0" smtClean="0">
                <a:solidFill>
                  <a:srgbClr val="FFFFFF"/>
                </a:solidFill>
              </a:rPr>
              <a:t>apply </a:t>
            </a:r>
            <a:r>
              <a:rPr lang="en-US" altLang="ko-KR" dirty="0">
                <a:solidFill>
                  <a:srgbClr val="FFFFFF"/>
                </a:solidFill>
              </a:rPr>
              <a:t>to centralized data </a:t>
            </a:r>
            <a:r>
              <a:rPr lang="en-US" altLang="ko-KR" dirty="0" smtClean="0">
                <a:solidFill>
                  <a:srgbClr val="FFFFFF"/>
                </a:solidFill>
              </a:rPr>
              <a:t>structures in a 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non-deterministic way.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844751" y="3460750"/>
            <a:ext cx="1371600" cy="1219200"/>
          </a:xfrm>
          <a:prstGeom prst="ellipse">
            <a:avLst/>
          </a:prstGeom>
          <a:solidFill>
            <a:srgbClr val="D9E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repository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253951" y="2622550"/>
            <a:ext cx="13716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Compute A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1101551" y="4298950"/>
            <a:ext cx="13716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Compute B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844751" y="1936750"/>
            <a:ext cx="13716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Compute E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740351" y="2851150"/>
            <a:ext cx="13716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Compute D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902151" y="5060950"/>
            <a:ext cx="13716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Compute C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2701751" y="422275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2777951" y="437515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854151" y="323215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2777951" y="338455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378151" y="29273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4530551" y="29273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V="1">
            <a:off x="5368751" y="338455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5444951" y="353695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5292551" y="437515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H="1" flipV="1">
            <a:off x="5216351" y="460375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597351" y="3917950"/>
            <a:ext cx="164660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Asynchronous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Function calls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000076" y="5405438"/>
            <a:ext cx="340349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Compute object cannot access 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s</a:t>
            </a:r>
            <a:r>
              <a:rPr lang="en-US" altLang="ko-KR" dirty="0" smtClean="0">
                <a:solidFill>
                  <a:srgbClr val="FFFFFF"/>
                </a:solidFill>
              </a:rPr>
              <a:t>ame </a:t>
            </a:r>
            <a:r>
              <a:rPr lang="en-US" altLang="ko-KR" dirty="0">
                <a:solidFill>
                  <a:srgbClr val="FFFFFF"/>
                </a:solidFill>
              </a:rPr>
              <a:t>element simultaneously.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(Repository controls access)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1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939104" y="304800"/>
            <a:ext cx="3199915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Divide &amp; Conquer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733800" y="1557826"/>
            <a:ext cx="1447800" cy="609600"/>
          </a:xfrm>
          <a:prstGeom prst="ellipse">
            <a:avLst/>
          </a:prstGeom>
          <a:solidFill>
            <a:srgbClr val="D9E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problem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96009" y="998022"/>
            <a:ext cx="914449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A problem is structured to be solved in sub-problems independently, </a:t>
            </a:r>
            <a:r>
              <a:rPr lang="en-US" altLang="ko-KR" dirty="0" smtClean="0">
                <a:solidFill>
                  <a:srgbClr val="FFFFFF"/>
                </a:solidFill>
              </a:rPr>
              <a:t>merging </a:t>
            </a:r>
            <a:r>
              <a:rPr lang="en-US" altLang="ko-KR" dirty="0">
                <a:solidFill>
                  <a:srgbClr val="FFFFFF"/>
                </a:solidFill>
              </a:rPr>
              <a:t>them later.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600200" y="2243626"/>
            <a:ext cx="1447800" cy="609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subproblem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943600" y="2167426"/>
            <a:ext cx="1447800" cy="609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33400" y="3234226"/>
            <a:ext cx="1447800" cy="914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Compute</a:t>
            </a:r>
          </a:p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590800" y="3234226"/>
            <a:ext cx="14478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Compute</a:t>
            </a:r>
          </a:p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5029200" y="3234226"/>
            <a:ext cx="1447800" cy="914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Compute</a:t>
            </a:r>
          </a:p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7086600" y="3234226"/>
            <a:ext cx="1447800" cy="838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Compute</a:t>
            </a:r>
          </a:p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676400" y="4529626"/>
            <a:ext cx="1447800" cy="609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6019800" y="4453426"/>
            <a:ext cx="1447800" cy="609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subproblem</a:t>
            </a:r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3810000" y="5596426"/>
            <a:ext cx="1447800" cy="609600"/>
          </a:xfrm>
          <a:prstGeom prst="ellipse">
            <a:avLst/>
          </a:prstGeom>
          <a:solidFill>
            <a:srgbClr val="FFDDF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solution</a:t>
            </a:r>
          </a:p>
        </p:txBody>
      </p:sp>
      <p:cxnSp>
        <p:nvCxnSpPr>
          <p:cNvPr id="19476" name="AutoShape 20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2835275" y="2078526"/>
            <a:ext cx="111125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968875" y="2078526"/>
            <a:ext cx="118745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4" idx="3"/>
            <a:endCxn id="19466" idx="0"/>
          </p:cNvCxnSpPr>
          <p:nvPr/>
        </p:nvCxnSpPr>
        <p:spPr bwMode="auto">
          <a:xfrm flipH="1">
            <a:off x="1257300" y="2764326"/>
            <a:ext cx="55562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9" name="AutoShape 23"/>
          <p:cNvCxnSpPr>
            <a:cxnSpLocks noChangeShapeType="1"/>
            <a:stCxn id="19464" idx="5"/>
            <a:endCxn id="19467" idx="0"/>
          </p:cNvCxnSpPr>
          <p:nvPr/>
        </p:nvCxnSpPr>
        <p:spPr bwMode="auto">
          <a:xfrm>
            <a:off x="2835275" y="2764326"/>
            <a:ext cx="47942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0" name="AutoShape 24"/>
          <p:cNvCxnSpPr>
            <a:cxnSpLocks noChangeShapeType="1"/>
            <a:stCxn id="19465" idx="3"/>
            <a:endCxn id="19471" idx="0"/>
          </p:cNvCxnSpPr>
          <p:nvPr/>
        </p:nvCxnSpPr>
        <p:spPr bwMode="auto">
          <a:xfrm flipH="1">
            <a:off x="5753100" y="2688126"/>
            <a:ext cx="4032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1" name="AutoShape 25"/>
          <p:cNvCxnSpPr>
            <a:cxnSpLocks noChangeShapeType="1"/>
            <a:stCxn id="19465" idx="5"/>
            <a:endCxn id="19472" idx="0"/>
          </p:cNvCxnSpPr>
          <p:nvPr/>
        </p:nvCxnSpPr>
        <p:spPr bwMode="auto">
          <a:xfrm>
            <a:off x="7178675" y="2688126"/>
            <a:ext cx="6318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3" name="AutoShape 27"/>
          <p:cNvCxnSpPr>
            <a:cxnSpLocks noChangeShapeType="1"/>
            <a:stCxn id="19466" idx="4"/>
            <a:endCxn id="19473" idx="1"/>
          </p:cNvCxnSpPr>
          <p:nvPr/>
        </p:nvCxnSpPr>
        <p:spPr bwMode="auto">
          <a:xfrm>
            <a:off x="1257300" y="4148626"/>
            <a:ext cx="63182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4" name="AutoShape 28"/>
          <p:cNvCxnSpPr>
            <a:cxnSpLocks noChangeShapeType="1"/>
            <a:stCxn id="19467" idx="4"/>
            <a:endCxn id="19473" idx="7"/>
          </p:cNvCxnSpPr>
          <p:nvPr/>
        </p:nvCxnSpPr>
        <p:spPr bwMode="auto">
          <a:xfrm flipH="1">
            <a:off x="2911475" y="4072426"/>
            <a:ext cx="4032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5" name="AutoShape 29"/>
          <p:cNvCxnSpPr>
            <a:cxnSpLocks noChangeShapeType="1"/>
            <a:stCxn id="19471" idx="4"/>
            <a:endCxn id="19474" idx="1"/>
          </p:cNvCxnSpPr>
          <p:nvPr/>
        </p:nvCxnSpPr>
        <p:spPr bwMode="auto">
          <a:xfrm>
            <a:off x="5753100" y="4148626"/>
            <a:ext cx="479425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6" name="AutoShape 30"/>
          <p:cNvCxnSpPr>
            <a:cxnSpLocks noChangeShapeType="1"/>
            <a:stCxn id="19472" idx="4"/>
            <a:endCxn id="19474" idx="7"/>
          </p:cNvCxnSpPr>
          <p:nvPr/>
        </p:nvCxnSpPr>
        <p:spPr bwMode="auto">
          <a:xfrm flipH="1">
            <a:off x="7254875" y="4072426"/>
            <a:ext cx="55562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7" name="AutoShape 31"/>
          <p:cNvCxnSpPr>
            <a:cxnSpLocks noChangeShapeType="1"/>
            <a:stCxn id="19473" idx="4"/>
            <a:endCxn id="19475" idx="1"/>
          </p:cNvCxnSpPr>
          <p:nvPr/>
        </p:nvCxnSpPr>
        <p:spPr bwMode="auto">
          <a:xfrm>
            <a:off x="2400300" y="5139226"/>
            <a:ext cx="16224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8" name="AutoShape 32"/>
          <p:cNvCxnSpPr>
            <a:cxnSpLocks noChangeShapeType="1"/>
            <a:stCxn id="19474" idx="4"/>
            <a:endCxn id="19475" idx="7"/>
          </p:cNvCxnSpPr>
          <p:nvPr/>
        </p:nvCxnSpPr>
        <p:spPr bwMode="auto">
          <a:xfrm flipH="1">
            <a:off x="5045075" y="5063026"/>
            <a:ext cx="1698625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981200" y="3934314"/>
            <a:ext cx="755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merge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6400800" y="3894626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merge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4114800" y="5215426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merge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1981200" y="2853226"/>
            <a:ext cx="577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C6600"/>
                </a:solidFill>
              </a:rPr>
              <a:t>split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00800" y="2777026"/>
            <a:ext cx="577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C6600"/>
                </a:solidFill>
              </a:rPr>
              <a:t>split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4191000" y="2181714"/>
            <a:ext cx="68480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C6600"/>
                </a:solidFill>
              </a:rPr>
              <a:t>split</a:t>
            </a:r>
            <a:r>
              <a:rPr lang="en-US" altLang="ko-KR" dirty="0" smtClean="0"/>
              <a:t>*</a:t>
            </a:r>
            <a:endParaRPr lang="en-US" altLang="ko-KR" dirty="0">
              <a:solidFill>
                <a:srgbClr val="CC6600"/>
              </a:solidFill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969422" y="6350168"/>
            <a:ext cx="497655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* Split level needs to be adjusted appropriately.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20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1177" y="152400"/>
            <a:ext cx="1561646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Pipeline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ja-JP" altLang="en-US" sz="3600">
              <a:solidFill>
                <a:prstClr val="black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2819400"/>
            <a:ext cx="1676400" cy="533400"/>
          </a:xfrm>
          <a:prstGeom prst="rect">
            <a:avLst/>
          </a:prstGeom>
          <a:solidFill>
            <a:srgbClr val="D9E8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Stage 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33400" y="3581400"/>
            <a:ext cx="1676400" cy="5334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Stage 2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3400" y="4343400"/>
            <a:ext cx="1676400" cy="533400"/>
          </a:xfrm>
          <a:prstGeom prst="rect">
            <a:avLst/>
          </a:prstGeom>
          <a:solidFill>
            <a:srgbClr val="FFDD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Stage 3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33400" y="5105400"/>
            <a:ext cx="1676400" cy="533400"/>
          </a:xfrm>
          <a:prstGeom prst="rect">
            <a:avLst/>
          </a:prstGeom>
          <a:solidFill>
            <a:srgbClr val="DDF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Stage 4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590800" y="2286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651125" y="1797050"/>
            <a:ext cx="85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</a:rPr>
              <a:t>Time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667000" y="2819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352800" y="2819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C2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038600" y="2819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C3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724400" y="2819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C4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5410200" y="2819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C5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096000" y="2819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C6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352800" y="3581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038600" y="3581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C2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724400" y="3581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C3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410200" y="3581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C4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096000" y="3581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C5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781800" y="3581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C6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4038600" y="4343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C2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410200" y="4343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C3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6096000" y="4343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C4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6781800" y="4343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C5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467600" y="43434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C6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724400" y="5029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5410200" y="5029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C2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6096000" y="5029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C3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6781800" y="5029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C4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7467600" y="5029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C5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8153400" y="5029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C6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288925" y="914400"/>
            <a:ext cx="876400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A series of ordered but independent computation stages need to be applied on data,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where each output of a computation becomes input of subsequent computation.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7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86463" y="304800"/>
            <a:ext cx="2784737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Recursive Data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ja-JP" altLang="en-US" sz="3600">
              <a:solidFill>
                <a:prstClr val="black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98525" y="1182688"/>
            <a:ext cx="725923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Recursive data structures seem to have little exploitable concurrency.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But in some cases, the structure can be transformed.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828800" y="2133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524000" y="2514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1219200" y="2895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914400" y="3276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1295400" y="37338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1828800" y="37338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7</a:t>
            </a:r>
          </a:p>
        </p:txBody>
      </p:sp>
      <p:cxnSp>
        <p:nvCxnSpPr>
          <p:cNvPr id="21518" name="AutoShape 14"/>
          <p:cNvCxnSpPr>
            <a:cxnSpLocks noChangeShapeType="1"/>
            <a:stCxn id="21512" idx="1"/>
            <a:endCxn id="21511" idx="2"/>
          </p:cNvCxnSpPr>
          <p:nvPr/>
        </p:nvCxnSpPr>
        <p:spPr bwMode="auto">
          <a:xfrm rot="16200000">
            <a:off x="1562100" y="2292350"/>
            <a:ext cx="273050" cy="260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9" name="AutoShape 15"/>
          <p:cNvCxnSpPr>
            <a:cxnSpLocks noChangeShapeType="1"/>
            <a:stCxn id="21513" idx="1"/>
            <a:endCxn id="21512" idx="2"/>
          </p:cNvCxnSpPr>
          <p:nvPr/>
        </p:nvCxnSpPr>
        <p:spPr bwMode="auto">
          <a:xfrm rot="16200000">
            <a:off x="1257300" y="2673350"/>
            <a:ext cx="273050" cy="260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0" name="AutoShape 16"/>
          <p:cNvCxnSpPr>
            <a:cxnSpLocks noChangeShapeType="1"/>
            <a:stCxn id="21514" idx="1"/>
            <a:endCxn id="21513" idx="2"/>
          </p:cNvCxnSpPr>
          <p:nvPr/>
        </p:nvCxnSpPr>
        <p:spPr bwMode="auto">
          <a:xfrm rot="16200000">
            <a:off x="952500" y="3054350"/>
            <a:ext cx="273050" cy="260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1" name="AutoShape 17"/>
          <p:cNvCxnSpPr>
            <a:cxnSpLocks noChangeShapeType="1"/>
            <a:stCxn id="21515" idx="7"/>
            <a:endCxn id="21513" idx="6"/>
          </p:cNvCxnSpPr>
          <p:nvPr/>
        </p:nvCxnSpPr>
        <p:spPr bwMode="auto">
          <a:xfrm flipH="1" flipV="1">
            <a:off x="1524000" y="3048000"/>
            <a:ext cx="2603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2" name="AutoShape 18"/>
          <p:cNvCxnSpPr>
            <a:cxnSpLocks noChangeShapeType="1"/>
            <a:stCxn id="21516" idx="1"/>
            <a:endCxn id="21515" idx="2"/>
          </p:cNvCxnSpPr>
          <p:nvPr/>
        </p:nvCxnSpPr>
        <p:spPr bwMode="auto">
          <a:xfrm rot="16200000">
            <a:off x="1257300" y="3511550"/>
            <a:ext cx="349250" cy="184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3" name="AutoShape 19"/>
          <p:cNvCxnSpPr>
            <a:cxnSpLocks noChangeShapeType="1"/>
            <a:stCxn id="21517" idx="0"/>
            <a:endCxn id="21515" idx="6"/>
          </p:cNvCxnSpPr>
          <p:nvPr/>
        </p:nvCxnSpPr>
        <p:spPr bwMode="auto">
          <a:xfrm rot="5400000" flipH="1">
            <a:off x="1752600" y="3505200"/>
            <a:ext cx="3048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3886200" y="34290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3581400" y="38100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3276600" y="41910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3886200" y="41910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3657600" y="46482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4191000" y="46482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7</a:t>
            </a:r>
          </a:p>
        </p:txBody>
      </p:sp>
      <p:cxnSp>
        <p:nvCxnSpPr>
          <p:cNvPr id="21531" name="AutoShape 27"/>
          <p:cNvCxnSpPr>
            <a:cxnSpLocks noChangeShapeType="1"/>
            <a:stCxn id="21525" idx="1"/>
            <a:endCxn id="21524" idx="2"/>
          </p:cNvCxnSpPr>
          <p:nvPr/>
        </p:nvCxnSpPr>
        <p:spPr bwMode="auto">
          <a:xfrm rot="16200000">
            <a:off x="3924300" y="3206750"/>
            <a:ext cx="273050" cy="260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2" name="AutoShape 28"/>
          <p:cNvCxnSpPr>
            <a:cxnSpLocks noChangeShapeType="1"/>
            <a:stCxn id="21526" idx="1"/>
            <a:endCxn id="21524" idx="2"/>
          </p:cNvCxnSpPr>
          <p:nvPr/>
        </p:nvCxnSpPr>
        <p:spPr bwMode="auto">
          <a:xfrm rot="16200000">
            <a:off x="3581400" y="3244850"/>
            <a:ext cx="654050" cy="565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3" name="AutoShape 29"/>
          <p:cNvCxnSpPr>
            <a:cxnSpLocks noChangeShapeType="1"/>
            <a:stCxn id="21527" idx="1"/>
            <a:endCxn id="21525" idx="2"/>
          </p:cNvCxnSpPr>
          <p:nvPr/>
        </p:nvCxnSpPr>
        <p:spPr bwMode="auto">
          <a:xfrm rot="16200000">
            <a:off x="3276600" y="3625850"/>
            <a:ext cx="654050" cy="565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29" idx="1"/>
            <a:endCxn id="21526" idx="4"/>
          </p:cNvCxnSpPr>
          <p:nvPr/>
        </p:nvCxnSpPr>
        <p:spPr bwMode="auto">
          <a:xfrm rot="16200000">
            <a:off x="3429000" y="4387850"/>
            <a:ext cx="577850" cy="31750"/>
          </a:xfrm>
          <a:prstGeom prst="curvedConnector3">
            <a:avLst>
              <a:gd name="adj1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6" name="AutoShape 32"/>
          <p:cNvCxnSpPr>
            <a:cxnSpLocks noChangeShapeType="1"/>
            <a:stCxn id="21530" idx="0"/>
            <a:endCxn id="21526" idx="6"/>
          </p:cNvCxnSpPr>
          <p:nvPr/>
        </p:nvCxnSpPr>
        <p:spPr bwMode="auto">
          <a:xfrm rot="5400000" flipH="1">
            <a:off x="3771900" y="40767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6553200" y="43434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6248400" y="47244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1553" name="Oval 49"/>
          <p:cNvSpPr>
            <a:spLocks noChangeArrowheads="1"/>
          </p:cNvSpPr>
          <p:nvPr/>
        </p:nvSpPr>
        <p:spPr bwMode="auto">
          <a:xfrm>
            <a:off x="5943600" y="51054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1554" name="Oval 50"/>
          <p:cNvSpPr>
            <a:spLocks noChangeArrowheads="1"/>
          </p:cNvSpPr>
          <p:nvPr/>
        </p:nvSpPr>
        <p:spPr bwMode="auto">
          <a:xfrm>
            <a:off x="6553200" y="51054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1555" name="Oval 51"/>
          <p:cNvSpPr>
            <a:spLocks noChangeArrowheads="1"/>
          </p:cNvSpPr>
          <p:nvPr/>
        </p:nvSpPr>
        <p:spPr bwMode="auto">
          <a:xfrm>
            <a:off x="6324600" y="5562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6858000" y="55626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</a:rPr>
              <a:t>7</a:t>
            </a:r>
          </a:p>
        </p:txBody>
      </p:sp>
      <p:cxnSp>
        <p:nvCxnSpPr>
          <p:cNvPr id="21557" name="AutoShape 53"/>
          <p:cNvCxnSpPr>
            <a:cxnSpLocks noChangeShapeType="1"/>
            <a:stCxn id="21551" idx="1"/>
            <a:endCxn id="21550" idx="2"/>
          </p:cNvCxnSpPr>
          <p:nvPr/>
        </p:nvCxnSpPr>
        <p:spPr bwMode="auto">
          <a:xfrm rot="16200000">
            <a:off x="6591300" y="4121150"/>
            <a:ext cx="273050" cy="260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8" name="AutoShape 54"/>
          <p:cNvCxnSpPr>
            <a:cxnSpLocks noChangeShapeType="1"/>
            <a:stCxn id="21552" idx="1"/>
            <a:endCxn id="21550" idx="2"/>
          </p:cNvCxnSpPr>
          <p:nvPr/>
        </p:nvCxnSpPr>
        <p:spPr bwMode="auto">
          <a:xfrm rot="16200000">
            <a:off x="6248400" y="4159250"/>
            <a:ext cx="654050" cy="565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9" name="AutoShape 55"/>
          <p:cNvCxnSpPr>
            <a:cxnSpLocks noChangeShapeType="1"/>
            <a:stCxn id="21553" idx="1"/>
            <a:endCxn id="21550" idx="2"/>
          </p:cNvCxnSpPr>
          <p:nvPr/>
        </p:nvCxnSpPr>
        <p:spPr bwMode="auto">
          <a:xfrm rot="16200000">
            <a:off x="5905500" y="4197350"/>
            <a:ext cx="1035050" cy="8699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0" name="AutoShape 56"/>
          <p:cNvCxnSpPr>
            <a:cxnSpLocks noChangeShapeType="1"/>
            <a:stCxn id="21554" idx="7"/>
            <a:endCxn id="21550" idx="4"/>
          </p:cNvCxnSpPr>
          <p:nvPr/>
        </p:nvCxnSpPr>
        <p:spPr bwMode="auto">
          <a:xfrm flipV="1">
            <a:off x="6813550" y="4267200"/>
            <a:ext cx="196850" cy="882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1" name="AutoShape 57"/>
          <p:cNvCxnSpPr>
            <a:cxnSpLocks noChangeShapeType="1"/>
            <a:stCxn id="21555" idx="1"/>
            <a:endCxn id="21550" idx="4"/>
          </p:cNvCxnSpPr>
          <p:nvPr/>
        </p:nvCxnSpPr>
        <p:spPr bwMode="auto">
          <a:xfrm rot="16200000">
            <a:off x="6019800" y="4616450"/>
            <a:ext cx="1339850" cy="641350"/>
          </a:xfrm>
          <a:prstGeom prst="curvedConnector3">
            <a:avLst>
              <a:gd name="adj1" fmla="val 5165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2" name="AutoShape 58"/>
          <p:cNvCxnSpPr>
            <a:cxnSpLocks noChangeShapeType="1"/>
            <a:stCxn id="21556" idx="0"/>
            <a:endCxn id="21550" idx="4"/>
          </p:cNvCxnSpPr>
          <p:nvPr/>
        </p:nvCxnSpPr>
        <p:spPr bwMode="auto">
          <a:xfrm rot="16200000">
            <a:off x="6362700" y="49149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4" name="AutoShape 60"/>
          <p:cNvCxnSpPr>
            <a:cxnSpLocks noChangeShapeType="1"/>
            <a:stCxn id="21524" idx="5"/>
            <a:endCxn id="21524" idx="6"/>
          </p:cNvCxnSpPr>
          <p:nvPr/>
        </p:nvCxnSpPr>
        <p:spPr bwMode="auto">
          <a:xfrm rot="5400000" flipH="1" flipV="1">
            <a:off x="4419600" y="323215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5" name="AutoShape 61"/>
          <p:cNvCxnSpPr>
            <a:cxnSpLocks noChangeShapeType="1"/>
            <a:stCxn id="21550" idx="5"/>
            <a:endCxn id="21550" idx="6"/>
          </p:cNvCxnSpPr>
          <p:nvPr/>
        </p:nvCxnSpPr>
        <p:spPr bwMode="auto">
          <a:xfrm rot="5400000" flipH="1" flipV="1">
            <a:off x="7086600" y="414655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6" name="AutoShape 62"/>
          <p:cNvCxnSpPr>
            <a:cxnSpLocks noChangeShapeType="1"/>
            <a:stCxn id="21511" idx="5"/>
            <a:endCxn id="21511" idx="6"/>
          </p:cNvCxnSpPr>
          <p:nvPr/>
        </p:nvCxnSpPr>
        <p:spPr bwMode="auto">
          <a:xfrm rot="5400000" flipH="1" flipV="1">
            <a:off x="2057400" y="231775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68" name="AutoShape 64"/>
          <p:cNvCxnSpPr>
            <a:cxnSpLocks noChangeShapeType="1"/>
            <a:stCxn id="21528" idx="0"/>
            <a:endCxn id="21525" idx="5"/>
          </p:cNvCxnSpPr>
          <p:nvPr/>
        </p:nvCxnSpPr>
        <p:spPr bwMode="auto">
          <a:xfrm rot="16200000">
            <a:off x="3841750" y="3886200"/>
            <a:ext cx="501650" cy="107950"/>
          </a:xfrm>
          <a:prstGeom prst="curvedConnector3">
            <a:avLst>
              <a:gd name="adj1" fmla="val 45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69" name="AutoShape 65"/>
          <p:cNvSpPr>
            <a:spLocks noChangeArrowheads="1"/>
          </p:cNvSpPr>
          <p:nvPr/>
        </p:nvSpPr>
        <p:spPr bwMode="auto">
          <a:xfrm rot="1668858">
            <a:off x="2514600" y="3124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DDF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70" name="AutoShape 66"/>
          <p:cNvSpPr>
            <a:spLocks noChangeArrowheads="1"/>
          </p:cNvSpPr>
          <p:nvPr/>
        </p:nvSpPr>
        <p:spPr bwMode="auto">
          <a:xfrm rot="1668858">
            <a:off x="4876800" y="4114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DDF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898525" y="4154488"/>
            <a:ext cx="8515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Step 1</a:t>
            </a: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3505200" y="5181600"/>
            <a:ext cx="8515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Step 2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6248400" y="6019800"/>
            <a:ext cx="8515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Step 3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4953000" y="2590800"/>
            <a:ext cx="2752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</a:rPr>
              <a:t>Find Root Problem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2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720544" y="304800"/>
            <a:ext cx="1962397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Geometric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ja-JP" altLang="en-US" sz="3600">
              <a:solidFill>
                <a:prstClr val="black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073399" y="22788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327399" y="22788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581399" y="22788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835399" y="22788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073399" y="25455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327399" y="25455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581399" y="25455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835399" y="25455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073399" y="28122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327399" y="28122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3581399" y="28122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835399" y="2812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30733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3273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35813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8353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0733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3273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35813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38353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3073399" y="46029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3327399" y="46029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3581399" y="46029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835399" y="46029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073399" y="4869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3327399" y="4869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581399" y="4869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3835399" y="48696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3073399" y="5123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3327399" y="5123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581399" y="5123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3835399" y="51236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5130799" y="22788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5384799" y="22788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5638799" y="22788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5892799" y="22788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5130799" y="25455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5384799" y="25455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5638799" y="25455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892799" y="25455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5130799" y="2812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5384799" y="28122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5638799" y="28122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5892799" y="28122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51307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53847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56387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5892799" y="306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1815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54355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56895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5943599" y="43362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5181599" y="46029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5435599" y="46029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8" name="Rectangle 60"/>
          <p:cNvSpPr>
            <a:spLocks noChangeArrowheads="1"/>
          </p:cNvSpPr>
          <p:nvPr/>
        </p:nvSpPr>
        <p:spPr bwMode="auto">
          <a:xfrm>
            <a:off x="5689599" y="46029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5943599" y="46029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5181599" y="48696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5435599" y="4869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2" name="Rectangle 64"/>
          <p:cNvSpPr>
            <a:spLocks noChangeArrowheads="1"/>
          </p:cNvSpPr>
          <p:nvPr/>
        </p:nvSpPr>
        <p:spPr bwMode="auto">
          <a:xfrm>
            <a:off x="5689599" y="4869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5943599" y="4869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5181599" y="5123655"/>
            <a:ext cx="228600" cy="228600"/>
          </a:xfrm>
          <a:prstGeom prst="rect">
            <a:avLst/>
          </a:prstGeom>
          <a:solidFill>
            <a:srgbClr val="FFF2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5435599" y="5123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5689599" y="5123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5943599" y="5123655"/>
            <a:ext cx="2286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1862574" y="1257299"/>
            <a:ext cx="555422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Dependencies exist, but communicate in predictable </a:t>
            </a:r>
            <a:endParaRPr lang="en-US" altLang="ko-KR" dirty="0" smtClean="0">
              <a:solidFill>
                <a:srgbClr val="FFFFFF"/>
              </a:solidFill>
            </a:endParaRPr>
          </a:p>
          <a:p>
            <a:r>
              <a:rPr lang="en-US" altLang="ko-KR" dirty="0" smtClean="0">
                <a:solidFill>
                  <a:srgbClr val="FFFFFF"/>
                </a:solidFill>
              </a:rPr>
              <a:t>(</a:t>
            </a:r>
            <a:r>
              <a:rPr lang="en-US" altLang="ko-KR" dirty="0">
                <a:solidFill>
                  <a:srgbClr val="FFFFFF"/>
                </a:solidFill>
              </a:rPr>
              <a:t>geometric) neighbor-to-neighbor paths.</a:t>
            </a:r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4368799" y="25836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 flipH="1">
            <a:off x="4368799" y="28884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3378199" y="35742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 flipV="1">
            <a:off x="3682999" y="35742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>
            <a:off x="4368799" y="47172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4" name="Line 76"/>
          <p:cNvSpPr>
            <a:spLocks noChangeShapeType="1"/>
          </p:cNvSpPr>
          <p:nvPr/>
        </p:nvSpPr>
        <p:spPr bwMode="auto">
          <a:xfrm flipH="1">
            <a:off x="4368799" y="502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7" name="Line 79"/>
          <p:cNvSpPr>
            <a:spLocks noChangeShapeType="1"/>
          </p:cNvSpPr>
          <p:nvPr/>
        </p:nvSpPr>
        <p:spPr bwMode="auto">
          <a:xfrm>
            <a:off x="5511799" y="35742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 flipV="1">
            <a:off x="5816599" y="35742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2604482" y="5720388"/>
            <a:ext cx="40704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Neighbor-To-Neighbor communication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7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387848" y="457200"/>
            <a:ext cx="2661306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kern="1200" dirty="0">
                <a:solidFill>
                  <a:srgbClr val="92D050"/>
                </a:solidFill>
              </a:rPr>
              <a:t>Irregular Mesh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81000" y="1233488"/>
            <a:ext cx="61691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Communication in non-predictable paths in mesh topology.</a:t>
            </a:r>
          </a:p>
        </p:txBody>
      </p:sp>
      <p:pic>
        <p:nvPicPr>
          <p:cNvPr id="23560" name="Picture 8" descr="irregular_me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4757738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364128" y="2268242"/>
            <a:ext cx="3749744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Hard to define due to varying 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communication patterns.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Start point :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Pattern that constructed this mesh.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9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060" y="304800"/>
            <a:ext cx="7772400" cy="114300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3600" b="1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33600" y="1752600"/>
            <a:ext cx="467332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0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rgbClr val="FFFFFF"/>
                </a:solidFill>
              </a:rPr>
              <a:t>Performance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rgbClr val="FFFFFF"/>
                </a:solidFill>
              </a:rPr>
              <a:t>Parallel </a:t>
            </a:r>
            <a:r>
              <a:rPr lang="en-US" altLang="zh-TW" sz="3200" dirty="0" smtClean="0">
                <a:solidFill>
                  <a:srgbClr val="FFFFFF"/>
                </a:solidFill>
              </a:rPr>
              <a:t>Patterns</a:t>
            </a:r>
            <a:endParaRPr lang="en-US" altLang="zh-TW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57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8461998"/>
              </p:ext>
            </p:extLst>
          </p:nvPr>
        </p:nvGraphicFramePr>
        <p:xfrm>
          <a:off x="609600" y="1143000"/>
          <a:ext cx="8001000" cy="4952996"/>
        </p:xfrm>
        <a:graphic>
          <a:graphicData uri="http://schemas.openxmlformats.org/drawingml/2006/table">
            <a:tbl>
              <a:tblPr/>
              <a:tblGrid>
                <a:gridCol w="5684452"/>
                <a:gridCol w="2316548"/>
              </a:tblGrid>
              <a:tr h="501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L1 cache reference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0.5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Branch </a:t>
                      </a: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mispredict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L2 cache reference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7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594"/>
                    </a:solidFill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Mutex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lock/unlock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Main memory reference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Compress 1K w/cheap compression algorithm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Send 2K bytes over 1 Gbps network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20,000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Read 1 MB sequentially from memory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250,000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Round trip within same datacenter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500,000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Disk seek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10,000,000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423"/>
                    </a:solidFill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Read 1 MB sequentially from disk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20,000,000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423"/>
                    </a:solidFill>
                  </a:tcPr>
                </a:tc>
              </a:tr>
              <a:tr h="404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Send packet CA-&gt;Netherlands-&gt;CA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150,000,000 ns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1358" y="381000"/>
            <a:ext cx="6833922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2D050"/>
                </a:solidFill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/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/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/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en-US" dirty="0"/>
              <a:t>Numbers that Everybody Should Know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6350168"/>
            <a:ext cx="106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smtClean="0">
                <a:solidFill>
                  <a:srgbClr val="D6ECFF">
                    <a:lumMod val="25000"/>
                  </a:srgbClr>
                </a:solidFill>
              </a:rPr>
              <a:t>Google</a:t>
            </a:r>
            <a:endParaRPr lang="en-US" sz="1200" i="1" dirty="0">
              <a:solidFill>
                <a:srgbClr val="D6ECFF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33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What can we learn from  </a:t>
            </a:r>
            <a:r>
              <a:rPr lang="en-US" sz="3200" b="1" dirty="0">
                <a:solidFill>
                  <a:srgbClr val="92D050"/>
                </a:solidFill>
              </a:rPr>
              <a:t>p</a:t>
            </a:r>
            <a:r>
              <a:rPr lang="en-US" sz="3200" b="1" dirty="0" smtClean="0">
                <a:solidFill>
                  <a:srgbClr val="92D050"/>
                </a:solidFill>
              </a:rPr>
              <a:t>erformance observations?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001000" cy="3190875"/>
          </a:xfrm>
        </p:spPr>
        <p:txBody>
          <a:bodyPr/>
          <a:lstStyle/>
          <a:p>
            <a:r>
              <a:rPr lang="en-US" sz="2000" dirty="0" smtClean="0"/>
              <a:t>We implemented the algorithm on parallel computer </a:t>
            </a:r>
            <a:r>
              <a:rPr lang="en-US" sz="2000" i="1" dirty="0" smtClean="0"/>
              <a:t>X</a:t>
            </a:r>
            <a:r>
              <a:rPr lang="en-US" sz="2000" dirty="0" smtClean="0"/>
              <a:t> and achieved a speedup of 10.8 on </a:t>
            </a:r>
            <a:r>
              <a:rPr lang="en-US" sz="2000" i="1" dirty="0" smtClean="0"/>
              <a:t>P</a:t>
            </a:r>
            <a:r>
              <a:rPr lang="en-US" sz="2000" dirty="0" smtClean="0"/>
              <a:t>=</a:t>
            </a:r>
            <a:r>
              <a:rPr lang="en-US" sz="2000" i="1" dirty="0" smtClean="0"/>
              <a:t>12</a:t>
            </a:r>
            <a:r>
              <a:rPr lang="en-US" sz="2000" dirty="0" smtClean="0"/>
              <a:t> processors with problem size </a:t>
            </a:r>
            <a:r>
              <a:rPr lang="en-US" sz="2000" i="1" dirty="0" smtClean="0"/>
              <a:t>N=100</a:t>
            </a:r>
            <a:r>
              <a:rPr lang="en-US" sz="2000" dirty="0" smtClean="0"/>
              <a:t> . </a:t>
            </a:r>
          </a:p>
          <a:p>
            <a:r>
              <a:rPr lang="en-US" sz="2000" dirty="0" smtClean="0"/>
              <a:t>What happens on </a:t>
            </a:r>
            <a:r>
              <a:rPr lang="en-US" sz="2000" dirty="0" smtClean="0">
                <a:solidFill>
                  <a:srgbClr val="FFC000"/>
                </a:solidFill>
              </a:rPr>
              <a:t>1000 processors</a:t>
            </a:r>
            <a:r>
              <a:rPr lang="en-US" sz="2000" dirty="0" smtClean="0"/>
              <a:t>? What</a:t>
            </a:r>
            <a:r>
              <a:rPr lang="en-US" sz="2000" dirty="0" smtClean="0">
                <a:solidFill>
                  <a:srgbClr val="FF9966"/>
                </a:solidFill>
              </a:rPr>
              <a:t> </a:t>
            </a:r>
            <a:r>
              <a:rPr lang="en-US" sz="2000" dirty="0" smtClean="0"/>
              <a:t>if </a:t>
            </a:r>
            <a:r>
              <a:rPr lang="en-US" sz="2000" i="1" dirty="0" smtClean="0">
                <a:solidFill>
                  <a:srgbClr val="FFC000"/>
                </a:solidFill>
              </a:rPr>
              <a:t>N=10</a:t>
            </a:r>
            <a:r>
              <a:rPr lang="en-US" sz="2000" dirty="0" smtClean="0"/>
              <a:t> or </a:t>
            </a:r>
            <a:r>
              <a:rPr lang="en-US" sz="2000" i="1" dirty="0" smtClean="0">
                <a:solidFill>
                  <a:srgbClr val="FFC000"/>
                </a:solidFill>
              </a:rPr>
              <a:t>N=1000</a:t>
            </a:r>
            <a:r>
              <a:rPr lang="en-US" sz="2000" dirty="0" smtClean="0"/>
              <a:t>? What if communication costs are ten times higher? </a:t>
            </a:r>
          </a:p>
          <a:p>
            <a:r>
              <a:rPr lang="en-US" sz="2000" dirty="0" smtClean="0"/>
              <a:t>Answering these questions requires a deeper understanding of the parallel algorithm.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179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82925" y="76527"/>
            <a:ext cx="3709157" cy="523220"/>
          </a:xfr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Asymptotic Analysis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2950"/>
            <a:ext cx="47625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762000"/>
            <a:ext cx="4419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95800"/>
            <a:ext cx="88391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62800" y="6553199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Ian Foster</a:t>
            </a:r>
            <a:endParaRPr lang="en-US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9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940675" cy="4503738"/>
          </a:xfrm>
          <a:noFill/>
        </p:spPr>
        <p:txBody>
          <a:bodyPr lIns="92075" tIns="46038" rIns="92075" bIns="46038"/>
          <a:lstStyle/>
          <a:p>
            <a:pPr marL="0" indent="0"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° Processing</a:t>
            </a:r>
          </a:p>
          <a:p>
            <a:pPr marL="285750" indent="-285750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	– powerful microprocessor, large DRAM, cache	=&gt; </a:t>
            </a:r>
            <a:r>
              <a:rPr lang="en-US" sz="2000" dirty="0" smtClean="0">
                <a:solidFill>
                  <a:srgbClr val="FFC000"/>
                </a:solidFill>
              </a:rPr>
              <a:t>P</a:t>
            </a:r>
          </a:p>
          <a:p>
            <a:pPr marL="0" indent="0"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° Communication</a:t>
            </a:r>
          </a:p>
          <a:p>
            <a:pPr marL="285750" indent="-285750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	+ significant latency 	(100's –1000’s of cycles)	=&gt; </a:t>
            </a:r>
            <a:r>
              <a:rPr lang="en-US" sz="2000" dirty="0" smtClean="0">
                <a:solidFill>
                  <a:srgbClr val="FFC000"/>
                </a:solidFill>
              </a:rPr>
              <a:t>L</a:t>
            </a:r>
          </a:p>
          <a:p>
            <a:pPr marL="285750" indent="-285750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	+ limited bandwidth 	(1 – 5% of memory </a:t>
            </a:r>
            <a:r>
              <a:rPr lang="en-US" sz="2000" dirty="0" err="1" smtClean="0"/>
              <a:t>bw</a:t>
            </a:r>
            <a:r>
              <a:rPr lang="en-US" sz="2000" dirty="0" smtClean="0"/>
              <a:t>)	=&gt;</a:t>
            </a:r>
            <a:r>
              <a:rPr lang="en-US" sz="2000" dirty="0" smtClean="0">
                <a:solidFill>
                  <a:srgbClr val="FF9966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g</a:t>
            </a:r>
          </a:p>
          <a:p>
            <a:pPr marL="285750" indent="-285750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	+ significant overhead	(10's – 100's of cycles)	=&gt;</a:t>
            </a:r>
            <a:r>
              <a:rPr lang="en-US" sz="2000" dirty="0" smtClean="0">
                <a:solidFill>
                  <a:srgbClr val="FFC000"/>
                </a:solidFill>
              </a:rPr>
              <a:t> o</a:t>
            </a:r>
          </a:p>
          <a:p>
            <a:pPr lvl="1" indent="-61913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1800" dirty="0" smtClean="0"/>
              <a:t>	- on both ends</a:t>
            </a:r>
          </a:p>
          <a:p>
            <a:pPr lvl="1" indent="-61913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1800" dirty="0" smtClean="0"/>
              <a:t>– no consensus on topology</a:t>
            </a:r>
          </a:p>
          <a:p>
            <a:pPr lvl="1" indent="-61913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C000"/>
                </a:solidFill>
              </a:rPr>
              <a:t>=&gt; should not exploit structure</a:t>
            </a:r>
          </a:p>
          <a:p>
            <a:pPr marL="285750" indent="-285750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2000" dirty="0" smtClean="0"/>
              <a:t>	+ limited network capacity</a:t>
            </a:r>
          </a:p>
          <a:p>
            <a:pPr lvl="1" indent="-61913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1800" dirty="0" smtClean="0"/>
              <a:t>– no consensus on programming model</a:t>
            </a:r>
          </a:p>
          <a:p>
            <a:pPr lvl="1" indent="-61913">
              <a:buFontTx/>
              <a:buNone/>
              <a:tabLst>
                <a:tab pos="2971800" algn="l"/>
                <a:tab pos="6057900" algn="l"/>
              </a:tabLst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C000"/>
                </a:solidFill>
              </a:rPr>
              <a:t>=&gt; should not enforce one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8198" y="37157"/>
            <a:ext cx="8382000" cy="955675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kern="1200" dirty="0">
                <a:solidFill>
                  <a:srgbClr val="92D050"/>
                </a:solidFill>
              </a:rPr>
              <a:t>Performance Laws, Analysis and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6553200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K. </a:t>
            </a:r>
            <a:r>
              <a:rPr lang="en-US" altLang="ko-KR" sz="1200" i="1" dirty="0" err="1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Yelick</a:t>
            </a:r>
            <a:endParaRPr lang="en-US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762000"/>
            <a:ext cx="255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The </a:t>
            </a:r>
            <a:r>
              <a:rPr lang="en-US" sz="2400" b="1" dirty="0" err="1" smtClean="0">
                <a:solidFill>
                  <a:srgbClr val="92D050"/>
                </a:solidFill>
              </a:rPr>
              <a:t>LogP</a:t>
            </a:r>
            <a:r>
              <a:rPr lang="en-US" sz="2400" b="1" dirty="0" smtClean="0">
                <a:solidFill>
                  <a:srgbClr val="92D050"/>
                </a:solidFill>
              </a:rPr>
              <a:t> Model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0114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20914" y="305127"/>
            <a:ext cx="1082349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kern="1200" dirty="0" err="1">
                <a:solidFill>
                  <a:srgbClr val="92D050"/>
                </a:solidFill>
              </a:rPr>
              <a:t>LogP</a:t>
            </a:r>
            <a:endParaRPr lang="en-US" sz="2800" kern="1200" dirty="0">
              <a:solidFill>
                <a:srgbClr val="92D050"/>
              </a:solidFill>
            </a:endParaRPr>
          </a:p>
        </p:txBody>
      </p:sp>
      <p:sp>
        <p:nvSpPr>
          <p:cNvPr id="25643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526972" y="4469607"/>
            <a:ext cx="8001000" cy="1858962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sz="2000" dirty="0" smtClean="0"/>
              <a:t>atency in sending a (small) message between modules</a:t>
            </a:r>
          </a:p>
          <a:p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sz="2000" dirty="0" smtClean="0"/>
              <a:t>verhead felt by the processor on sending or receiving </a:t>
            </a:r>
            <a:r>
              <a:rPr lang="en-US" sz="2000" dirty="0" err="1" smtClean="0"/>
              <a:t>msg</a:t>
            </a:r>
            <a:endParaRPr lang="en-US" sz="2000" dirty="0" smtClean="0"/>
          </a:p>
          <a:p>
            <a:r>
              <a:rPr lang="en-US" dirty="0">
                <a:solidFill>
                  <a:srgbClr val="FFC000"/>
                </a:solidFill>
              </a:rPr>
              <a:t>g</a:t>
            </a:r>
            <a:r>
              <a:rPr lang="en-US" sz="2000" dirty="0" smtClean="0"/>
              <a:t>ap between successive sends or receives (1/BW)</a:t>
            </a:r>
          </a:p>
          <a:p>
            <a:r>
              <a:rPr lang="en-US" dirty="0">
                <a:solidFill>
                  <a:srgbClr val="FFC000"/>
                </a:solidFill>
              </a:rPr>
              <a:t>P</a:t>
            </a:r>
            <a:r>
              <a:rPr lang="en-US" sz="2000" dirty="0" smtClean="0"/>
              <a:t>rocessors</a:t>
            </a:r>
          </a:p>
        </p:txBody>
      </p:sp>
      <p:sp>
        <p:nvSpPr>
          <p:cNvPr id="25603" name="Rectangle 3" descr="25%"/>
          <p:cNvSpPr>
            <a:spLocks noChangeArrowheads="1"/>
          </p:cNvSpPr>
          <p:nvPr/>
        </p:nvSpPr>
        <p:spPr bwMode="auto">
          <a:xfrm>
            <a:off x="2311400" y="2641600"/>
            <a:ext cx="37338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759075" y="3463925"/>
            <a:ext cx="2649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Interconnection Network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797550" y="1797050"/>
            <a:ext cx="368300" cy="33020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834063" y="17986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416550" y="1797050"/>
            <a:ext cx="330200" cy="330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453063" y="17986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663950" y="1797050"/>
            <a:ext cx="368300" cy="33020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700463" y="18002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282950" y="1797050"/>
            <a:ext cx="330200" cy="330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319463" y="18002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749550" y="1797050"/>
            <a:ext cx="368300" cy="33020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786063" y="18002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368550" y="1797050"/>
            <a:ext cx="330200" cy="330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405063" y="18002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662488" y="2014538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° ° °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698750" y="21082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3689350" y="21082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5822950" y="21082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443288" y="1254125"/>
            <a:ext cx="197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P  (</a:t>
            </a:r>
            <a:r>
              <a:rPr lang="en-US" b="1" dirty="0">
                <a:solidFill>
                  <a:srgbClr val="FFC000"/>
                </a:solidFill>
              </a:rPr>
              <a:t> processors 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2311400" y="14287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23" name="Arc 23"/>
          <p:cNvSpPr>
            <a:spLocks/>
          </p:cNvSpPr>
          <p:nvPr/>
        </p:nvSpPr>
        <p:spPr bwMode="auto">
          <a:xfrm>
            <a:off x="2317750" y="1366838"/>
            <a:ext cx="184150" cy="100012"/>
          </a:xfrm>
          <a:custGeom>
            <a:avLst/>
            <a:gdLst>
              <a:gd name="T0" fmla="*/ 176946 w 21600"/>
              <a:gd name="T1" fmla="*/ 0 h 11793"/>
              <a:gd name="T2" fmla="*/ 177364 w 21600"/>
              <a:gd name="T3" fmla="*/ 100012 h 11793"/>
              <a:gd name="T4" fmla="*/ 0 w 21600"/>
              <a:gd name="T5" fmla="*/ 50740 h 117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1793" fill="none" extrusionOk="0">
                <a:moveTo>
                  <a:pt x="20754" y="0"/>
                </a:moveTo>
                <a:cubicBezTo>
                  <a:pt x="21315" y="1944"/>
                  <a:pt x="21600" y="3958"/>
                  <a:pt x="21600" y="5983"/>
                </a:cubicBezTo>
                <a:cubicBezTo>
                  <a:pt x="21600" y="7946"/>
                  <a:pt x="21332" y="9901"/>
                  <a:pt x="20803" y="11792"/>
                </a:cubicBezTo>
              </a:path>
              <a:path w="21600" h="11793" stroke="0" extrusionOk="0">
                <a:moveTo>
                  <a:pt x="20754" y="0"/>
                </a:moveTo>
                <a:cubicBezTo>
                  <a:pt x="21315" y="1944"/>
                  <a:pt x="21600" y="3958"/>
                  <a:pt x="21600" y="5983"/>
                </a:cubicBezTo>
                <a:cubicBezTo>
                  <a:pt x="21600" y="7946"/>
                  <a:pt x="21332" y="9901"/>
                  <a:pt x="20803" y="11792"/>
                </a:cubicBezTo>
                <a:lnTo>
                  <a:pt x="0" y="5983"/>
                </a:lnTo>
                <a:lnTo>
                  <a:pt x="20754" y="0"/>
                </a:lnTo>
                <a:close/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359400" y="1428750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25" name="Arc 25"/>
          <p:cNvSpPr>
            <a:spLocks/>
          </p:cNvSpPr>
          <p:nvPr/>
        </p:nvSpPr>
        <p:spPr bwMode="auto">
          <a:xfrm>
            <a:off x="6161088" y="1366838"/>
            <a:ext cx="184150" cy="100012"/>
          </a:xfrm>
          <a:custGeom>
            <a:avLst/>
            <a:gdLst>
              <a:gd name="T0" fmla="*/ 6675 w 21600"/>
              <a:gd name="T1" fmla="*/ 100012 h 11696"/>
              <a:gd name="T2" fmla="*/ 7085 w 21600"/>
              <a:gd name="T3" fmla="*/ 0 h 11696"/>
              <a:gd name="T4" fmla="*/ 184150 w 21600"/>
              <a:gd name="T5" fmla="*/ 50741 h 116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1696" fill="none" extrusionOk="0">
                <a:moveTo>
                  <a:pt x="782" y="11696"/>
                </a:moveTo>
                <a:cubicBezTo>
                  <a:pt x="263" y="9819"/>
                  <a:pt x="0" y="7881"/>
                  <a:pt x="0" y="5934"/>
                </a:cubicBezTo>
                <a:cubicBezTo>
                  <a:pt x="0" y="3927"/>
                  <a:pt x="279" y="1929"/>
                  <a:pt x="831" y="0"/>
                </a:cubicBezTo>
              </a:path>
              <a:path w="21600" h="11696" stroke="0" extrusionOk="0">
                <a:moveTo>
                  <a:pt x="782" y="11696"/>
                </a:moveTo>
                <a:cubicBezTo>
                  <a:pt x="263" y="9819"/>
                  <a:pt x="0" y="7881"/>
                  <a:pt x="0" y="5934"/>
                </a:cubicBezTo>
                <a:cubicBezTo>
                  <a:pt x="0" y="3927"/>
                  <a:pt x="279" y="1929"/>
                  <a:pt x="831" y="0"/>
                </a:cubicBezTo>
                <a:lnTo>
                  <a:pt x="21600" y="5934"/>
                </a:lnTo>
                <a:lnTo>
                  <a:pt x="782" y="11696"/>
                </a:lnTo>
                <a:close/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530975" y="3309938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C000"/>
                </a:solidFill>
              </a:rPr>
              <a:t>Limited Volume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530975" y="35385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( 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6669088" y="353853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C000"/>
                </a:solidFill>
              </a:rPr>
              <a:t>L/ g 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138988" y="3538538"/>
            <a:ext cx="1547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to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or</a:t>
            </a:r>
            <a:r>
              <a:rPr lang="en-US" b="1" dirty="0" smtClean="0">
                <a:solidFill>
                  <a:srgbClr val="FFC000"/>
                </a:solidFill>
              </a:rPr>
              <a:t> from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 a </a:t>
            </a:r>
            <a:r>
              <a:rPr lang="en-US" b="1" dirty="0" err="1">
                <a:solidFill>
                  <a:srgbClr val="FFC000"/>
                </a:solidFill>
              </a:rPr>
              <a:t>proc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2463800" y="2184400"/>
            <a:ext cx="152400" cy="76200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31" name="Arc 31"/>
          <p:cNvSpPr>
            <a:spLocks/>
          </p:cNvSpPr>
          <p:nvPr/>
        </p:nvSpPr>
        <p:spPr bwMode="auto">
          <a:xfrm>
            <a:off x="2459038" y="2643188"/>
            <a:ext cx="192087" cy="298450"/>
          </a:xfrm>
          <a:custGeom>
            <a:avLst/>
            <a:gdLst>
              <a:gd name="T0" fmla="*/ 0 w 13851"/>
              <a:gd name="T1" fmla="*/ 40595 h 21600"/>
              <a:gd name="T2" fmla="*/ 192087 w 13851"/>
              <a:gd name="T3" fmla="*/ 2846 h 21600"/>
              <a:gd name="T4" fmla="*/ 150829 w 13851"/>
              <a:gd name="T5" fmla="*/ 2984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51" h="21600" fill="none" extrusionOk="0">
                <a:moveTo>
                  <a:pt x="-1" y="2937"/>
                </a:moveTo>
                <a:cubicBezTo>
                  <a:pt x="3301" y="1013"/>
                  <a:pt x="7054" y="0"/>
                  <a:pt x="10876" y="0"/>
                </a:cubicBezTo>
                <a:cubicBezTo>
                  <a:pt x="11871" y="0"/>
                  <a:pt x="12865" y="68"/>
                  <a:pt x="13851" y="205"/>
                </a:cubicBezTo>
              </a:path>
              <a:path w="13851" h="21600" stroke="0" extrusionOk="0">
                <a:moveTo>
                  <a:pt x="-1" y="2937"/>
                </a:moveTo>
                <a:cubicBezTo>
                  <a:pt x="3301" y="1013"/>
                  <a:pt x="7054" y="0"/>
                  <a:pt x="10876" y="0"/>
                </a:cubicBezTo>
                <a:cubicBezTo>
                  <a:pt x="11871" y="0"/>
                  <a:pt x="12865" y="68"/>
                  <a:pt x="13851" y="205"/>
                </a:cubicBezTo>
                <a:lnTo>
                  <a:pt x="10876" y="21600"/>
                </a:lnTo>
                <a:lnTo>
                  <a:pt x="-1" y="2937"/>
                </a:lnTo>
                <a:close/>
              </a:path>
            </a:pathLst>
          </a:custGeom>
          <a:solidFill>
            <a:srgbClr val="063DE8"/>
          </a:solidFill>
          <a:ln w="9525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flipV="1">
            <a:off x="5359400" y="2108200"/>
            <a:ext cx="304800" cy="83820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33" name="Arc 33"/>
          <p:cNvSpPr>
            <a:spLocks/>
          </p:cNvSpPr>
          <p:nvPr/>
        </p:nvSpPr>
        <p:spPr bwMode="auto">
          <a:xfrm>
            <a:off x="5470525" y="2114550"/>
            <a:ext cx="188913" cy="298450"/>
          </a:xfrm>
          <a:custGeom>
            <a:avLst/>
            <a:gdLst>
              <a:gd name="T0" fmla="*/ 182518 w 13647"/>
              <a:gd name="T1" fmla="*/ 298450 h 21595"/>
              <a:gd name="T2" fmla="*/ 0 w 13647"/>
              <a:gd name="T3" fmla="*/ 231394 h 21595"/>
              <a:gd name="T4" fmla="*/ 188913 w 13647"/>
              <a:gd name="T5" fmla="*/ 0 h 215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47" h="21595" fill="none" extrusionOk="0">
                <a:moveTo>
                  <a:pt x="13184" y="21595"/>
                </a:moveTo>
                <a:cubicBezTo>
                  <a:pt x="8372" y="21492"/>
                  <a:pt x="3731" y="19784"/>
                  <a:pt x="0" y="16742"/>
                </a:cubicBezTo>
              </a:path>
              <a:path w="13647" h="21595" stroke="0" extrusionOk="0">
                <a:moveTo>
                  <a:pt x="13184" y="21595"/>
                </a:moveTo>
                <a:cubicBezTo>
                  <a:pt x="8372" y="21492"/>
                  <a:pt x="3731" y="19784"/>
                  <a:pt x="0" y="16742"/>
                </a:cubicBezTo>
                <a:lnTo>
                  <a:pt x="13647" y="0"/>
                </a:lnTo>
                <a:lnTo>
                  <a:pt x="13184" y="21595"/>
                </a:lnTo>
                <a:close/>
              </a:path>
            </a:pathLst>
          </a:custGeom>
          <a:solidFill>
            <a:srgbClr val="063DE8"/>
          </a:solidFill>
          <a:ln w="9525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928688" y="2244725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o (overhead)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2616200" y="2946400"/>
            <a:ext cx="2743200" cy="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36" name="Arc 36"/>
          <p:cNvSpPr>
            <a:spLocks/>
          </p:cNvSpPr>
          <p:nvPr/>
        </p:nvSpPr>
        <p:spPr bwMode="auto">
          <a:xfrm>
            <a:off x="5056188" y="2843213"/>
            <a:ext cx="298450" cy="195262"/>
          </a:xfrm>
          <a:custGeom>
            <a:avLst/>
            <a:gdLst>
              <a:gd name="T0" fmla="*/ 16125 w 21600"/>
              <a:gd name="T1" fmla="*/ 195262 h 14107"/>
              <a:gd name="T2" fmla="*/ 16608 w 21600"/>
              <a:gd name="T3" fmla="*/ 0 h 14107"/>
              <a:gd name="T4" fmla="*/ 298450 w 21600"/>
              <a:gd name="T5" fmla="*/ 98344 h 141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4107" fill="none" extrusionOk="0">
                <a:moveTo>
                  <a:pt x="1166" y="14107"/>
                </a:moveTo>
                <a:cubicBezTo>
                  <a:pt x="394" y="11853"/>
                  <a:pt x="0" y="9487"/>
                  <a:pt x="0" y="7105"/>
                </a:cubicBezTo>
                <a:cubicBezTo>
                  <a:pt x="0" y="4686"/>
                  <a:pt x="406" y="2284"/>
                  <a:pt x="1201" y="-1"/>
                </a:cubicBezTo>
              </a:path>
              <a:path w="21600" h="14107" stroke="0" extrusionOk="0">
                <a:moveTo>
                  <a:pt x="1166" y="14107"/>
                </a:moveTo>
                <a:cubicBezTo>
                  <a:pt x="394" y="11853"/>
                  <a:pt x="0" y="9487"/>
                  <a:pt x="0" y="7105"/>
                </a:cubicBezTo>
                <a:cubicBezTo>
                  <a:pt x="0" y="4686"/>
                  <a:pt x="406" y="2284"/>
                  <a:pt x="1201" y="-1"/>
                </a:cubicBezTo>
                <a:lnTo>
                  <a:pt x="21600" y="7105"/>
                </a:lnTo>
                <a:lnTo>
                  <a:pt x="1166" y="14107"/>
                </a:lnTo>
                <a:close/>
              </a:path>
            </a:pathLst>
          </a:custGeom>
          <a:solidFill>
            <a:srgbClr val="063DE8"/>
          </a:solidFill>
          <a:ln w="9525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3367088" y="3006725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9966"/>
                </a:solidFill>
              </a:rPr>
              <a:t>L (latency)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5195888" y="2319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o</a:t>
            </a:r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5670550" y="2419350"/>
            <a:ext cx="368300" cy="1397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6045200" y="2495550"/>
            <a:ext cx="38100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6415088" y="25479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C000"/>
                </a:solidFill>
              </a:rPr>
              <a:t>g (</a:t>
            </a:r>
            <a:r>
              <a:rPr lang="en-US" b="1" dirty="0">
                <a:solidFill>
                  <a:srgbClr val="FFC000"/>
                </a:solidFill>
              </a:rPr>
              <a:t>gap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5664200" y="3581400"/>
            <a:ext cx="889000" cy="13335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44" name="AutoShape 44"/>
          <p:cNvSpPr>
            <a:spLocks/>
          </p:cNvSpPr>
          <p:nvPr/>
        </p:nvSpPr>
        <p:spPr bwMode="auto">
          <a:xfrm>
            <a:off x="7705725" y="4425950"/>
            <a:ext cx="88900" cy="973138"/>
          </a:xfrm>
          <a:prstGeom prst="rightBrace">
            <a:avLst>
              <a:gd name="adj1" fmla="val 9122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45" name="AutoShape 45"/>
          <p:cNvSpPr>
            <a:spLocks/>
          </p:cNvSpPr>
          <p:nvPr/>
        </p:nvSpPr>
        <p:spPr bwMode="auto">
          <a:xfrm>
            <a:off x="7713663" y="5494338"/>
            <a:ext cx="42862" cy="392112"/>
          </a:xfrm>
          <a:prstGeom prst="rightBrace">
            <a:avLst>
              <a:gd name="adj1" fmla="val 7623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7920038" y="4579938"/>
            <a:ext cx="3444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C000"/>
                </a:solidFill>
                <a:latin typeface="Symbol" pitchFamily="18" charset="2"/>
              </a:rPr>
              <a:t>a</a:t>
            </a:r>
            <a:endParaRPr lang="en-US" sz="2000" b="1" dirty="0" smtClean="0">
              <a:solidFill>
                <a:srgbClr val="FFC000"/>
              </a:solidFill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7942263" y="5370513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C000"/>
                </a:solidFill>
                <a:latin typeface="Symbol" pitchFamily="18" charset="2"/>
              </a:rPr>
              <a:t>b</a:t>
            </a:r>
            <a:endParaRPr lang="en-US" sz="2000" b="1" smtClean="0">
              <a:solidFill>
                <a:srgbClr val="FFC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34200" y="6553200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K. </a:t>
            </a:r>
            <a:r>
              <a:rPr lang="en-US" altLang="ko-KR" sz="1200" i="1" dirty="0" err="1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Yelick</a:t>
            </a:r>
            <a:endParaRPr lang="en-US" sz="1200" i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0133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10690" y="228600"/>
            <a:ext cx="3951659" cy="523220"/>
          </a:xfr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kern="1200" dirty="0">
                <a:solidFill>
                  <a:srgbClr val="92D050"/>
                </a:solidFill>
              </a:rPr>
              <a:t>Using the </a:t>
            </a:r>
            <a:r>
              <a:rPr lang="en-US" sz="2800" kern="1200" dirty="0" err="1">
                <a:solidFill>
                  <a:srgbClr val="92D050"/>
                </a:solidFill>
              </a:rPr>
              <a:t>LogP</a:t>
            </a:r>
            <a:r>
              <a:rPr lang="en-US" sz="2800" kern="1200" dirty="0">
                <a:solidFill>
                  <a:srgbClr val="92D050"/>
                </a:solidFill>
              </a:rPr>
              <a:t>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562" y="2350294"/>
            <a:ext cx="5924551" cy="4122737"/>
          </a:xfrm>
          <a:noFill/>
        </p:spPr>
        <p:txBody>
          <a:bodyPr lIns="92075" tIns="46038" rIns="92075" bIns="46038"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Send n messages from </a:t>
            </a:r>
            <a:r>
              <a:rPr lang="en-US" sz="2000" dirty="0" err="1" smtClean="0">
                <a:solidFill>
                  <a:srgbClr val="FFC000"/>
                </a:solidFill>
              </a:rPr>
              <a:t>proc</a:t>
            </a:r>
            <a:r>
              <a:rPr lang="en-US" sz="2000" dirty="0" smtClean="0">
                <a:solidFill>
                  <a:srgbClr val="FFC000"/>
                </a:solidFill>
              </a:rPr>
              <a:t> to </a:t>
            </a:r>
            <a:r>
              <a:rPr lang="en-US" sz="2000" dirty="0" err="1" smtClean="0">
                <a:solidFill>
                  <a:srgbClr val="FFC000"/>
                </a:solidFill>
              </a:rPr>
              <a:t>proc</a:t>
            </a:r>
            <a:r>
              <a:rPr lang="en-US" sz="2000" dirty="0" smtClean="0">
                <a:solidFill>
                  <a:srgbClr val="FFC000"/>
                </a:solidFill>
              </a:rPr>
              <a:t> in time </a:t>
            </a:r>
          </a:p>
          <a:p>
            <a:pPr algn="ctr">
              <a:buFontTx/>
              <a:buNone/>
            </a:pPr>
            <a:r>
              <a:rPr lang="en-US" sz="2000" i="1" dirty="0" smtClean="0"/>
              <a:t>2o + L + g (n-1)</a:t>
            </a:r>
          </a:p>
          <a:p>
            <a:pPr lvl="1">
              <a:buSzPct val="80000"/>
              <a:buFont typeface="Wingdings" pitchFamily="2" charset="2"/>
              <a:buChar char="q"/>
            </a:pPr>
            <a:r>
              <a:rPr lang="en-US" sz="1600" dirty="0" smtClean="0"/>
              <a:t>each processor does </a:t>
            </a:r>
            <a:r>
              <a:rPr lang="en-US" sz="1600" i="1" dirty="0" smtClean="0"/>
              <a:t>o</a:t>
            </a:r>
            <a:r>
              <a:rPr lang="en-US" sz="1600" i="1" baseline="-4000" dirty="0" smtClean="0"/>
              <a:t>*</a:t>
            </a:r>
            <a:r>
              <a:rPr lang="en-US" sz="1600" i="1" dirty="0" smtClean="0"/>
              <a:t>n </a:t>
            </a:r>
            <a:r>
              <a:rPr lang="en-US" sz="1600" dirty="0" smtClean="0"/>
              <a:t>cycles of overhead</a:t>
            </a:r>
          </a:p>
          <a:p>
            <a:pPr lvl="1">
              <a:buSzPct val="80000"/>
              <a:buFont typeface="Wingdings" pitchFamily="2" charset="2"/>
              <a:buChar char="q"/>
            </a:pPr>
            <a:r>
              <a:rPr lang="en-US" sz="1600" dirty="0" smtClean="0"/>
              <a:t>has </a:t>
            </a:r>
            <a:r>
              <a:rPr lang="en-US" sz="1600" i="1" dirty="0" smtClean="0"/>
              <a:t>(g-o)(n-1) + L</a:t>
            </a:r>
            <a:r>
              <a:rPr lang="en-US" sz="1600" dirty="0" smtClean="0"/>
              <a:t>  available compute cycles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Send </a:t>
            </a:r>
            <a:r>
              <a:rPr lang="en-US" sz="2000" i="1" dirty="0" smtClean="0">
                <a:solidFill>
                  <a:srgbClr val="FFC000"/>
                </a:solidFill>
              </a:rPr>
              <a:t>n </a:t>
            </a:r>
            <a:r>
              <a:rPr lang="en-US" sz="2000" dirty="0" smtClean="0">
                <a:solidFill>
                  <a:srgbClr val="FFC000"/>
                </a:solidFill>
              </a:rPr>
              <a:t>total messages from </a:t>
            </a:r>
            <a:r>
              <a:rPr lang="en-US" sz="2000" i="1" dirty="0" smtClean="0">
                <a:solidFill>
                  <a:srgbClr val="FFC000"/>
                </a:solidFill>
              </a:rPr>
              <a:t>one to many</a:t>
            </a:r>
            <a:r>
              <a:rPr lang="en-US" sz="2000" dirty="0" smtClean="0">
                <a:solidFill>
                  <a:srgbClr val="FFC000"/>
                </a:solidFill>
              </a:rPr>
              <a:t>  </a:t>
            </a:r>
          </a:p>
          <a:p>
            <a:pPr lvl="1">
              <a:buSzPct val="80000"/>
              <a:buFont typeface="Wingdings" pitchFamily="2" charset="2"/>
              <a:buChar char="q"/>
            </a:pPr>
            <a:r>
              <a:rPr lang="en-US" sz="1600" dirty="0" smtClean="0"/>
              <a:t>in same time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Send </a:t>
            </a:r>
            <a:r>
              <a:rPr lang="en-US" sz="2000" i="1" dirty="0" smtClean="0">
                <a:solidFill>
                  <a:srgbClr val="FFC000"/>
                </a:solidFill>
              </a:rPr>
              <a:t>n </a:t>
            </a:r>
            <a:r>
              <a:rPr lang="en-US" sz="2000" dirty="0" smtClean="0">
                <a:solidFill>
                  <a:srgbClr val="FFC000"/>
                </a:solidFill>
              </a:rPr>
              <a:t>messages from </a:t>
            </a:r>
            <a:r>
              <a:rPr lang="en-US" sz="2000" i="1" dirty="0" smtClean="0">
                <a:solidFill>
                  <a:srgbClr val="FFC000"/>
                </a:solidFill>
              </a:rPr>
              <a:t>many to one 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</a:p>
          <a:p>
            <a:pPr lvl="1">
              <a:buSzPct val="80000"/>
              <a:buFont typeface="Wingdings" pitchFamily="2" charset="2"/>
              <a:buChar char="q"/>
            </a:pPr>
            <a:r>
              <a:rPr lang="en-US" sz="1600" dirty="0" smtClean="0"/>
              <a:t>in same time</a:t>
            </a:r>
          </a:p>
          <a:p>
            <a:pPr lvl="1">
              <a:buSzPct val="80000"/>
              <a:buFont typeface="Wingdings" pitchFamily="2" charset="2"/>
              <a:buChar char="q"/>
            </a:pPr>
            <a:r>
              <a:rPr lang="en-US" sz="1600" dirty="0" smtClean="0"/>
              <a:t>all but</a:t>
            </a:r>
            <a:r>
              <a:rPr lang="en-US" sz="1600" i="1" dirty="0" smtClean="0"/>
              <a:t> L/g</a:t>
            </a:r>
            <a:r>
              <a:rPr lang="en-US" sz="1600" dirty="0" smtClean="0"/>
              <a:t>  processors block so fewer available cycles, unless scheduled carefully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6950" y="1149350"/>
            <a:ext cx="749300" cy="2921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30313" y="1169988"/>
            <a:ext cx="2667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758950" y="1225550"/>
            <a:ext cx="3263900" cy="1397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 useBgFill="1">
        <p:nvSpPr>
          <p:cNvPr id="26631" name="Rectangle 7"/>
          <p:cNvSpPr>
            <a:spLocks noChangeArrowheads="1"/>
          </p:cNvSpPr>
          <p:nvPr/>
        </p:nvSpPr>
        <p:spPr bwMode="auto">
          <a:xfrm>
            <a:off x="3363913" y="1169988"/>
            <a:ext cx="266700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035550" y="1149350"/>
            <a:ext cx="749300" cy="2921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268913" y="1168400"/>
            <a:ext cx="266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216150" y="1530350"/>
            <a:ext cx="749300" cy="2921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449513" y="1550988"/>
            <a:ext cx="2667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254750" y="1530350"/>
            <a:ext cx="749300" cy="2921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488113" y="1549400"/>
            <a:ext cx="266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535113" y="1703388"/>
            <a:ext cx="2667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752600" y="1828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990600" y="1828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758950" y="1530350"/>
            <a:ext cx="444500" cy="139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978150" y="1606550"/>
            <a:ext cx="3263900" cy="1397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 useBgFill="1">
        <p:nvSpPr>
          <p:cNvPr id="26643" name="Rectangle 19"/>
          <p:cNvSpPr>
            <a:spLocks noChangeArrowheads="1"/>
          </p:cNvSpPr>
          <p:nvPr/>
        </p:nvSpPr>
        <p:spPr bwMode="auto">
          <a:xfrm>
            <a:off x="4354513" y="1550988"/>
            <a:ext cx="266700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990600" y="2057400"/>
            <a:ext cx="647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7554913" y="1778000"/>
            <a:ext cx="703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 flipV="1">
            <a:off x="4876800" y="1143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4953000" y="1371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 flipV="1">
            <a:off x="6172200" y="152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6172200" y="1752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990600" y="1752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578600" y="3998913"/>
            <a:ext cx="292100" cy="315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6965950" y="3687763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6889750" y="414496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6889750" y="4221163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578600" y="5294313"/>
            <a:ext cx="292100" cy="315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 flipH="1">
            <a:off x="6889750" y="5059363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6889750" y="544036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H="1" flipV="1">
            <a:off x="6889750" y="5516563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6553200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0000"/>
                </a:solidFill>
                <a:latin typeface="Times New Roman" pitchFamily="18" charset="0"/>
              </a:rPr>
              <a:t>K. </a:t>
            </a:r>
            <a:r>
              <a:rPr lang="en-US" altLang="ko-KR" sz="1200" i="1" dirty="0" err="1" smtClean="0">
                <a:solidFill>
                  <a:srgbClr val="000000"/>
                </a:solidFill>
                <a:latin typeface="Times New Roman" pitchFamily="18" charset="0"/>
              </a:rPr>
              <a:t>Yelick</a:t>
            </a:r>
            <a:endParaRPr lang="en-US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8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971800" y="1447800"/>
            <a:ext cx="449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0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ko-KR" dirty="0" smtClean="0">
                <a:solidFill>
                  <a:srgbClr val="FFFFFF"/>
                </a:solidFill>
              </a:rPr>
              <a:t>Embarrassingly </a:t>
            </a:r>
            <a:r>
              <a:rPr lang="en-US" altLang="ko-KR" dirty="0">
                <a:solidFill>
                  <a:srgbClr val="FFFFFF"/>
                </a:solidFill>
              </a:rPr>
              <a:t>Parallel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Replicable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Repository</a:t>
            </a:r>
          </a:p>
          <a:p>
            <a:r>
              <a:rPr lang="en-US" altLang="ko-KR" dirty="0" smtClean="0">
                <a:solidFill>
                  <a:srgbClr val="FFFFFF"/>
                </a:solidFill>
              </a:rPr>
              <a:t>Divide &amp; Conquer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Pipeline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Recursive Data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Geometric</a:t>
            </a:r>
          </a:p>
          <a:p>
            <a:r>
              <a:rPr lang="en-US" altLang="ko-KR" dirty="0" smtClean="0">
                <a:solidFill>
                  <a:srgbClr val="FFFFFF"/>
                </a:solidFill>
              </a:rPr>
              <a:t>Irregular Mesh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Inseparable</a:t>
            </a: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03327" y="381000"/>
            <a:ext cx="4657044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2D050"/>
                </a:solidFill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/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/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/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en-US" altLang="ko-KR" dirty="0"/>
              <a:t>Common Parallel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6581001"/>
            <a:ext cx="175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 smtClean="0">
                <a:solidFill>
                  <a:srgbClr val="005A58">
                    <a:lumMod val="50000"/>
                  </a:srgbClr>
                </a:solidFill>
                <a:latin typeface="Times New Roman" pitchFamily="18" charset="0"/>
              </a:rPr>
              <a:t>E. Kim</a:t>
            </a:r>
            <a:endParaRPr lang="en-US" sz="1200" i="1" dirty="0">
              <a:solidFill>
                <a:srgbClr val="005A5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57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167238&quot;&gt;&lt;object type=&quot;3&quot; unique_id=&quot;188611&quot;&gt;&lt;property id=&quot;20148&quot; value=&quot;5&quot;/&gt;&lt;property id=&quot;20300&quot; value=&quot;Slide 1 - &amp;quot;Distributed Systems Clusters, Grids, Clouds, Future Internet&amp;quot;&quot;/&gt;&lt;property id=&quot;20307&quot; value=&quot;1145&quot;/&gt;&lt;/object&gt;&lt;object type=&quot;3&quot; unique_id=&quot;192717&quot;&gt;&lt;property id=&quot;20148&quot; value=&quot;5&quot;/&gt;&lt;property id=&quot;20300&quot; value=&quot;Slide 2 - &amp;quot;Communication&amp;quot;&quot;/&gt;&lt;property id=&quot;20307&quot; value=&quot;1176&quot;/&gt;&lt;/object&gt;&lt;object type=&quot;3&quot; unique_id=&quot;192718&quot;&gt;&lt;property id=&quot;20148&quot; value=&quot;5&quot;/&gt;&lt;property id=&quot;20300&quot; value=&quot;Slide 3 - &amp;quot;Outline&amp;quot;&quot;/&gt;&lt;property id=&quot;20307&quot; value=&quot;1177&quot;/&gt;&lt;/object&gt;&lt;object type=&quot;3&quot; unique_id=&quot;213948&quot;&gt;&lt;property id=&quot;20148&quot; value=&quot;5&quot;/&gt;&lt;property id=&quot;20300&quot; value=&quot;Slide 21 - &amp;quot;Layered Protocols (1)&amp;quot;&quot;/&gt;&lt;property id=&quot;20307&quot; value=&quot;1280&quot;/&gt;&lt;/object&gt;&lt;object type=&quot;3&quot; unique_id=&quot;213949&quot;&gt;&lt;property id=&quot;20148&quot; value=&quot;5&quot;/&gt;&lt;property id=&quot;20300&quot; value=&quot;Slide 22 - &amp;quot;Layered Protocols (2)&amp;quot;&quot;/&gt;&lt;property id=&quot;20307&quot; value=&quot;1281&quot;/&gt;&lt;/object&gt;&lt;object type=&quot;3&quot; unique_id=&quot;213950&quot;&gt;&lt;property id=&quot;20148&quot; value=&quot;5&quot;/&gt;&lt;property id=&quot;20300&quot; value=&quot;Slide 23 - &amp;quot;Middleware Protocols&amp;quot;&quot;/&gt;&lt;property id=&quot;20307&quot; value=&quot;1282&quot;/&gt;&lt;/object&gt;&lt;object type=&quot;3&quot; unique_id=&quot;213951&quot;&gt;&lt;property id=&quot;20148&quot; value=&quot;5&quot;/&gt;&lt;property id=&quot;20300&quot; value=&quot;Slide 24 - &amp;quot;Types of Communication&amp;quot;&quot;/&gt;&lt;property id=&quot;20307&quot; value=&quot;1283&quot;/&gt;&lt;/object&gt;&lt;object type=&quot;3&quot; unique_id=&quot;213952&quot;&gt;&lt;property id=&quot;20148&quot; value=&quot;5&quot;/&gt;&lt;property id=&quot;20300&quot; value=&quot;Slide 25 - &amp;quot;Conventional Procedure Call&amp;quot;&quot;/&gt;&lt;property id=&quot;20307&quot; value=&quot;1284&quot;/&gt;&lt;/object&gt;&lt;object type=&quot;3&quot; unique_id=&quot;213953&quot;&gt;&lt;property id=&quot;20148&quot; value=&quot;5&quot;/&gt;&lt;property id=&quot;20300&quot; value=&quot;Slide 26 - &amp;quot;Client and Server Stubs&amp;quot;&quot;/&gt;&lt;property id=&quot;20307&quot; value=&quot;1285&quot;/&gt;&lt;/object&gt;&lt;object type=&quot;3&quot; unique_id=&quot;213954&quot;&gt;&lt;property id=&quot;20148&quot; value=&quot;5&quot;/&gt;&lt;property id=&quot;20300&quot; value=&quot;Slide 27 - &amp;quot;Remote Procedure Calls (1)&amp;quot;&quot;/&gt;&lt;property id=&quot;20307&quot; value=&quot;1286&quot;/&gt;&lt;/object&gt;&lt;object type=&quot;3&quot; unique_id=&quot;213955&quot;&gt;&lt;property id=&quot;20148&quot; value=&quot;5&quot;/&gt;&lt;property id=&quot;20300&quot; value=&quot;Slide 28 - &amp;quot;Remote Procedure Calls (2)&amp;quot;&quot;/&gt;&lt;property id=&quot;20307&quot; value=&quot;1287&quot;/&gt;&lt;/object&gt;&lt;object type=&quot;3&quot; unique_id=&quot;213956&quot;&gt;&lt;property id=&quot;20148&quot; value=&quot;5&quot;/&gt;&lt;property id=&quot;20300&quot; value=&quot;Slide 29 - &amp;quot;Passing Value Parameters (1)&amp;quot;&quot;/&gt;&lt;property id=&quot;20307&quot; value=&quot;1288&quot;/&gt;&lt;/object&gt;&lt;object type=&quot;3&quot; unique_id=&quot;213960&quot;&gt;&lt;property id=&quot;20148&quot; value=&quot;5&quot;/&gt;&lt;property id=&quot;20300&quot; value=&quot;Slide 31 - &amp;quot;Parameter Specification and Stub Generation&amp;quot;&quot;/&gt;&lt;property id=&quot;20307&quot; value=&quot;1292&quot;/&gt;&lt;/object&gt;&lt;object type=&quot;3&quot; unique_id=&quot;213961&quot;&gt;&lt;property id=&quot;20148&quot; value=&quot;5&quot;/&gt;&lt;property id=&quot;20300&quot; value=&quot;Slide 32 - &amp;quot;Asynchronous RPC (1)&amp;quot;&quot;/&gt;&lt;property id=&quot;20307&quot; value=&quot;1293&quot;/&gt;&lt;/object&gt;&lt;object type=&quot;3&quot; unique_id=&quot;213962&quot;&gt;&lt;property id=&quot;20148&quot; value=&quot;5&quot;/&gt;&lt;property id=&quot;20300&quot; value=&quot;Slide 33 - &amp;quot;Asynchronous RPC (2)&amp;quot;&quot;/&gt;&lt;property id=&quot;20307&quot; value=&quot;1294&quot;/&gt;&lt;/object&gt;&lt;object type=&quot;3&quot; unique_id=&quot;213963&quot;&gt;&lt;property id=&quot;20148&quot; value=&quot;5&quot;/&gt;&lt;property id=&quot;20300&quot; value=&quot;Slide 34 - &amp;quot;Asynchronous RPC (3)&amp;quot;&quot;/&gt;&lt;property id=&quot;20307&quot; value=&quot;1295&quot;/&gt;&lt;/object&gt;&lt;object type=&quot;3&quot; unique_id=&quot;213964&quot;&gt;&lt;property id=&quot;20148&quot; value=&quot;5&quot;/&gt;&lt;property id=&quot;20300&quot; value=&quot;Slide 35 - &amp;quot;Writing a Client and a Server (1)&amp;quot;&quot;/&gt;&lt;property id=&quot;20307&quot; value=&quot;1296&quot;/&gt;&lt;/object&gt;&lt;object type=&quot;3&quot; unique_id=&quot;213965&quot;&gt;&lt;property id=&quot;20148&quot; value=&quot;5&quot;/&gt;&lt;property id=&quot;20300&quot; value=&quot;Slide 36 - &amp;quot;Writing a Client and a Server (2)&amp;quot;&quot;/&gt;&lt;property id=&quot;20307&quot; value=&quot;1297&quot;/&gt;&lt;/object&gt;&lt;object type=&quot;3&quot; unique_id=&quot;213966&quot;&gt;&lt;property id=&quot;20148&quot; value=&quot;5&quot;/&gt;&lt;property id=&quot;20300&quot; value=&quot;Slide 37 - &amp;quot;Binding a Client to a Server (1)&amp;quot;&quot;/&gt;&lt;property id=&quot;20307&quot; value=&quot;1298&quot;/&gt;&lt;/object&gt;&lt;object type=&quot;3&quot; unique_id=&quot;213967&quot;&gt;&lt;property id=&quot;20148&quot; value=&quot;5&quot;/&gt;&lt;property id=&quot;20300&quot; value=&quot;Slide 38 - &amp;quot;Binding a Client to a Server (2)&amp;quot;&quot;/&gt;&lt;property id=&quot;20307&quot; value=&quot;1299&quot;/&gt;&lt;/object&gt;&lt;object type=&quot;3&quot; unique_id=&quot;213968&quot;&gt;&lt;property id=&quot;20148&quot; value=&quot;5&quot;/&gt;&lt;property id=&quot;20300&quot; value=&quot;Slide 39 - &amp;quot;Berkeley Sockets&amp;quot;&quot;/&gt;&lt;property id=&quot;20307&quot; value=&quot;1300&quot;/&gt;&lt;/object&gt;&lt;object type=&quot;3&quot; unique_id=&quot;213969&quot;&gt;&lt;property id=&quot;20148&quot; value=&quot;5&quot;/&gt;&lt;property id=&quot;20300&quot; value=&quot;Slide 40 - &amp;quot;The Message-Passing Interface (1)&amp;quot;&quot;/&gt;&lt;property id=&quot;20307&quot; value=&quot;1301&quot;/&gt;&lt;/object&gt;&lt;object type=&quot;3&quot; unique_id=&quot;213970&quot;&gt;&lt;property id=&quot;20148&quot; value=&quot;5&quot;/&gt;&lt;property id=&quot;20300&quot; value=&quot;Slide 41 - &amp;quot;The Message-Passing Interface (2)&amp;quot;&quot;/&gt;&lt;property id=&quot;20307&quot; value=&quot;1302&quot;/&gt;&lt;/object&gt;&lt;object type=&quot;3&quot; unique_id=&quot;213971&quot;&gt;&lt;property id=&quot;20148&quot; value=&quot;5&quot;/&gt;&lt;property id=&quot;20300&quot; value=&quot;Slide 42 - &amp;quot;Message-Queuing Model (1)&amp;quot;&quot;/&gt;&lt;property id=&quot;20307&quot; value=&quot;1303&quot;/&gt;&lt;/object&gt;&lt;object type=&quot;3&quot; unique_id=&quot;213972&quot;&gt;&lt;property id=&quot;20148&quot; value=&quot;5&quot;/&gt;&lt;property id=&quot;20300&quot; value=&quot;Slide 43 - &amp;quot;Message-Queuing Model (2)&amp;quot;&quot;/&gt;&lt;property id=&quot;20307&quot; value=&quot;1304&quot;/&gt;&lt;/object&gt;&lt;object type=&quot;3&quot; unique_id=&quot;213973&quot;&gt;&lt;property id=&quot;20148&quot; value=&quot;5&quot;/&gt;&lt;property id=&quot;20300&quot; value=&quot;Slide 44 - &amp;quot;General Architecture of a Message-Queuing System (1)&amp;quot;&quot;/&gt;&lt;property id=&quot;20307&quot; value=&quot;1305&quot;/&gt;&lt;/object&gt;&lt;object type=&quot;3&quot; unique_id=&quot;213974&quot;&gt;&lt;property id=&quot;20148&quot; value=&quot;5&quot;/&gt;&lt;property id=&quot;20300&quot; value=&quot;Slide 45 - &amp;quot;General Architecture of a Message-Queuing System (2)&amp;quot;&quot;/&gt;&lt;property id=&quot;20307&quot; value=&quot;1306&quot;/&gt;&lt;/object&gt;&lt;object type=&quot;3&quot; unique_id=&quot;213975&quot;&gt;&lt;property id=&quot;20148&quot; value=&quot;5&quot;/&gt;&lt;property id=&quot;20300&quot; value=&quot;Slide 46 - &amp;quot;Message Brokers&amp;quot;&quot;/&gt;&lt;property id=&quot;20307&quot; value=&quot;1307&quot;/&gt;&lt;/object&gt;&lt;object type=&quot;3&quot; unique_id=&quot;213976&quot;&gt;&lt;property id=&quot;20148&quot; value=&quot;5&quot;/&gt;&lt;property id=&quot;20300&quot; value=&quot;Slide 47 - &amp;quot;IBM’s WebSphere Message-Queuing System&amp;quot;&quot;/&gt;&lt;property id=&quot;20307&quot; value=&quot;1308&quot;/&gt;&lt;/object&gt;&lt;object type=&quot;3&quot; unique_id=&quot;213977&quot;&gt;&lt;property id=&quot;20148&quot; value=&quot;5&quot;/&gt;&lt;property id=&quot;20300&quot; value=&quot;Slide 48 - &amp;quot;Channels&amp;quot;&quot;/&gt;&lt;property id=&quot;20307&quot; value=&quot;1309&quot;/&gt;&lt;/object&gt;&lt;object type=&quot;3&quot; unique_id=&quot;213978&quot;&gt;&lt;property id=&quot;20148&quot; value=&quot;5&quot;/&gt;&lt;property id=&quot;20300&quot; value=&quot;Slide 49 - &amp;quot;Message Transfer (1)&amp;quot;&quot;/&gt;&lt;property id=&quot;20307&quot; value=&quot;1310&quot;/&gt;&lt;/object&gt;&lt;object type=&quot;3&quot; unique_id=&quot;213979&quot;&gt;&lt;property id=&quot;20148&quot; value=&quot;5&quot;/&gt;&lt;property id=&quot;20300&quot; value=&quot;Slide 50 - &amp;quot;Message Transfer (2)&amp;quot;&quot;/&gt;&lt;property id=&quot;20307&quot; value=&quot;1311&quot;/&gt;&lt;/object&gt;&lt;object type=&quot;3&quot; unique_id=&quot;213980&quot;&gt;&lt;property id=&quot;20148&quot; value=&quot;5&quot;/&gt;&lt;property id=&quot;20300&quot; value=&quot;Slide 51 - &amp;quot;Data Stream&amp;quot;&quot;/&gt;&lt;property id=&quot;20307&quot; value=&quot;1312&quot;/&gt;&lt;/object&gt;&lt;object type=&quot;3&quot; unique_id=&quot;213981&quot;&gt;&lt;property id=&quot;20148&quot; value=&quot;5&quot;/&gt;&lt;property id=&quot;20300&quot; value=&quot;Slide 52 - &amp;quot;Streams and Quality of Service&amp;quot;&quot;/&gt;&lt;property id=&quot;20307&quot; value=&quot;1313&quot;/&gt;&lt;/object&gt;&lt;object type=&quot;3&quot; unique_id=&quot;213982&quot;&gt;&lt;property id=&quot;20148&quot; value=&quot;5&quot;/&gt;&lt;property id=&quot;20300&quot; value=&quot;Slide 53 - &amp;quot;Enforcing QoS (1)&amp;quot;&quot;/&gt;&lt;property id=&quot;20307&quot; value=&quot;1314&quot;/&gt;&lt;/object&gt;&lt;object type=&quot;3&quot; unique_id=&quot;213983&quot;&gt;&lt;property id=&quot;20148&quot; value=&quot;5&quot;/&gt;&lt;property id=&quot;20300&quot; value=&quot;Slide 54 - &amp;quot;Enforcing QoS (2)&amp;quot;&quot;/&gt;&lt;property id=&quot;20307&quot; value=&quot;1315&quot;/&gt;&lt;/object&gt;&lt;object type=&quot;3&quot; unique_id=&quot;213984&quot;&gt;&lt;property id=&quot;20148&quot; value=&quot;5&quot;/&gt;&lt;property id=&quot;20300&quot; value=&quot;Slide 55 - &amp;quot;Synchronization Mechanisms (1)&amp;quot;&quot;/&gt;&lt;property id=&quot;20307&quot; value=&quot;1316&quot;/&gt;&lt;/object&gt;&lt;object type=&quot;3&quot; unique_id=&quot;213985&quot;&gt;&lt;property id=&quot;20148&quot; value=&quot;5&quot;/&gt;&lt;property id=&quot;20300&quot; value=&quot;Slide 56 - &amp;quot;Synchronization Mechanisms (2)&amp;quot;&quot;/&gt;&lt;property id=&quot;20307&quot; value=&quot;1317&quot;/&gt;&lt;/object&gt;&lt;object type=&quot;3&quot; unique_id=&quot;213986&quot;&gt;&lt;property id=&quot;20148&quot; value=&quot;5&quot;/&gt;&lt;property id=&quot;20300&quot; value=&quot;Slide 57 - &amp;quot;Overlay Construction&amp;quot;&quot;/&gt;&lt;property id=&quot;20307&quot; value=&quot;1318&quot;/&gt;&lt;/object&gt;&lt;object type=&quot;3&quot; unique_id=&quot;214669&quot;&gt;&lt;property id=&quot;20148&quot; value=&quot;5&quot;/&gt;&lt;property id=&quot;20300&quot; value=&quot;Slide 30 - &amp;quot;Floating Point Singles and Doubles (Intel 80x86)&amp;quot;&quot;/&gt;&lt;property id=&quot;20307&quot; value=&quot;1321&quot;/&gt;&lt;/object&gt;&lt;object type=&quot;3&quot; unique_id=&quot;350725&quot;&gt;&lt;property id=&quot;20148&quot; value=&quot;5&quot;/&gt;&lt;property id=&quot;20300&quot; value=&quot;Slide 4 - &amp;quot;Questions about Distributed Systems&amp;quot;&quot;/&gt;&lt;property id=&quot;20307&quot; value=&quot;1322&quot;/&gt;&lt;/object&gt;&lt;object type=&quot;3&quot; unique_id=&quot;350726&quot;&gt;&lt;property id=&quot;20148&quot; value=&quot;5&quot;/&gt;&lt;property id=&quot;20300&quot; value=&quot;Slide 58 - &amp;quot;Distributed Systems Clusters, Grids, Clouds, Future Internet&amp;quot;&quot;/&gt;&lt;property id=&quot;20307&quot; value=&quot;1323&quot;/&gt;&lt;/object&gt;&lt;object type=&quot;3&quot; unique_id=&quot;350727&quot;&gt;&lt;property id=&quot;20148&quot; value=&quot;5&quot;/&gt;&lt;property id=&quot;20300&quot; value=&quot;Slide 59 - &amp;quot;Outline&amp;quot;&quot;/&gt;&lt;property id=&quot;20307&quot; value=&quot;1324&quot;/&gt;&lt;/object&gt;&lt;object type=&quot;3&quot; unique_id=&quot;350728&quot;&gt;&lt;property id=&quot;20148&quot; value=&quot;5&quot;/&gt;&lt;property id=&quot;20300&quot; value=&quot;Slide 60&quot;/&gt;&lt;property id=&quot;20307&quot; value=&quot;1325&quot;/&gt;&lt;/object&gt;&lt;object type=&quot;3&quot; unique_id=&quot;350729&quot;&gt;&lt;property id=&quot;20148&quot; value=&quot;5&quot;/&gt;&lt;property id=&quot;20300&quot; value=&quot;Slide 61 - &amp;quot;What can we learn from  performance observations?&amp;quot;&quot;/&gt;&lt;property id=&quot;20307&quot; value=&quot;1326&quot;/&gt;&lt;/object&gt;&lt;object type=&quot;3&quot; unique_id=&quot;350730&quot;&gt;&lt;property id=&quot;20148&quot; value=&quot;5&quot;/&gt;&lt;property id=&quot;20300&quot; value=&quot;Slide 62 - &amp;quot;Asymptotic Analysis&amp;quot;&quot;/&gt;&lt;property id=&quot;20307&quot; value=&quot;1327&quot;/&gt;&lt;/object&gt;&lt;object type=&quot;3&quot; unique_id=&quot;350731&quot;&gt;&lt;property id=&quot;20148&quot; value=&quot;5&quot;/&gt;&lt;property id=&quot;20300&quot; value=&quot;Slide 63 - &amp;quot;Performance Laws, Analysis and Modeling&amp;quot;&quot;/&gt;&lt;property id=&quot;20307&quot; value=&quot;1328&quot;/&gt;&lt;/object&gt;&lt;object type=&quot;3&quot; unique_id=&quot;350732&quot;&gt;&lt;property id=&quot;20148&quot; value=&quot;5&quot;/&gt;&lt;property id=&quot;20300&quot; value=&quot;Slide 64 - &amp;quot;LogP&amp;quot;&quot;/&gt;&lt;property id=&quot;20307&quot; value=&quot;1329&quot;/&gt;&lt;/object&gt;&lt;object type=&quot;3&quot; unique_id=&quot;350734&quot;&gt;&lt;property id=&quot;20148&quot; value=&quot;5&quot;/&gt;&lt;property id=&quot;20300&quot; value=&quot;Slide 66&quot;/&gt;&lt;property id=&quot;20307&quot; value=&quot;1331&quot;/&gt;&lt;/object&gt;&lt;object type=&quot;3&quot; unique_id=&quot;350735&quot;&gt;&lt;property id=&quot;20148&quot; value=&quot;5&quot;/&gt;&lt;property id=&quot;20300&quot; value=&quot;Slide 67 - &amp;quot;Embarrassingly Parallel&amp;quot;&quot;/&gt;&lt;property id=&quot;20307&quot; value=&quot;1332&quot;/&gt;&lt;/object&gt;&lt;object type=&quot;3&quot; unique_id=&quot;350736&quot;&gt;&lt;property id=&quot;20148&quot; value=&quot;5&quot;/&gt;&lt;property id=&quot;20300&quot; value=&quot;Slide 68 - &amp;quot;Replicable&amp;quot;&quot;/&gt;&lt;property id=&quot;20307&quot; value=&quot;1333&quot;/&gt;&lt;/object&gt;&lt;object type=&quot;3&quot; unique_id=&quot;350737&quot;&gt;&lt;property id=&quot;20148&quot; value=&quot;5&quot;/&gt;&lt;property id=&quot;20300&quot; value=&quot;Slide 69 - &amp;quot;Repository&amp;quot;&quot;/&gt;&lt;property id=&quot;20307&quot; value=&quot;1334&quot;/&gt;&lt;/object&gt;&lt;object type=&quot;3&quot; unique_id=&quot;350738&quot;&gt;&lt;property id=&quot;20148&quot; value=&quot;5&quot;/&gt;&lt;property id=&quot;20300&quot; value=&quot;Slide 70 - &amp;quot;Divide &amp;amp; Conquer&amp;quot;&quot;/&gt;&lt;property id=&quot;20307&quot; value=&quot;1335&quot;/&gt;&lt;/object&gt;&lt;object type=&quot;3&quot; unique_id=&quot;350739&quot;&gt;&lt;property id=&quot;20148&quot; value=&quot;5&quot;/&gt;&lt;property id=&quot;20300&quot; value=&quot;Slide 71 - &amp;quot;Pipeline&amp;quot;&quot;/&gt;&lt;property id=&quot;20307&quot; value=&quot;1336&quot;/&gt;&lt;/object&gt;&lt;object type=&quot;3&quot; unique_id=&quot;350740&quot;&gt;&lt;property id=&quot;20148&quot; value=&quot;5&quot;/&gt;&lt;property id=&quot;20300&quot; value=&quot;Slide 72 - &amp;quot;Recursive Data&amp;quot;&quot;/&gt;&lt;property id=&quot;20307&quot; value=&quot;1337&quot;/&gt;&lt;/object&gt;&lt;object type=&quot;3&quot; unique_id=&quot;350741&quot;&gt;&lt;property id=&quot;20148&quot; value=&quot;5&quot;/&gt;&lt;property id=&quot;20300&quot; value=&quot;Slide 73 - &amp;quot;Geometric&amp;quot;&quot;/&gt;&lt;property id=&quot;20307&quot; value=&quot;1338&quot;/&gt;&lt;/object&gt;&lt;object type=&quot;3&quot; unique_id=&quot;350742&quot;&gt;&lt;property id=&quot;20148&quot; value=&quot;5&quot;/&gt;&lt;property id=&quot;20300&quot; value=&quot;Slide 74 - &amp;quot;Irregular Mesh&amp;quot;&quot;/&gt;&lt;property id=&quot;20307&quot; value=&quot;1339&quot;/&gt;&lt;/object&gt;&lt;object type=&quot;3&quot; unique_id=&quot;367892&quot;&gt;&lt;property id=&quot;20148&quot; value=&quot;5&quot;/&gt;&lt;property id=&quot;20300&quot; value=&quot;Slide 5 - &amp;quot;Communication&amp;quot;&quot;/&gt;&lt;property id=&quot;20307&quot; value=&quot;1340&quot;/&gt;&lt;/object&gt;&lt;object type=&quot;3&quot; unique_id=&quot;367893&quot;&gt;&lt;property id=&quot;20148&quot; value=&quot;5&quot;/&gt;&lt;property id=&quot;20300&quot; value=&quot;Slide 6 - &amp;quot;Servers: General Design Issues&amp;quot;&quot;/&gt;&lt;property id=&quot;20307&quot; value=&quot;1342&quot;/&gt;&lt;/object&gt;&lt;object type=&quot;3&quot; unique_id=&quot;367894&quot;&gt;&lt;property id=&quot;20148&quot; value=&quot;5&quot;/&gt;&lt;property id=&quot;20300&quot; value=&quot;Slide 7&quot;/&gt;&lt;property id=&quot;20307&quot; value=&quot;1343&quot;/&gt;&lt;/object&gt;&lt;object type=&quot;3&quot; unique_id=&quot;367895&quot;&gt;&lt;property id=&quot;20148&quot; value=&quot;5&quot;/&gt;&lt;property id=&quot;20300&quot; value=&quot;Slide 8&quot;/&gt;&lt;property id=&quot;20307&quot; value=&quot;1344&quot;/&gt;&lt;/object&gt;&lt;object type=&quot;3&quot; unique_id=&quot;367896&quot;&gt;&lt;property id=&quot;20148&quot; value=&quot;5&quot;/&gt;&lt;property id=&quot;20300&quot; value=&quot;Slide 9 - &amp;quot;HTTP Big Picture&amp;quot;&quot;/&gt;&lt;property id=&quot;20307&quot; value=&quot;1345&quot;/&gt;&lt;/object&gt;&lt;object type=&quot;3&quot; unique_id=&quot;367897&quot;&gt;&lt;property id=&quot;20148&quot; value=&quot;5&quot;/&gt;&lt;property id=&quot;20300&quot; value=&quot;Slide 10 - &amp;quot;Client-to-Server Communication&amp;quot;&quot;/&gt;&lt;property id=&quot;20307&quot; value=&quot;1346&quot;/&gt;&lt;/object&gt;&lt;object type=&quot;3&quot; unique_id=&quot;367898&quot;&gt;&lt;property id=&quot;20148&quot; value=&quot;5&quot;/&gt;&lt;property id=&quot;20300&quot; value=&quot;Slide 11 - &amp;quot;Client-to-Server Communication&amp;quot;&quot;/&gt;&lt;property id=&quot;20307&quot; value=&quot;1347&quot;/&gt;&lt;/object&gt;&lt;object type=&quot;3&quot; unique_id=&quot;367899&quot;&gt;&lt;property id=&quot;20148&quot; value=&quot;5&quot;/&gt;&lt;property id=&quot;20300&quot; value=&quot;Slide 12 - &amp;quot;Server-to-Client Communication&amp;quot;&quot;/&gt;&lt;property id=&quot;20307&quot; value=&quot;1348&quot;/&gt;&lt;/object&gt;&lt;object type=&quot;3&quot; unique_id=&quot;367900&quot;&gt;&lt;property id=&quot;20148&quot; value=&quot;5&quot;/&gt;&lt;property id=&quot;20300&quot; value=&quot;Slide 13 - &amp;quot;Server-to-Client Communication&amp;quot;&quot;/&gt;&lt;property id=&quot;20307&quot; value=&quot;1349&quot;/&gt;&lt;/object&gt;&lt;object type=&quot;3&quot; unique_id=&quot;367901&quot;&gt;&lt;property id=&quot;20148&quot; value=&quot;5&quot;/&gt;&lt;property id=&quot;20300&quot; value=&quot;Slide 14 - &amp;quot;HTTP is Stateless  Client-Server:  How?&amp;quot;&quot;/&gt;&lt;property id=&quot;20307&quot; value=&quot;1350&quot;/&gt;&lt;/object&gt;&lt;object type=&quot;3&quot; unique_id=&quot;367902&quot;&gt;&lt;property id=&quot;20148&quot; value=&quot;5&quot;/&gt;&lt;property id=&quot;20300&quot; value=&quot;Slide 15 - &amp;quot;State in a Stateless Protocol: Cookies&amp;quot;&quot;/&gt;&lt;property id=&quot;20307&quot; value=&quot;1351&quot;/&gt;&lt;/object&gt;&lt;object type=&quot;3&quot; unique_id=&quot;367903&quot;&gt;&lt;property id=&quot;20148&quot; value=&quot;5&quot;/&gt;&lt;property id=&quot;20300&quot; value=&quot;Slide 16 - &amp;quot;Degrees of Mobility&amp;quot;&quot;/&gt;&lt;property id=&quot;20307&quot; value=&quot;1352&quot;/&gt;&lt;/object&gt;&lt;object type=&quot;3&quot; unique_id=&quot;367904&quot;&gt;&lt;property id=&quot;20148&quot; value=&quot;5&quot;/&gt;&lt;property id=&quot;20300&quot; value=&quot;Slide 17 - &amp;quot;System Examples&amp;quot;&quot;/&gt;&lt;property id=&quot;20307&quot; value=&quot;1353&quot;/&gt;&lt;/object&gt;&lt;object type=&quot;3&quot; unique_id=&quot;367905&quot;&gt;&lt;property id=&quot;20148&quot; value=&quot;5&quot;/&gt;&lt;property id=&quot;20300&quot; value=&quot;Slide 18 - &amp;quot;Remote Execution&amp;quot;&quot;/&gt;&lt;property id=&quot;20307&quot; value=&quot;1354&quot;/&gt;&lt;/object&gt;&lt;object type=&quot;3&quot; unique_id=&quot;367906&quot;&gt;&lt;property id=&quot;20148&quot; value=&quot;5&quot;/&gt;&lt;property id=&quot;20300&quot; value=&quot;Slide 19 - &amp;quot;Code on Demand&amp;quot;&quot;/&gt;&lt;property id=&quot;20307&quot; value=&quot;1355&quot;/&gt;&lt;/object&gt;&lt;object type=&quot;3&quot; unique_id=&quot;367907&quot;&gt;&lt;property id=&quot;20148&quot; value=&quot;5&quot;/&gt;&lt;property id=&quot;20300&quot; value=&quot;Slide 20 - &amp;quot;Process Migration&amp;quot;&quot;/&gt;&lt;property id=&quot;20307&quot; value=&quot;1356&quot;/&gt;&lt;/object&gt;&lt;object type=&quot;3&quot; unique_id=&quot;369173&quot;&gt;&lt;property id=&quot;20148&quot; value=&quot;5&quot;/&gt;&lt;property id=&quot;20300&quot; value=&quot;Slide 65 - &amp;quot;Using the LogP Model&amp;quot;&quot;/&gt;&lt;property id=&quot;20307&quot; value=&quot;1357&quot;/&gt;&lt;/object&gt;&lt;/object&gt;&lt;object type=&quot;8&quot; unique_id=&quot;16731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2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salsa_ppt_template_black</Template>
  <TotalTime>60283</TotalTime>
  <Words>733</Words>
  <Application>Microsoft Office PowerPoint</Application>
  <PresentationFormat>On-screen Show (4:3)</PresentationFormat>
  <Paragraphs>284</Paragraphs>
  <Slides>17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template2[1]</vt:lpstr>
      <vt:lpstr>1_Default Design</vt:lpstr>
      <vt:lpstr>Image</vt:lpstr>
      <vt:lpstr>Distributed Systems Clusters, Grids, Clouds, Future Internet</vt:lpstr>
      <vt:lpstr>Outline</vt:lpstr>
      <vt:lpstr>Slide 3</vt:lpstr>
      <vt:lpstr>What can we learn from  performance observations?</vt:lpstr>
      <vt:lpstr>Asymptotic Analysis</vt:lpstr>
      <vt:lpstr>Performance Laws, Analysis and Modeling</vt:lpstr>
      <vt:lpstr>LogP</vt:lpstr>
      <vt:lpstr>Using the LogP Model</vt:lpstr>
      <vt:lpstr>Slide 9</vt:lpstr>
      <vt:lpstr>Embarrassingly Parallel</vt:lpstr>
      <vt:lpstr>Replicable</vt:lpstr>
      <vt:lpstr>Repository</vt:lpstr>
      <vt:lpstr>Divide &amp; Conquer</vt:lpstr>
      <vt:lpstr>Pipeline</vt:lpstr>
      <vt:lpstr>Recursive Data</vt:lpstr>
      <vt:lpstr>Geometric</vt:lpstr>
      <vt:lpstr>Irregular Mesh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Judy Qiu</cp:lastModifiedBy>
  <cp:revision>2439</cp:revision>
  <dcterms:created xsi:type="dcterms:W3CDTF">2009-02-17T15:34:47Z</dcterms:created>
  <dcterms:modified xsi:type="dcterms:W3CDTF">2014-10-02T18:07:04Z</dcterms:modified>
</cp:coreProperties>
</file>