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90" r:id="rId5"/>
    <p:sldId id="278" r:id="rId6"/>
    <p:sldId id="277" r:id="rId7"/>
    <p:sldId id="288" r:id="rId8"/>
    <p:sldId id="285" r:id="rId9"/>
    <p:sldId id="267" r:id="rId10"/>
    <p:sldId id="268" r:id="rId11"/>
    <p:sldId id="28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3FDB5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51BA-BA46-4962-A199-6E9BC807CB18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255E-7CF5-4132-AFC2-A35169A67B4A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39E7-8AD0-4CC0-BE29-F7B31E3917F3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5F4-DCAC-4C69-9A3A-39AB80F8E7CE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39B2-D44A-4D19-BB11-D46382B37439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E010-DAFC-40D0-975F-52B29A9F48A7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BC44-3DB7-407D-BE94-1F7DE1D3B43F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439B-A3EA-4156-9FCD-32252A1D95D1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927-5D3D-4941-8C12-112FE344DD80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245B-FF5C-4E0F-BD98-F7D81B784714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E6B-7624-4987-B1D3-67ADC89D206A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1CC-D777-4227-ABAF-B36087718BC9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241104"/>
          </a:xfrm>
        </p:spPr>
        <p:txBody>
          <a:bodyPr>
            <a:normAutofit/>
          </a:bodyPr>
          <a:lstStyle/>
          <a:p>
            <a:pPr algn="r"/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Homework 1</a:t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  <a:t>BMR</a:t>
            </a:r>
            <a:endParaRPr lang="zh-TW" altLang="en-US" sz="4800" b="1" dirty="0" smtClean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56609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zh-TW" altLang="en-US" sz="2800" dirty="0" smtClean="0">
                <a:latin typeface="新細明體"/>
                <a:ea typeface="新細明體"/>
                <a:cs typeface="Calibri" panose="020F0502020204030204" pitchFamily="34" charset="0"/>
              </a:rPr>
              <a:t>：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  <a:r>
              <a:rPr lang="zh-TW" altLang="zh-TW" sz="2800" b="1" dirty="0" smtClean="0"/>
              <a:t>（</a:t>
            </a:r>
            <a:r>
              <a:rPr lang="zh-TW" altLang="en-US" sz="2800" b="1" dirty="0"/>
              <a:t>版面</a:t>
            </a:r>
            <a:r>
              <a:rPr lang="zh-TW" altLang="en-US" sz="2800" b="1" dirty="0" smtClean="0"/>
              <a:t>可</a:t>
            </a:r>
            <a:r>
              <a:rPr lang="zh-TW" altLang="en-US" sz="2800" b="1" dirty="0"/>
              <a:t>自行設計</a:t>
            </a:r>
            <a:r>
              <a:rPr lang="zh-TW" altLang="zh-TW" sz="2800" b="1" dirty="0" smtClean="0"/>
              <a:t>）</a:t>
            </a:r>
            <a:endParaRPr lang="en-US" altLang="zh-TW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804248" y="3140968"/>
            <a:ext cx="1728192" cy="4701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格式化輸出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6228104" y="3288795"/>
            <a:ext cx="576064" cy="1630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836712"/>
            <a:ext cx="6298715" cy="264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460214" y="2966975"/>
            <a:ext cx="1723645" cy="52852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zh-TW" altLang="zh-TW" sz="1400" b="1" dirty="0">
                <a:solidFill>
                  <a:srgbClr val="FF0000"/>
                </a:solidFill>
              </a:rPr>
              <a:t>男及女項下各活動類型人數</a:t>
            </a:r>
            <a:endParaRPr lang="zh-TW" altLang="zh-TW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075" y="2976322"/>
            <a:ext cx="3845385" cy="509828"/>
          </a:xfrm>
          <a:prstGeom prst="rect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2269048"/>
            <a:ext cx="1440160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zh-TW" altLang="en-US" sz="1400" b="1" dirty="0">
                <a:solidFill>
                  <a:srgbClr val="FF0000"/>
                </a:solidFill>
              </a:rPr>
              <a:t>總人數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pPr marL="0" lvl="2"/>
            <a:r>
              <a:rPr lang="zh-TW" altLang="en-US" sz="1400" b="1" dirty="0">
                <a:solidFill>
                  <a:srgbClr val="FF0000"/>
                </a:solidFill>
                <a:latin typeface="新細明體"/>
              </a:rPr>
              <a:t>男、</a:t>
            </a:r>
            <a:r>
              <a:rPr lang="zh-TW" altLang="en-US" sz="1400" b="1" dirty="0">
                <a:solidFill>
                  <a:srgbClr val="FF0000"/>
                </a:solidFill>
              </a:rPr>
              <a:t>女</a:t>
            </a:r>
            <a:r>
              <a:rPr lang="zh-TW" altLang="en-US" sz="1400" b="1" dirty="0">
                <a:solidFill>
                  <a:srgbClr val="FF0000"/>
                </a:solidFill>
                <a:latin typeface="新細明體"/>
              </a:rPr>
              <a:t>、各錯誤類別</a:t>
            </a:r>
            <a:r>
              <a:rPr lang="zh-TW" altLang="zh-TW" sz="1400" b="1" dirty="0">
                <a:solidFill>
                  <a:srgbClr val="FF0000"/>
                </a:solidFill>
              </a:rPr>
              <a:t>人數</a:t>
            </a:r>
            <a:endParaRPr lang="zh-TW" altLang="zh-TW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074" y="2377817"/>
            <a:ext cx="6245686" cy="502543"/>
          </a:xfrm>
          <a:prstGeom prst="rect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898181" y="1228899"/>
            <a:ext cx="1728192" cy="4701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格式化輸出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 rot="10800000">
            <a:off x="6322037" y="1376726"/>
            <a:ext cx="576064" cy="1630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18" name="直線單箭頭接點 17"/>
          <p:cNvCxnSpPr>
            <a:stCxn id="4" idx="1"/>
            <a:endCxn id="5" idx="3"/>
          </p:cNvCxnSpPr>
          <p:nvPr/>
        </p:nvCxnSpPr>
        <p:spPr>
          <a:xfrm flipH="1">
            <a:off x="4823460" y="3231236"/>
            <a:ext cx="63675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1"/>
            <a:endCxn id="16" idx="3"/>
          </p:cNvCxnSpPr>
          <p:nvPr/>
        </p:nvCxnSpPr>
        <p:spPr>
          <a:xfrm flipH="1">
            <a:off x="7223760" y="2629088"/>
            <a:ext cx="228560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30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(Friday)11pm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繳交資料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 smtClean="0"/>
              <a:t>output data file</a:t>
            </a: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(program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name</a:t>
            </a:r>
            <a:r>
              <a:rPr lang="en-US" altLang="zh-TW" sz="2800" dirty="0" smtClean="0">
                <a:ea typeface="新細明體"/>
              </a:rPr>
              <a:t>)</a:t>
            </a: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HW1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949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zh-TW" altLang="en-US" sz="2800" b="1" dirty="0">
                <a:solidFill>
                  <a:srgbClr val="0000FF"/>
                </a:solidFill>
              </a:rPr>
              <a:t>評分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(</a:t>
            </a:r>
            <a:r>
              <a:rPr lang="en-US" altLang="zh-TW" b="1" dirty="0" smtClean="0">
                <a:solidFill>
                  <a:srgbClr val="0000FF"/>
                </a:solidFill>
              </a:rPr>
              <a:t>score) --</a:t>
            </a:r>
            <a:r>
              <a:rPr lang="zh-TW" altLang="en-US" b="1" dirty="0">
                <a:solidFill>
                  <a:srgbClr val="0000FF"/>
                </a:solidFill>
              </a:rPr>
              <a:t>本題作業占總成績</a:t>
            </a:r>
            <a:r>
              <a:rPr lang="en-US" altLang="zh-TW" b="1" dirty="0">
                <a:solidFill>
                  <a:srgbClr val="0000FF"/>
                </a:solidFill>
              </a:rPr>
              <a:t>5</a:t>
            </a:r>
            <a:r>
              <a:rPr lang="zh-TW" altLang="en-US" b="1" dirty="0">
                <a:solidFill>
                  <a:srgbClr val="0000FF"/>
                </a:solidFill>
              </a:rPr>
              <a:t>分</a:t>
            </a:r>
            <a:endParaRPr lang="en-US" altLang="zh-TW" b="1" dirty="0">
              <a:solidFill>
                <a:srgbClr val="0000FF"/>
              </a:solidFill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所寫程式若曾經參考別人的程式（程式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約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七、八成內容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一樣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），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請一定要於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主程式內用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註明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，寫出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被參考者的學號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姓名</a:t>
            </a:r>
            <a:r>
              <a:rPr lang="zh-TW" altLang="en-US" sz="2200" dirty="0" smtClean="0">
                <a:latin typeface="新細明體"/>
                <a:ea typeface="新細明體"/>
                <a:cs typeface="Calibri" panose="020F0502020204030204" pitchFamily="34" charset="0"/>
              </a:rPr>
              <a:t>，此種情形</a:t>
            </a:r>
            <a:r>
              <a:rPr lang="zh-TW" altLang="en-US" sz="2200" dirty="0">
                <a:latin typeface="新細明體"/>
                <a:ea typeface="新細明體"/>
                <a:cs typeface="Calibri" panose="020F0502020204030204" pitchFamily="34" charset="0"/>
              </a:rPr>
              <a:t>，參考</a:t>
            </a:r>
            <a:r>
              <a:rPr lang="zh-TW" altLang="en-US" sz="2200" dirty="0">
                <a:latin typeface="新細明體"/>
                <a:ea typeface="新細明體"/>
                <a:cs typeface="Calibri" panose="020F0502020204030204" pitchFamily="34" charset="0"/>
              </a:rPr>
              <a:t>別人者，會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扣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〜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r>
              <a:rPr lang="zh-TW" altLang="en-US" sz="2200" dirty="0" smtClean="0">
                <a:latin typeface="新細明體"/>
                <a:ea typeface="新細明體"/>
                <a:cs typeface="Calibri" panose="020F0502020204030204" pitchFamily="34" charset="0"/>
              </a:rPr>
              <a:t>；若未註明，將以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 smtClean="0">
                <a:latin typeface="新細明體"/>
                <a:ea typeface="新細明體"/>
                <a:cs typeface="Calibri" panose="020F0502020204030204" pitchFamily="34" charset="0"/>
              </a:rPr>
              <a:t>分計</a:t>
            </a:r>
            <a:endParaRPr lang="en-US" altLang="zh-TW" sz="2200" dirty="0" smtClean="0">
              <a:latin typeface="新細明體"/>
              <a:ea typeface="新細明體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 smtClean="0">
                <a:latin typeface="新細明體"/>
                <a:ea typeface="新細明體"/>
                <a:cs typeface="Calibri" panose="020F0502020204030204" pitchFamily="34" charset="0"/>
              </a:rPr>
              <a:t>若程式九成以上和他人相同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（例如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僅換個變數名稱仍視為內容一樣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）</a:t>
            </a:r>
            <a:r>
              <a:rPr lang="zh-TW" altLang="en-US" sz="2200" dirty="0" smtClean="0">
                <a:latin typeface="新細明體"/>
                <a:ea typeface="新細明體"/>
                <a:cs typeface="Calibri" panose="020F0502020204030204" pitchFamily="34" charset="0"/>
              </a:rPr>
              <a:t>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將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計</a:t>
            </a:r>
            <a:endParaRPr lang="en-US" altLang="zh-TW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風格簡略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例如</a:t>
            </a:r>
            <a:r>
              <a:rPr lang="zh-TW" altLang="en-US" sz="2200" dirty="0" smtClean="0">
                <a:latin typeface="新細明體"/>
                <a:ea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未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變數的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定義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單位、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計算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過程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某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一段程式碼用途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等</a:t>
            </a:r>
            <a:r>
              <a:rPr lang="zh-TW" altLang="en-US" sz="2200" dirty="0"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）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，或輸出的資料過於簡略者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主要變數</a:t>
            </a:r>
            <a:r>
              <a:rPr lang="zh-TW" altLang="en-US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名稱無意義，例如</a:t>
            </a:r>
            <a:r>
              <a:rPr lang="zh-TW" altLang="en-US" sz="2200" b="1" dirty="0" smtClean="0">
                <a:solidFill>
                  <a:srgbClr val="FF0000"/>
                </a:solidFill>
                <a:latin typeface="新細明體"/>
                <a:ea typeface="新細明體"/>
                <a:cs typeface="Calibri" panose="020F0502020204030204" pitchFamily="34" charset="0"/>
              </a:rPr>
              <a:t>：</a:t>
            </a:r>
            <a:r>
              <a:rPr lang="zh-TW" altLang="en-US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</a:t>
            </a:r>
            <a:r>
              <a:rPr lang="en-US" altLang="zh-TW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c, aa, bb, cc</a:t>
            </a:r>
            <a:r>
              <a:rPr lang="zh-TW" altLang="en-US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等簡單英文命名之，扣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程式錯誤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程式命名錯誤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計算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結果部分錯誤或不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符合作業要求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作業遲交：逾期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天內扣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分，超過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天作業以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計</a:t>
            </a:r>
            <a:endParaRPr lang="en-US" altLang="zh-TW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以上扣分採累計制，扣至</a:t>
            </a:r>
            <a:r>
              <a:rPr lang="en-US" altLang="zh-TW" sz="2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分止</a:t>
            </a:r>
            <a:endParaRPr lang="en-US" altLang="zh-TW" sz="22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9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>
                <a:solidFill>
                  <a:srgbClr val="0000FF"/>
                </a:solidFill>
              </a:rPr>
              <a:t>作業要求</a:t>
            </a:r>
            <a:endParaRPr lang="en-US" altLang="zh-TW" sz="2800" b="1" dirty="0">
              <a:solidFill>
                <a:srgbClr val="0000FF"/>
              </a:solidFill>
            </a:endParaRPr>
          </a:p>
          <a:p>
            <a:pPr lvl="1"/>
            <a:r>
              <a:rPr lang="zh-TW" altLang="en-US" sz="2400" dirty="0" smtClean="0"/>
              <a:t>必須用</a:t>
            </a:r>
            <a:r>
              <a:rPr lang="en-US" altLang="zh-TW" sz="2400" dirty="0" smtClean="0"/>
              <a:t>whole </a:t>
            </a:r>
            <a:r>
              <a:rPr lang="en-US" altLang="zh-TW" sz="2400" dirty="0"/>
              <a:t>program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詳參考資料「</a:t>
            </a:r>
            <a:r>
              <a:rPr lang="en-US" altLang="zh-TW" sz="2400" dirty="0"/>
              <a:t>4</a:t>
            </a:r>
            <a:r>
              <a:rPr lang="zh-TW" altLang="en-US" sz="2400" dirty="0"/>
              <a:t>完整程式</a:t>
            </a:r>
            <a:r>
              <a:rPr lang="en-US" altLang="zh-TW" sz="2400" dirty="0"/>
              <a:t>1</a:t>
            </a:r>
            <a:r>
              <a:rPr lang="zh-TW" altLang="en-US" sz="2400" dirty="0"/>
              <a:t> 」</a:t>
            </a:r>
            <a:r>
              <a:rPr lang="en-US" altLang="zh-TW" sz="2400" dirty="0"/>
              <a:t>)</a:t>
            </a:r>
            <a:r>
              <a:rPr lang="zh-TW" altLang="en-US" sz="2400" dirty="0"/>
              <a:t>撰寫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altLang="zh-TW" sz="2400" b="1" dirty="0">
                <a:solidFill>
                  <a:srgbClr val="FF0000"/>
                </a:solidFill>
              </a:rPr>
              <a:t>main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program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只能有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及呼叫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subroutine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執行之指令</a:t>
            </a:r>
            <a:endParaRPr lang="en-US" altLang="zh-TW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ex: use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endParaRPr lang="en-US" altLang="zh-TW" sz="2000" b="1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/>
              <a:t>檔案輸出輸入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 smtClean="0">
                <a:solidFill>
                  <a:srgbClr val="FF0000"/>
                </a:solidFill>
              </a:rPr>
              <a:t>格式化輸出</a:t>
            </a:r>
            <a:r>
              <a:rPr lang="en-US" altLang="zh-TW" sz="2400" dirty="0"/>
              <a:t>(</a:t>
            </a:r>
            <a:r>
              <a:rPr lang="zh-TW" altLang="en-US" sz="2400" dirty="0"/>
              <a:t>詳講義「 </a:t>
            </a:r>
            <a:r>
              <a:rPr lang="en-US" altLang="zh-TW" sz="2400" dirty="0"/>
              <a:t>8</a:t>
            </a:r>
            <a:r>
              <a:rPr lang="zh-TW" altLang="en-US" sz="2400" dirty="0"/>
              <a:t>格式化輸出輸入及文字</a:t>
            </a:r>
            <a:r>
              <a:rPr lang="zh-TW" altLang="en-US" sz="2400" dirty="0" smtClean="0"/>
              <a:t>操作」</a:t>
            </a:r>
            <a:r>
              <a:rPr lang="en-US" altLang="zh-TW" sz="2400" dirty="0" smtClean="0"/>
              <a:t>)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zh-TW" altLang="en-US" sz="2800" dirty="0"/>
              <a:t>程式</a:t>
            </a:r>
            <a:r>
              <a:rPr lang="zh-TW" altLang="en-US" sz="2800" dirty="0" smtClean="0"/>
              <a:t>說明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請寫一程式</a:t>
            </a:r>
            <a:r>
              <a:rPr lang="zh-TW" altLang="en-US" sz="2400" dirty="0"/>
              <a:t>計算</a:t>
            </a:r>
            <a:r>
              <a:rPr lang="zh-TW" altLang="zh-TW" sz="2400" b="1" dirty="0"/>
              <a:t>基礎代謝率</a:t>
            </a:r>
            <a:endParaRPr lang="en-US" altLang="zh-TW" sz="2400" b="1" dirty="0"/>
          </a:p>
          <a:p>
            <a:pPr lvl="1">
              <a:defRPr/>
            </a:pPr>
            <a:r>
              <a:rPr lang="zh-TW" altLang="zh-TW" sz="2400" dirty="0"/>
              <a:t>基礎代謝率</a:t>
            </a:r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= </a:t>
            </a:r>
            <a:r>
              <a:rPr lang="zh-TW" altLang="zh-TW" sz="2400" dirty="0"/>
              <a:t>基本式</a:t>
            </a:r>
            <a:r>
              <a:rPr lang="en-US" altLang="zh-TW" sz="2400" dirty="0"/>
              <a:t>(</a:t>
            </a:r>
            <a:r>
              <a:rPr lang="zh-TW" altLang="zh-TW" sz="2400" dirty="0"/>
              <a:t>靜態</a:t>
            </a:r>
            <a:r>
              <a:rPr lang="en-US" altLang="zh-TW" sz="2400" dirty="0"/>
              <a:t>)  x  AI </a:t>
            </a:r>
            <a:r>
              <a:rPr lang="zh-TW" altLang="en-US" sz="2400" dirty="0"/>
              <a:t>值</a:t>
            </a:r>
            <a:endParaRPr lang="en-US" altLang="zh-TW" sz="2400" dirty="0"/>
          </a:p>
          <a:p>
            <a:pPr lvl="2">
              <a:defRPr/>
            </a:pPr>
            <a:r>
              <a:rPr lang="zh-TW" altLang="zh-TW" sz="2200" b="1" dirty="0">
                <a:latin typeface="Calibri" panose="020F0502020204030204" pitchFamily="34" charset="0"/>
                <a:cs typeface="Calibri" panose="020F0502020204030204" pitchFamily="34" charset="0"/>
              </a:rPr>
              <a:t>基本式</a:t>
            </a:r>
            <a:r>
              <a:rPr lang="en-US" altLang="zh-TW" sz="22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zh-TW" sz="2200" b="1" dirty="0">
                <a:latin typeface="Calibri" panose="020F0502020204030204" pitchFamily="34" charset="0"/>
                <a:cs typeface="Calibri" panose="020F0502020204030204" pitchFamily="34" charset="0"/>
              </a:rPr>
              <a:t>靜態</a:t>
            </a:r>
            <a:r>
              <a:rPr lang="en-US" altLang="zh-TW" sz="2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sz="2200" dirty="0" smtClean="0">
                <a:latin typeface="+mj-ea"/>
                <a:ea typeface="+mj-ea"/>
                <a:cs typeface="Calibri" panose="020F0502020204030204" pitchFamily="34" charset="0"/>
              </a:rPr>
              <a:t>如下表</a:t>
            </a: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4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162470"/>
              </p:ext>
            </p:extLst>
          </p:nvPr>
        </p:nvGraphicFramePr>
        <p:xfrm>
          <a:off x="1547662" y="2601932"/>
          <a:ext cx="7344818" cy="3203336"/>
        </p:xfrm>
        <a:graphic>
          <a:graphicData uri="http://schemas.openxmlformats.org/drawingml/2006/table">
            <a:tbl>
              <a:tblPr/>
              <a:tblGrid>
                <a:gridCol w="1080122"/>
                <a:gridCol w="2376264"/>
                <a:gridCol w="3888432"/>
              </a:tblGrid>
              <a:tr h="400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性別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年齡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基本式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單位 </a:t>
                      </a: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大卡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</a:tr>
              <a:tr h="40041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M(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男性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歲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含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以下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66.0＋13.7xW＋5.0xH－6.8xage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4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31-55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歲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63.5＋12.7xW＋4.2xH－6.9xage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4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歲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含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以上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60.5＋11.4xW＋3.6xH－7.1xage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41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F(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女性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歲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含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以下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＋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9.6xW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＋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1.7xH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－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4.7xage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4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31-55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歲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635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＋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8.6xW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＋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1.5xH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－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4.8xage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4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歲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含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以上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615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＋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7.2xW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＋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1.1xH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－</a:t>
                      </a: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4.9xage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備註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：體重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單位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kg)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；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：身高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單位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cm)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；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age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：年齡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單位 歲</a:t>
                      </a: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zh-TW" altLang="zh-TW" sz="1600" b="1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 lvl="2">
              <a:defRPr/>
            </a:pPr>
            <a:r>
              <a:rPr lang="en-US" altLang="zh-TW" sz="2200" dirty="0"/>
              <a:t>AI</a:t>
            </a:r>
            <a:r>
              <a:rPr lang="zh-TW" altLang="en-US" sz="2200" dirty="0"/>
              <a:t>值</a:t>
            </a:r>
            <a:r>
              <a:rPr lang="zh-TW" altLang="en-US" sz="2200" dirty="0" smtClean="0">
                <a:latin typeface="+mj-ea"/>
                <a:ea typeface="+mj-ea"/>
                <a:cs typeface="Calibri" panose="020F0502020204030204" pitchFamily="34" charset="0"/>
              </a:rPr>
              <a:t>如下表</a:t>
            </a:r>
            <a:endParaRPr lang="en-US" altLang="zh-TW" sz="2200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graphicFrame>
        <p:nvGraphicFramePr>
          <p:cNvPr id="4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6939"/>
              </p:ext>
            </p:extLst>
          </p:nvPr>
        </p:nvGraphicFramePr>
        <p:xfrm>
          <a:off x="1691680" y="1196752"/>
          <a:ext cx="5832648" cy="2812432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</a:tblGrid>
              <a:tr h="40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600" b="1" kern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活動係數</a:t>
                      </a:r>
                      <a:r>
                        <a:rPr lang="zh-TW" sz="1600" b="1" kern="0" spc="6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代號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600" b="1" kern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活動係數</a:t>
                      </a:r>
                      <a:r>
                        <a:rPr lang="en-US" altLang="zh-TW" sz="1600" b="1" kern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(AI)</a:t>
                      </a:r>
                      <a:r>
                        <a:rPr lang="zh-TW" altLang="en-US" sz="1600" b="1" kern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及其意義</a:t>
                      </a:r>
                      <a:endParaRPr lang="zh-TW" alt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   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完全沒運動者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  <a:cs typeface="Calibri" panose="020F0502020204030204" pitchFamily="34" charset="0"/>
                        </a:rPr>
                        <a:t>2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很少</a:t>
                      </a: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運動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1.375   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輕度活動型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1.55    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中度運動型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1.725   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重度運動型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spc="6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     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0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體力勞動型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36" y="2547382"/>
            <a:ext cx="2925853" cy="80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661328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data file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zh-TW" altLang="en-US" sz="2400" b="1" dirty="0">
                <a:solidFill>
                  <a:srgbClr val="FF0000"/>
                </a:solidFill>
              </a:rPr>
              <a:t>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提供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(BMR_input.txt)</a:t>
            </a:r>
            <a:r>
              <a:rPr lang="zh-TW" altLang="en-US" sz="2400" dirty="0" smtClean="0"/>
              <a:t>，事先不知總共有幾行資料</a:t>
            </a:r>
            <a:endParaRPr lang="en-US" altLang="zh-TW" sz="2400" dirty="0" smtClean="0"/>
          </a:p>
          <a:p>
            <a:pPr lvl="1"/>
            <a:r>
              <a:rPr lang="zh-TW" altLang="zh-TW" sz="2400" dirty="0"/>
              <a:t>每一行有</a:t>
            </a:r>
            <a:r>
              <a:rPr lang="en-US" altLang="zh-TW" sz="2400" dirty="0"/>
              <a:t>5</a:t>
            </a:r>
            <a:r>
              <a:rPr lang="zh-TW" altLang="zh-TW" sz="2400" dirty="0"/>
              <a:t>筆資料，分別代表活動</a:t>
            </a:r>
            <a:r>
              <a:rPr lang="zh-TW" altLang="en-US" sz="2400" dirty="0"/>
              <a:t>係數</a:t>
            </a:r>
            <a:r>
              <a:rPr lang="zh-TW" altLang="zh-TW" sz="2400" dirty="0" smtClean="0"/>
              <a:t>代號</a:t>
            </a:r>
            <a:r>
              <a:rPr lang="zh-TW" altLang="en-US" sz="2400" dirty="0" smtClean="0"/>
              <a:t>、</a:t>
            </a:r>
            <a:r>
              <a:rPr lang="zh-TW" altLang="en-US" sz="2400" dirty="0"/>
              <a:t>性</a:t>
            </a:r>
            <a:r>
              <a:rPr lang="zh-TW" altLang="zh-TW" sz="2400" dirty="0"/>
              <a:t>別</a:t>
            </a:r>
            <a:r>
              <a:rPr lang="zh-TW" altLang="en-US" sz="2400" dirty="0"/>
              <a:t>、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年齡</a:t>
            </a:r>
            <a:r>
              <a:rPr lang="en-US" altLang="zh-TW" sz="2400" dirty="0" smtClean="0"/>
              <a:t>(age)</a:t>
            </a:r>
            <a:r>
              <a:rPr lang="zh-TW" altLang="en-US" sz="2400" dirty="0" smtClean="0"/>
              <a:t>、</a:t>
            </a:r>
            <a:r>
              <a:rPr lang="zh-TW" altLang="zh-TW" sz="2400" dirty="0"/>
              <a:t>體重</a:t>
            </a:r>
            <a:r>
              <a:rPr lang="en-US" altLang="zh-TW" sz="2400" dirty="0"/>
              <a:t>(</a:t>
            </a:r>
            <a:r>
              <a:rPr lang="zh-TW" altLang="zh-TW" sz="2400" dirty="0"/>
              <a:t>單位</a:t>
            </a:r>
            <a:r>
              <a:rPr lang="en-US" altLang="zh-TW" sz="2400" dirty="0"/>
              <a:t> kg)</a:t>
            </a:r>
            <a:r>
              <a:rPr lang="zh-TW" altLang="en-US" sz="2400" dirty="0"/>
              <a:t>、</a:t>
            </a:r>
            <a:r>
              <a:rPr lang="zh-TW" altLang="zh-TW" sz="2400" dirty="0"/>
              <a:t>身高</a:t>
            </a:r>
            <a:r>
              <a:rPr lang="en-US" altLang="zh-TW" sz="2400" dirty="0"/>
              <a:t>(</a:t>
            </a:r>
            <a:r>
              <a:rPr lang="zh-TW" altLang="zh-TW" sz="2400" dirty="0"/>
              <a:t>單位</a:t>
            </a:r>
            <a:r>
              <a:rPr lang="en-US" altLang="zh-TW" sz="2400" dirty="0"/>
              <a:t> cm)</a:t>
            </a:r>
          </a:p>
          <a:p>
            <a:pPr lvl="1"/>
            <a:endParaRPr kumimoji="1" lang="en-US" altLang="zh-TW" sz="2400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endParaRPr kumimoji="1" lang="en-US" altLang="zh-TW" sz="2400" dirty="0" smtClean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endParaRPr kumimoji="1" lang="en-US" altLang="zh-TW" sz="2400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endParaRPr kumimoji="1" lang="en-US" altLang="zh-TW" sz="2400" dirty="0" smtClean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 smtClean="0"/>
              <a:t>資料中</a:t>
            </a:r>
            <a:r>
              <a:rPr lang="zh-TW" altLang="zh-TW" sz="2400" b="1" u="sng" dirty="0">
                <a:solidFill>
                  <a:srgbClr val="FF0000"/>
                </a:solidFill>
              </a:rPr>
              <a:t>活動</a:t>
            </a:r>
            <a:r>
              <a:rPr lang="zh-TW" altLang="en-US" sz="2400" b="1" u="sng" dirty="0">
                <a:solidFill>
                  <a:srgbClr val="FF0000"/>
                </a:solidFill>
              </a:rPr>
              <a:t>係數</a:t>
            </a:r>
            <a:r>
              <a:rPr lang="zh-TW" altLang="zh-TW" sz="2400" b="1" u="sng" dirty="0">
                <a:solidFill>
                  <a:srgbClr val="FF0000"/>
                </a:solidFill>
              </a:rPr>
              <a:t>代號</a:t>
            </a:r>
            <a:r>
              <a:rPr lang="zh-TW" altLang="en-US" sz="2400" dirty="0"/>
              <a:t>或</a:t>
            </a:r>
            <a:r>
              <a:rPr lang="zh-TW" altLang="en-US" sz="2400" b="1" u="sng" dirty="0">
                <a:solidFill>
                  <a:srgbClr val="FF0000"/>
                </a:solidFill>
              </a:rPr>
              <a:t>性</a:t>
            </a:r>
            <a:r>
              <a:rPr lang="zh-TW" altLang="zh-TW" sz="2400" b="1" u="sng" dirty="0">
                <a:solidFill>
                  <a:srgbClr val="FF0000"/>
                </a:solidFill>
              </a:rPr>
              <a:t>別</a:t>
            </a:r>
            <a:r>
              <a:rPr lang="zh-TW" altLang="zh-TW" sz="2400" dirty="0"/>
              <a:t>有可能不</a:t>
            </a:r>
            <a:r>
              <a:rPr lang="zh-TW" altLang="zh-TW" sz="2400" dirty="0" smtClean="0"/>
              <a:t>正確</a:t>
            </a:r>
            <a:r>
              <a:rPr lang="zh-TW" altLang="en-US" sz="2400" dirty="0" smtClean="0">
                <a:latin typeface="新細明體"/>
                <a:ea typeface="新細明體"/>
              </a:rPr>
              <a:t>，</a:t>
            </a:r>
            <a:r>
              <a:rPr lang="zh-TW" altLang="en-US" sz="2400" dirty="0" smtClean="0"/>
              <a:t>但</a:t>
            </a:r>
            <a:r>
              <a:rPr lang="zh-TW" altLang="zh-TW" sz="2400" dirty="0"/>
              <a:t>僅</a:t>
            </a:r>
            <a:r>
              <a:rPr lang="zh-TW" altLang="en-US" sz="2400" dirty="0"/>
              <a:t>其中</a:t>
            </a:r>
            <a:r>
              <a:rPr lang="zh-TW" altLang="zh-TW" sz="2400" dirty="0"/>
              <a:t>一筆資料</a:t>
            </a:r>
            <a:r>
              <a:rPr lang="zh-TW" altLang="en-US" sz="2400" dirty="0"/>
              <a:t>會不正確</a:t>
            </a:r>
            <a:r>
              <a:rPr lang="zh-TW" altLang="en-US" sz="2400" dirty="0">
                <a:latin typeface="新細明體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不會</a:t>
            </a:r>
            <a:r>
              <a:rPr lang="zh-TW" altLang="en-US" sz="2400" dirty="0" smtClean="0">
                <a:solidFill>
                  <a:srgbClr val="FF0000"/>
                </a:solidFill>
                <a:latin typeface="新細明體"/>
              </a:rPr>
              <a:t>出現</a:t>
            </a:r>
            <a:r>
              <a:rPr lang="zh-TW" altLang="zh-TW" sz="2400" b="1" u="sng" dirty="0">
                <a:solidFill>
                  <a:srgbClr val="FF0000"/>
                </a:solidFill>
              </a:rPr>
              <a:t>活動</a:t>
            </a:r>
            <a:r>
              <a:rPr lang="zh-TW" altLang="en-US" sz="2400" b="1" u="sng" dirty="0">
                <a:solidFill>
                  <a:srgbClr val="FF0000"/>
                </a:solidFill>
              </a:rPr>
              <a:t>係數</a:t>
            </a:r>
            <a:r>
              <a:rPr lang="zh-TW" altLang="zh-TW" sz="2400" b="1" u="sng" dirty="0">
                <a:solidFill>
                  <a:srgbClr val="FF0000"/>
                </a:solidFill>
              </a:rPr>
              <a:t>代號</a:t>
            </a:r>
            <a:r>
              <a:rPr lang="zh-TW" altLang="en-US" sz="2400" dirty="0" smtClean="0">
                <a:solidFill>
                  <a:srgbClr val="FF0000"/>
                </a:solidFill>
              </a:rPr>
              <a:t>及</a:t>
            </a:r>
            <a:r>
              <a:rPr lang="zh-TW" altLang="en-US" sz="2400" b="1" u="sng" dirty="0">
                <a:solidFill>
                  <a:srgbClr val="FF0000"/>
                </a:solidFill>
              </a:rPr>
              <a:t>性</a:t>
            </a:r>
            <a:r>
              <a:rPr lang="zh-TW" altLang="zh-TW" sz="2400" b="1" u="sng" dirty="0">
                <a:solidFill>
                  <a:srgbClr val="FF0000"/>
                </a:solidFill>
              </a:rPr>
              <a:t>別</a:t>
            </a:r>
            <a:r>
              <a:rPr lang="zh-TW" altLang="en-US" sz="2400" dirty="0" smtClean="0">
                <a:solidFill>
                  <a:srgbClr val="FF0000"/>
                </a:solidFill>
              </a:rPr>
              <a:t>同時</a:t>
            </a:r>
            <a:r>
              <a:rPr lang="zh-TW" altLang="en-US" sz="2400" dirty="0">
                <a:solidFill>
                  <a:srgbClr val="FF0000"/>
                </a:solidFill>
              </a:rPr>
              <a:t>不正確的</a:t>
            </a:r>
            <a:r>
              <a:rPr lang="zh-TW" altLang="en-US" sz="2400" dirty="0" smtClean="0">
                <a:solidFill>
                  <a:srgbClr val="FF0000"/>
                </a:solidFill>
              </a:rPr>
              <a:t>情形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例如：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M  55  68.5  163.5 </a:t>
            </a:r>
            <a:r>
              <a:rPr lang="zh-TW" altLang="zh-TW" sz="2000" dirty="0" smtClean="0">
                <a:cs typeface="Calibri" panose="020F0502020204030204" pitchFamily="34" charset="0"/>
              </a:rPr>
              <a:t>（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活動</a:t>
            </a:r>
            <a:r>
              <a:rPr lang="zh-TW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係數代號錯誤</a:t>
            </a:r>
            <a:r>
              <a:rPr lang="zh-TW" altLang="en-US" sz="2000" dirty="0" smtClean="0">
                <a:ea typeface="新細明體"/>
                <a:cs typeface="Calibri" panose="020F0502020204030204" pitchFamily="34" charset="0"/>
              </a:rPr>
              <a:t>，</a:t>
            </a:r>
            <a:r>
              <a:rPr lang="en-US" altLang="zh-TW" sz="2000" b="1" dirty="0" smtClean="0"/>
              <a:t>wrong index</a:t>
            </a:r>
            <a:r>
              <a:rPr lang="zh-TW" altLang="zh-TW" sz="2000" dirty="0" smtClean="0">
                <a:cs typeface="Calibri" panose="020F0502020204030204" pitchFamily="34" charset="0"/>
              </a:rPr>
              <a:t>）</a:t>
            </a:r>
            <a:endParaRPr lang="en-US" altLang="zh-TW" sz="2000" dirty="0" smtClean="0">
              <a:cs typeface="Calibri" panose="020F0502020204030204" pitchFamily="34" charset="0"/>
            </a:endParaRPr>
          </a:p>
          <a:p>
            <a:pPr lvl="2"/>
            <a:r>
              <a:rPr lang="zh-TW" altLang="en-US" sz="2000" dirty="0"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1  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55  68.5  163.5 </a:t>
            </a:r>
            <a:r>
              <a:rPr lang="zh-TW" altLang="zh-TW" sz="2000" dirty="0" smtClean="0">
                <a:cs typeface="Calibri" panose="020F0502020204030204" pitchFamily="34" charset="0"/>
              </a:rPr>
              <a:t>（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性</a:t>
            </a:r>
            <a:r>
              <a:rPr lang="zh-TW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別錯誤</a:t>
            </a:r>
            <a:r>
              <a:rPr lang="zh-TW" altLang="en-US" sz="2000" dirty="0" smtClean="0">
                <a:ea typeface="新細明體"/>
                <a:cs typeface="Calibri" panose="020F0502020204030204" pitchFamily="34" charset="0"/>
              </a:rPr>
              <a:t>，</a:t>
            </a:r>
            <a:r>
              <a:rPr lang="en-US" altLang="zh-TW" sz="2000" b="1" dirty="0" smtClean="0"/>
              <a:t>wrong gender</a:t>
            </a:r>
            <a:r>
              <a:rPr lang="zh-TW" altLang="zh-TW" sz="2000" dirty="0" smtClean="0">
                <a:cs typeface="Calibri" panose="020F0502020204030204" pitchFamily="34" charset="0"/>
              </a:rPr>
              <a:t>）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2275162" y="3352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9435" y="2572512"/>
            <a:ext cx="2925853" cy="274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11" name="肘形接點 10"/>
          <p:cNvCxnSpPr>
            <a:endCxn id="6" idx="3"/>
          </p:cNvCxnSpPr>
          <p:nvPr/>
        </p:nvCxnSpPr>
        <p:spPr>
          <a:xfrm rot="10800000" flipV="1">
            <a:off x="4195288" y="2420888"/>
            <a:ext cx="1312816" cy="288784"/>
          </a:xfrm>
          <a:prstGeom prst="bentConnector3">
            <a:avLst>
              <a:gd name="adj1" fmla="val -61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07288" cy="5661328"/>
          </a:xfrm>
        </p:spPr>
        <p:txBody>
          <a:bodyPr/>
          <a:lstStyle/>
          <a:p>
            <a:r>
              <a:rPr lang="en-US" altLang="zh-TW" sz="2800" dirty="0" smtClean="0"/>
              <a:t>output data</a:t>
            </a:r>
          </a:p>
          <a:p>
            <a:pPr lvl="1"/>
            <a:r>
              <a:rPr lang="en-US" altLang="zh-TW" sz="2400" dirty="0" smtClean="0"/>
              <a:t>input data</a:t>
            </a:r>
          </a:p>
          <a:p>
            <a:pPr lvl="1"/>
            <a:r>
              <a:rPr lang="zh-TW" altLang="zh-TW" sz="2400" dirty="0" smtClean="0"/>
              <a:t>基礎代謝</a:t>
            </a:r>
            <a:r>
              <a:rPr lang="zh-TW" altLang="zh-TW" sz="2400" dirty="0"/>
              <a:t>率（取整數</a:t>
            </a:r>
            <a:r>
              <a:rPr lang="zh-TW" altLang="en-US" sz="2400" dirty="0"/>
              <a:t>，</a:t>
            </a:r>
            <a:r>
              <a:rPr lang="zh-TW" altLang="zh-TW" sz="2400" dirty="0"/>
              <a:t>小數點去除）</a:t>
            </a:r>
          </a:p>
          <a:p>
            <a:pPr lvl="2"/>
            <a:r>
              <a:rPr lang="zh-TW" altLang="zh-TW" sz="2000" dirty="0"/>
              <a:t>若</a:t>
            </a:r>
            <a:r>
              <a:rPr lang="zh-TW" altLang="en-US" sz="2000" b="1" u="sng" dirty="0">
                <a:solidFill>
                  <a:srgbClr val="FF0000"/>
                </a:solidFill>
              </a:rPr>
              <a:t>活動</a:t>
            </a:r>
            <a:r>
              <a:rPr lang="zh-TW" altLang="zh-TW" sz="2000" b="1" u="sng" dirty="0">
                <a:solidFill>
                  <a:srgbClr val="FF0000"/>
                </a:solidFill>
              </a:rPr>
              <a:t>係數代號</a:t>
            </a:r>
            <a:r>
              <a:rPr lang="zh-TW" altLang="en-US" sz="2000" dirty="0"/>
              <a:t>資料</a:t>
            </a:r>
            <a:r>
              <a:rPr lang="zh-TW" altLang="zh-TW" sz="2000" dirty="0"/>
              <a:t>錯誤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輸出</a:t>
            </a:r>
            <a:r>
              <a:rPr lang="en-US" altLang="zh-TW" sz="2000" dirty="0" smtClean="0"/>
              <a:t>wrong </a:t>
            </a:r>
            <a:r>
              <a:rPr lang="en-US" altLang="zh-TW" sz="2000" dirty="0"/>
              <a:t>index</a:t>
            </a:r>
          </a:p>
          <a:p>
            <a:pPr lvl="2"/>
            <a:r>
              <a:rPr lang="zh-TW" altLang="zh-TW" sz="2000" dirty="0"/>
              <a:t>若</a:t>
            </a:r>
            <a:r>
              <a:rPr lang="zh-TW" altLang="en-US" sz="2000" b="1" u="sng" dirty="0">
                <a:solidFill>
                  <a:srgbClr val="FF0000"/>
                </a:solidFill>
              </a:rPr>
              <a:t>性</a:t>
            </a:r>
            <a:r>
              <a:rPr lang="zh-TW" altLang="zh-TW" sz="2000" b="1" u="sng" dirty="0">
                <a:solidFill>
                  <a:srgbClr val="FF0000"/>
                </a:solidFill>
              </a:rPr>
              <a:t>別</a:t>
            </a:r>
            <a:r>
              <a:rPr lang="zh-TW" altLang="en-US" sz="2000" dirty="0"/>
              <a:t>資料</a:t>
            </a:r>
            <a:r>
              <a:rPr lang="zh-TW" altLang="zh-TW" sz="2000" dirty="0"/>
              <a:t>錯誤</a:t>
            </a:r>
            <a:r>
              <a:rPr lang="zh-TW" altLang="en-US" sz="2000" dirty="0">
                <a:latin typeface="新細明體"/>
              </a:rPr>
              <a:t>，</a:t>
            </a:r>
            <a:r>
              <a:rPr lang="zh-TW" altLang="en-US" sz="2000" dirty="0" smtClean="0">
                <a:latin typeface="新細明體"/>
              </a:rPr>
              <a:t>輸出</a:t>
            </a:r>
            <a:r>
              <a:rPr lang="en-US" altLang="zh-TW" sz="2000" dirty="0" smtClean="0"/>
              <a:t>wrong </a:t>
            </a:r>
            <a:r>
              <a:rPr lang="en-US" altLang="zh-TW" sz="2000" dirty="0"/>
              <a:t>gender</a:t>
            </a:r>
          </a:p>
          <a:p>
            <a:pPr lvl="1"/>
            <a:r>
              <a:rPr lang="zh-TW" altLang="en-US" sz="2400" dirty="0" smtClean="0"/>
              <a:t>總</a:t>
            </a:r>
            <a:r>
              <a:rPr lang="zh-TW" altLang="en-US" sz="2400" dirty="0"/>
              <a:t>人數</a:t>
            </a:r>
            <a:endParaRPr lang="zh-TW" altLang="zh-TW" sz="2400" dirty="0"/>
          </a:p>
          <a:p>
            <a:pPr lvl="1"/>
            <a:r>
              <a:rPr lang="zh-TW" altLang="zh-TW" sz="2400" dirty="0"/>
              <a:t>男及女</a:t>
            </a:r>
            <a:r>
              <a:rPr lang="zh-TW" altLang="zh-TW" sz="2400" dirty="0" smtClean="0"/>
              <a:t>各別人數</a:t>
            </a:r>
            <a:r>
              <a:rPr lang="en-US" altLang="zh-TW" sz="2400" dirty="0" smtClean="0"/>
              <a:t>(5</a:t>
            </a:r>
            <a:r>
              <a:rPr lang="zh-TW" altLang="en-US" sz="2400" dirty="0" smtClean="0"/>
              <a:t>筆資料都正確的人數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zh-TW" sz="2400" dirty="0" smtClean="0"/>
              <a:t>活動</a:t>
            </a:r>
            <a:r>
              <a:rPr lang="zh-TW" altLang="zh-TW" sz="2400" dirty="0"/>
              <a:t>係數代號錯誤</a:t>
            </a:r>
            <a:r>
              <a:rPr lang="zh-TW" altLang="en-US" sz="2400" dirty="0"/>
              <a:t>人數</a:t>
            </a:r>
            <a:r>
              <a:rPr lang="zh-TW" altLang="zh-TW" sz="2400" dirty="0"/>
              <a:t>、性別錯誤人數</a:t>
            </a:r>
            <a:endParaRPr lang="en-US" altLang="zh-TW" sz="2400" dirty="0"/>
          </a:p>
          <a:p>
            <a:pPr lvl="1"/>
            <a:r>
              <a:rPr lang="zh-TW" altLang="zh-TW" sz="2400" dirty="0"/>
              <a:t>男及女項下各活動</a:t>
            </a:r>
            <a:r>
              <a:rPr lang="zh-TW" altLang="zh-TW" sz="2400" dirty="0" smtClean="0"/>
              <a:t>類型</a:t>
            </a:r>
            <a:r>
              <a:rPr lang="en-US" altLang="zh-TW" sz="2400" dirty="0"/>
              <a:t>(</a:t>
            </a:r>
            <a:r>
              <a:rPr lang="zh-TW" altLang="zh-TW" sz="2400" dirty="0"/>
              <a:t>活動係數代號</a:t>
            </a:r>
            <a:r>
              <a:rPr lang="en-US" altLang="zh-TW" sz="2400" dirty="0"/>
              <a:t>1~6)</a:t>
            </a:r>
            <a:r>
              <a:rPr lang="zh-TW" altLang="zh-TW" sz="2400" dirty="0"/>
              <a:t>人數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850</Words>
  <Application>Microsoft Office PowerPoint</Application>
  <PresentationFormat>如螢幕大小 (4:3)</PresentationFormat>
  <Paragraphs>118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Homework 1 BMR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102</cp:revision>
  <dcterms:created xsi:type="dcterms:W3CDTF">2018-09-21T13:43:34Z</dcterms:created>
  <dcterms:modified xsi:type="dcterms:W3CDTF">2018-11-11T09:12:10Z</dcterms:modified>
</cp:coreProperties>
</file>