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0" r:id="rId3"/>
    <p:sldId id="261" r:id="rId4"/>
    <p:sldId id="292" r:id="rId5"/>
    <p:sldId id="278" r:id="rId6"/>
    <p:sldId id="277" r:id="rId7"/>
    <p:sldId id="290" r:id="rId8"/>
    <p:sldId id="288" r:id="rId9"/>
    <p:sldId id="291" r:id="rId10"/>
    <p:sldId id="285" r:id="rId11"/>
    <p:sldId id="267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3FDB5"/>
    <a:srgbClr val="00206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57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572D4-2E97-49F9-BAE8-60DA253913BD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ED3EB-858B-475F-A950-8CEC790AC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82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D49E90D2-A1C0-4329-B25E-94BC0D57FD53}" type="slidenum">
              <a:rPr lang="en-US" altLang="zh-TW" sz="1300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51BA-BA46-4962-A199-6E9BC807CB18}" type="datetime1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255E-7CF5-4132-AFC2-A35169A67B4A}" type="datetime1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239E7-8AD0-4CC0-BE29-F7B31E3917F3}" type="datetime1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05F4-DCAC-4C69-9A3A-39AB80F8E7CE}" type="datetime1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39B2-D44A-4D19-BB11-D46382B37439}" type="datetime1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E010-DAFC-40D0-975F-52B29A9F48A7}" type="datetime1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BC44-3DB7-407D-BE94-1F7DE1D3B43F}" type="datetime1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439B-A3EA-4156-9FCD-32252A1D95D1}" type="datetime1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3927-5D3D-4941-8C12-112FE344DD80}" type="datetime1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8245B-FF5C-4E0F-BD98-F7D81B784714}" type="datetime1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1E6B-7624-4987-B1D3-67ADC89D206A}" type="datetime1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961CC-D777-4227-ABAF-B36087718BC9}" type="datetime1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7664" y="2124000"/>
            <a:ext cx="6588336" cy="2241104"/>
          </a:xfrm>
        </p:spPr>
        <p:txBody>
          <a:bodyPr>
            <a:normAutofit/>
          </a:bodyPr>
          <a:lstStyle/>
          <a:p>
            <a:pPr algn="r"/>
            <a:r>
              <a:rPr lang="en-US" altLang="zh-TW" sz="6000" b="1" dirty="0" smtClean="0">
                <a:latin typeface="+mn-lt"/>
                <a:cs typeface="Times New Roman" panose="02020603050405020304" pitchFamily="18" charset="0"/>
              </a:rPr>
              <a:t>Homework 2</a:t>
            </a:r>
            <a:br>
              <a:rPr lang="en-US" altLang="zh-TW" sz="6000" b="1" dirty="0" smtClean="0">
                <a:latin typeface="+mn-lt"/>
                <a:cs typeface="Times New Roman" panose="02020603050405020304" pitchFamily="18" charset="0"/>
              </a:rPr>
            </a:br>
            <a:r>
              <a:rPr lang="en-US" altLang="zh-TW" sz="6000" b="1" dirty="0" smtClean="0">
                <a:latin typeface="+mn-lt"/>
                <a:cs typeface="Times New Roman" panose="02020603050405020304" pitchFamily="18" charset="0"/>
              </a:rPr>
              <a:t>E</a:t>
            </a:r>
            <a:r>
              <a:rPr lang="en-US" altLang="zh-TW" sz="4800" b="1" dirty="0" smtClean="0">
                <a:latin typeface="+mn-lt"/>
                <a:cs typeface="Times New Roman" panose="02020603050405020304" pitchFamily="18" charset="0"/>
              </a:rPr>
              <a:t>lectricity</a:t>
            </a:r>
            <a:r>
              <a:rPr lang="zh-TW" altLang="en-US" sz="48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TW" sz="4800" b="1" dirty="0" smtClean="0">
                <a:latin typeface="+mn-lt"/>
                <a:cs typeface="Times New Roman" panose="02020603050405020304" pitchFamily="18" charset="0"/>
              </a:rPr>
              <a:t>Bill</a:t>
            </a:r>
            <a:endParaRPr lang="zh-TW" altLang="en-US" sz="4800" b="1" dirty="0" smtClean="0">
              <a:solidFill>
                <a:srgbClr val="0000FF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9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363272" cy="5661328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 data file</a:t>
            </a: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zh-TW" altLang="en-US" sz="2400" b="1" dirty="0">
                <a:solidFill>
                  <a:srgbClr val="FF0000"/>
                </a:solidFill>
              </a:rPr>
              <a:t>已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提供</a:t>
            </a:r>
            <a:r>
              <a:rPr lang="en-US" altLang="zh-TW" sz="2400" b="1" dirty="0">
                <a:solidFill>
                  <a:srgbClr val="FF0000"/>
                </a:solidFill>
              </a:rPr>
              <a:t>(electricity_bill_input.txt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)</a:t>
            </a:r>
            <a:r>
              <a:rPr lang="zh-TW" altLang="en-US" sz="2400" dirty="0" smtClean="0"/>
              <a:t>，事先不知總共有幾行資料</a:t>
            </a:r>
            <a:endParaRPr lang="en-US" altLang="zh-TW" sz="2400" dirty="0" smtClean="0"/>
          </a:p>
          <a:p>
            <a:pPr lvl="1"/>
            <a:r>
              <a:rPr lang="zh-TW" altLang="zh-TW" sz="2400" dirty="0"/>
              <a:t>每一行有</a:t>
            </a:r>
            <a:r>
              <a:rPr lang="en-US" altLang="zh-TW" sz="2400" b="1" dirty="0">
                <a:solidFill>
                  <a:srgbClr val="FF0000"/>
                </a:solidFill>
              </a:rPr>
              <a:t>8</a:t>
            </a:r>
            <a:r>
              <a:rPr lang="zh-TW" altLang="zh-TW" sz="2400" b="1" dirty="0">
                <a:solidFill>
                  <a:srgbClr val="FF0000"/>
                </a:solidFill>
              </a:rPr>
              <a:t>筆資料</a:t>
            </a:r>
            <a:r>
              <a:rPr lang="zh-TW" altLang="zh-TW" sz="2400" dirty="0"/>
              <a:t>，分別代表</a:t>
            </a:r>
            <a:r>
              <a:rPr lang="zh-TW" altLang="zh-TW" sz="2400" b="1" dirty="0"/>
              <a:t>用途類別</a:t>
            </a:r>
            <a:r>
              <a:rPr lang="zh-TW" altLang="zh-TW" sz="2400" dirty="0"/>
              <a:t>、</a:t>
            </a:r>
            <a:r>
              <a:rPr lang="en-US" altLang="zh-TW" sz="2400" b="1" dirty="0"/>
              <a:t>6</a:t>
            </a:r>
            <a:r>
              <a:rPr lang="zh-TW" altLang="zh-TW" sz="2400" b="1" dirty="0"/>
              <a:t>次用電度數</a:t>
            </a:r>
            <a:r>
              <a:rPr lang="zh-TW" altLang="zh-TW" sz="2400" dirty="0"/>
              <a:t>及</a:t>
            </a:r>
            <a:r>
              <a:rPr lang="zh-TW" altLang="zh-TW" sz="2400" b="1" dirty="0"/>
              <a:t>房屋</a:t>
            </a:r>
            <a:r>
              <a:rPr lang="zh-TW" altLang="zh-TW" sz="2400" b="1" dirty="0" smtClean="0"/>
              <a:t>面積</a:t>
            </a:r>
            <a:endParaRPr lang="en-US" altLang="zh-TW" sz="2400" b="1" dirty="0" smtClean="0"/>
          </a:p>
          <a:p>
            <a:pPr lvl="2"/>
            <a:r>
              <a:rPr lang="zh-TW" altLang="zh-TW" sz="2000" dirty="0"/>
              <a:t>用途類別</a:t>
            </a:r>
            <a:r>
              <a:rPr lang="zh-TW" altLang="zh-TW" sz="2000" dirty="0" smtClean="0"/>
              <a:t>（</a:t>
            </a:r>
            <a:r>
              <a:rPr lang="en-US" altLang="zh-TW" sz="2000" dirty="0" smtClean="0"/>
              <a:t>character</a:t>
            </a:r>
            <a:r>
              <a:rPr lang="zh-TW" altLang="zh-TW" sz="2000" dirty="0" smtClean="0"/>
              <a:t>）</a:t>
            </a:r>
            <a:r>
              <a:rPr lang="zh-TW" altLang="zh-TW" sz="2000" dirty="0"/>
              <a:t>：</a:t>
            </a:r>
            <a:r>
              <a:rPr lang="en-US" altLang="zh-TW" sz="2000" dirty="0"/>
              <a:t>R</a:t>
            </a:r>
            <a:r>
              <a:rPr lang="zh-TW" altLang="zh-TW" sz="2000" dirty="0"/>
              <a:t>（住宅用途）、</a:t>
            </a:r>
            <a:r>
              <a:rPr lang="en-US" altLang="zh-TW" sz="2000" dirty="0"/>
              <a:t>B1</a:t>
            </a:r>
            <a:r>
              <a:rPr lang="zh-TW" altLang="zh-TW" sz="2000" dirty="0"/>
              <a:t>（第一種商業用途）、</a:t>
            </a:r>
            <a:r>
              <a:rPr lang="en-US" altLang="zh-TW" sz="2000" dirty="0"/>
              <a:t>B2</a:t>
            </a:r>
            <a:r>
              <a:rPr lang="zh-TW" altLang="zh-TW" sz="2000" dirty="0"/>
              <a:t>（第二種商業用途</a:t>
            </a:r>
            <a:r>
              <a:rPr lang="zh-TW" altLang="zh-TW" sz="2000" dirty="0" smtClean="0"/>
              <a:t>）</a:t>
            </a:r>
            <a:endParaRPr lang="en-US" altLang="zh-TW" sz="2000" dirty="0" smtClean="0"/>
          </a:p>
          <a:p>
            <a:pPr lvl="2"/>
            <a:r>
              <a:rPr lang="en-US" altLang="zh-TW" sz="2000" dirty="0"/>
              <a:t>6</a:t>
            </a:r>
            <a:r>
              <a:rPr lang="zh-TW" altLang="zh-TW" sz="2000" dirty="0"/>
              <a:t>次用電度數</a:t>
            </a:r>
            <a:r>
              <a:rPr lang="zh-TW" altLang="zh-TW" sz="2000" dirty="0" smtClean="0"/>
              <a:t>（</a:t>
            </a:r>
            <a:r>
              <a:rPr lang="en-US" altLang="zh-TW" sz="2000" dirty="0" smtClean="0"/>
              <a:t>integer</a:t>
            </a:r>
            <a:r>
              <a:rPr lang="zh-TW" altLang="zh-TW" sz="2000" dirty="0" smtClean="0"/>
              <a:t>）</a:t>
            </a:r>
            <a:r>
              <a:rPr lang="zh-TW" altLang="zh-TW" sz="2000" dirty="0"/>
              <a:t>：依序為</a:t>
            </a:r>
            <a:r>
              <a:rPr lang="en-US" altLang="zh-TW" sz="2000" dirty="0"/>
              <a:t>12-1</a:t>
            </a:r>
            <a:r>
              <a:rPr lang="zh-TW" altLang="zh-TW" sz="2000" dirty="0"/>
              <a:t>月、</a:t>
            </a:r>
            <a:r>
              <a:rPr lang="en-US" altLang="zh-TW" sz="2000" dirty="0"/>
              <a:t>2-3</a:t>
            </a:r>
            <a:r>
              <a:rPr lang="zh-TW" altLang="zh-TW" sz="2000" dirty="0"/>
              <a:t>月、</a:t>
            </a:r>
            <a:r>
              <a:rPr lang="en-US" altLang="zh-TW" sz="2000" dirty="0"/>
              <a:t>4-5</a:t>
            </a:r>
            <a:r>
              <a:rPr lang="zh-TW" altLang="zh-TW" sz="2000" dirty="0"/>
              <a:t>月、</a:t>
            </a:r>
            <a:r>
              <a:rPr lang="en-US" altLang="zh-TW" sz="2000" dirty="0"/>
              <a:t>6-7</a:t>
            </a:r>
            <a:r>
              <a:rPr lang="zh-TW" altLang="zh-TW" sz="2000" dirty="0"/>
              <a:t>月、</a:t>
            </a:r>
            <a:r>
              <a:rPr lang="en-US" altLang="zh-TW" sz="2000" dirty="0"/>
              <a:t>8-9</a:t>
            </a:r>
            <a:r>
              <a:rPr lang="zh-TW" altLang="zh-TW" sz="2000" dirty="0"/>
              <a:t>月、</a:t>
            </a:r>
            <a:r>
              <a:rPr lang="en-US" altLang="zh-TW" sz="2000" dirty="0"/>
              <a:t>10-11</a:t>
            </a:r>
            <a:r>
              <a:rPr lang="zh-TW" altLang="zh-TW" sz="2000" dirty="0"/>
              <a:t>月用電</a:t>
            </a:r>
            <a:r>
              <a:rPr lang="zh-TW" altLang="zh-TW" sz="2000" dirty="0" smtClean="0"/>
              <a:t>度數</a:t>
            </a:r>
            <a:endParaRPr lang="en-US" altLang="zh-TW" sz="2000" dirty="0" smtClean="0"/>
          </a:p>
          <a:p>
            <a:pPr lvl="2"/>
            <a:r>
              <a:rPr lang="zh-TW" altLang="zh-TW" sz="2000" dirty="0"/>
              <a:t>房屋面積</a:t>
            </a:r>
            <a:r>
              <a:rPr lang="zh-TW" altLang="zh-TW" sz="2000" dirty="0" smtClean="0"/>
              <a:t>（</a:t>
            </a:r>
            <a:r>
              <a:rPr lang="en-US" altLang="zh-TW" sz="2000" dirty="0" smtClean="0"/>
              <a:t>real</a:t>
            </a:r>
            <a:r>
              <a:rPr lang="zh-TW" altLang="zh-TW" sz="2000" dirty="0" smtClean="0"/>
              <a:t>）</a:t>
            </a:r>
            <a:r>
              <a:rPr lang="zh-TW" altLang="zh-TW" sz="2000" dirty="0"/>
              <a:t>：各用途使用面積，單位</a:t>
            </a:r>
            <a:r>
              <a:rPr lang="zh-TW" altLang="zh-TW" sz="2000" dirty="0" smtClean="0"/>
              <a:t>平方公尺</a:t>
            </a:r>
            <a:endParaRPr lang="en-US" altLang="zh-TW" sz="2000" dirty="0" smtClean="0"/>
          </a:p>
          <a:p>
            <a:pPr lvl="2"/>
            <a:r>
              <a:rPr kumimoji="1" lang="en-US" altLang="zh-TW" sz="2000" dirty="0" smtClean="0">
                <a:latin typeface="Calibri" panose="020F0502020204030204" pitchFamily="34" charset="0"/>
                <a:ea typeface="新細明體" charset="-120"/>
                <a:cs typeface="Calibri" panose="020F0502020204030204" pitchFamily="34" charset="0"/>
              </a:rPr>
              <a:t>ex</a:t>
            </a:r>
            <a:r>
              <a:rPr lang="zh-TW" altLang="zh-TW" sz="2000" dirty="0" smtClean="0"/>
              <a:t> </a:t>
            </a:r>
            <a:r>
              <a:rPr lang="zh-TW" altLang="en-US" sz="2000" dirty="0" smtClean="0">
                <a:latin typeface="新細明體"/>
                <a:ea typeface="新細明體"/>
              </a:rPr>
              <a:t>：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R    </a:t>
            </a:r>
            <a:r>
              <a:rPr lang="en-US" altLang="zh-TW" sz="2000" b="1" dirty="0">
                <a:solidFill>
                  <a:srgbClr val="FF0000"/>
                </a:solidFill>
              </a:rPr>
              <a:t>128  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 260    </a:t>
            </a:r>
            <a:r>
              <a:rPr lang="en-US" altLang="zh-TW" sz="2000" b="1" dirty="0">
                <a:solidFill>
                  <a:srgbClr val="FF0000"/>
                </a:solidFill>
              </a:rPr>
              <a:t>328    554    510    286  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100.2</a:t>
            </a:r>
          </a:p>
          <a:p>
            <a:pPr lvl="3"/>
            <a:r>
              <a:rPr kumimoji="1" lang="en-US" altLang="zh-TW" sz="1600" b="1" dirty="0" smtClean="0">
                <a:latin typeface="Calibri" panose="020F0502020204030204" pitchFamily="34" charset="0"/>
                <a:ea typeface="新細明體" charset="-120"/>
                <a:cs typeface="Calibri" panose="020F0502020204030204" pitchFamily="34" charset="0"/>
              </a:rPr>
              <a:t>R</a:t>
            </a:r>
            <a:r>
              <a:rPr lang="zh-TW" altLang="zh-TW" sz="1600" b="1" dirty="0"/>
              <a:t>：住宅</a:t>
            </a:r>
            <a:r>
              <a:rPr lang="zh-TW" altLang="zh-TW" sz="1600" b="1" dirty="0" smtClean="0"/>
              <a:t>用途</a:t>
            </a:r>
            <a:endParaRPr lang="en-US" altLang="zh-TW" sz="1600" b="1" dirty="0" smtClean="0"/>
          </a:p>
          <a:p>
            <a:pPr lvl="3"/>
            <a:r>
              <a:rPr lang="en-US" altLang="zh-TW" sz="1600" b="1" dirty="0"/>
              <a:t>128</a:t>
            </a:r>
            <a:r>
              <a:rPr lang="zh-TW" altLang="zh-TW" sz="1600" b="1" dirty="0"/>
              <a:t>（</a:t>
            </a:r>
            <a:r>
              <a:rPr lang="en-US" altLang="zh-TW" sz="1600" b="1" dirty="0"/>
              <a:t>12-1</a:t>
            </a:r>
            <a:r>
              <a:rPr lang="zh-TW" altLang="zh-TW" sz="1600" b="1" dirty="0" smtClean="0"/>
              <a:t>月</a:t>
            </a:r>
            <a:r>
              <a:rPr lang="zh-TW" altLang="zh-TW" sz="1600" b="1" dirty="0"/>
              <a:t>用電度數</a:t>
            </a:r>
            <a:r>
              <a:rPr lang="zh-TW" altLang="zh-TW" sz="1600" b="1" dirty="0" smtClean="0"/>
              <a:t>）</a:t>
            </a:r>
            <a:r>
              <a:rPr lang="zh-TW" altLang="zh-TW" sz="1600" b="1" dirty="0"/>
              <a:t>、</a:t>
            </a:r>
            <a:r>
              <a:rPr lang="en-US" altLang="zh-TW" sz="1600" b="1" dirty="0"/>
              <a:t>260</a:t>
            </a:r>
            <a:r>
              <a:rPr lang="zh-TW" altLang="zh-TW" sz="1600" b="1" dirty="0"/>
              <a:t>（</a:t>
            </a:r>
            <a:r>
              <a:rPr lang="en-US" altLang="zh-TW" sz="1600" b="1" dirty="0"/>
              <a:t>2-3</a:t>
            </a:r>
            <a:r>
              <a:rPr lang="zh-TW" altLang="zh-TW" sz="1600" b="1" dirty="0" smtClean="0"/>
              <a:t>月</a:t>
            </a:r>
            <a:r>
              <a:rPr lang="zh-TW" altLang="zh-TW" sz="1600" b="1" dirty="0"/>
              <a:t>用電度數</a:t>
            </a:r>
            <a:r>
              <a:rPr lang="zh-TW" altLang="zh-TW" sz="1600" b="1" dirty="0" smtClean="0"/>
              <a:t>）</a:t>
            </a:r>
            <a:r>
              <a:rPr lang="zh-TW" altLang="zh-TW" sz="1600" b="1" dirty="0"/>
              <a:t>、</a:t>
            </a:r>
            <a:r>
              <a:rPr lang="en-US" altLang="zh-TW" sz="1600" b="1" dirty="0"/>
              <a:t> 328</a:t>
            </a:r>
            <a:r>
              <a:rPr lang="zh-TW" altLang="zh-TW" sz="1600" b="1" dirty="0"/>
              <a:t>（</a:t>
            </a:r>
            <a:r>
              <a:rPr lang="en-US" altLang="zh-TW" sz="1600" b="1" dirty="0"/>
              <a:t>4-5</a:t>
            </a:r>
            <a:r>
              <a:rPr lang="zh-TW" altLang="zh-TW" sz="1600" b="1" dirty="0" smtClean="0"/>
              <a:t>月</a:t>
            </a:r>
            <a:r>
              <a:rPr lang="zh-TW" altLang="zh-TW" sz="1600" b="1" dirty="0"/>
              <a:t>用電度數</a:t>
            </a:r>
            <a:r>
              <a:rPr lang="zh-TW" altLang="zh-TW" sz="1600" b="1" dirty="0" smtClean="0"/>
              <a:t>）、</a:t>
            </a:r>
            <a:endParaRPr lang="en-US" altLang="zh-TW" sz="1600" b="1" dirty="0" smtClean="0"/>
          </a:p>
          <a:p>
            <a:pPr marL="1371600" lvl="3" indent="0">
              <a:buNone/>
            </a:pPr>
            <a:r>
              <a:rPr lang="en-US" altLang="zh-TW" sz="1600" b="1" dirty="0" smtClean="0"/>
              <a:t>      554</a:t>
            </a:r>
            <a:r>
              <a:rPr lang="zh-TW" altLang="zh-TW" sz="1600" b="1" dirty="0"/>
              <a:t>（</a:t>
            </a:r>
            <a:r>
              <a:rPr lang="en-US" altLang="zh-TW" sz="1600" b="1" dirty="0"/>
              <a:t>6-7</a:t>
            </a:r>
            <a:r>
              <a:rPr lang="zh-TW" altLang="zh-TW" sz="1600" b="1" dirty="0" smtClean="0"/>
              <a:t>月</a:t>
            </a:r>
            <a:r>
              <a:rPr lang="zh-TW" altLang="zh-TW" sz="1600" b="1" dirty="0"/>
              <a:t>用電度數</a:t>
            </a:r>
            <a:r>
              <a:rPr lang="zh-TW" altLang="zh-TW" sz="1600" b="1" dirty="0" smtClean="0"/>
              <a:t>）</a:t>
            </a:r>
            <a:r>
              <a:rPr lang="zh-TW" altLang="zh-TW" sz="1600" b="1" dirty="0"/>
              <a:t>、</a:t>
            </a:r>
            <a:r>
              <a:rPr lang="en-US" altLang="zh-TW" sz="1600" b="1" dirty="0"/>
              <a:t>510</a:t>
            </a:r>
            <a:r>
              <a:rPr lang="zh-TW" altLang="zh-TW" sz="1600" b="1" dirty="0"/>
              <a:t>（</a:t>
            </a:r>
            <a:r>
              <a:rPr lang="en-US" altLang="zh-TW" sz="1600" b="1" dirty="0"/>
              <a:t>8-9</a:t>
            </a:r>
            <a:r>
              <a:rPr lang="zh-TW" altLang="zh-TW" sz="1600" b="1" dirty="0" smtClean="0"/>
              <a:t>月</a:t>
            </a:r>
            <a:r>
              <a:rPr lang="zh-TW" altLang="zh-TW" sz="1600" b="1" dirty="0"/>
              <a:t>用電度數</a:t>
            </a:r>
            <a:r>
              <a:rPr lang="zh-TW" altLang="zh-TW" sz="1600" b="1" dirty="0" smtClean="0"/>
              <a:t>）</a:t>
            </a:r>
            <a:r>
              <a:rPr lang="zh-TW" altLang="zh-TW" sz="1600" b="1" dirty="0"/>
              <a:t>、</a:t>
            </a:r>
            <a:r>
              <a:rPr lang="en-US" altLang="zh-TW" sz="1600" b="1" dirty="0"/>
              <a:t>286</a:t>
            </a:r>
            <a:r>
              <a:rPr lang="zh-TW" altLang="zh-TW" sz="1600" b="1" dirty="0"/>
              <a:t>（</a:t>
            </a:r>
            <a:r>
              <a:rPr lang="en-US" altLang="zh-TW" sz="1600" b="1" dirty="0"/>
              <a:t>10-11</a:t>
            </a:r>
            <a:r>
              <a:rPr lang="zh-TW" altLang="zh-TW" sz="1600" b="1" dirty="0" smtClean="0"/>
              <a:t>月</a:t>
            </a:r>
            <a:r>
              <a:rPr lang="zh-TW" altLang="zh-TW" sz="1600" b="1" dirty="0"/>
              <a:t>用電度數</a:t>
            </a:r>
            <a:r>
              <a:rPr lang="zh-TW" altLang="zh-TW" sz="1600" b="1" dirty="0" smtClean="0"/>
              <a:t>） </a:t>
            </a:r>
            <a:endParaRPr lang="en-US" altLang="zh-TW" sz="1600" b="1" dirty="0" smtClean="0"/>
          </a:p>
          <a:p>
            <a:pPr lvl="3"/>
            <a:r>
              <a:rPr lang="en-US" altLang="zh-TW" sz="1600" b="1" dirty="0"/>
              <a:t>100.2</a:t>
            </a:r>
            <a:r>
              <a:rPr lang="zh-TW" altLang="zh-TW" sz="1600" b="1" dirty="0"/>
              <a:t>：使用面積（平方公尺</a:t>
            </a:r>
            <a:r>
              <a:rPr lang="zh-TW" altLang="zh-TW" sz="1600" b="1" dirty="0" smtClean="0"/>
              <a:t>）</a:t>
            </a:r>
            <a:endParaRPr kumimoji="1" lang="en-US" altLang="zh-TW" sz="2400" dirty="0" smtClean="0">
              <a:latin typeface="Calibri" panose="020F0502020204030204" pitchFamily="34" charset="0"/>
              <a:ea typeface="新細明體" charset="-12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24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507288" cy="5661328"/>
          </a:xfrm>
        </p:spPr>
        <p:txBody>
          <a:bodyPr/>
          <a:lstStyle/>
          <a:p>
            <a:r>
              <a:rPr lang="en-US" altLang="zh-TW" sz="2800" dirty="0" smtClean="0"/>
              <a:t>output data</a:t>
            </a:r>
          </a:p>
          <a:p>
            <a:pPr lvl="1"/>
            <a:r>
              <a:rPr lang="en-US" altLang="zh-TW" sz="2400" dirty="0" smtClean="0"/>
              <a:t>input data</a:t>
            </a:r>
          </a:p>
          <a:p>
            <a:pPr lvl="1"/>
            <a:r>
              <a:rPr lang="zh-TW" altLang="en-US" sz="2400" dirty="0" smtClean="0"/>
              <a:t>總</a:t>
            </a:r>
            <a:r>
              <a:rPr lang="zh-TW" altLang="en-US" sz="2400" dirty="0"/>
              <a:t>戶</a:t>
            </a:r>
            <a:r>
              <a:rPr lang="zh-TW" altLang="en-US" sz="2400" dirty="0" smtClean="0"/>
              <a:t>數</a:t>
            </a:r>
            <a:endParaRPr lang="zh-TW" altLang="zh-TW" sz="2400" dirty="0"/>
          </a:p>
          <a:p>
            <a:pPr lvl="1"/>
            <a:r>
              <a:rPr lang="zh-TW" altLang="zh-TW" sz="2400" dirty="0"/>
              <a:t>每一戶全年之電費、用電度數</a:t>
            </a:r>
            <a:r>
              <a:rPr lang="zh-TW" altLang="zh-TW" sz="2400" dirty="0" smtClean="0"/>
              <a:t>、</a:t>
            </a:r>
            <a:r>
              <a:rPr lang="en-US" altLang="zh-TW" sz="2400" dirty="0" smtClean="0"/>
              <a:t>EUI</a:t>
            </a:r>
            <a:r>
              <a:rPr lang="zh-TW" altLang="zh-TW" sz="2400" dirty="0" smtClean="0"/>
              <a:t>值與</a:t>
            </a:r>
            <a:r>
              <a:rPr lang="en-US" altLang="zh-TW" sz="2400" dirty="0" smtClean="0"/>
              <a:t>EUI</a:t>
            </a:r>
            <a:r>
              <a:rPr lang="zh-TW" altLang="zh-TW" sz="2400" dirty="0" smtClean="0"/>
              <a:t>值分類</a:t>
            </a:r>
            <a:endParaRPr lang="en-US" altLang="zh-TW" sz="2400" dirty="0" smtClean="0"/>
          </a:p>
          <a:p>
            <a:pPr lvl="1"/>
            <a:r>
              <a:rPr lang="zh-TW" altLang="zh-TW" sz="2400" dirty="0"/>
              <a:t>各用途別（住宅、第一種商業用途、第二種商業用）戶數</a:t>
            </a:r>
          </a:p>
          <a:p>
            <a:pPr lvl="1"/>
            <a:r>
              <a:rPr lang="zh-TW" altLang="zh-TW" sz="2400" dirty="0"/>
              <a:t>各用途</a:t>
            </a:r>
            <a:r>
              <a:rPr lang="en-US" altLang="zh-TW" sz="2400" dirty="0" smtClean="0"/>
              <a:t>EUI</a:t>
            </a:r>
            <a:r>
              <a:rPr lang="zh-TW" altLang="en-US" sz="2400" dirty="0" smtClean="0"/>
              <a:t>各</a:t>
            </a:r>
            <a:r>
              <a:rPr lang="zh-TW" altLang="zh-TW" sz="2400" dirty="0" smtClean="0"/>
              <a:t>類</a:t>
            </a:r>
            <a:r>
              <a:rPr lang="zh-TW" altLang="en-US" sz="2400" dirty="0" smtClean="0"/>
              <a:t>別</a:t>
            </a:r>
            <a:r>
              <a:rPr lang="zh-TW" altLang="zh-TW" sz="2400" dirty="0" smtClean="0"/>
              <a:t>之</a:t>
            </a:r>
            <a:r>
              <a:rPr lang="zh-TW" altLang="zh-TW" sz="2400" dirty="0"/>
              <a:t>戶</a:t>
            </a:r>
            <a:r>
              <a:rPr lang="zh-TW" altLang="zh-TW" sz="2400" dirty="0" smtClean="0"/>
              <a:t>數</a:t>
            </a:r>
            <a:endParaRPr lang="en-US" altLang="zh-TW" sz="2400" dirty="0" smtClean="0"/>
          </a:p>
          <a:p>
            <a:endParaRPr lang="en-US" altLang="zh-TW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800" dirty="0"/>
              <a:t>ex</a:t>
            </a:r>
            <a:r>
              <a:rPr lang="zh-TW" altLang="en-US" sz="2800" dirty="0"/>
              <a:t>：</a:t>
            </a:r>
            <a:r>
              <a:rPr lang="en-US" altLang="zh-TW" sz="2800" dirty="0"/>
              <a:t>output data</a:t>
            </a:r>
            <a:r>
              <a:rPr lang="zh-TW" altLang="zh-TW" sz="2800" dirty="0"/>
              <a:t>（</a:t>
            </a:r>
            <a:r>
              <a:rPr lang="zh-TW" altLang="en-US" sz="2800" dirty="0"/>
              <a:t>版面可自行設計</a:t>
            </a:r>
            <a:r>
              <a:rPr lang="zh-TW" altLang="zh-TW" sz="2800" dirty="0"/>
              <a:t>）</a:t>
            </a:r>
            <a:r>
              <a:rPr lang="zh-TW" altLang="en-US" sz="2800" dirty="0"/>
              <a:t>詳另頁</a:t>
            </a:r>
            <a:endParaRPr lang="en-US" altLang="zh-TW" sz="2800" dirty="0"/>
          </a:p>
          <a:p>
            <a:pPr lvl="1"/>
            <a:endParaRPr lang="en-US" altLang="zh-TW" sz="2400" dirty="0"/>
          </a:p>
          <a:p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14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229600" cy="5661328"/>
          </a:xfrm>
        </p:spPr>
        <p:txBody>
          <a:bodyPr/>
          <a:lstStyle/>
          <a:p>
            <a:r>
              <a:rPr lang="en-US" altLang="zh-TW" sz="2800" dirty="0" smtClean="0"/>
              <a:t>Due day</a:t>
            </a:r>
          </a:p>
          <a:p>
            <a:pPr lvl="1"/>
            <a:r>
              <a:rPr lang="zh-TW" altLang="en-US" sz="2400" dirty="0" smtClean="0"/>
              <a:t>最晚</a:t>
            </a:r>
            <a:r>
              <a:rPr lang="en-US" altLang="zh-TW" sz="2400" dirty="0" smtClean="0"/>
              <a:t>11</a:t>
            </a:r>
            <a:r>
              <a:rPr lang="zh-TW" altLang="en-US" sz="2400" dirty="0" smtClean="0"/>
              <a:t>月</a:t>
            </a:r>
            <a:r>
              <a:rPr lang="en-US" altLang="zh-TW" sz="2400" dirty="0" smtClean="0"/>
              <a:t>30</a:t>
            </a:r>
            <a:r>
              <a:rPr lang="zh-TW" altLang="en-US" sz="2400" dirty="0" smtClean="0"/>
              <a:t>日</a:t>
            </a:r>
            <a:r>
              <a:rPr lang="en-US" altLang="zh-TW" sz="2400" dirty="0" smtClean="0"/>
              <a:t>(Friday)11pm</a:t>
            </a:r>
            <a:r>
              <a:rPr lang="zh-TW" altLang="en-US" sz="2400" dirty="0" smtClean="0"/>
              <a:t>前上傳至</a:t>
            </a:r>
            <a:r>
              <a:rPr lang="en-US" altLang="zh-TW" sz="2400" dirty="0" smtClean="0"/>
              <a:t>New e3</a:t>
            </a:r>
          </a:p>
          <a:p>
            <a:endParaRPr lang="en-US" altLang="zh-TW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繳交資料</a:t>
            </a: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TW" altLang="en-US" sz="2400" dirty="0"/>
              <a:t>程式檔 </a:t>
            </a:r>
            <a:r>
              <a:rPr lang="en-US" altLang="zh-TW" sz="2400" dirty="0"/>
              <a:t>[</a:t>
            </a:r>
            <a:r>
              <a:rPr lang="zh-TW" altLang="en-US" sz="2400" dirty="0"/>
              <a:t>檔案類型</a:t>
            </a:r>
            <a:r>
              <a:rPr lang="en-US" altLang="zh-TW" sz="2400" dirty="0"/>
              <a:t>Fortran Source</a:t>
            </a:r>
            <a:r>
              <a:rPr lang="zh-TW" altLang="en-US" sz="2400" dirty="0"/>
              <a:t> </a:t>
            </a:r>
            <a:r>
              <a:rPr lang="en-US" altLang="zh-TW" sz="2400" dirty="0"/>
              <a:t>(.f90)</a:t>
            </a:r>
            <a:r>
              <a:rPr lang="zh-TW" altLang="en-US" sz="2400" dirty="0"/>
              <a:t>檔</a:t>
            </a:r>
            <a:r>
              <a:rPr lang="en-US" altLang="zh-TW" sz="2400" dirty="0" smtClean="0"/>
              <a:t>]</a:t>
            </a:r>
          </a:p>
          <a:p>
            <a:pPr lvl="1">
              <a:buClr>
                <a:schemeClr val="tx1"/>
              </a:buClr>
            </a:pPr>
            <a:r>
              <a:rPr lang="en-US" altLang="zh-TW" sz="2400" dirty="0" smtClean="0"/>
              <a:t>output data file</a:t>
            </a:r>
            <a:endParaRPr lang="en-US" altLang="zh-TW" sz="2400" dirty="0"/>
          </a:p>
          <a:p>
            <a:pPr marL="0" indent="0">
              <a:buNone/>
              <a:defRPr/>
            </a:pPr>
            <a:endParaRPr lang="en-US" altLang="zh-TW" sz="2800" dirty="0" smtClean="0"/>
          </a:p>
          <a:p>
            <a:pPr>
              <a:defRPr/>
            </a:pPr>
            <a:r>
              <a:rPr lang="zh-TW" altLang="en-US" sz="2800" dirty="0" smtClean="0"/>
              <a:t>程式命名</a:t>
            </a:r>
            <a:r>
              <a:rPr lang="en-US" altLang="zh-TW" sz="2800" dirty="0" smtClean="0"/>
              <a:t>(program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name</a:t>
            </a:r>
            <a:r>
              <a:rPr lang="en-US" altLang="zh-TW" sz="2800" dirty="0" smtClean="0">
                <a:ea typeface="新細明體"/>
              </a:rPr>
              <a:t>)</a:t>
            </a:r>
          </a:p>
          <a:p>
            <a:pPr lvl="1">
              <a:defRPr/>
            </a:pP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作業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名稱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學</a:t>
            </a: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號</a:t>
            </a:r>
            <a:endParaRPr lang="en-US" altLang="zh-TW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以學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號</a:t>
            </a: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0711214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為例，則命名</a:t>
            </a: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為</a:t>
            </a:r>
            <a:r>
              <a:rPr lang="en-US" altLang="zh-TW" sz="24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HW2</a:t>
            </a:r>
            <a:r>
              <a:rPr lang="en-US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0711214</a:t>
            </a:r>
            <a:endParaRPr lang="en-US" altLang="zh-TW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24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63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229600" cy="566132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TW" altLang="en-US" sz="2800" b="1" dirty="0" smtClean="0">
                <a:solidFill>
                  <a:srgbClr val="0000FF"/>
                </a:solidFill>
              </a:rPr>
              <a:t>程式風格</a:t>
            </a:r>
            <a:r>
              <a:rPr lang="en-US" altLang="zh-TW" sz="2800" b="1" dirty="0">
                <a:solidFill>
                  <a:srgbClr val="0000FF"/>
                </a:solidFill>
              </a:rPr>
              <a:t>(program style)</a:t>
            </a:r>
          </a:p>
          <a:p>
            <a:pPr lvl="1"/>
            <a:r>
              <a:rPr lang="zh-TW" altLang="en-US" sz="2400" dirty="0" smtClean="0"/>
              <a:t>請依據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參考資料</a:t>
            </a:r>
            <a:r>
              <a:rPr lang="zh-TW" altLang="en-US" sz="2400" b="1" dirty="0">
                <a:solidFill>
                  <a:srgbClr val="FF0000"/>
                </a:solidFill>
              </a:rPr>
              <a:t>「</a:t>
            </a:r>
            <a:r>
              <a:rPr lang="en-US" altLang="zh-TW" sz="2400" b="1" dirty="0">
                <a:solidFill>
                  <a:srgbClr val="FF0000"/>
                </a:solidFill>
              </a:rPr>
              <a:t>2</a:t>
            </a:r>
            <a:r>
              <a:rPr lang="zh-TW" altLang="en-US" sz="2400" b="1" dirty="0">
                <a:solidFill>
                  <a:srgbClr val="FF0000"/>
                </a:solidFill>
              </a:rPr>
              <a:t>程式風格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」</a:t>
            </a:r>
            <a:r>
              <a:rPr lang="zh-TW" altLang="zh-TW" sz="2400" b="1" dirty="0"/>
              <a:t>創造屬於自己的風格</a:t>
            </a:r>
            <a:r>
              <a:rPr lang="zh-TW" altLang="en-US" sz="2400" b="1" dirty="0"/>
              <a:t>，</a:t>
            </a:r>
            <a:r>
              <a:rPr lang="zh-TW" altLang="zh-TW" sz="2400" b="1" dirty="0"/>
              <a:t>讓程式更易於閱讀</a:t>
            </a:r>
            <a:r>
              <a:rPr lang="zh-TW" altLang="en-US" sz="2400" b="1" dirty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zh-TW" sz="2400" b="1" dirty="0"/>
              <a:t>易懂</a:t>
            </a:r>
            <a:r>
              <a:rPr lang="zh-TW" altLang="en-US" sz="2400" b="1" dirty="0">
                <a:latin typeface="PMingLiU" panose="02020500000000000000" pitchFamily="18" charset="-120"/>
                <a:ea typeface="PMingLiU" panose="02020500000000000000" pitchFamily="18" charset="-120"/>
              </a:rPr>
              <a:t>、除錯與</a:t>
            </a:r>
            <a:r>
              <a:rPr lang="zh-TW" altLang="en-US" sz="2400" b="1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修改</a:t>
            </a:r>
            <a:endParaRPr lang="en-US" altLang="zh-TW" sz="2400" b="1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endParaRPr lang="en-US" altLang="zh-TW" b="1" dirty="0" smtClean="0"/>
          </a:p>
          <a:p>
            <a:pPr>
              <a:buClr>
                <a:schemeClr val="tx1"/>
              </a:buClr>
            </a:pPr>
            <a:r>
              <a:rPr lang="en-US" altLang="zh-TW" sz="2800" b="1" dirty="0" smtClean="0">
                <a:solidFill>
                  <a:srgbClr val="0000FF"/>
                </a:solidFill>
              </a:rPr>
              <a:t>Pseudocode</a:t>
            </a:r>
          </a:p>
          <a:p>
            <a:pPr lvl="1">
              <a:buClr>
                <a:schemeClr val="tx1"/>
              </a:buClr>
            </a:pPr>
            <a:r>
              <a:rPr lang="zh-TW" altLang="en-US" sz="2400" b="1" dirty="0"/>
              <a:t>詳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參考</a:t>
            </a:r>
            <a:r>
              <a:rPr lang="zh-TW" altLang="en-US" sz="2400" b="1" dirty="0">
                <a:solidFill>
                  <a:srgbClr val="FF0000"/>
                </a:solidFill>
              </a:rPr>
              <a:t>資料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「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3</a:t>
            </a:r>
            <a:r>
              <a:rPr lang="zh-TW" altLang="en-US" sz="2400" b="1" dirty="0">
                <a:solidFill>
                  <a:srgbClr val="FF0000"/>
                </a:solidFill>
              </a:rPr>
              <a:t>程式設計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概念」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TW" altLang="en-US" sz="2400" dirty="0"/>
              <a:t>當問題簡單時</a:t>
            </a:r>
            <a:r>
              <a:rPr lang="zh-TW" altLang="en-US" sz="2400" dirty="0">
                <a:latin typeface="新細明體"/>
              </a:rPr>
              <a:t>，是可以不用分析問題直接寫出程式</a:t>
            </a:r>
            <a:endParaRPr lang="en-US" altLang="zh-TW" sz="2400" dirty="0">
              <a:latin typeface="新細明體"/>
            </a:endParaRPr>
          </a:p>
          <a:p>
            <a:pPr lvl="2">
              <a:defRPr/>
            </a:pPr>
            <a:r>
              <a:rPr lang="en-US" altLang="zh-TW" sz="2000" dirty="0"/>
              <a:t>ex</a:t>
            </a:r>
            <a:r>
              <a:rPr lang="zh-TW" altLang="en-US" sz="2000" dirty="0"/>
              <a:t>：求座落在</a:t>
            </a:r>
            <a:r>
              <a:rPr lang="en-US" altLang="zh-TW" sz="2000" dirty="0"/>
              <a:t>XY</a:t>
            </a:r>
            <a:r>
              <a:rPr lang="zh-TW" altLang="en-US" sz="2000" dirty="0"/>
              <a:t>平面上 </a:t>
            </a:r>
            <a:r>
              <a:rPr lang="en-US" altLang="zh-TW" sz="2000" dirty="0"/>
              <a:t>P, Q </a:t>
            </a:r>
            <a:r>
              <a:rPr lang="zh-TW" altLang="en-US" sz="2000" dirty="0"/>
              <a:t>兩點</a:t>
            </a:r>
            <a:r>
              <a:rPr lang="zh-TW" altLang="en-US" sz="2000" dirty="0" smtClean="0"/>
              <a:t>距離</a:t>
            </a:r>
            <a:endParaRPr lang="en-US" altLang="zh-TW" sz="2000" dirty="0" smtClean="0"/>
          </a:p>
          <a:p>
            <a:pPr lvl="1">
              <a:defRPr/>
            </a:pPr>
            <a:r>
              <a:rPr lang="zh-TW" altLang="en-US" sz="2400" dirty="0" smtClean="0"/>
              <a:t>但當問題越來越複雜時，就必須先分析問題並將問題分解成許多小步驟，然後再依分解之小步驟依序一步一步的運算以求得問題的結果</a:t>
            </a:r>
            <a:r>
              <a:rPr lang="en-US" altLang="zh-TW" sz="2400" b="1" dirty="0">
                <a:solidFill>
                  <a:srgbClr val="FF0000"/>
                </a:solidFill>
              </a:rPr>
              <a:t>(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Pseudocode)</a:t>
            </a:r>
            <a:endParaRPr lang="en-US" altLang="zh-TW" sz="2400" dirty="0" smtClean="0"/>
          </a:p>
          <a:p>
            <a:pPr lvl="2">
              <a:defRPr/>
            </a:pPr>
            <a:endParaRPr lang="en-US" altLang="zh-TW" sz="2000" dirty="0"/>
          </a:p>
          <a:p>
            <a:pPr lvl="1">
              <a:buClr>
                <a:schemeClr val="tx1"/>
              </a:buClr>
            </a:pPr>
            <a:endParaRPr lang="zh-TW" altLang="zh-TW" sz="2400" b="1" dirty="0">
              <a:solidFill>
                <a:srgbClr val="0000FF"/>
              </a:solidFill>
            </a:endParaRPr>
          </a:p>
          <a:p>
            <a:pPr>
              <a:defRPr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24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35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363272" cy="5949360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zh-TW" altLang="en-US" sz="2800" b="1" dirty="0">
                <a:solidFill>
                  <a:srgbClr val="0000FF"/>
                </a:solidFill>
              </a:rPr>
              <a:t>評分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(</a:t>
            </a:r>
            <a:r>
              <a:rPr lang="en-US" altLang="zh-TW" b="1" dirty="0" smtClean="0">
                <a:solidFill>
                  <a:srgbClr val="0000FF"/>
                </a:solidFill>
              </a:rPr>
              <a:t>score) --</a:t>
            </a:r>
            <a:r>
              <a:rPr lang="zh-TW" altLang="en-US" b="1" dirty="0">
                <a:solidFill>
                  <a:srgbClr val="0000FF"/>
                </a:solidFill>
              </a:rPr>
              <a:t>本題作業占總成績</a:t>
            </a:r>
            <a:r>
              <a:rPr lang="en-US" altLang="zh-TW" b="1" dirty="0">
                <a:solidFill>
                  <a:srgbClr val="0000FF"/>
                </a:solidFill>
              </a:rPr>
              <a:t>5</a:t>
            </a:r>
            <a:r>
              <a:rPr lang="zh-TW" altLang="en-US" b="1" dirty="0">
                <a:solidFill>
                  <a:srgbClr val="0000FF"/>
                </a:solidFill>
              </a:rPr>
              <a:t>分</a:t>
            </a:r>
            <a:endParaRPr lang="en-US" altLang="zh-TW" b="1" dirty="0">
              <a:solidFill>
                <a:srgbClr val="0000FF"/>
              </a:solidFill>
            </a:endParaRPr>
          </a:p>
          <a:p>
            <a:pPr lvl="1">
              <a:spcBef>
                <a:spcPts val="300"/>
              </a:spcBef>
            </a:pP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所寫程式若曾經參考別人的程式（程式約七、八成內容一樣），請一定要於</a:t>
            </a:r>
            <a:r>
              <a:rPr lang="zh-TW" alt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主程式內用</a:t>
            </a:r>
            <a:r>
              <a:rPr lang="en-US" altLang="zh-TW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comments</a:t>
            </a:r>
            <a:r>
              <a:rPr lang="zh-TW" alt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註明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，寫出被參考者的學號姓名</a:t>
            </a:r>
            <a:r>
              <a:rPr lang="zh-TW" altLang="en-US" sz="2200" dirty="0">
                <a:latin typeface="新細明體"/>
                <a:cs typeface="Calibri" panose="020F0502020204030204" pitchFamily="34" charset="0"/>
              </a:rPr>
              <a:t>，此種情形，參考別人者，會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扣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0.5〜1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分</a:t>
            </a:r>
            <a:r>
              <a:rPr lang="zh-TW" altLang="en-US" sz="2200" dirty="0">
                <a:latin typeface="新細明體"/>
                <a:cs typeface="Calibri" panose="020F0502020204030204" pitchFamily="34" charset="0"/>
              </a:rPr>
              <a:t>；若未註明，將以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TW" altLang="en-US" sz="2200" dirty="0">
                <a:latin typeface="新細明體"/>
                <a:cs typeface="Calibri" panose="020F0502020204030204" pitchFamily="34" charset="0"/>
              </a:rPr>
              <a:t>分計</a:t>
            </a:r>
            <a:endParaRPr lang="en-US" altLang="zh-TW" sz="2200" dirty="0">
              <a:latin typeface="新細明體"/>
              <a:cs typeface="Calibri" panose="020F0502020204030204" pitchFamily="34" charset="0"/>
            </a:endParaRPr>
          </a:p>
          <a:p>
            <a:pPr lvl="1">
              <a:spcBef>
                <a:spcPts val="300"/>
              </a:spcBef>
            </a:pPr>
            <a:r>
              <a:rPr lang="zh-TW" altLang="en-US" sz="2200" dirty="0">
                <a:latin typeface="新細明體"/>
                <a:cs typeface="Calibri" panose="020F0502020204030204" pitchFamily="34" charset="0"/>
              </a:rPr>
              <a:t>若程式九成以上和他人相同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（例如</a:t>
            </a:r>
            <a:r>
              <a:rPr lang="zh-TW" altLang="en-US" sz="2200" dirty="0">
                <a:latin typeface="新細明體"/>
                <a:cs typeface="Calibri" panose="020F0502020204030204" pitchFamily="34" charset="0"/>
              </a:rPr>
              <a:t>：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僅換個變數名稱仍視為內容一樣</a:t>
            </a:r>
            <a:r>
              <a:rPr lang="zh-TW" altLang="en-US" sz="2200" dirty="0">
                <a:latin typeface="新細明體"/>
                <a:cs typeface="Calibri" panose="020F0502020204030204" pitchFamily="34" charset="0"/>
              </a:rPr>
              <a:t>），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將以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分計</a:t>
            </a:r>
            <a:endParaRPr lang="en-US" altLang="zh-TW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300"/>
              </a:spcBef>
            </a:pP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程式風格簡略（例如</a:t>
            </a:r>
            <a:r>
              <a:rPr lang="zh-TW" altLang="en-US" sz="2200" dirty="0">
                <a:latin typeface="新細明體"/>
                <a:cs typeface="Calibri" panose="020F0502020204030204" pitchFamily="34" charset="0"/>
              </a:rPr>
              <a:t>：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未清楚註明</a:t>
            </a:r>
            <a:r>
              <a:rPr lang="zh-TW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變數的定義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或</a:t>
            </a:r>
            <a:r>
              <a:rPr lang="zh-TW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單位、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未清楚註明</a:t>
            </a:r>
            <a:r>
              <a:rPr lang="zh-TW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計算過程、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未清楚註明</a:t>
            </a:r>
            <a:r>
              <a:rPr lang="zh-TW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某一段程式碼用途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等</a:t>
            </a:r>
            <a:r>
              <a:rPr lang="zh-TW" altLang="en-US" sz="2200" dirty="0"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）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，或輸出的資料過於簡略者，扣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1〜2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分</a:t>
            </a:r>
            <a:endParaRPr lang="en-US" altLang="zh-TW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300"/>
              </a:spcBef>
              <a:buClr>
                <a:schemeClr val="tx1"/>
              </a:buClr>
            </a:pPr>
            <a:r>
              <a:rPr lang="zh-TW" alt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主要變數名稱無意義，例如</a:t>
            </a:r>
            <a:r>
              <a:rPr lang="zh-TW" altLang="en-US" sz="2200" b="1" dirty="0">
                <a:solidFill>
                  <a:srgbClr val="FF0000"/>
                </a:solidFill>
                <a:latin typeface="新細明體"/>
                <a:cs typeface="Calibri" panose="020F0502020204030204" pitchFamily="34" charset="0"/>
              </a:rPr>
              <a:t>：</a:t>
            </a:r>
            <a:r>
              <a:rPr lang="zh-TW" alt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用</a:t>
            </a:r>
            <a:r>
              <a:rPr lang="en-US" altLang="zh-TW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a, b, c, aa, bb, cc</a:t>
            </a:r>
            <a:r>
              <a:rPr lang="zh-TW" alt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等簡單英文命名之，扣</a:t>
            </a:r>
            <a:r>
              <a:rPr lang="en-US" altLang="zh-TW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1〜2</a:t>
            </a:r>
            <a:r>
              <a:rPr lang="zh-TW" alt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分</a:t>
            </a:r>
            <a:endParaRPr lang="en-US" altLang="zh-TW" sz="22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300"/>
              </a:spcBef>
              <a:buClr>
                <a:schemeClr val="tx1"/>
              </a:buClr>
            </a:pP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程式錯誤、</a:t>
            </a:r>
            <a:r>
              <a:rPr lang="zh-TW" alt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程式命名錯誤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、計算結果部分錯誤或不符合作業要求：扣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1〜2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分</a:t>
            </a:r>
            <a:endParaRPr lang="en-US" altLang="zh-TW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300"/>
              </a:spcBef>
            </a:pP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作業遲交：逾期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天內扣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分，超過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天作業以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分計</a:t>
            </a:r>
            <a:endParaRPr lang="en-US" altLang="zh-TW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300"/>
              </a:spcBef>
              <a:buClr>
                <a:schemeClr val="tx1"/>
              </a:buClr>
            </a:pPr>
            <a:r>
              <a:rPr lang="zh-TW" altLang="en-US" sz="2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以上扣分採累計制，扣至</a:t>
            </a:r>
            <a:r>
              <a:rPr lang="en-US" altLang="zh-TW" sz="2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TW" altLang="en-US" sz="2200" b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分止</a:t>
            </a:r>
            <a:endParaRPr lang="en-US" altLang="zh-TW" sz="2200" b="1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9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229600" cy="566132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TW" altLang="en-US" sz="2800" b="1" dirty="0">
                <a:solidFill>
                  <a:srgbClr val="0000FF"/>
                </a:solidFill>
              </a:rPr>
              <a:t>作業要求</a:t>
            </a:r>
            <a:endParaRPr lang="en-US" altLang="zh-TW" sz="2800" b="1" dirty="0">
              <a:solidFill>
                <a:srgbClr val="0000FF"/>
              </a:solidFill>
            </a:endParaRPr>
          </a:p>
          <a:p>
            <a:pPr lvl="1"/>
            <a:r>
              <a:rPr lang="zh-TW" altLang="en-US" sz="2400" dirty="0" smtClean="0"/>
              <a:t>必須用</a:t>
            </a:r>
            <a:r>
              <a:rPr lang="en-US" altLang="zh-TW" sz="2400" dirty="0" smtClean="0"/>
              <a:t>whole </a:t>
            </a:r>
            <a:r>
              <a:rPr lang="en-US" altLang="zh-TW" sz="2400" dirty="0"/>
              <a:t>program</a:t>
            </a:r>
            <a:r>
              <a:rPr lang="zh-TW" altLang="en-US" sz="2400" dirty="0"/>
              <a:t>架構</a:t>
            </a:r>
            <a:r>
              <a:rPr lang="en-US" altLang="zh-TW" sz="2400" dirty="0"/>
              <a:t>(</a:t>
            </a:r>
            <a:r>
              <a:rPr lang="zh-TW" altLang="en-US" sz="2400" dirty="0"/>
              <a:t>詳參考資料「</a:t>
            </a:r>
            <a:r>
              <a:rPr lang="en-US" altLang="zh-TW" sz="2400" dirty="0"/>
              <a:t>4</a:t>
            </a:r>
            <a:r>
              <a:rPr lang="zh-TW" altLang="en-US" sz="2400" dirty="0"/>
              <a:t>完整程式</a:t>
            </a:r>
            <a:r>
              <a:rPr lang="en-US" altLang="zh-TW" sz="2400" dirty="0"/>
              <a:t>1</a:t>
            </a:r>
            <a:r>
              <a:rPr lang="zh-TW" altLang="en-US" sz="2400" dirty="0"/>
              <a:t> 」</a:t>
            </a:r>
            <a:r>
              <a:rPr lang="en-US" altLang="zh-TW" sz="2400" dirty="0"/>
              <a:t>)</a:t>
            </a:r>
            <a:r>
              <a:rPr lang="zh-TW" altLang="en-US" sz="2400" dirty="0"/>
              <a:t>撰寫</a:t>
            </a:r>
            <a:r>
              <a:rPr lang="zh-TW" altLang="en-US" sz="2400" dirty="0" smtClean="0"/>
              <a:t>程式</a:t>
            </a:r>
            <a:endParaRPr lang="en-US" altLang="zh-TW" sz="2400" dirty="0" smtClean="0"/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altLang="zh-TW" sz="2400" b="1" dirty="0">
                <a:solidFill>
                  <a:srgbClr val="FF0000"/>
                </a:solidFill>
              </a:rPr>
              <a:t>main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program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只能有</a:t>
            </a: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lang="zh-TW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指令</a:t>
            </a:r>
            <a:r>
              <a:rPr lang="zh-TW" alt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及呼叫</a:t>
            </a: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zh-TW" alt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subroutine</a:t>
            </a:r>
            <a:r>
              <a:rPr lang="zh-TW" alt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執行之指令</a:t>
            </a:r>
            <a:endParaRPr lang="en-US" altLang="zh-TW" sz="2400" b="1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Clr>
                <a:schemeClr val="tx1"/>
              </a:buClr>
            </a:pPr>
            <a:r>
              <a:rPr lang="en-US" altLang="zh-TW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ex: use </a:t>
            </a:r>
            <a:r>
              <a:rPr lang="en-US" altLang="zh-TW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  <a:r>
              <a:rPr lang="zh-TW" alt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TW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call</a:t>
            </a:r>
            <a:r>
              <a:rPr lang="zh-TW" alt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  <a:endParaRPr lang="en-US" altLang="zh-TW" sz="2400" dirty="0" smtClean="0"/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zh-TW" altLang="en-US" sz="2400" dirty="0" smtClean="0"/>
              <a:t>檔案輸出輸入</a:t>
            </a:r>
            <a:endParaRPr lang="en-US" altLang="zh-TW" sz="2400" dirty="0" smtClean="0"/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zh-TW" altLang="en-US" sz="2400" b="1" dirty="0" smtClean="0">
                <a:solidFill>
                  <a:srgbClr val="FF0000"/>
                </a:solidFill>
              </a:rPr>
              <a:t>格式化輸出</a:t>
            </a:r>
            <a:r>
              <a:rPr lang="en-US" altLang="zh-TW" sz="2400" dirty="0"/>
              <a:t>(</a:t>
            </a:r>
            <a:r>
              <a:rPr lang="zh-TW" altLang="en-US" sz="2400" dirty="0"/>
              <a:t>詳講義「 </a:t>
            </a:r>
            <a:r>
              <a:rPr lang="en-US" altLang="zh-TW" sz="2400" dirty="0"/>
              <a:t>8</a:t>
            </a:r>
            <a:r>
              <a:rPr lang="zh-TW" altLang="en-US" sz="2400" dirty="0"/>
              <a:t>格式化輸出輸入及文字</a:t>
            </a:r>
            <a:r>
              <a:rPr lang="zh-TW" altLang="en-US" sz="2400" dirty="0" smtClean="0"/>
              <a:t>操作」</a:t>
            </a:r>
            <a:r>
              <a:rPr lang="en-US" altLang="zh-TW" sz="2400" dirty="0" smtClean="0"/>
              <a:t>)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zh-TW" altLang="en-US" sz="2400" dirty="0"/>
              <a:t>本次作業用</a:t>
            </a:r>
            <a:r>
              <a:rPr lang="en-US" altLang="zh-TW" sz="2400" dirty="0" smtClean="0"/>
              <a:t>function</a:t>
            </a:r>
            <a:r>
              <a:rPr lang="zh-TW" altLang="en-US" sz="2400" dirty="0" smtClean="0"/>
              <a:t>對於電費計算可較簡潔</a:t>
            </a:r>
            <a:endParaRPr lang="en-US" altLang="zh-TW" sz="24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64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229600" cy="5661328"/>
          </a:xfrm>
        </p:spPr>
        <p:txBody>
          <a:bodyPr/>
          <a:lstStyle/>
          <a:p>
            <a:r>
              <a:rPr lang="zh-TW" altLang="en-US" sz="2800" dirty="0"/>
              <a:t>程式</a:t>
            </a:r>
            <a:r>
              <a:rPr lang="zh-TW" altLang="en-US" sz="2800" dirty="0" smtClean="0"/>
              <a:t>說明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請寫一程式計算全年電費與</a:t>
            </a:r>
            <a:r>
              <a:rPr lang="en-US" altLang="zh-TW" sz="2400" dirty="0" smtClean="0"/>
              <a:t>EUI(Energy </a:t>
            </a:r>
            <a:r>
              <a:rPr lang="en-US" altLang="zh-TW" sz="2400" dirty="0"/>
              <a:t>Use </a:t>
            </a:r>
            <a:r>
              <a:rPr lang="en-US" altLang="zh-TW" sz="2400" dirty="0" smtClean="0"/>
              <a:t>Index)</a:t>
            </a:r>
            <a:endParaRPr lang="en-US" altLang="zh-TW" sz="2400" b="1" dirty="0"/>
          </a:p>
          <a:p>
            <a:pPr lvl="2">
              <a:spcBef>
                <a:spcPts val="1200"/>
              </a:spcBef>
              <a:defRPr/>
            </a:pPr>
            <a:r>
              <a:rPr lang="zh-TW" altLang="en-US" dirty="0"/>
              <a:t>每度</a:t>
            </a:r>
            <a:r>
              <a:rPr lang="zh-TW" altLang="en-US" dirty="0" smtClean="0"/>
              <a:t>電價依不同用途之建物</a:t>
            </a:r>
            <a:r>
              <a:rPr lang="en-US" altLang="zh-TW" dirty="0" smtClean="0"/>
              <a:t>(</a:t>
            </a:r>
            <a:r>
              <a:rPr lang="zh-TW" altLang="en-US" dirty="0" smtClean="0"/>
              <a:t>住宅、</a:t>
            </a:r>
            <a:r>
              <a:rPr lang="zh-TW" altLang="zh-TW" dirty="0"/>
              <a:t>第一種</a:t>
            </a:r>
            <a:r>
              <a:rPr lang="zh-TW" altLang="zh-TW" dirty="0" smtClean="0"/>
              <a:t>商業</a:t>
            </a:r>
            <a:r>
              <a:rPr lang="zh-TW" altLang="en-US" dirty="0" smtClean="0"/>
              <a:t>、</a:t>
            </a:r>
            <a:r>
              <a:rPr lang="zh-TW" altLang="zh-TW" dirty="0" smtClean="0"/>
              <a:t>第</a:t>
            </a:r>
            <a:r>
              <a:rPr lang="zh-TW" altLang="en-US" dirty="0" smtClean="0"/>
              <a:t>二</a:t>
            </a:r>
            <a:r>
              <a:rPr lang="zh-TW" altLang="zh-TW" dirty="0" smtClean="0"/>
              <a:t>種</a:t>
            </a:r>
            <a:r>
              <a:rPr lang="zh-TW" altLang="zh-TW" dirty="0"/>
              <a:t>商業</a:t>
            </a:r>
            <a:r>
              <a:rPr lang="zh-TW" altLang="zh-TW" dirty="0" smtClean="0"/>
              <a:t>用途</a:t>
            </a:r>
            <a:r>
              <a:rPr lang="en-US" altLang="zh-TW" dirty="0" smtClean="0"/>
              <a:t>)</a:t>
            </a:r>
            <a:r>
              <a:rPr lang="zh-TW" altLang="en-US" dirty="0" smtClean="0"/>
              <a:t>而不同</a:t>
            </a:r>
            <a:endParaRPr lang="en-US" altLang="zh-TW" dirty="0" smtClean="0"/>
          </a:p>
          <a:p>
            <a:pPr lvl="2">
              <a:spcBef>
                <a:spcPts val="1200"/>
              </a:spcBef>
              <a:defRPr/>
            </a:pPr>
            <a:r>
              <a:rPr lang="zh-TW" altLang="en-US" dirty="0"/>
              <a:t>每度</a:t>
            </a:r>
            <a:r>
              <a:rPr lang="zh-TW" altLang="en-US" dirty="0" smtClean="0"/>
              <a:t>電價依季節又分為夏月</a:t>
            </a:r>
            <a:r>
              <a:rPr lang="en-US" altLang="zh-TW" dirty="0" smtClean="0"/>
              <a:t>(6~9</a:t>
            </a:r>
            <a:r>
              <a:rPr lang="zh-TW" altLang="en-US" dirty="0" smtClean="0"/>
              <a:t>月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與非夏</a:t>
            </a:r>
            <a:r>
              <a:rPr lang="zh-TW" altLang="en-US" dirty="0"/>
              <a:t>月</a:t>
            </a:r>
            <a:r>
              <a:rPr lang="en-US" altLang="zh-TW" dirty="0" smtClean="0"/>
              <a:t>(</a:t>
            </a:r>
            <a:r>
              <a:rPr lang="zh-TW" altLang="en-US" dirty="0"/>
              <a:t>夏</a:t>
            </a:r>
            <a:r>
              <a:rPr lang="zh-TW" altLang="en-US" dirty="0" smtClean="0"/>
              <a:t>月以外時間</a:t>
            </a:r>
            <a:r>
              <a:rPr lang="en-US" altLang="zh-TW" dirty="0" smtClean="0"/>
              <a:t>)</a:t>
            </a:r>
          </a:p>
          <a:p>
            <a:pPr lvl="2">
              <a:spcBef>
                <a:spcPts val="1200"/>
              </a:spcBef>
              <a:defRPr/>
            </a:pPr>
            <a:r>
              <a:rPr lang="zh-TW" altLang="en-US" dirty="0"/>
              <a:t>電費每兩個</a:t>
            </a:r>
            <a:r>
              <a:rPr lang="zh-TW" altLang="en-US" dirty="0" smtClean="0"/>
              <a:t>月</a:t>
            </a:r>
            <a:r>
              <a:rPr lang="zh-TW" altLang="zh-TW" dirty="0"/>
              <a:t>依據用電</a:t>
            </a:r>
            <a:r>
              <a:rPr lang="zh-TW" altLang="zh-TW" dirty="0" smtClean="0"/>
              <a:t>度數</a:t>
            </a:r>
            <a:r>
              <a:rPr lang="zh-TW" altLang="en-US" dirty="0" smtClean="0"/>
              <a:t>採分段計算一次</a:t>
            </a:r>
            <a:r>
              <a:rPr lang="en-US" altLang="zh-TW" dirty="0" smtClean="0"/>
              <a:t>(4</a:t>
            </a:r>
            <a:r>
              <a:rPr lang="zh-TW" altLang="en-US" dirty="0" smtClean="0"/>
              <a:t>捨</a:t>
            </a:r>
            <a:r>
              <a:rPr lang="en-US" altLang="zh-TW" dirty="0" smtClean="0"/>
              <a:t>5</a:t>
            </a:r>
            <a:r>
              <a:rPr lang="zh-TW" altLang="en-US" dirty="0" smtClean="0"/>
              <a:t>入</a:t>
            </a:r>
            <a:r>
              <a:rPr lang="en-US" altLang="zh-TW" dirty="0" smtClean="0"/>
              <a:t>)</a:t>
            </a:r>
          </a:p>
          <a:p>
            <a:pPr lvl="2">
              <a:spcBef>
                <a:spcPts val="1200"/>
              </a:spcBef>
              <a:defRPr/>
            </a:pPr>
            <a:r>
              <a:rPr lang="en-US" altLang="zh-TW" sz="2400" dirty="0" smtClean="0"/>
              <a:t>EUI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 </a:t>
            </a:r>
            <a:r>
              <a:rPr lang="zh-TW" altLang="zh-TW" dirty="0" smtClean="0"/>
              <a:t>全年</a:t>
            </a:r>
            <a:r>
              <a:rPr lang="zh-TW" altLang="zh-TW" dirty="0"/>
              <a:t>用電度數</a:t>
            </a:r>
            <a:r>
              <a:rPr lang="en-US" altLang="zh-TW" dirty="0"/>
              <a:t>/</a:t>
            </a:r>
            <a:r>
              <a:rPr lang="zh-TW" altLang="zh-TW" dirty="0"/>
              <a:t>使用</a:t>
            </a:r>
            <a:r>
              <a:rPr lang="zh-TW" altLang="zh-TW" dirty="0" smtClean="0"/>
              <a:t>面積</a:t>
            </a:r>
            <a:r>
              <a:rPr lang="en-US" altLang="zh-TW" dirty="0" smtClean="0"/>
              <a:t>(</a:t>
            </a:r>
            <a:r>
              <a:rPr lang="zh-TW" altLang="zh-TW" dirty="0" smtClean="0"/>
              <a:t>平方公尺</a:t>
            </a:r>
            <a:r>
              <a:rPr lang="en-US" altLang="zh-TW" dirty="0"/>
              <a:t>)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3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291264" cy="5949360"/>
          </a:xfrm>
        </p:spPr>
        <p:txBody>
          <a:bodyPr>
            <a:normAutofit/>
          </a:bodyPr>
          <a:lstStyle/>
          <a:p>
            <a:pPr lvl="2">
              <a:defRPr/>
            </a:pPr>
            <a:r>
              <a:rPr lang="zh-TW" altLang="zh-TW" dirty="0">
                <a:latin typeface="+mj-ea"/>
                <a:ea typeface="+mj-ea"/>
                <a:cs typeface="Calibri" panose="020F0502020204030204" pitchFamily="34" charset="0"/>
              </a:rPr>
              <a:t>住宅用途之電費計算如下</a:t>
            </a:r>
            <a:r>
              <a:rPr lang="zh-TW" altLang="zh-TW" dirty="0" smtClean="0">
                <a:latin typeface="+mj-ea"/>
                <a:ea typeface="+mj-ea"/>
                <a:cs typeface="Calibri" panose="020F0502020204030204" pitchFamily="34" charset="0"/>
              </a:rPr>
              <a:t>表</a:t>
            </a:r>
            <a:endParaRPr lang="en-US" altLang="zh-TW" dirty="0" smtClean="0">
              <a:latin typeface="+mj-ea"/>
              <a:ea typeface="+mj-ea"/>
              <a:cs typeface="Calibri" panose="020F0502020204030204" pitchFamily="34" charset="0"/>
            </a:endParaRPr>
          </a:p>
          <a:p>
            <a:pPr lvl="2">
              <a:defRPr/>
            </a:pPr>
            <a:endParaRPr lang="en-US" altLang="zh-TW" sz="2200" dirty="0">
              <a:latin typeface="+mj-ea"/>
              <a:ea typeface="+mj-ea"/>
              <a:cs typeface="Calibri" panose="020F0502020204030204" pitchFamily="34" charset="0"/>
            </a:endParaRPr>
          </a:p>
          <a:p>
            <a:pPr lvl="2">
              <a:defRPr/>
            </a:pPr>
            <a:endParaRPr lang="en-US" altLang="zh-TW" sz="2200" dirty="0" smtClean="0">
              <a:latin typeface="+mj-ea"/>
              <a:ea typeface="+mj-ea"/>
              <a:cs typeface="Calibri" panose="020F0502020204030204" pitchFamily="34" charset="0"/>
            </a:endParaRPr>
          </a:p>
          <a:p>
            <a:pPr lvl="2">
              <a:defRPr/>
            </a:pPr>
            <a:endParaRPr lang="en-US" altLang="zh-TW" sz="2200" dirty="0">
              <a:latin typeface="+mj-ea"/>
              <a:ea typeface="+mj-ea"/>
              <a:cs typeface="Calibri" panose="020F0502020204030204" pitchFamily="34" charset="0"/>
            </a:endParaRPr>
          </a:p>
          <a:p>
            <a:pPr lvl="2">
              <a:defRPr/>
            </a:pPr>
            <a:endParaRPr lang="en-US" altLang="zh-TW" sz="2200" dirty="0" smtClean="0">
              <a:latin typeface="+mj-ea"/>
              <a:ea typeface="+mj-ea"/>
              <a:cs typeface="Calibri" panose="020F0502020204030204" pitchFamily="34" charset="0"/>
            </a:endParaRPr>
          </a:p>
          <a:p>
            <a:pPr lvl="2">
              <a:defRPr/>
            </a:pPr>
            <a:endParaRPr lang="en-US" altLang="zh-TW" sz="2200" dirty="0">
              <a:latin typeface="+mj-ea"/>
              <a:ea typeface="+mj-ea"/>
              <a:cs typeface="Calibri" panose="020F0502020204030204" pitchFamily="34" charset="0"/>
            </a:endParaRPr>
          </a:p>
          <a:p>
            <a:pPr lvl="2">
              <a:defRPr/>
            </a:pPr>
            <a:endParaRPr lang="en-US" altLang="zh-TW" sz="2200" dirty="0" smtClean="0">
              <a:latin typeface="+mj-ea"/>
              <a:ea typeface="+mj-ea"/>
              <a:cs typeface="Calibri" panose="020F0502020204030204" pitchFamily="34" charset="0"/>
            </a:endParaRPr>
          </a:p>
          <a:p>
            <a:pPr lvl="2">
              <a:defRPr/>
            </a:pPr>
            <a:endParaRPr lang="en-US" altLang="zh-TW" sz="2200" dirty="0">
              <a:latin typeface="+mj-ea"/>
              <a:ea typeface="+mj-ea"/>
              <a:cs typeface="Calibri" panose="020F0502020204030204" pitchFamily="34" charset="0"/>
            </a:endParaRPr>
          </a:p>
          <a:p>
            <a:pPr lvl="2">
              <a:spcBef>
                <a:spcPts val="1200"/>
              </a:spcBef>
              <a:defRPr/>
            </a:pPr>
            <a:r>
              <a:rPr lang="zh-TW" altLang="zh-TW" dirty="0" smtClean="0">
                <a:latin typeface="+mj-ea"/>
                <a:ea typeface="+mj-ea"/>
                <a:cs typeface="Calibri" panose="020F0502020204030204" pitchFamily="34" charset="0"/>
              </a:rPr>
              <a:t>電費</a:t>
            </a:r>
            <a:r>
              <a:rPr lang="zh-TW" altLang="zh-TW" dirty="0">
                <a:latin typeface="+mj-ea"/>
                <a:ea typeface="+mj-ea"/>
                <a:cs typeface="Calibri" panose="020F0502020204030204" pitchFamily="34" charset="0"/>
              </a:rPr>
              <a:t>每兩個月依據用電</a:t>
            </a:r>
            <a:r>
              <a:rPr lang="zh-TW" altLang="zh-TW" dirty="0" smtClean="0">
                <a:latin typeface="+mj-ea"/>
                <a:ea typeface="+mj-ea"/>
                <a:cs typeface="Calibri" panose="020F0502020204030204" pitchFamily="34" charset="0"/>
              </a:rPr>
              <a:t>度數</a:t>
            </a:r>
            <a:r>
              <a:rPr lang="zh-TW" altLang="en-US" dirty="0" smtClean="0">
                <a:latin typeface="+mj-ea"/>
                <a:ea typeface="+mj-ea"/>
                <a:cs typeface="Calibri" panose="020F0502020204030204" pitchFamily="34" charset="0"/>
              </a:rPr>
              <a:t>採分段</a:t>
            </a:r>
            <a:r>
              <a:rPr lang="zh-TW" altLang="zh-TW" dirty="0" smtClean="0">
                <a:latin typeface="+mj-ea"/>
                <a:ea typeface="+mj-ea"/>
                <a:cs typeface="Calibri" panose="020F0502020204030204" pitchFamily="34" charset="0"/>
              </a:rPr>
              <a:t>計算一次</a:t>
            </a:r>
            <a:r>
              <a:rPr lang="en-US" altLang="zh-TW" dirty="0">
                <a:latin typeface="+mj-ea"/>
                <a:ea typeface="+mj-ea"/>
                <a:cs typeface="Calibri" panose="020F0502020204030204" pitchFamily="34" charset="0"/>
              </a:rPr>
              <a:t>(</a:t>
            </a:r>
            <a:r>
              <a:rPr lang="en-US" altLang="zh-TW" dirty="0" smtClean="0">
                <a:ea typeface="+mj-ea"/>
                <a:cs typeface="Calibri" panose="020F0502020204030204" pitchFamily="34" charset="0"/>
              </a:rPr>
              <a:t>4</a:t>
            </a:r>
            <a:r>
              <a:rPr lang="zh-TW" altLang="zh-TW" dirty="0" smtClean="0">
                <a:ea typeface="+mj-ea"/>
                <a:cs typeface="Calibri" panose="020F0502020204030204" pitchFamily="34" charset="0"/>
              </a:rPr>
              <a:t>捨</a:t>
            </a:r>
            <a:r>
              <a:rPr lang="en-US" altLang="zh-TW" dirty="0" smtClean="0">
                <a:ea typeface="+mj-ea"/>
                <a:cs typeface="Calibri" panose="020F0502020204030204" pitchFamily="34" charset="0"/>
              </a:rPr>
              <a:t>5</a:t>
            </a:r>
            <a:r>
              <a:rPr lang="zh-TW" altLang="zh-TW" dirty="0" smtClean="0">
                <a:ea typeface="+mj-ea"/>
                <a:cs typeface="Calibri" panose="020F0502020204030204" pitchFamily="34" charset="0"/>
              </a:rPr>
              <a:t>入</a:t>
            </a:r>
            <a:r>
              <a:rPr lang="en-US" altLang="zh-TW" dirty="0">
                <a:latin typeface="+mj-ea"/>
                <a:ea typeface="+mj-ea"/>
                <a:cs typeface="Calibri" panose="020F0502020204030204" pitchFamily="34" charset="0"/>
              </a:rPr>
              <a:t>)</a:t>
            </a:r>
            <a:r>
              <a:rPr lang="zh-TW" altLang="zh-TW" dirty="0" smtClean="0">
                <a:latin typeface="+mj-ea"/>
                <a:ea typeface="+mj-ea"/>
                <a:cs typeface="Calibri" panose="020F0502020204030204" pitchFamily="34" charset="0"/>
              </a:rPr>
              <a:t>，</a:t>
            </a:r>
            <a:r>
              <a:rPr lang="zh-TW" altLang="zh-TW" dirty="0">
                <a:latin typeface="+mj-ea"/>
                <a:ea typeface="+mj-ea"/>
                <a:cs typeface="Calibri" panose="020F0502020204030204" pitchFamily="34" charset="0"/>
              </a:rPr>
              <a:t>舉例如下</a:t>
            </a:r>
            <a:r>
              <a:rPr lang="zh-TW" altLang="zh-TW" dirty="0" smtClean="0">
                <a:latin typeface="+mj-ea"/>
                <a:ea typeface="+mj-ea"/>
                <a:cs typeface="Calibri" panose="020F0502020204030204" pitchFamily="34" charset="0"/>
              </a:rPr>
              <a:t>：</a:t>
            </a:r>
            <a:endParaRPr lang="en-US" altLang="zh-TW" dirty="0" smtClean="0">
              <a:latin typeface="+mj-ea"/>
              <a:ea typeface="+mj-ea"/>
              <a:cs typeface="Calibri" panose="020F0502020204030204" pitchFamily="34" charset="0"/>
            </a:endParaRPr>
          </a:p>
          <a:p>
            <a:pPr lvl="3">
              <a:defRPr/>
            </a:pPr>
            <a:r>
              <a:rPr lang="zh-TW" altLang="zh-TW" b="1" dirty="0" smtClean="0"/>
              <a:t>某</a:t>
            </a:r>
            <a:r>
              <a:rPr lang="zh-TW" altLang="zh-TW" b="1" dirty="0"/>
              <a:t>住宅用途</a:t>
            </a:r>
            <a:r>
              <a:rPr lang="en-US" altLang="zh-TW" b="1" dirty="0"/>
              <a:t>2-3</a:t>
            </a:r>
            <a:r>
              <a:rPr lang="zh-TW" altLang="zh-TW" b="1" dirty="0"/>
              <a:t>月之用電度數為</a:t>
            </a:r>
            <a:r>
              <a:rPr lang="en-US" altLang="zh-TW" b="1" dirty="0"/>
              <a:t>387</a:t>
            </a:r>
            <a:r>
              <a:rPr lang="zh-TW" altLang="zh-TW" b="1" dirty="0"/>
              <a:t>度，則該期之電費計算</a:t>
            </a:r>
            <a:r>
              <a:rPr lang="zh-TW" altLang="zh-TW" b="1" dirty="0" smtClean="0"/>
              <a:t>如下</a:t>
            </a:r>
            <a:r>
              <a:rPr lang="zh-TW" altLang="en-US" b="1" dirty="0" smtClean="0">
                <a:latin typeface="新細明體"/>
                <a:ea typeface="新細明體"/>
              </a:rPr>
              <a:t>：</a:t>
            </a:r>
            <a:endParaRPr lang="en-US" altLang="zh-TW" b="1" dirty="0" smtClean="0"/>
          </a:p>
          <a:p>
            <a:pPr marL="1371600" lvl="3" indent="0">
              <a:buNone/>
              <a:defRPr/>
            </a:pPr>
            <a:r>
              <a:rPr lang="zh-TW" altLang="en-US" b="1" dirty="0" smtClean="0"/>
              <a:t>    </a:t>
            </a:r>
            <a:r>
              <a:rPr lang="en-US" altLang="zh-TW" b="1" dirty="0" smtClean="0"/>
              <a:t>120*1.63 </a:t>
            </a:r>
            <a:r>
              <a:rPr lang="en-US" altLang="zh-TW" b="1" dirty="0"/>
              <a:t>+ (330-120)*2.10 +(387-330)*</a:t>
            </a:r>
            <a:r>
              <a:rPr lang="en-US" altLang="zh-TW" b="1" dirty="0" smtClean="0"/>
              <a:t>2.89=801.33</a:t>
            </a:r>
          </a:p>
          <a:p>
            <a:pPr marL="1371600" lvl="3" indent="0">
              <a:buNone/>
              <a:defRPr/>
            </a:pPr>
            <a:r>
              <a:rPr lang="zh-TW" altLang="en-US" b="1" dirty="0" smtClean="0"/>
              <a:t>    </a:t>
            </a:r>
            <a:r>
              <a:rPr lang="en-US" altLang="zh-TW" b="1" dirty="0" smtClean="0"/>
              <a:t>4</a:t>
            </a:r>
            <a:r>
              <a:rPr lang="zh-TW" altLang="zh-TW" b="1" dirty="0" smtClean="0"/>
              <a:t>捨</a:t>
            </a:r>
            <a:r>
              <a:rPr lang="en-US" altLang="zh-TW" b="1" dirty="0" smtClean="0"/>
              <a:t>5</a:t>
            </a:r>
            <a:r>
              <a:rPr lang="zh-TW" altLang="zh-TW" b="1" dirty="0" smtClean="0"/>
              <a:t>入</a:t>
            </a:r>
            <a:r>
              <a:rPr lang="zh-TW" altLang="zh-TW" b="1" dirty="0"/>
              <a:t>後</a:t>
            </a:r>
            <a:r>
              <a:rPr lang="en-US" altLang="zh-TW" b="1" dirty="0"/>
              <a:t>2-3</a:t>
            </a:r>
            <a:r>
              <a:rPr lang="zh-TW" altLang="zh-TW" b="1" dirty="0"/>
              <a:t>月之電費為</a:t>
            </a:r>
            <a:r>
              <a:rPr lang="en-US" altLang="zh-TW" b="1" dirty="0" smtClean="0"/>
              <a:t>801</a:t>
            </a:r>
            <a:r>
              <a:rPr lang="zh-TW" altLang="zh-TW" b="1" dirty="0" smtClean="0"/>
              <a:t>元</a:t>
            </a:r>
            <a:endParaRPr lang="zh-TW" altLang="zh-TW" dirty="0"/>
          </a:p>
          <a:p>
            <a:pPr lvl="3">
              <a:defRPr/>
            </a:pPr>
            <a:endParaRPr lang="en-US" altLang="zh-TW" dirty="0">
              <a:latin typeface="+mj-ea"/>
              <a:ea typeface="+mj-ea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 smtClean="0"/>
          </a:p>
        </p:txBody>
      </p:sp>
      <p:graphicFrame>
        <p:nvGraphicFramePr>
          <p:cNvPr id="4" name="Group 16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6541734"/>
              </p:ext>
            </p:extLst>
          </p:nvPr>
        </p:nvGraphicFramePr>
        <p:xfrm>
          <a:off x="1691680" y="1196752"/>
          <a:ext cx="6624736" cy="2812432"/>
        </p:xfrm>
        <a:graphic>
          <a:graphicData uri="http://schemas.openxmlformats.org/drawingml/2006/table">
            <a:tbl>
              <a:tblPr/>
              <a:tblGrid>
                <a:gridCol w="1944216"/>
                <a:gridCol w="1944216"/>
                <a:gridCol w="2736304"/>
              </a:tblGrid>
              <a:tr h="401776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每月用電度數</a:t>
                      </a:r>
                      <a:r>
                        <a:rPr lang="zh-TW" sz="1600" b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新細明體"/>
                          <a:cs typeface="Times New Roman"/>
                        </a:rPr>
                        <a:t>分段</a:t>
                      </a:r>
                      <a:endParaRPr lang="zh-TW" sz="1600" dirty="0">
                        <a:solidFill>
                          <a:srgbClr val="0000FF"/>
                        </a:solidFill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夏月</a:t>
                      </a: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(6-9</a:t>
                      </a: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月</a:t>
                      </a: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)  </a:t>
                      </a: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元</a:t>
                      </a: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/</a:t>
                      </a: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度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非夏月</a:t>
                      </a: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夏月以外時間</a:t>
                      </a: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) </a:t>
                      </a: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元</a:t>
                      </a: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/</a:t>
                      </a: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度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DB5"/>
                    </a:solidFill>
                  </a:tcPr>
                </a:tc>
              </a:tr>
              <a:tr h="401776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120</a:t>
                      </a: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度以下部分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1.63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1.63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776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121</a:t>
                      </a: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〜</a:t>
                      </a: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330</a:t>
                      </a: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度部分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>
                      <a:noFill/>
                    </a:lnTlToBr>
                    <a:lnBlToTr>
                      <a:noFill/>
                    </a:lnBlToTr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2.38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2.10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776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331</a:t>
                      </a: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〜</a:t>
                      </a: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500</a:t>
                      </a: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度部分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3.52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2.89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776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501</a:t>
                      </a: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〜</a:t>
                      </a: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700</a:t>
                      </a: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度部分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>
                      <a:noFill/>
                    </a:lnTlToBr>
                    <a:lnBlToTr>
                      <a:noFill/>
                    </a:lnBlToTr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4.61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3.79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776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701</a:t>
                      </a: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〜</a:t>
                      </a: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1000</a:t>
                      </a: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度部分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5.42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4.42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776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1001</a:t>
                      </a: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度以上部分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6.13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4.83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12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229600" cy="5661328"/>
          </a:xfrm>
        </p:spPr>
        <p:txBody>
          <a:bodyPr/>
          <a:lstStyle/>
          <a:p>
            <a:pPr lvl="2">
              <a:defRPr/>
            </a:pPr>
            <a:r>
              <a:rPr lang="zh-TW" altLang="zh-TW" dirty="0">
                <a:latin typeface="+mj-ea"/>
                <a:ea typeface="+mj-ea"/>
                <a:cs typeface="Calibri" panose="020F0502020204030204" pitchFamily="34" charset="0"/>
              </a:rPr>
              <a:t>第一種商業用途之電費計算如下</a:t>
            </a:r>
            <a:r>
              <a:rPr lang="zh-TW" altLang="zh-TW" dirty="0" smtClean="0">
                <a:latin typeface="+mj-ea"/>
                <a:ea typeface="+mj-ea"/>
                <a:cs typeface="Calibri" panose="020F0502020204030204" pitchFamily="34" charset="0"/>
              </a:rPr>
              <a:t>表</a:t>
            </a:r>
            <a:endParaRPr lang="en-US" altLang="zh-TW" dirty="0" smtClean="0">
              <a:latin typeface="+mj-ea"/>
              <a:ea typeface="+mj-ea"/>
              <a:cs typeface="Calibri" panose="020F0502020204030204" pitchFamily="34" charset="0"/>
            </a:endParaRPr>
          </a:p>
          <a:p>
            <a:pPr lvl="2">
              <a:defRPr/>
            </a:pPr>
            <a:endParaRPr lang="en-US" altLang="zh-TW" sz="2200" dirty="0">
              <a:latin typeface="+mj-ea"/>
              <a:ea typeface="+mj-ea"/>
              <a:cs typeface="Calibri" panose="020F0502020204030204" pitchFamily="34" charset="0"/>
            </a:endParaRPr>
          </a:p>
          <a:p>
            <a:pPr lvl="2">
              <a:defRPr/>
            </a:pPr>
            <a:endParaRPr lang="en-US" altLang="zh-TW" sz="2200" dirty="0" smtClean="0">
              <a:latin typeface="+mj-ea"/>
              <a:ea typeface="+mj-ea"/>
              <a:cs typeface="Calibri" panose="020F0502020204030204" pitchFamily="34" charset="0"/>
            </a:endParaRPr>
          </a:p>
          <a:p>
            <a:pPr lvl="2">
              <a:defRPr/>
            </a:pPr>
            <a:endParaRPr lang="en-US" altLang="zh-TW" sz="2200" dirty="0">
              <a:latin typeface="+mj-ea"/>
              <a:ea typeface="+mj-ea"/>
              <a:cs typeface="Calibri" panose="020F0502020204030204" pitchFamily="34" charset="0"/>
            </a:endParaRPr>
          </a:p>
          <a:p>
            <a:pPr lvl="2">
              <a:defRPr/>
            </a:pPr>
            <a:endParaRPr lang="en-US" altLang="zh-TW" sz="2200" dirty="0" smtClean="0">
              <a:latin typeface="+mj-ea"/>
              <a:ea typeface="+mj-ea"/>
              <a:cs typeface="Calibri" panose="020F0502020204030204" pitchFamily="34" charset="0"/>
            </a:endParaRPr>
          </a:p>
          <a:p>
            <a:pPr lvl="2">
              <a:defRPr/>
            </a:pPr>
            <a:endParaRPr lang="en-US" altLang="zh-TW" sz="2200" dirty="0">
              <a:latin typeface="+mj-ea"/>
              <a:ea typeface="+mj-ea"/>
              <a:cs typeface="Calibri" panose="020F0502020204030204" pitchFamily="34" charset="0"/>
            </a:endParaRPr>
          </a:p>
          <a:p>
            <a:pPr lvl="2">
              <a:defRPr/>
            </a:pPr>
            <a:endParaRPr lang="en-US" altLang="zh-TW" sz="2200" dirty="0" smtClean="0">
              <a:latin typeface="+mj-ea"/>
              <a:ea typeface="+mj-ea"/>
              <a:cs typeface="Calibri" panose="020F0502020204030204" pitchFamily="34" charset="0"/>
            </a:endParaRPr>
          </a:p>
          <a:p>
            <a:pPr lvl="2">
              <a:defRPr/>
            </a:pPr>
            <a:r>
              <a:rPr lang="zh-TW" altLang="zh-TW" dirty="0" smtClean="0">
                <a:latin typeface="+mj-ea"/>
                <a:cs typeface="Calibri" panose="020F0502020204030204" pitchFamily="34" charset="0"/>
              </a:rPr>
              <a:t>第</a:t>
            </a:r>
            <a:r>
              <a:rPr lang="zh-TW" altLang="en-US" dirty="0" smtClean="0">
                <a:latin typeface="+mj-ea"/>
                <a:cs typeface="Calibri" panose="020F0502020204030204" pitchFamily="34" charset="0"/>
              </a:rPr>
              <a:t>二</a:t>
            </a:r>
            <a:r>
              <a:rPr lang="zh-TW" altLang="zh-TW" dirty="0" smtClean="0">
                <a:latin typeface="+mj-ea"/>
                <a:cs typeface="Calibri" panose="020F0502020204030204" pitchFamily="34" charset="0"/>
              </a:rPr>
              <a:t>種</a:t>
            </a:r>
            <a:r>
              <a:rPr lang="zh-TW" altLang="zh-TW" dirty="0">
                <a:latin typeface="+mj-ea"/>
                <a:cs typeface="Calibri" panose="020F0502020204030204" pitchFamily="34" charset="0"/>
              </a:rPr>
              <a:t>商業用途之電費計算如下</a:t>
            </a:r>
            <a:r>
              <a:rPr lang="zh-TW" altLang="zh-TW" dirty="0" smtClean="0">
                <a:latin typeface="+mj-ea"/>
                <a:cs typeface="Calibri" panose="020F0502020204030204" pitchFamily="34" charset="0"/>
              </a:rPr>
              <a:t>表</a:t>
            </a:r>
            <a:endParaRPr lang="en-US" altLang="zh-TW" sz="2200" dirty="0">
              <a:latin typeface="+mj-ea"/>
              <a:ea typeface="+mj-ea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 smtClean="0"/>
          </a:p>
        </p:txBody>
      </p:sp>
      <p:graphicFrame>
        <p:nvGraphicFramePr>
          <p:cNvPr id="4" name="Group 16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306345"/>
              </p:ext>
            </p:extLst>
          </p:nvPr>
        </p:nvGraphicFramePr>
        <p:xfrm>
          <a:off x="1691680" y="1196752"/>
          <a:ext cx="6696744" cy="2008880"/>
        </p:xfrm>
        <a:graphic>
          <a:graphicData uri="http://schemas.openxmlformats.org/drawingml/2006/table">
            <a:tbl>
              <a:tblPr/>
              <a:tblGrid>
                <a:gridCol w="1944216"/>
                <a:gridCol w="1944216"/>
                <a:gridCol w="2808312"/>
              </a:tblGrid>
              <a:tr h="401776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每月用電度數</a:t>
                      </a:r>
                      <a:r>
                        <a:rPr lang="zh-TW" sz="1600" b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新細明體"/>
                          <a:cs typeface="Times New Roman"/>
                        </a:rPr>
                        <a:t>分段</a:t>
                      </a:r>
                      <a:endParaRPr lang="zh-TW" sz="1600" dirty="0">
                        <a:solidFill>
                          <a:srgbClr val="0000FF"/>
                        </a:solidFill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夏月</a:t>
                      </a: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(6-9</a:t>
                      </a: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月</a:t>
                      </a: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)  </a:t>
                      </a: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元</a:t>
                      </a: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/</a:t>
                      </a: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度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非夏月</a:t>
                      </a: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夏月以外時間</a:t>
                      </a: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) </a:t>
                      </a: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元</a:t>
                      </a: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/</a:t>
                      </a: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度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DB5"/>
                    </a:solidFill>
                  </a:tcPr>
                </a:tc>
              </a:tr>
              <a:tr h="401776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dirty="0" smtClean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330</a:t>
                      </a:r>
                      <a:r>
                        <a:rPr lang="zh-TW" sz="1600" b="1" dirty="0" smtClean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度</a:t>
                      </a: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以下部分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dirty="0" smtClean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2.53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dirty="0" smtClean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2.12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776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dirty="0" smtClean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331</a:t>
                      </a:r>
                      <a:r>
                        <a:rPr lang="zh-TW" sz="1600" b="1" dirty="0" smtClean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〜</a:t>
                      </a:r>
                      <a:r>
                        <a:rPr lang="en-US" altLang="zh-TW" sz="1600" b="1" dirty="0" smtClean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700</a:t>
                      </a:r>
                      <a:r>
                        <a:rPr lang="zh-TW" sz="1600" b="1" dirty="0" smtClean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度</a:t>
                      </a: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部分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>
                      <a:noFill/>
                    </a:lnTlToBr>
                    <a:lnBlToTr>
                      <a:noFill/>
                    </a:lnBlToTr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dirty="0" smtClean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3.55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2.</a:t>
                      </a:r>
                      <a:r>
                        <a:rPr lang="en-US" altLang="zh-TW" sz="1600" b="1" dirty="0" smtClean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91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776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dirty="0" smtClean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701</a:t>
                      </a:r>
                      <a:r>
                        <a:rPr lang="zh-TW" sz="1600" b="1" dirty="0" smtClean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〜</a:t>
                      </a:r>
                      <a:r>
                        <a:rPr lang="en-US" altLang="zh-TW" sz="1600" b="1" dirty="0" smtClean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1</a:t>
                      </a:r>
                      <a:r>
                        <a:rPr lang="en-US" sz="1600" b="1" dirty="0" smtClean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500</a:t>
                      </a: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度部分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dirty="0" smtClean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4.25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dirty="0" smtClean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3.44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776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1</a:t>
                      </a:r>
                      <a:r>
                        <a:rPr lang="en-US" altLang="zh-TW" sz="1600" b="1" dirty="0" smtClean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501</a:t>
                      </a:r>
                      <a:r>
                        <a:rPr lang="zh-TW" sz="1600" b="1" dirty="0" smtClean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度</a:t>
                      </a: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以上部分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600" b="1" dirty="0" smtClean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6.</a:t>
                      </a:r>
                      <a:r>
                        <a:rPr lang="en-US" altLang="zh-TW" sz="1600" b="1" dirty="0" smtClean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15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4.8</a:t>
                      </a:r>
                      <a:r>
                        <a:rPr lang="en-US" altLang="zh-TW" sz="1600" b="1" dirty="0" smtClean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5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6" name="Group 16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361792"/>
              </p:ext>
            </p:extLst>
          </p:nvPr>
        </p:nvGraphicFramePr>
        <p:xfrm>
          <a:off x="1691680" y="4084416"/>
          <a:ext cx="6696744" cy="1607104"/>
        </p:xfrm>
        <a:graphic>
          <a:graphicData uri="http://schemas.openxmlformats.org/drawingml/2006/table">
            <a:tbl>
              <a:tblPr/>
              <a:tblGrid>
                <a:gridCol w="1944216"/>
                <a:gridCol w="1944216"/>
                <a:gridCol w="2808312"/>
              </a:tblGrid>
              <a:tr h="401776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每月用電度數</a:t>
                      </a:r>
                      <a:r>
                        <a:rPr lang="zh-TW" sz="1600" b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新細明體"/>
                          <a:cs typeface="Times New Roman"/>
                        </a:rPr>
                        <a:t>分段</a:t>
                      </a:r>
                      <a:endParaRPr lang="zh-TW" sz="1600" dirty="0">
                        <a:solidFill>
                          <a:srgbClr val="0000FF"/>
                        </a:solidFill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夏月</a:t>
                      </a: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(6-9</a:t>
                      </a: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月</a:t>
                      </a: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)  </a:t>
                      </a: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元</a:t>
                      </a: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/</a:t>
                      </a: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度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非夏月</a:t>
                      </a: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夏月以外時間</a:t>
                      </a: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) </a:t>
                      </a: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元</a:t>
                      </a: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/</a:t>
                      </a: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度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DB5"/>
                    </a:solidFill>
                  </a:tcPr>
                </a:tc>
              </a:tr>
              <a:tr h="401776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dirty="0" smtClean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330</a:t>
                      </a:r>
                      <a:r>
                        <a:rPr lang="zh-TW" sz="1600" b="1" dirty="0" smtClean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度</a:t>
                      </a: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以下部分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dirty="0" smtClean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2.53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dirty="0" smtClean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2.12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776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dirty="0" smtClean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331</a:t>
                      </a:r>
                      <a:r>
                        <a:rPr lang="zh-TW" sz="1600" b="1" dirty="0" smtClean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〜</a:t>
                      </a:r>
                      <a:r>
                        <a:rPr lang="en-US" altLang="zh-TW" sz="1600" b="1" dirty="0" smtClean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700</a:t>
                      </a:r>
                      <a:r>
                        <a:rPr lang="zh-TW" sz="1600" b="1" dirty="0" smtClean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度</a:t>
                      </a: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部分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>
                      <a:noFill/>
                    </a:lnTlToBr>
                    <a:lnBlToTr>
                      <a:noFill/>
                    </a:lnBlToTr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dirty="0" smtClean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3.55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2.</a:t>
                      </a:r>
                      <a:r>
                        <a:rPr lang="en-US" altLang="zh-TW" sz="1600" b="1" dirty="0" smtClean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91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776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dirty="0" smtClean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701</a:t>
                      </a:r>
                      <a:r>
                        <a:rPr lang="zh-TW" sz="1600" b="1" dirty="0" smtClean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度</a:t>
                      </a: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以上部分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TW" sz="1600" b="1" dirty="0" smtClean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4.25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dirty="0" smtClean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3.44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96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229600" cy="5661328"/>
          </a:xfrm>
        </p:spPr>
        <p:txBody>
          <a:bodyPr/>
          <a:lstStyle/>
          <a:p>
            <a:pPr lvl="2">
              <a:defRPr/>
            </a:pPr>
            <a:r>
              <a:rPr lang="en-US" altLang="zh-TW" dirty="0" smtClean="0">
                <a:ea typeface="+mj-ea"/>
                <a:cs typeface="Calibri" panose="020F0502020204030204" pitchFamily="34" charset="0"/>
              </a:rPr>
              <a:t>EUI</a:t>
            </a:r>
            <a:r>
              <a:rPr lang="zh-TW" altLang="zh-TW" b="1" dirty="0"/>
              <a:t>（用電指標</a:t>
            </a:r>
            <a:r>
              <a:rPr lang="zh-TW" altLang="zh-TW" b="1" dirty="0" smtClean="0"/>
              <a:t>）</a:t>
            </a:r>
            <a:endParaRPr lang="en-US" altLang="zh-TW" b="1" dirty="0" smtClean="0"/>
          </a:p>
          <a:p>
            <a:pPr lvl="3">
              <a:defRPr/>
            </a:pPr>
            <a:r>
              <a:rPr lang="en-US" altLang="zh-TW" sz="2200" b="1" dirty="0"/>
              <a:t>EUI = </a:t>
            </a:r>
            <a:r>
              <a:rPr lang="zh-TW" altLang="zh-TW" sz="2200" b="1" dirty="0"/>
              <a:t>全年用電度數</a:t>
            </a:r>
            <a:r>
              <a:rPr lang="en-US" altLang="zh-TW" sz="2200" b="1" dirty="0"/>
              <a:t>/</a:t>
            </a:r>
            <a:r>
              <a:rPr lang="zh-TW" altLang="zh-TW" sz="2200" b="1" dirty="0"/>
              <a:t>使用</a:t>
            </a:r>
            <a:r>
              <a:rPr lang="zh-TW" altLang="zh-TW" sz="2200" b="1" dirty="0" smtClean="0"/>
              <a:t>面積</a:t>
            </a:r>
            <a:r>
              <a:rPr lang="en-US" altLang="zh-TW" sz="2200" b="1" dirty="0" smtClean="0"/>
              <a:t>(</a:t>
            </a:r>
            <a:r>
              <a:rPr lang="zh-TW" altLang="zh-TW" sz="2200" b="1" dirty="0" smtClean="0"/>
              <a:t>平方公尺</a:t>
            </a:r>
            <a:r>
              <a:rPr lang="en-US" altLang="zh-TW" sz="2200" b="1" dirty="0"/>
              <a:t>)</a:t>
            </a:r>
            <a:endParaRPr lang="en-US" altLang="zh-TW" sz="2200" b="1" dirty="0" smtClean="0"/>
          </a:p>
          <a:p>
            <a:pPr lvl="3">
              <a:defRPr/>
            </a:pPr>
            <a:r>
              <a:rPr lang="en-US" altLang="zh-TW" sz="2200" b="1" dirty="0"/>
              <a:t>EUI</a:t>
            </a:r>
            <a:r>
              <a:rPr lang="zh-TW" altLang="zh-TW" sz="2200" b="1" dirty="0"/>
              <a:t>依據用途別分類如下</a:t>
            </a:r>
            <a:endParaRPr lang="en-US" altLang="zh-TW" sz="2200" dirty="0" smtClean="0">
              <a:latin typeface="+mj-ea"/>
              <a:ea typeface="+mj-ea"/>
              <a:cs typeface="Calibri" panose="020F0502020204030204" pitchFamily="34" charset="0"/>
            </a:endParaRPr>
          </a:p>
          <a:p>
            <a:pPr lvl="2">
              <a:defRPr/>
            </a:pPr>
            <a:endParaRPr lang="en-US" altLang="zh-TW" sz="2200" dirty="0">
              <a:latin typeface="+mj-ea"/>
              <a:ea typeface="+mj-ea"/>
              <a:cs typeface="Calibri" panose="020F0502020204030204" pitchFamily="34" charset="0"/>
            </a:endParaRPr>
          </a:p>
          <a:p>
            <a:pPr lvl="2">
              <a:defRPr/>
            </a:pPr>
            <a:endParaRPr lang="en-US" altLang="zh-TW" sz="2200" dirty="0" smtClean="0">
              <a:latin typeface="+mj-ea"/>
              <a:ea typeface="+mj-ea"/>
              <a:cs typeface="Calibri" panose="020F0502020204030204" pitchFamily="34" charset="0"/>
            </a:endParaRPr>
          </a:p>
          <a:p>
            <a:pPr lvl="2">
              <a:defRPr/>
            </a:pPr>
            <a:endParaRPr lang="en-US" altLang="zh-TW" sz="2200" dirty="0">
              <a:latin typeface="+mj-ea"/>
              <a:ea typeface="+mj-ea"/>
              <a:cs typeface="Calibri" panose="020F0502020204030204" pitchFamily="34" charset="0"/>
            </a:endParaRPr>
          </a:p>
          <a:p>
            <a:pPr lvl="2">
              <a:defRPr/>
            </a:pPr>
            <a:endParaRPr lang="en-US" altLang="zh-TW" sz="2200" dirty="0" smtClean="0">
              <a:latin typeface="+mj-ea"/>
              <a:ea typeface="+mj-ea"/>
              <a:cs typeface="Calibri" panose="020F0502020204030204" pitchFamily="34" charset="0"/>
            </a:endParaRPr>
          </a:p>
          <a:p>
            <a:pPr lvl="2">
              <a:defRPr/>
            </a:pPr>
            <a:endParaRPr lang="en-US" altLang="zh-TW" sz="2200" dirty="0">
              <a:latin typeface="+mj-ea"/>
              <a:ea typeface="+mj-ea"/>
              <a:cs typeface="Calibri" panose="020F0502020204030204" pitchFamily="34" charset="0"/>
            </a:endParaRPr>
          </a:p>
          <a:p>
            <a:pPr lvl="2">
              <a:defRPr/>
            </a:pPr>
            <a:endParaRPr lang="en-US" altLang="zh-TW" sz="2200" dirty="0" smtClean="0">
              <a:latin typeface="+mj-ea"/>
              <a:ea typeface="+mj-ea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 smtClean="0"/>
          </a:p>
        </p:txBody>
      </p:sp>
      <p:graphicFrame>
        <p:nvGraphicFramePr>
          <p:cNvPr id="4" name="Group 16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2023870"/>
              </p:ext>
            </p:extLst>
          </p:nvPr>
        </p:nvGraphicFramePr>
        <p:xfrm>
          <a:off x="1547664" y="1988840"/>
          <a:ext cx="6768753" cy="2008880"/>
        </p:xfrm>
        <a:graphic>
          <a:graphicData uri="http://schemas.openxmlformats.org/drawingml/2006/table">
            <a:tbl>
              <a:tblPr/>
              <a:tblGrid>
                <a:gridCol w="648072"/>
                <a:gridCol w="2040227"/>
                <a:gridCol w="2040227"/>
                <a:gridCol w="2040227"/>
              </a:tblGrid>
              <a:tr h="401776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600" b="1" dirty="0" smtClean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類別</a:t>
                      </a:r>
                      <a:endParaRPr lang="zh-TW" sz="1600" b="1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住宅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第一種商業用途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第二種商業用途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DB5"/>
                    </a:solidFill>
                  </a:tcPr>
                </a:tc>
              </a:tr>
              <a:tr h="401776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dirty="0" smtClean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EUI &lt; 15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EUI &lt; 40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EUI &lt; 40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776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dirty="0" smtClean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2</a:t>
                      </a:r>
                      <a:endParaRPr lang="zh-TW" sz="1600" b="1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>
                      <a:noFill/>
                    </a:lnTlToBr>
                    <a:lnBlToTr>
                      <a:noFill/>
                    </a:lnBlToTr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15 </a:t>
                      </a: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≦</a:t>
                      </a: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EUI &lt; 20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40 </a:t>
                      </a: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≦</a:t>
                      </a: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EUI &lt; 50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40 </a:t>
                      </a: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≦</a:t>
                      </a: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EUI &lt; 50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776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dirty="0" smtClean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3</a:t>
                      </a:r>
                      <a:endParaRPr lang="zh-TW" sz="1600" b="1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20 </a:t>
                      </a: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≦</a:t>
                      </a: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EUI &lt; 25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50 </a:t>
                      </a: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≦</a:t>
                      </a: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EUI &lt; 60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50 </a:t>
                      </a: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≦</a:t>
                      </a: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EUI &lt; 60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776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dirty="0" smtClean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4</a:t>
                      </a:r>
                      <a:endParaRPr lang="zh-TW" sz="1600" b="1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25 </a:t>
                      </a: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≦</a:t>
                      </a: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EUI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60 </a:t>
                      </a: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≦</a:t>
                      </a: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EUI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60 </a:t>
                      </a:r>
                      <a:r>
                        <a:rPr lang="zh-TW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≦</a:t>
                      </a:r>
                      <a:r>
                        <a:rPr lang="en-US" sz="1600" b="1" dirty="0">
                          <a:effectLst/>
                          <a:latin typeface="+mn-lt"/>
                          <a:ea typeface="新細明體"/>
                          <a:cs typeface="Times New Roman"/>
                        </a:rPr>
                        <a:t>EUI</a:t>
                      </a:r>
                      <a:endParaRPr lang="zh-TW" sz="1600" dirty="0">
                        <a:effectLst/>
                        <a:latin typeface="+mn-lt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27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1138</Words>
  <Application>Microsoft Office PowerPoint</Application>
  <PresentationFormat>如螢幕大小 (4:3)</PresentationFormat>
  <Paragraphs>171</Paragraphs>
  <Slides>11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Homework 2 Electricity Bill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107</cp:revision>
  <dcterms:created xsi:type="dcterms:W3CDTF">2018-09-21T13:43:34Z</dcterms:created>
  <dcterms:modified xsi:type="dcterms:W3CDTF">2018-11-11T09:12:26Z</dcterms:modified>
</cp:coreProperties>
</file>