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89" r:id="rId5"/>
    <p:sldId id="278" r:id="rId6"/>
    <p:sldId id="285" r:id="rId7"/>
    <p:sldId id="277" r:id="rId8"/>
    <p:sldId id="292" r:id="rId9"/>
    <p:sldId id="293" r:id="rId10"/>
    <p:sldId id="26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3FDB5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51BA-BA46-4962-A199-6E9BC807CB18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255E-7CF5-4132-AFC2-A35169A67B4A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39E7-8AD0-4CC0-BE29-F7B31E3917F3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5F4-DCAC-4C69-9A3A-39AB80F8E7CE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39B2-D44A-4D19-BB11-D46382B37439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E010-DAFC-40D0-975F-52B29A9F48A7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BC44-3DB7-407D-BE94-1F7DE1D3B43F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439B-A3EA-4156-9FCD-32252A1D95D1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927-5D3D-4941-8C12-112FE344DD80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245B-FF5C-4E0F-BD98-F7D81B784714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E6B-7624-4987-B1D3-67ADC89D206A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1CC-D777-4227-ABAF-B36087718BC9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241104"/>
          </a:xfrm>
        </p:spPr>
        <p:txBody>
          <a:bodyPr>
            <a:normAutofit/>
          </a:bodyPr>
          <a:lstStyle/>
          <a:p>
            <a:pPr algn="r"/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Homework 3</a:t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Ranking</a:t>
            </a:r>
            <a:endParaRPr lang="zh-TW" altLang="en-US" sz="4800" b="1" dirty="0" smtClean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07288" cy="5661328"/>
          </a:xfrm>
        </p:spPr>
        <p:txBody>
          <a:bodyPr/>
          <a:lstStyle/>
          <a:p>
            <a:r>
              <a:rPr lang="en-US" altLang="zh-TW" sz="2800" dirty="0" smtClean="0"/>
              <a:t>ex</a:t>
            </a:r>
            <a:r>
              <a:rPr lang="zh-TW" altLang="en-US" sz="2800" dirty="0"/>
              <a:t>：</a:t>
            </a:r>
            <a:r>
              <a:rPr lang="en-US" altLang="zh-TW" sz="2800" dirty="0"/>
              <a:t>output data</a:t>
            </a:r>
            <a:r>
              <a:rPr lang="zh-TW" altLang="zh-TW" sz="2800" dirty="0"/>
              <a:t>（</a:t>
            </a:r>
            <a:r>
              <a:rPr lang="zh-TW" altLang="en-US" sz="2800" dirty="0"/>
              <a:t>版面可自行設計</a:t>
            </a:r>
            <a:r>
              <a:rPr lang="zh-TW" altLang="zh-TW" sz="2800" dirty="0" smtClean="0"/>
              <a:t>）</a:t>
            </a:r>
            <a:r>
              <a:rPr lang="zh-TW" altLang="en-US" sz="2800" dirty="0"/>
              <a:t>詳另頁</a:t>
            </a:r>
            <a:endParaRPr lang="en-US" altLang="zh-TW" sz="2800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12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28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(Friday)11pm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繳交資料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 smtClean="0"/>
              <a:t>output data file</a:t>
            </a: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(program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name</a:t>
            </a:r>
            <a:r>
              <a:rPr lang="en-US" altLang="zh-TW" sz="2800" dirty="0" smtClean="0">
                <a:ea typeface="新細明體"/>
              </a:rPr>
              <a:t>)</a:t>
            </a: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HW3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949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zh-TW" altLang="en-US" sz="2800" b="1" dirty="0">
                <a:solidFill>
                  <a:srgbClr val="0000FF"/>
                </a:solidFill>
              </a:rPr>
              <a:t>評分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(</a:t>
            </a:r>
            <a:r>
              <a:rPr lang="en-US" altLang="zh-TW" b="1" dirty="0" smtClean="0">
                <a:solidFill>
                  <a:srgbClr val="0000FF"/>
                </a:solidFill>
              </a:rPr>
              <a:t>score) --</a:t>
            </a:r>
            <a:r>
              <a:rPr lang="zh-TW" altLang="en-US" b="1" dirty="0">
                <a:solidFill>
                  <a:srgbClr val="0000FF"/>
                </a:solidFill>
              </a:rPr>
              <a:t>本題作業占總成績</a:t>
            </a:r>
            <a:r>
              <a:rPr lang="en-US" altLang="zh-TW" b="1" dirty="0">
                <a:solidFill>
                  <a:srgbClr val="0000FF"/>
                </a:solidFill>
              </a:rPr>
              <a:t>5</a:t>
            </a:r>
            <a:r>
              <a:rPr lang="zh-TW" altLang="en-US" b="1" dirty="0">
                <a:solidFill>
                  <a:srgbClr val="0000FF"/>
                </a:solidFill>
              </a:rPr>
              <a:t>分</a:t>
            </a:r>
            <a:endParaRPr lang="en-US" altLang="zh-TW" b="1" dirty="0">
              <a:solidFill>
                <a:srgbClr val="0000FF"/>
              </a:solidFill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所寫程式若曾經參考別人的程式（程式約七、八成內容一樣），請一定要於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主程式內用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註明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，寫出被參考者的學號姓名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，此種情形，參考別人者，會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0.5〜1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；若未註明，將以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新細明體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若程式九成以上和他人相同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（例如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僅換個變數名稱仍視為內容一樣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），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將以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程式風格簡略（例如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變數的定義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單位、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計算過程、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某一段程式碼用途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等</a:t>
            </a:r>
            <a:r>
              <a:rPr lang="zh-TW" altLang="en-US" sz="2200" dirty="0"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）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，或輸出的資料過於簡略者，扣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主要變數名稱無意義，例如</a:t>
            </a:r>
            <a:r>
              <a:rPr lang="zh-TW" altLang="en-US" sz="2200" b="1" dirty="0">
                <a:solidFill>
                  <a:srgbClr val="FF0000"/>
                </a:solidFill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c, aa, bb, cc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等簡單英文命名之，扣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程式錯誤、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程式命名錯誤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、計算結果部分錯誤或不符合作業要求：扣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作業遲交：逾期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天內扣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分，超過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天作業以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以上扣分採累計制，扣至</a:t>
            </a:r>
            <a:r>
              <a:rPr lang="en-US" altLang="zh-TW" sz="2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分止</a:t>
            </a:r>
            <a:endParaRPr lang="en-US" altLang="zh-TW" sz="2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1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>
                <a:solidFill>
                  <a:srgbClr val="0000FF"/>
                </a:solidFill>
              </a:rPr>
              <a:t>作業要求</a:t>
            </a:r>
            <a:endParaRPr lang="en-US" altLang="zh-TW" sz="2800" b="1" dirty="0">
              <a:solidFill>
                <a:srgbClr val="0000FF"/>
              </a:solidFill>
            </a:endParaRPr>
          </a:p>
          <a:p>
            <a:pPr lvl="1"/>
            <a:r>
              <a:rPr lang="zh-TW" altLang="en-US" sz="2400" dirty="0" smtClean="0"/>
              <a:t>必須用</a:t>
            </a:r>
            <a:r>
              <a:rPr lang="en-US" altLang="zh-TW" sz="2400" dirty="0" smtClean="0"/>
              <a:t>whole </a:t>
            </a:r>
            <a:r>
              <a:rPr lang="en-US" altLang="zh-TW" sz="2400" dirty="0"/>
              <a:t>program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詳參考資料「</a:t>
            </a:r>
            <a:r>
              <a:rPr lang="en-US" altLang="zh-TW" sz="2400" dirty="0"/>
              <a:t>4</a:t>
            </a:r>
            <a:r>
              <a:rPr lang="zh-TW" altLang="en-US" sz="2400" dirty="0"/>
              <a:t>完整程式</a:t>
            </a:r>
            <a:r>
              <a:rPr lang="en-US" altLang="zh-TW" sz="2400" dirty="0"/>
              <a:t>1</a:t>
            </a:r>
            <a:r>
              <a:rPr lang="zh-TW" altLang="en-US" sz="2400" dirty="0"/>
              <a:t> 」</a:t>
            </a:r>
            <a:r>
              <a:rPr lang="en-US" altLang="zh-TW" sz="2400" dirty="0"/>
              <a:t>)</a:t>
            </a:r>
            <a:r>
              <a:rPr lang="zh-TW" altLang="en-US" sz="2400" dirty="0"/>
              <a:t>撰寫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altLang="zh-TW" sz="2400" b="1" dirty="0">
                <a:solidFill>
                  <a:srgbClr val="FF0000"/>
                </a:solidFill>
              </a:rPr>
              <a:t>main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program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只能有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及呼叫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subroutine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執行之指令</a:t>
            </a:r>
            <a:endParaRPr lang="en-US" altLang="zh-TW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ex: use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/>
              <a:t>檔案輸出輸入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 smtClean="0"/>
              <a:t>格式化輸出</a:t>
            </a:r>
            <a:r>
              <a:rPr lang="en-US" altLang="zh-TW" sz="2400" dirty="0"/>
              <a:t>(</a:t>
            </a:r>
            <a:r>
              <a:rPr lang="zh-TW" altLang="en-US" sz="2400" dirty="0"/>
              <a:t>詳講義「 </a:t>
            </a:r>
            <a:r>
              <a:rPr lang="en-US" altLang="zh-TW" sz="2400" dirty="0"/>
              <a:t>8</a:t>
            </a:r>
            <a:r>
              <a:rPr lang="zh-TW" altLang="en-US" sz="2400" dirty="0"/>
              <a:t>格式化輸出輸入及文字</a:t>
            </a:r>
            <a:r>
              <a:rPr lang="zh-TW" altLang="en-US" sz="2400" dirty="0" smtClean="0"/>
              <a:t>操作」</a:t>
            </a:r>
            <a:r>
              <a:rPr lang="en-US" altLang="zh-TW" sz="24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/>
              <a:t>要用到</a:t>
            </a:r>
            <a:r>
              <a:rPr lang="zh-TW" altLang="en-US" sz="2400" b="1" dirty="0">
                <a:solidFill>
                  <a:srgbClr val="0000FF"/>
                </a:solidFill>
              </a:rPr>
              <a:t>可變大小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陣列</a:t>
            </a:r>
            <a:r>
              <a:rPr lang="en-US" altLang="zh-TW" sz="2400" dirty="0"/>
              <a:t>(</a:t>
            </a:r>
            <a:r>
              <a:rPr lang="zh-TW" altLang="en-US" sz="2400" dirty="0"/>
              <a:t>詳</a:t>
            </a:r>
            <a:r>
              <a:rPr lang="zh-TW" altLang="en-US" sz="2400" dirty="0" smtClean="0"/>
              <a:t>講義</a:t>
            </a:r>
            <a:r>
              <a:rPr lang="zh-TW" altLang="en-US" sz="2400" dirty="0"/>
              <a:t>「 </a:t>
            </a:r>
            <a:r>
              <a:rPr lang="en-US" altLang="zh-TW" sz="2400" dirty="0" smtClean="0"/>
              <a:t>11</a:t>
            </a:r>
            <a:r>
              <a:rPr lang="zh-TW" altLang="en-US" sz="2400" dirty="0"/>
              <a:t>陣列</a:t>
            </a:r>
            <a:r>
              <a:rPr lang="en-US" altLang="zh-TW" sz="2400" dirty="0"/>
              <a:t>_Array</a:t>
            </a:r>
            <a:r>
              <a:rPr lang="zh-TW" altLang="en-US" sz="2400" dirty="0"/>
              <a:t>宣告」</a:t>
            </a:r>
            <a:r>
              <a:rPr lang="en-US" altLang="zh-TW" sz="24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>
                <a:solidFill>
                  <a:srgbClr val="0000FF"/>
                </a:solidFill>
              </a:rPr>
              <a:t>其中一個副程式的功能僅用來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作為所有資料</a:t>
            </a:r>
            <a:r>
              <a:rPr lang="zh-TW" altLang="en-US" sz="2400" b="1" dirty="0">
                <a:solidFill>
                  <a:srgbClr val="0000FF"/>
                </a:solidFill>
              </a:rPr>
              <a:t>輸出使用</a:t>
            </a:r>
            <a:r>
              <a:rPr lang="en-US" altLang="zh-TW" sz="2400" b="1" dirty="0">
                <a:solidFill>
                  <a:srgbClr val="0000FF"/>
                </a:solidFill>
              </a:rPr>
              <a:t>(</a:t>
            </a:r>
            <a:r>
              <a:rPr lang="zh-TW" altLang="en-US" sz="2400" b="1" dirty="0">
                <a:solidFill>
                  <a:srgbClr val="0000FF"/>
                </a:solidFill>
              </a:rPr>
              <a:t>也就是將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所有要輸出之資料放置</a:t>
            </a:r>
            <a:r>
              <a:rPr lang="zh-TW" altLang="en-US" sz="2400" b="1" dirty="0">
                <a:solidFill>
                  <a:srgbClr val="0000FF"/>
                </a:solidFill>
              </a:rPr>
              <a:t>於同一副程式內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endParaRPr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31" y="4838680"/>
            <a:ext cx="4047468" cy="9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6613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程式說明</a:t>
            </a:r>
            <a:endParaRPr lang="en-US" altLang="zh-TW" sz="2800" dirty="0"/>
          </a:p>
          <a:p>
            <a:pPr lvl="1"/>
            <a:r>
              <a:rPr lang="zh-TW" altLang="en-US" sz="2400" dirty="0"/>
              <a:t>請寫一程式計算</a:t>
            </a:r>
            <a:r>
              <a:rPr lang="en-US" altLang="zh-TW" sz="2400" dirty="0"/>
              <a:t>5</a:t>
            </a:r>
            <a:r>
              <a:rPr lang="zh-TW" altLang="en-US" sz="2400" dirty="0" smtClean="0"/>
              <a:t>科成績平均</a:t>
            </a:r>
            <a:r>
              <a:rPr lang="zh-TW" altLang="en-US" sz="2400" dirty="0"/>
              <a:t>與排名</a:t>
            </a:r>
            <a:endParaRPr lang="en-US" altLang="zh-TW" sz="2400" dirty="0"/>
          </a:p>
          <a:p>
            <a:pPr lvl="2"/>
            <a:r>
              <a:rPr lang="en-US" altLang="zh-TW" dirty="0"/>
              <a:t>5</a:t>
            </a:r>
            <a:r>
              <a:rPr lang="zh-TW" altLang="en-US" dirty="0"/>
              <a:t>科及其學分</a:t>
            </a:r>
            <a:r>
              <a:rPr lang="zh-TW" altLang="zh-TW" dirty="0"/>
              <a:t>：</a:t>
            </a:r>
            <a:r>
              <a:rPr lang="zh-TW" altLang="zh-TW" dirty="0" smtClean="0"/>
              <a:t>國文</a:t>
            </a:r>
            <a:r>
              <a:rPr lang="en-US" altLang="zh-TW" dirty="0" smtClean="0"/>
              <a:t>(4</a:t>
            </a:r>
            <a:r>
              <a:rPr lang="zh-TW" altLang="zh-TW" dirty="0" smtClean="0"/>
              <a:t>學分</a:t>
            </a:r>
            <a:r>
              <a:rPr lang="en-US" altLang="zh-TW" dirty="0" smtClean="0"/>
              <a:t>)</a:t>
            </a:r>
            <a:r>
              <a:rPr lang="zh-TW" altLang="zh-TW" dirty="0" smtClean="0"/>
              <a:t>、數學</a:t>
            </a:r>
            <a:r>
              <a:rPr lang="en-US" altLang="zh-TW" dirty="0" smtClean="0"/>
              <a:t>(4</a:t>
            </a:r>
            <a:r>
              <a:rPr lang="zh-TW" altLang="zh-TW" dirty="0" smtClean="0"/>
              <a:t>學分</a:t>
            </a:r>
            <a:r>
              <a:rPr lang="en-US" altLang="zh-TW" dirty="0" smtClean="0"/>
              <a:t>)</a:t>
            </a:r>
            <a:r>
              <a:rPr lang="zh-TW" altLang="zh-TW" dirty="0" smtClean="0"/>
              <a:t>、英文</a:t>
            </a:r>
            <a:r>
              <a:rPr lang="en-US" altLang="zh-TW" dirty="0" smtClean="0"/>
              <a:t>(2</a:t>
            </a:r>
            <a:r>
              <a:rPr lang="zh-TW" altLang="zh-TW" dirty="0" smtClean="0"/>
              <a:t>學分</a:t>
            </a:r>
            <a:r>
              <a:rPr lang="en-US" altLang="zh-TW" dirty="0" smtClean="0"/>
              <a:t>)</a:t>
            </a:r>
            <a:r>
              <a:rPr lang="zh-TW" altLang="zh-TW" dirty="0" smtClean="0"/>
              <a:t>、歷史</a:t>
            </a:r>
            <a:r>
              <a:rPr lang="en-US" altLang="zh-TW" dirty="0" smtClean="0"/>
              <a:t>(2</a:t>
            </a:r>
            <a:r>
              <a:rPr lang="zh-TW" altLang="zh-TW" dirty="0" smtClean="0"/>
              <a:t>學分</a:t>
            </a:r>
            <a:r>
              <a:rPr lang="en-US" altLang="zh-TW" dirty="0" smtClean="0"/>
              <a:t>)</a:t>
            </a:r>
            <a:r>
              <a:rPr lang="zh-TW" altLang="zh-TW" dirty="0" smtClean="0"/>
              <a:t>及地理</a:t>
            </a:r>
            <a:r>
              <a:rPr lang="en-US" altLang="zh-TW" dirty="0" smtClean="0"/>
              <a:t>(1</a:t>
            </a:r>
            <a:r>
              <a:rPr lang="zh-TW" altLang="zh-TW" dirty="0" smtClean="0"/>
              <a:t>學分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總共</a:t>
            </a:r>
            <a:r>
              <a:rPr lang="en-US" altLang="zh-TW" dirty="0"/>
              <a:t>13</a:t>
            </a:r>
            <a:r>
              <a:rPr lang="zh-TW" altLang="en-US" dirty="0"/>
              <a:t>學分</a:t>
            </a:r>
            <a:endParaRPr lang="zh-TW" altLang="zh-TW" dirty="0"/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data file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zh-TW" altLang="en-US" sz="2400" b="1" dirty="0">
                <a:solidFill>
                  <a:srgbClr val="FF0000"/>
                </a:solidFill>
              </a:rPr>
              <a:t>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提供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(ranking_input.txt)</a:t>
            </a:r>
            <a:r>
              <a:rPr lang="zh-TW" altLang="en-US" sz="2400" dirty="0" smtClean="0"/>
              <a:t>，事先不知總共有幾行資料</a:t>
            </a:r>
            <a:endParaRPr lang="en-US" altLang="zh-TW" sz="2400" dirty="0" smtClean="0"/>
          </a:p>
          <a:p>
            <a:pPr lvl="1">
              <a:defRPr/>
            </a:pPr>
            <a:r>
              <a:rPr lang="zh-TW" altLang="zh-TW" sz="2400" dirty="0"/>
              <a:t>每一行</a:t>
            </a:r>
            <a:r>
              <a:rPr lang="zh-TW" altLang="zh-TW" sz="2400" dirty="0" smtClean="0"/>
              <a:t>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6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筆</a:t>
            </a:r>
            <a:r>
              <a:rPr lang="zh-TW" altLang="zh-TW" sz="2400" b="1" dirty="0">
                <a:solidFill>
                  <a:srgbClr val="FF0000"/>
                </a:solidFill>
              </a:rPr>
              <a:t>資料</a:t>
            </a:r>
            <a:r>
              <a:rPr lang="zh-TW" altLang="zh-TW" sz="2400" dirty="0" smtClean="0"/>
              <a:t>，分別代表</a:t>
            </a:r>
            <a:r>
              <a:rPr lang="zh-TW" altLang="en-US" sz="2400" dirty="0"/>
              <a:t>學</a:t>
            </a:r>
            <a:r>
              <a:rPr lang="zh-TW" altLang="en-US" sz="2400" dirty="0" smtClean="0"/>
              <a:t>號</a:t>
            </a:r>
            <a:r>
              <a:rPr lang="en-US" altLang="zh-TW" sz="2400" dirty="0" smtClean="0"/>
              <a:t>(student number)</a:t>
            </a:r>
            <a:r>
              <a:rPr lang="zh-TW" altLang="en-US" sz="2400" dirty="0" smtClean="0"/>
              <a:t>、</a:t>
            </a:r>
            <a:r>
              <a:rPr lang="zh-TW" altLang="zh-TW" sz="2400" dirty="0" smtClean="0"/>
              <a:t>國文</a:t>
            </a:r>
            <a:r>
              <a:rPr lang="zh-TW" altLang="zh-TW" sz="2400" dirty="0"/>
              <a:t>、數學、英文、歷史及地理</a:t>
            </a:r>
            <a:r>
              <a:rPr lang="zh-TW" altLang="zh-TW" sz="2400" dirty="0" smtClean="0"/>
              <a:t>分數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4450" y="5805264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530" y="4830322"/>
            <a:ext cx="4047469" cy="226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/>
          <p:nvPr/>
        </p:nvCxnSpPr>
        <p:spPr>
          <a:xfrm rot="5400000">
            <a:off x="5633592" y="4101575"/>
            <a:ext cx="540000" cy="113918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43528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>
                <a:solidFill>
                  <a:srgbClr val="0000FF"/>
                </a:solidFill>
              </a:rPr>
              <a:t>平均</a:t>
            </a:r>
            <a:endParaRPr lang="en-US" altLang="zh-TW" sz="2800" b="1" dirty="0" smtClean="0">
              <a:solidFill>
                <a:srgbClr val="0000FF"/>
              </a:solidFill>
            </a:endParaRPr>
          </a:p>
          <a:p>
            <a:pPr lvl="1"/>
            <a:r>
              <a:rPr lang="zh-TW" altLang="zh-TW" sz="2400" dirty="0"/>
              <a:t>每一位同學</a:t>
            </a:r>
            <a:r>
              <a:rPr lang="zh-TW" altLang="en-US" sz="2400" dirty="0"/>
              <a:t>的</a:t>
            </a:r>
            <a:r>
              <a:rPr lang="zh-TW" altLang="zh-TW" sz="2400" dirty="0"/>
              <a:t>平均分數</a:t>
            </a:r>
            <a:r>
              <a:rPr lang="zh-TW" altLang="en-US" sz="2400" dirty="0">
                <a:latin typeface="新細明體"/>
              </a:rPr>
              <a:t>，</a:t>
            </a:r>
            <a:r>
              <a:rPr lang="zh-TW" altLang="zh-TW" sz="2400" dirty="0"/>
              <a:t>有兩種算</a:t>
            </a:r>
            <a:r>
              <a:rPr lang="zh-TW" altLang="zh-TW" sz="2400" dirty="0" smtClean="0"/>
              <a:t>法</a:t>
            </a:r>
            <a:endParaRPr lang="en-US" altLang="zh-TW" sz="2400" dirty="0" smtClean="0"/>
          </a:p>
          <a:p>
            <a:pPr lvl="2"/>
            <a:r>
              <a:rPr lang="zh-TW" altLang="zh-TW" b="1" dirty="0" smtClean="0">
                <a:solidFill>
                  <a:srgbClr val="0000FF"/>
                </a:solidFill>
              </a:rPr>
              <a:t>①百分制</a:t>
            </a:r>
            <a:r>
              <a:rPr lang="en-US" altLang="zh-TW" b="1" dirty="0" smtClean="0">
                <a:solidFill>
                  <a:srgbClr val="0000FF"/>
                </a:solidFill>
              </a:rPr>
              <a:t>(</a:t>
            </a:r>
            <a:r>
              <a:rPr lang="en-US" altLang="zh-TW" b="1" dirty="0">
                <a:solidFill>
                  <a:srgbClr val="0000FF"/>
                </a:solidFill>
              </a:rPr>
              <a:t>percentage system)</a:t>
            </a:r>
            <a:r>
              <a:rPr lang="zh-TW" altLang="zh-TW" b="1" dirty="0" smtClean="0">
                <a:solidFill>
                  <a:srgbClr val="0000FF"/>
                </a:solidFill>
              </a:rPr>
              <a:t> 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pPr lvl="2"/>
            <a:r>
              <a:rPr lang="zh-TW" altLang="zh-TW" b="1" dirty="0" smtClean="0">
                <a:solidFill>
                  <a:srgbClr val="0000FF"/>
                </a:solidFill>
              </a:rPr>
              <a:t>②</a:t>
            </a:r>
            <a:r>
              <a:rPr lang="zh-TW" altLang="zh-TW" b="1" dirty="0">
                <a:solidFill>
                  <a:srgbClr val="0000FF"/>
                </a:solidFill>
              </a:rPr>
              <a:t>等級</a:t>
            </a:r>
            <a:r>
              <a:rPr lang="zh-TW" altLang="zh-TW" b="1" dirty="0" smtClean="0">
                <a:solidFill>
                  <a:srgbClr val="0000FF"/>
                </a:solidFill>
              </a:rPr>
              <a:t>制</a:t>
            </a:r>
            <a:r>
              <a:rPr lang="en-US" altLang="zh-TW" b="1" dirty="0" smtClean="0">
                <a:solidFill>
                  <a:srgbClr val="0000FF"/>
                </a:solidFill>
              </a:rPr>
              <a:t>(grade system)</a:t>
            </a:r>
            <a:endParaRPr lang="zh-TW" altLang="zh-TW" b="1" dirty="0">
              <a:solidFill>
                <a:srgbClr val="0000FF"/>
              </a:solidFill>
            </a:endParaRPr>
          </a:p>
          <a:p>
            <a:pPr lvl="1"/>
            <a:endParaRPr lang="en-US" altLang="zh-TW" sz="2400" dirty="0" smtClean="0"/>
          </a:p>
          <a:p>
            <a:pPr lvl="1">
              <a:buClr>
                <a:schemeClr val="tx1"/>
              </a:buClr>
              <a:defRPr/>
            </a:pPr>
            <a:r>
              <a:rPr lang="zh-TW" altLang="zh-TW" sz="2400" dirty="0">
                <a:solidFill>
                  <a:srgbClr val="0000FF"/>
                </a:solidFill>
              </a:rPr>
              <a:t>①</a:t>
            </a:r>
            <a:r>
              <a:rPr lang="zh-TW" altLang="zh-TW" sz="2400" b="1" dirty="0" smtClean="0">
                <a:solidFill>
                  <a:srgbClr val="0000FF"/>
                </a:solidFill>
              </a:rPr>
              <a:t>百分制平均（</a:t>
            </a:r>
            <a:r>
              <a:rPr lang="zh-TW" altLang="zh-TW" sz="2400" b="1" dirty="0">
                <a:solidFill>
                  <a:srgbClr val="0000FF"/>
                </a:solidFill>
              </a:rPr>
              <a:t>取至小數第二位）</a:t>
            </a:r>
            <a:endParaRPr lang="en-US" altLang="zh-TW" sz="2400" b="1" dirty="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zh-TW" altLang="zh-TW" sz="2200" dirty="0"/>
              <a:t>每科總分</a:t>
            </a:r>
            <a:r>
              <a:rPr lang="en-US" altLang="zh-TW" sz="2200" dirty="0"/>
              <a:t>0</a:t>
            </a:r>
            <a:r>
              <a:rPr lang="zh-TW" altLang="zh-TW" sz="2200" dirty="0"/>
              <a:t>〜</a:t>
            </a:r>
            <a:r>
              <a:rPr lang="en-US" altLang="zh-TW" sz="2200" dirty="0"/>
              <a:t>100</a:t>
            </a:r>
            <a:r>
              <a:rPr lang="zh-TW" altLang="zh-TW" sz="2200" dirty="0"/>
              <a:t>分，將每科成績乘以學分數，加總後，再除以全部學分數</a:t>
            </a:r>
          </a:p>
          <a:p>
            <a:pPr lvl="2">
              <a:defRPr/>
            </a:pPr>
            <a:r>
              <a:rPr lang="zh-TW" altLang="zh-TW" sz="2200" dirty="0"/>
              <a:t>案例：</a:t>
            </a:r>
            <a:endParaRPr lang="en-US" altLang="zh-TW" sz="2200" dirty="0"/>
          </a:p>
          <a:p>
            <a:pPr marL="909637" lvl="2" indent="0">
              <a:buFont typeface="Wingdings" pitchFamily="2" charset="2"/>
              <a:buNone/>
              <a:defRPr/>
            </a:pPr>
            <a:r>
              <a:rPr lang="en-US" altLang="zh-TW" b="1" dirty="0"/>
              <a:t>    </a:t>
            </a:r>
            <a:r>
              <a:rPr lang="en-US" altLang="zh-TW" sz="2000" b="1" dirty="0" smtClean="0"/>
              <a:t>(74*4 </a:t>
            </a:r>
            <a:r>
              <a:rPr lang="en-US" altLang="zh-TW" sz="2000" b="1" dirty="0"/>
              <a:t>+ 70*4 + </a:t>
            </a:r>
            <a:r>
              <a:rPr lang="en-US" altLang="zh-TW" sz="2000" b="1" dirty="0" smtClean="0"/>
              <a:t>66*2 </a:t>
            </a:r>
            <a:r>
              <a:rPr lang="en-US" altLang="zh-TW" sz="2000" b="1" dirty="0"/>
              <a:t>+ </a:t>
            </a:r>
            <a:r>
              <a:rPr lang="en-US" altLang="zh-TW" sz="2000" b="1" dirty="0" smtClean="0"/>
              <a:t>76*2 </a:t>
            </a:r>
            <a:r>
              <a:rPr lang="en-US" altLang="zh-TW" sz="2000" b="1" dirty="0"/>
              <a:t>+ </a:t>
            </a:r>
            <a:r>
              <a:rPr lang="en-US" altLang="zh-TW" sz="2000" b="1" dirty="0" smtClean="0"/>
              <a:t>88*1</a:t>
            </a:r>
            <a:r>
              <a:rPr lang="en-US" altLang="zh-TW" sz="2000" b="1" dirty="0"/>
              <a:t>)/13 = </a:t>
            </a:r>
            <a:r>
              <a:rPr lang="en-US" altLang="zh-TW" sz="2000" b="1" dirty="0" smtClean="0"/>
              <a:t> 72.92</a:t>
            </a:r>
            <a:r>
              <a:rPr lang="zh-TW" altLang="zh-TW" sz="2000" b="1" dirty="0" smtClean="0"/>
              <a:t>（</a:t>
            </a:r>
            <a:r>
              <a:rPr lang="zh-TW" altLang="zh-TW" sz="2000" b="1" dirty="0"/>
              <a:t>百分制平均</a:t>
            </a:r>
            <a:r>
              <a:rPr lang="zh-TW" altLang="zh-TW" sz="2000" b="1" dirty="0" smtClean="0"/>
              <a:t>）</a:t>
            </a:r>
            <a:endParaRPr lang="zh-TW" altLang="zh-TW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435280" cy="566132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defRPr/>
            </a:pPr>
            <a:r>
              <a:rPr lang="zh-TW" altLang="zh-TW" sz="2400" b="1" dirty="0">
                <a:solidFill>
                  <a:srgbClr val="0000FF"/>
                </a:solidFill>
              </a:rPr>
              <a:t>②等級</a:t>
            </a:r>
            <a:r>
              <a:rPr lang="zh-TW" altLang="zh-TW" sz="2400" b="1" dirty="0" smtClean="0">
                <a:solidFill>
                  <a:srgbClr val="0000FF"/>
                </a:solidFill>
              </a:rPr>
              <a:t>制平均（</a:t>
            </a:r>
            <a:r>
              <a:rPr lang="zh-TW" altLang="zh-TW" sz="2400" b="1" dirty="0">
                <a:solidFill>
                  <a:srgbClr val="0000FF"/>
                </a:solidFill>
              </a:rPr>
              <a:t>取至小數第二位）</a:t>
            </a:r>
            <a:endParaRPr lang="en-US" altLang="zh-TW" sz="2400" b="1" dirty="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zh-TW" altLang="zh-TW" sz="2200" dirty="0"/>
              <a:t>利用下表轉換百分制分數為</a:t>
            </a:r>
            <a:r>
              <a:rPr lang="zh-TW" altLang="zh-TW" sz="2200" dirty="0" smtClean="0"/>
              <a:t>積</a:t>
            </a:r>
            <a:r>
              <a:rPr lang="zh-TW" altLang="en-US" sz="2200" dirty="0" smtClean="0"/>
              <a:t>分</a:t>
            </a:r>
            <a:endParaRPr lang="en-US" altLang="zh-TW" sz="2200" dirty="0" smtClean="0"/>
          </a:p>
          <a:p>
            <a:pPr lvl="2">
              <a:defRPr/>
            </a:pPr>
            <a:endParaRPr lang="en-US" altLang="zh-TW" b="1" dirty="0"/>
          </a:p>
          <a:p>
            <a:pPr lvl="2">
              <a:defRPr/>
            </a:pPr>
            <a:endParaRPr lang="en-US" altLang="zh-TW" b="1" dirty="0" smtClean="0"/>
          </a:p>
          <a:p>
            <a:pPr lvl="2">
              <a:defRPr/>
            </a:pPr>
            <a:endParaRPr lang="en-US" altLang="zh-TW" b="1" dirty="0"/>
          </a:p>
          <a:p>
            <a:pPr lvl="2">
              <a:defRPr/>
            </a:pPr>
            <a:endParaRPr lang="en-US" altLang="zh-TW" b="1" dirty="0" smtClean="0"/>
          </a:p>
          <a:p>
            <a:pPr lvl="2">
              <a:defRPr/>
            </a:pPr>
            <a:endParaRPr lang="en-US" altLang="zh-TW" b="1" dirty="0"/>
          </a:p>
          <a:p>
            <a:pPr lvl="2">
              <a:defRPr/>
            </a:pPr>
            <a:endParaRPr lang="en-US" altLang="zh-TW" b="1" dirty="0" smtClean="0"/>
          </a:p>
          <a:p>
            <a:pPr lvl="2">
              <a:defRPr/>
            </a:pPr>
            <a:r>
              <a:rPr lang="zh-TW" altLang="zh-TW" sz="2200" dirty="0"/>
              <a:t>將每科</a:t>
            </a:r>
            <a:r>
              <a:rPr lang="zh-TW" altLang="zh-TW" sz="2200" u="sng" dirty="0"/>
              <a:t>積分</a:t>
            </a:r>
            <a:r>
              <a:rPr lang="zh-TW" altLang="zh-TW" sz="2200" dirty="0"/>
              <a:t>乘以學分數，加總後，再除以全部學分數</a:t>
            </a:r>
            <a:endParaRPr lang="en-US" altLang="zh-TW" sz="2200" dirty="0"/>
          </a:p>
          <a:p>
            <a:pPr lvl="2">
              <a:defRPr/>
            </a:pPr>
            <a:r>
              <a:rPr lang="zh-TW" altLang="zh-TW" sz="2200" dirty="0" smtClean="0"/>
              <a:t>案例：</a:t>
            </a:r>
            <a:endParaRPr lang="en-US" altLang="zh-TW" sz="2200" dirty="0" smtClean="0"/>
          </a:p>
          <a:p>
            <a:pPr marL="909637" lvl="2" indent="0">
              <a:buFont typeface="Wingdings" pitchFamily="2" charset="2"/>
              <a:buNone/>
              <a:defRPr/>
            </a:pPr>
            <a:r>
              <a:rPr lang="zh-TW" altLang="en-US" sz="2000" dirty="0" smtClean="0"/>
              <a:t>     </a:t>
            </a:r>
            <a:r>
              <a:rPr lang="zh-TW" altLang="zh-TW" sz="2000" dirty="0" smtClean="0"/>
              <a:t>國文</a:t>
            </a:r>
            <a:r>
              <a:rPr lang="en-US" altLang="zh-TW" sz="2000" dirty="0" smtClean="0"/>
              <a:t>74</a:t>
            </a:r>
            <a:r>
              <a:rPr lang="zh-TW" altLang="zh-TW" sz="2000" dirty="0" smtClean="0"/>
              <a:t>分得積分</a:t>
            </a:r>
            <a:r>
              <a:rPr lang="en-US" altLang="zh-TW" sz="2000" dirty="0" smtClean="0"/>
              <a:t>3.0</a:t>
            </a:r>
            <a:r>
              <a:rPr lang="zh-TW" altLang="zh-TW" sz="2000" dirty="0"/>
              <a:t>，數學</a:t>
            </a:r>
            <a:r>
              <a:rPr lang="en-US" altLang="zh-TW" sz="2000" dirty="0"/>
              <a:t>70</a:t>
            </a:r>
            <a:r>
              <a:rPr lang="zh-TW" altLang="zh-TW" sz="2000" dirty="0"/>
              <a:t>分得積分</a:t>
            </a:r>
            <a:r>
              <a:rPr lang="en-US" altLang="zh-TW" sz="2000" dirty="0" smtClean="0"/>
              <a:t>2.7</a:t>
            </a:r>
            <a:r>
              <a:rPr lang="zh-TW" altLang="zh-TW" sz="2000" dirty="0"/>
              <a:t>，</a:t>
            </a:r>
            <a:r>
              <a:rPr lang="zh-TW" altLang="zh-TW" sz="2000" dirty="0" smtClean="0"/>
              <a:t>英文</a:t>
            </a:r>
            <a:r>
              <a:rPr lang="en-US" altLang="zh-TW" sz="2000" dirty="0" smtClean="0"/>
              <a:t>66</a:t>
            </a:r>
            <a:r>
              <a:rPr lang="zh-TW" altLang="zh-TW" sz="2000" dirty="0"/>
              <a:t>分得</a:t>
            </a:r>
            <a:r>
              <a:rPr lang="zh-TW" altLang="zh-TW" sz="2000" dirty="0" smtClean="0"/>
              <a:t>積分</a:t>
            </a:r>
            <a:r>
              <a:rPr lang="en-US" altLang="zh-TW" sz="2000" dirty="0" smtClean="0"/>
              <a:t>2.0</a:t>
            </a:r>
          </a:p>
          <a:p>
            <a:pPr marL="909637" lvl="2" indent="0">
              <a:buNone/>
              <a:defRPr/>
            </a:pPr>
            <a:r>
              <a:rPr lang="zh-TW" altLang="en-US" sz="2000" dirty="0" smtClean="0"/>
              <a:t>     </a:t>
            </a:r>
            <a:r>
              <a:rPr lang="zh-TW" altLang="zh-TW" sz="2000" dirty="0" smtClean="0"/>
              <a:t>歷史</a:t>
            </a:r>
            <a:r>
              <a:rPr lang="en-US" altLang="zh-TW" sz="2000" dirty="0" smtClean="0"/>
              <a:t>76</a:t>
            </a:r>
            <a:r>
              <a:rPr lang="zh-TW" altLang="zh-TW" sz="2000" dirty="0"/>
              <a:t>分得</a:t>
            </a:r>
            <a:r>
              <a:rPr lang="zh-TW" altLang="zh-TW" sz="2000" dirty="0" smtClean="0"/>
              <a:t>積分</a:t>
            </a:r>
            <a:r>
              <a:rPr lang="en-US" altLang="zh-TW" sz="2000" dirty="0" smtClean="0"/>
              <a:t>3.0</a:t>
            </a:r>
            <a:r>
              <a:rPr lang="zh-TW" altLang="zh-TW" sz="2000" dirty="0" smtClean="0"/>
              <a:t>，地理</a:t>
            </a:r>
            <a:r>
              <a:rPr lang="en-US" altLang="zh-TW" sz="2000" dirty="0" smtClean="0"/>
              <a:t>88</a:t>
            </a:r>
            <a:r>
              <a:rPr lang="zh-TW" altLang="zh-TW" sz="2000" dirty="0"/>
              <a:t>分得</a:t>
            </a:r>
            <a:r>
              <a:rPr lang="zh-TW" altLang="zh-TW" sz="2000" dirty="0" smtClean="0"/>
              <a:t>積分</a:t>
            </a:r>
            <a:r>
              <a:rPr lang="en-US" altLang="zh-TW" sz="2000" dirty="0" smtClean="0"/>
              <a:t>4.0</a:t>
            </a:r>
          </a:p>
          <a:p>
            <a:pPr marL="909637" lvl="2" indent="0">
              <a:buFont typeface="Wingdings" pitchFamily="2" charset="2"/>
              <a:buNone/>
              <a:defRPr/>
            </a:pPr>
            <a:r>
              <a:rPr lang="zh-TW" altLang="en-US" sz="2000" b="1" dirty="0" smtClean="0"/>
              <a:t>     </a:t>
            </a:r>
            <a:r>
              <a:rPr lang="en-US" altLang="zh-TW" sz="2000" b="1" dirty="0" smtClean="0"/>
              <a:t>(3.0*4 </a:t>
            </a:r>
            <a:r>
              <a:rPr lang="en-US" altLang="zh-TW" sz="2000" b="1" dirty="0"/>
              <a:t>+ 2.7*4 + </a:t>
            </a:r>
            <a:r>
              <a:rPr lang="en-US" altLang="zh-TW" sz="2000" b="1" dirty="0" smtClean="0"/>
              <a:t>2.0*2 </a:t>
            </a:r>
            <a:r>
              <a:rPr lang="en-US" altLang="zh-TW" sz="2000" b="1" dirty="0"/>
              <a:t>+ </a:t>
            </a:r>
            <a:r>
              <a:rPr lang="en-US" altLang="zh-TW" sz="2000" b="1" dirty="0" smtClean="0"/>
              <a:t>3.0*2 </a:t>
            </a:r>
            <a:r>
              <a:rPr lang="en-US" altLang="zh-TW" sz="2000" b="1" dirty="0"/>
              <a:t>+ </a:t>
            </a:r>
            <a:r>
              <a:rPr lang="en-US" altLang="zh-TW" sz="2000" b="1" dirty="0" smtClean="0"/>
              <a:t>4.0*1</a:t>
            </a:r>
            <a:r>
              <a:rPr lang="en-US" altLang="zh-TW" sz="2000" b="1" dirty="0"/>
              <a:t>)/</a:t>
            </a:r>
            <a:r>
              <a:rPr lang="en-US" altLang="zh-TW" sz="2000" b="1" dirty="0" smtClean="0"/>
              <a:t>13 </a:t>
            </a:r>
            <a:r>
              <a:rPr lang="en-US" altLang="zh-TW" sz="2000" b="1" dirty="0"/>
              <a:t>= </a:t>
            </a:r>
            <a:r>
              <a:rPr lang="en-US" altLang="zh-TW" sz="2000" b="1" dirty="0" smtClean="0"/>
              <a:t>2.83</a:t>
            </a:r>
            <a:r>
              <a:rPr lang="zh-TW" altLang="zh-TW" sz="2000" b="1" dirty="0"/>
              <a:t>（等級制</a:t>
            </a:r>
            <a:r>
              <a:rPr lang="zh-TW" altLang="zh-TW" sz="2000" b="1" dirty="0" smtClean="0"/>
              <a:t>平均）</a:t>
            </a:r>
            <a:endParaRPr lang="zh-TW" altLang="zh-TW" sz="2000" dirty="0"/>
          </a:p>
          <a:p>
            <a:pPr lvl="1"/>
            <a:endParaRPr lang="en-US" altLang="zh-TW" sz="2400" b="1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57985"/>
              </p:ext>
            </p:extLst>
          </p:nvPr>
        </p:nvGraphicFramePr>
        <p:xfrm>
          <a:off x="1403648" y="1628800"/>
          <a:ext cx="7007698" cy="243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1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等級計分法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A+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spc="-5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zh-TW" sz="1600" b="1" kern="0" spc="-5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－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B+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－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百分制分數區間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93~100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85~92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80~84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77~79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73~76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70~72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積分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4.0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3.7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D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等級計分法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－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百分制分數區間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67~69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63~66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60~62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50~59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0~49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積分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435280" cy="587735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output </a:t>
            </a:r>
            <a:r>
              <a:rPr lang="en-US" altLang="zh-TW" sz="2800" dirty="0"/>
              <a:t>data</a:t>
            </a:r>
          </a:p>
          <a:p>
            <a:pPr lvl="1"/>
            <a:r>
              <a:rPr lang="en-US" altLang="zh-TW" sz="2400" dirty="0"/>
              <a:t>input data</a:t>
            </a:r>
          </a:p>
          <a:p>
            <a:pPr lvl="1"/>
            <a:r>
              <a:rPr lang="zh-TW" altLang="zh-TW" sz="2400" dirty="0"/>
              <a:t>總</a:t>
            </a:r>
            <a:r>
              <a:rPr lang="zh-TW" altLang="zh-TW" sz="2400" dirty="0" smtClean="0"/>
              <a:t>人數</a:t>
            </a:r>
            <a:endParaRPr lang="en-US" altLang="zh-TW" sz="2400" dirty="0" smtClean="0"/>
          </a:p>
          <a:p>
            <a:pPr lvl="1"/>
            <a:r>
              <a:rPr lang="zh-TW" altLang="zh-TW" sz="2400" dirty="0"/>
              <a:t>百分制</a:t>
            </a:r>
            <a:r>
              <a:rPr lang="zh-TW" altLang="en-US" sz="2400" dirty="0" smtClean="0"/>
              <a:t>及格者</a:t>
            </a:r>
            <a:r>
              <a:rPr lang="en-US" altLang="zh-TW" sz="2400" dirty="0" smtClean="0"/>
              <a:t>(</a:t>
            </a:r>
            <a:r>
              <a:rPr lang="en-US" altLang="zh-TW" sz="2400" b="1" dirty="0">
                <a:latin typeface="新細明體"/>
              </a:rPr>
              <a:t>≧</a:t>
            </a:r>
            <a:r>
              <a:rPr lang="en-US" altLang="zh-TW" sz="2400" b="1" dirty="0"/>
              <a:t>60)</a:t>
            </a:r>
            <a:r>
              <a:rPr lang="zh-TW" altLang="en-US" sz="2400" dirty="0" smtClean="0"/>
              <a:t>人數、等級</a:t>
            </a:r>
            <a:r>
              <a:rPr lang="zh-TW" altLang="zh-TW" sz="2400" dirty="0" smtClean="0"/>
              <a:t>制</a:t>
            </a:r>
            <a:r>
              <a:rPr lang="zh-TW" altLang="en-US" sz="2400" dirty="0" smtClean="0"/>
              <a:t>及格者</a:t>
            </a:r>
            <a:r>
              <a:rPr lang="en-US" altLang="zh-TW" sz="2400" dirty="0" smtClean="0"/>
              <a:t>(</a:t>
            </a:r>
            <a:r>
              <a:rPr lang="en-US" altLang="zh-TW" sz="2400" b="1" dirty="0">
                <a:latin typeface="新細明體"/>
              </a:rPr>
              <a:t>≧</a:t>
            </a:r>
            <a:r>
              <a:rPr lang="en-US" altLang="zh-TW" sz="2400" b="1" dirty="0"/>
              <a:t>1</a:t>
            </a:r>
            <a:r>
              <a:rPr lang="en-US" altLang="zh-TW" sz="2400" dirty="0"/>
              <a:t>.7)</a:t>
            </a:r>
            <a:r>
              <a:rPr lang="zh-TW" altLang="en-US" sz="2400" dirty="0" smtClean="0"/>
              <a:t>人數</a:t>
            </a:r>
            <a:endParaRPr lang="en-US" altLang="zh-TW" sz="2400" dirty="0"/>
          </a:p>
          <a:p>
            <a:pPr lvl="1"/>
            <a:r>
              <a:rPr lang="zh-TW" altLang="zh-TW" sz="2400" dirty="0" smtClean="0"/>
              <a:t>百分制</a:t>
            </a:r>
            <a:r>
              <a:rPr lang="zh-TW" altLang="en-US" sz="2400" dirty="0"/>
              <a:t>全</a:t>
            </a:r>
            <a:r>
              <a:rPr lang="zh-TW" altLang="en-US" sz="2400" dirty="0" smtClean="0"/>
              <a:t>班平均、</a:t>
            </a:r>
            <a:r>
              <a:rPr lang="zh-TW" altLang="zh-TW" sz="2400" dirty="0" smtClean="0"/>
              <a:t>百分制</a:t>
            </a:r>
            <a:r>
              <a:rPr lang="zh-TW" altLang="en-US" sz="2400" dirty="0" smtClean="0"/>
              <a:t>及格者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>
                <a:latin typeface="新細明體"/>
              </a:rPr>
              <a:t>≧</a:t>
            </a:r>
            <a:r>
              <a:rPr lang="en-US" altLang="zh-TW" sz="2400" b="1" dirty="0"/>
              <a:t>6</a:t>
            </a:r>
            <a:r>
              <a:rPr lang="en-US" altLang="zh-TW" sz="2400" b="1" dirty="0" smtClean="0"/>
              <a:t>0)</a:t>
            </a:r>
            <a:r>
              <a:rPr lang="zh-TW" altLang="en-US" sz="2400" dirty="0" smtClean="0"/>
              <a:t>平均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等級</a:t>
            </a:r>
            <a:r>
              <a:rPr lang="zh-TW" altLang="zh-TW" sz="2400" dirty="0" smtClean="0"/>
              <a:t>制</a:t>
            </a:r>
            <a:r>
              <a:rPr lang="zh-TW" altLang="en-US" sz="2400" dirty="0"/>
              <a:t>全班平均</a:t>
            </a:r>
            <a:r>
              <a:rPr lang="zh-TW" altLang="en-US" sz="2400" dirty="0" smtClean="0"/>
              <a:t>、</a:t>
            </a:r>
            <a:r>
              <a:rPr lang="zh-TW" altLang="en-US" sz="2400" dirty="0"/>
              <a:t>等級</a:t>
            </a:r>
            <a:r>
              <a:rPr lang="zh-TW" altLang="zh-TW" sz="2400" dirty="0" smtClean="0"/>
              <a:t>制</a:t>
            </a:r>
            <a:r>
              <a:rPr lang="zh-TW" altLang="en-US" sz="2400" dirty="0"/>
              <a:t>及格</a:t>
            </a:r>
            <a:r>
              <a:rPr lang="zh-TW" altLang="en-US" sz="2400" dirty="0" smtClean="0"/>
              <a:t>者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>
                <a:latin typeface="新細明體"/>
              </a:rPr>
              <a:t>≧</a:t>
            </a:r>
            <a:r>
              <a:rPr lang="en-US" altLang="zh-TW" sz="2400" b="1" dirty="0" smtClean="0"/>
              <a:t>1</a:t>
            </a:r>
            <a:r>
              <a:rPr lang="en-US" altLang="zh-TW" sz="2400" dirty="0" smtClean="0"/>
              <a:t>.7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平均</a:t>
            </a:r>
            <a:endParaRPr lang="en-US" altLang="zh-TW" sz="2400" dirty="0" smtClean="0"/>
          </a:p>
          <a:p>
            <a:pPr lvl="1"/>
            <a:r>
              <a:rPr lang="zh-TW" altLang="zh-TW" sz="2400" dirty="0" smtClean="0"/>
              <a:t>百分制</a:t>
            </a:r>
            <a:r>
              <a:rPr lang="zh-TW" altLang="zh-TW" sz="2400" dirty="0"/>
              <a:t>及等級制</a:t>
            </a:r>
            <a:r>
              <a:rPr lang="zh-TW" altLang="zh-TW" sz="2400" dirty="0" smtClean="0"/>
              <a:t>平均</a:t>
            </a:r>
            <a:r>
              <a:rPr lang="zh-TW" altLang="zh-TW" sz="2400" dirty="0"/>
              <a:t>前五名</a:t>
            </a:r>
            <a:r>
              <a:rPr lang="zh-TW" altLang="zh-TW" sz="2400" dirty="0" smtClean="0"/>
              <a:t>同學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百分制</a:t>
            </a:r>
            <a:r>
              <a:rPr lang="zh-TW" altLang="en-US" sz="2400" dirty="0" smtClean="0"/>
              <a:t>平均  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各區間之人數</a:t>
            </a:r>
            <a:endParaRPr lang="en-US" altLang="zh-TW" sz="2400" dirty="0" smtClean="0"/>
          </a:p>
          <a:p>
            <a:pPr lvl="2"/>
            <a:r>
              <a:rPr lang="en-US" altLang="zh-TW" sz="2200" dirty="0" smtClean="0"/>
              <a:t>6</a:t>
            </a:r>
            <a:r>
              <a:rPr lang="zh-TW" altLang="en-US" sz="2200" dirty="0"/>
              <a:t>各</a:t>
            </a:r>
            <a:r>
              <a:rPr lang="zh-TW" altLang="en-US" sz="2200" dirty="0" smtClean="0"/>
              <a:t>區間</a:t>
            </a:r>
            <a:r>
              <a:rPr lang="zh-TW" altLang="en-US" sz="2200" dirty="0" smtClean="0">
                <a:ea typeface="新細明體"/>
              </a:rPr>
              <a:t>：</a:t>
            </a:r>
            <a:r>
              <a:rPr lang="en-US" altLang="zh-TW" sz="2200" dirty="0" smtClean="0">
                <a:ea typeface="新細明體"/>
              </a:rPr>
              <a:t>90≦x</a:t>
            </a:r>
            <a:r>
              <a:rPr lang="en-US" altLang="zh-TW" sz="2200" dirty="0" smtClean="0"/>
              <a:t>≦100, 80</a:t>
            </a:r>
            <a:r>
              <a:rPr lang="en-US" altLang="zh-TW" sz="2200" dirty="0"/>
              <a:t>≦</a:t>
            </a:r>
            <a:r>
              <a:rPr lang="en-US" altLang="zh-TW" sz="2200" dirty="0" smtClean="0"/>
              <a:t>x&lt;90, 70</a:t>
            </a:r>
            <a:r>
              <a:rPr lang="en-US" altLang="zh-TW" sz="2200" dirty="0"/>
              <a:t>≦</a:t>
            </a:r>
            <a:r>
              <a:rPr lang="en-US" altLang="zh-TW" sz="2200" dirty="0" smtClean="0"/>
              <a:t>x&lt;80</a:t>
            </a:r>
            <a:r>
              <a:rPr lang="en-US" altLang="zh-TW" sz="2200" dirty="0"/>
              <a:t>, </a:t>
            </a:r>
            <a:endParaRPr lang="en-US" altLang="zh-TW" sz="2200" dirty="0" smtClean="0"/>
          </a:p>
          <a:p>
            <a:pPr marL="914400" lvl="2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   </a:t>
            </a:r>
            <a:r>
              <a:rPr lang="en-US" altLang="zh-TW" sz="2200" dirty="0" smtClean="0"/>
              <a:t> 60</a:t>
            </a:r>
            <a:r>
              <a:rPr lang="en-US" altLang="zh-TW" sz="2200" dirty="0"/>
              <a:t>≦</a:t>
            </a:r>
            <a:r>
              <a:rPr lang="en-US" altLang="zh-TW" sz="2200" dirty="0" smtClean="0"/>
              <a:t>x&lt;70</a:t>
            </a:r>
            <a:r>
              <a:rPr lang="en-US" altLang="zh-TW" sz="2200" dirty="0"/>
              <a:t>, </a:t>
            </a:r>
            <a:r>
              <a:rPr lang="en-US" altLang="zh-TW" sz="2200" dirty="0" smtClean="0"/>
              <a:t> 50</a:t>
            </a:r>
            <a:r>
              <a:rPr lang="en-US" altLang="zh-TW" sz="2200" dirty="0"/>
              <a:t>≦</a:t>
            </a:r>
            <a:r>
              <a:rPr lang="en-US" altLang="zh-TW" sz="2200" dirty="0" smtClean="0"/>
              <a:t>x&lt;60</a:t>
            </a:r>
            <a:r>
              <a:rPr lang="en-US" altLang="zh-TW" sz="2200" dirty="0"/>
              <a:t>, </a:t>
            </a:r>
            <a:r>
              <a:rPr lang="en-US" altLang="zh-TW" sz="2200" dirty="0" smtClean="0"/>
              <a:t>x&lt;50</a:t>
            </a:r>
          </a:p>
          <a:p>
            <a:pPr lvl="1"/>
            <a:r>
              <a:rPr lang="zh-TW" altLang="en-US" sz="2400" dirty="0" smtClean="0"/>
              <a:t>等級制平均   </a:t>
            </a:r>
            <a:r>
              <a:rPr lang="en-US" altLang="zh-TW" sz="2400" dirty="0"/>
              <a:t>6</a:t>
            </a:r>
            <a:r>
              <a:rPr lang="zh-TW" altLang="en-US" sz="2400" dirty="0"/>
              <a:t>各區間之人數</a:t>
            </a:r>
            <a:endParaRPr lang="en-US" altLang="zh-TW" sz="2400" dirty="0"/>
          </a:p>
          <a:p>
            <a:pPr lvl="2"/>
            <a:r>
              <a:rPr lang="en-US" altLang="zh-TW" sz="2200" dirty="0"/>
              <a:t>6</a:t>
            </a:r>
            <a:r>
              <a:rPr lang="zh-TW" altLang="en-US" sz="2200" dirty="0"/>
              <a:t>各區間</a:t>
            </a:r>
            <a:r>
              <a:rPr lang="zh-TW" altLang="en-US" sz="2200" dirty="0" smtClean="0"/>
              <a:t>：</a:t>
            </a:r>
            <a:r>
              <a:rPr lang="en-US" altLang="zh-TW" sz="2200" dirty="0" smtClean="0"/>
              <a:t>4.1≦</a:t>
            </a:r>
            <a:r>
              <a:rPr lang="en-US" altLang="zh-TW" sz="2200" dirty="0"/>
              <a:t>x</a:t>
            </a:r>
            <a:r>
              <a:rPr lang="en-US" altLang="zh-TW" sz="2200" dirty="0" smtClean="0"/>
              <a:t>≦4.3, 3.7≦x&lt;4.1, 2.7≦</a:t>
            </a:r>
            <a:r>
              <a:rPr lang="en-US" altLang="zh-TW" sz="2200" dirty="0"/>
              <a:t>x</a:t>
            </a:r>
            <a:r>
              <a:rPr lang="en-US" altLang="zh-TW" sz="2200" dirty="0" smtClean="0"/>
              <a:t>&lt;</a:t>
            </a:r>
            <a:r>
              <a:rPr lang="en-US" altLang="zh-TW" sz="2200" dirty="0"/>
              <a:t> 3.7</a:t>
            </a:r>
            <a:r>
              <a:rPr lang="en-US" altLang="zh-TW" sz="2200" dirty="0" smtClean="0"/>
              <a:t>, </a:t>
            </a:r>
          </a:p>
          <a:p>
            <a:pPr marL="914400" lvl="2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     </a:t>
            </a:r>
            <a:r>
              <a:rPr lang="en-US" altLang="zh-TW" sz="2200" dirty="0" smtClean="0"/>
              <a:t>1.7 ≦</a:t>
            </a:r>
            <a:r>
              <a:rPr lang="en-US" altLang="zh-TW" sz="2200" dirty="0"/>
              <a:t>x</a:t>
            </a:r>
            <a:r>
              <a:rPr lang="en-US" altLang="zh-TW" sz="2200" dirty="0" smtClean="0"/>
              <a:t>&lt;</a:t>
            </a:r>
            <a:r>
              <a:rPr lang="en-US" altLang="zh-TW" sz="2200" dirty="0"/>
              <a:t> 2.7</a:t>
            </a:r>
            <a:r>
              <a:rPr lang="en-US" altLang="zh-TW" sz="2200" dirty="0" smtClean="0"/>
              <a:t>, 1.0≦</a:t>
            </a:r>
            <a:r>
              <a:rPr lang="en-US" altLang="zh-TW" sz="2200" dirty="0"/>
              <a:t>x</a:t>
            </a:r>
            <a:r>
              <a:rPr lang="en-US" altLang="zh-TW" sz="2200" dirty="0" smtClean="0"/>
              <a:t>&lt;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1.7, x&lt;1.0</a:t>
            </a:r>
            <a:endParaRPr lang="en-US" altLang="zh-TW" sz="2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972</Words>
  <Application>Microsoft Office PowerPoint</Application>
  <PresentationFormat>如螢幕大小 (4:3)</PresentationFormat>
  <Paragraphs>132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Homework 3 Ranking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121</cp:revision>
  <dcterms:created xsi:type="dcterms:W3CDTF">2018-09-21T13:43:34Z</dcterms:created>
  <dcterms:modified xsi:type="dcterms:W3CDTF">2018-12-18T08:05:25Z</dcterms:modified>
</cp:coreProperties>
</file>