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89" r:id="rId5"/>
    <p:sldId id="278" r:id="rId6"/>
    <p:sldId id="285" r:id="rId7"/>
    <p:sldId id="294" r:id="rId8"/>
    <p:sldId id="293" r:id="rId9"/>
    <p:sldId id="267" r:id="rId10"/>
    <p:sldId id="29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3FDB5"/>
    <a:srgbClr val="00206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51BA-BA46-4962-A199-6E9BC807CB18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255E-7CF5-4132-AFC2-A35169A67B4A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39E7-8AD0-4CC0-BE29-F7B31E3917F3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5F4-DCAC-4C69-9A3A-39AB80F8E7CE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39B2-D44A-4D19-BB11-D46382B37439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E010-DAFC-40D0-975F-52B29A9F48A7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BC44-3DB7-407D-BE94-1F7DE1D3B43F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439B-A3EA-4156-9FCD-32252A1D95D1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927-5D3D-4941-8C12-112FE344DD80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245B-FF5C-4E0F-BD98-F7D81B784714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E6B-7624-4987-B1D3-67ADC89D206A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1CC-D777-4227-ABAF-B36087718BC9}" type="datetime1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241104"/>
          </a:xfrm>
        </p:spPr>
        <p:txBody>
          <a:bodyPr>
            <a:normAutofit/>
          </a:bodyPr>
          <a:lstStyle/>
          <a:p>
            <a:pPr algn="r"/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Homework 4</a:t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Attendance</a:t>
            </a:r>
            <a:endParaRPr lang="zh-TW" altLang="en-US" sz="4800" b="1" dirty="0" smtClean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12" y="842021"/>
            <a:ext cx="4191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41415" y="5139224"/>
            <a:ext cx="1677888" cy="612000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1600" b="1" dirty="0" smtClean="0">
                <a:solidFill>
                  <a:schemeClr val="tx1"/>
                </a:solidFill>
              </a:rPr>
              <a:t>出席率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最高及最低之周次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430724" y="2996952"/>
            <a:ext cx="4932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148211" y="5445224"/>
            <a:ext cx="4932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010047" y="4941168"/>
            <a:ext cx="4932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486400" y="4642595"/>
            <a:ext cx="2181944" cy="612000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出席率超過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成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</a:t>
            </a:r>
            <a:r>
              <a:rPr lang="zh-TW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低於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成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之</a:t>
            </a:r>
            <a:r>
              <a:rPr lang="zh-TW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周次</a:t>
            </a:r>
            <a:endParaRPr lang="zh-TW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84553" y="2690952"/>
            <a:ext cx="1908000" cy="612000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1600" b="1" dirty="0">
                <a:solidFill>
                  <a:schemeClr val="tx1"/>
                </a:solidFill>
              </a:rPr>
              <a:t>每一周出席</a:t>
            </a:r>
            <a:r>
              <a:rPr lang="zh-TW" altLang="zh-TW" sz="1600" b="1" dirty="0" smtClean="0">
                <a:solidFill>
                  <a:schemeClr val="tx1"/>
                </a:solidFill>
              </a:rPr>
              <a:t>之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zh-TW" sz="1600" b="1" dirty="0" smtClean="0">
                <a:solidFill>
                  <a:schemeClr val="tx1"/>
                </a:solidFill>
              </a:rPr>
              <a:t>學生</a:t>
            </a:r>
            <a:r>
              <a:rPr lang="zh-TW" altLang="zh-TW" sz="1600" b="1" dirty="0">
                <a:solidFill>
                  <a:schemeClr val="tx1"/>
                </a:solidFill>
              </a:rPr>
              <a:t>人數及出席率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287785" y="974312"/>
            <a:ext cx="4932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80989" y="797317"/>
            <a:ext cx="1200602" cy="354732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1600" b="1" dirty="0" smtClean="0">
                <a:solidFill>
                  <a:schemeClr val="tx1"/>
                </a:solidFill>
              </a:rPr>
              <a:t>學生人數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12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28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(Friday)11pm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繳交資料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dirty="0" smtClean="0"/>
              <a:t>output data file</a:t>
            </a:r>
            <a:endParaRPr lang="en-US" altLang="zh-TW" sz="2400" dirty="0"/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(program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name</a:t>
            </a:r>
            <a:r>
              <a:rPr lang="en-US" altLang="zh-TW" sz="2800" dirty="0" smtClean="0">
                <a:ea typeface="新細明體"/>
              </a:rPr>
              <a:t>)</a:t>
            </a: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HW4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363272" cy="59493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zh-TW" altLang="en-US" sz="2800" b="1" dirty="0">
                <a:solidFill>
                  <a:srgbClr val="0000FF"/>
                </a:solidFill>
              </a:rPr>
              <a:t>評分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(</a:t>
            </a:r>
            <a:r>
              <a:rPr lang="en-US" altLang="zh-TW" b="1" dirty="0" smtClean="0">
                <a:solidFill>
                  <a:srgbClr val="0000FF"/>
                </a:solidFill>
              </a:rPr>
              <a:t>score) --</a:t>
            </a:r>
            <a:r>
              <a:rPr lang="zh-TW" altLang="en-US" b="1" dirty="0">
                <a:solidFill>
                  <a:srgbClr val="0000FF"/>
                </a:solidFill>
              </a:rPr>
              <a:t>本題作業占總成績</a:t>
            </a:r>
            <a:r>
              <a:rPr lang="en-US" altLang="zh-TW" b="1" dirty="0">
                <a:solidFill>
                  <a:srgbClr val="0000FF"/>
                </a:solidFill>
              </a:rPr>
              <a:t>5</a:t>
            </a:r>
            <a:r>
              <a:rPr lang="zh-TW" altLang="en-US" b="1" dirty="0">
                <a:solidFill>
                  <a:srgbClr val="0000FF"/>
                </a:solidFill>
              </a:rPr>
              <a:t>分</a:t>
            </a:r>
            <a:endParaRPr lang="en-US" altLang="zh-TW" b="1" dirty="0">
              <a:solidFill>
                <a:srgbClr val="0000FF"/>
              </a:solidFill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所寫程式若曾經參考別人的程式（程式約七、八成內容一樣），請一定要於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主程式內用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註明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，寫出被參考者的學號姓名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，此種情形，參考別人者，會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0.5〜1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；若未註明，將以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新細明體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若程式九成以上和他人相同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（例如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僅換個變數名稱仍視為內容一樣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），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將以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程式風格簡略（例如</a:t>
            </a:r>
            <a:r>
              <a:rPr lang="zh-TW" altLang="en-US" sz="2200" dirty="0"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變數的定義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單位、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計算過程、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未清楚註明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某一段程式碼用途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等</a:t>
            </a:r>
            <a:r>
              <a:rPr lang="zh-TW" altLang="en-US" sz="2200" dirty="0"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）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，或輸出的資料過於簡略者，扣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主要變數名稱無意義，例如</a:t>
            </a:r>
            <a:r>
              <a:rPr lang="zh-TW" altLang="en-US" sz="2200" b="1" dirty="0">
                <a:solidFill>
                  <a:srgbClr val="FF0000"/>
                </a:solidFill>
                <a:latin typeface="新細明體"/>
                <a:cs typeface="Calibri" panose="020F0502020204030204" pitchFamily="34" charset="0"/>
              </a:rPr>
              <a:t>：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 b, c, aa, bb, cc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等簡單英文命名之，扣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程式錯誤、</a:t>
            </a:r>
            <a:r>
              <a:rPr lang="zh-TW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程式命名錯誤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、計算結果部分錯誤或不符合作業要求：扣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1〜2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作業遲交：逾期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天內扣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分，超過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天作業以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分計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zh-TW" altLang="en-US" sz="2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以上扣分採累計制，扣至</a:t>
            </a:r>
            <a:r>
              <a:rPr lang="en-US" altLang="zh-TW" sz="2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sz="22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分止</a:t>
            </a:r>
            <a:endParaRPr lang="en-US" altLang="zh-TW" sz="22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1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作業要求</a:t>
            </a:r>
            <a:endParaRPr lang="en-US" altLang="zh-TW" sz="2800" b="1" dirty="0">
              <a:solidFill>
                <a:srgbClr val="0000FF"/>
              </a:solidFill>
            </a:endParaRPr>
          </a:p>
          <a:p>
            <a:pPr lvl="1"/>
            <a:r>
              <a:rPr lang="zh-TW" altLang="en-US" sz="2400" dirty="0" smtClean="0"/>
              <a:t>必須用</a:t>
            </a:r>
            <a:r>
              <a:rPr lang="en-US" altLang="zh-TW" sz="2400" dirty="0" smtClean="0"/>
              <a:t>whole </a:t>
            </a:r>
            <a:r>
              <a:rPr lang="en-US" altLang="zh-TW" sz="2400" dirty="0"/>
              <a:t>program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詳參考資料「</a:t>
            </a:r>
            <a:r>
              <a:rPr lang="en-US" altLang="zh-TW" sz="2400" dirty="0"/>
              <a:t>4</a:t>
            </a:r>
            <a:r>
              <a:rPr lang="zh-TW" altLang="en-US" sz="2400" dirty="0"/>
              <a:t>完整程式</a:t>
            </a:r>
            <a:r>
              <a:rPr lang="en-US" altLang="zh-TW" sz="2400" dirty="0"/>
              <a:t>1</a:t>
            </a:r>
            <a:r>
              <a:rPr lang="zh-TW" altLang="en-US" sz="2400" dirty="0"/>
              <a:t> 」</a:t>
            </a:r>
            <a:r>
              <a:rPr lang="en-US" altLang="zh-TW" sz="2400" dirty="0"/>
              <a:t>)</a:t>
            </a:r>
            <a:r>
              <a:rPr lang="zh-TW" altLang="en-US" sz="2400" dirty="0"/>
              <a:t>撰寫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altLang="zh-TW" sz="2400" b="1" dirty="0">
                <a:solidFill>
                  <a:srgbClr val="FF0000"/>
                </a:solidFill>
              </a:rPr>
              <a:t>main program</a:t>
            </a:r>
            <a:r>
              <a:rPr lang="zh-TW" altLang="en-US" sz="2400" b="1" dirty="0">
                <a:solidFill>
                  <a:srgbClr val="FF0000"/>
                </a:solidFill>
              </a:rPr>
              <a:t>只能有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指令及呼叫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subroutine</a:t>
            </a:r>
            <a:r>
              <a:rPr lang="zh-TW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執行之指令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ex: use </a:t>
            </a:r>
            <a:r>
              <a:rPr lang="en-US" altLang="zh-TW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zh-TW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xxxx</a:t>
            </a:r>
            <a:endParaRPr lang="en-US" altLang="zh-TW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 smtClean="0"/>
              <a:t>檔案輸出輸入</a:t>
            </a:r>
            <a:endParaRPr lang="en-US" altLang="zh-TW" sz="24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 smtClean="0"/>
              <a:t>格式化輸出</a:t>
            </a:r>
            <a:r>
              <a:rPr lang="en-US" altLang="zh-TW" sz="2400" dirty="0"/>
              <a:t>(</a:t>
            </a:r>
            <a:r>
              <a:rPr lang="zh-TW" altLang="en-US" sz="2400" dirty="0"/>
              <a:t>詳講義「 </a:t>
            </a:r>
            <a:r>
              <a:rPr lang="en-US" altLang="zh-TW" sz="2400" dirty="0"/>
              <a:t>8</a:t>
            </a:r>
            <a:r>
              <a:rPr lang="zh-TW" altLang="en-US" sz="2400" dirty="0"/>
              <a:t>格式化輸出輸入及文字</a:t>
            </a:r>
            <a:r>
              <a:rPr lang="zh-TW" altLang="en-US" sz="2400" dirty="0" smtClean="0"/>
              <a:t>操作」</a:t>
            </a:r>
            <a:r>
              <a:rPr lang="en-US" altLang="zh-TW" sz="24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dirty="0"/>
              <a:t>要用到</a:t>
            </a:r>
            <a:r>
              <a:rPr lang="zh-TW" altLang="en-US" sz="2400" b="1" dirty="0">
                <a:solidFill>
                  <a:srgbClr val="0000FF"/>
                </a:solidFill>
              </a:rPr>
              <a:t>可變大小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陣列</a:t>
            </a:r>
            <a:r>
              <a:rPr lang="en-US" altLang="zh-TW" sz="2400" dirty="0"/>
              <a:t>(</a:t>
            </a:r>
            <a:r>
              <a:rPr lang="zh-TW" altLang="en-US" sz="2400" dirty="0"/>
              <a:t>詳</a:t>
            </a:r>
            <a:r>
              <a:rPr lang="zh-TW" altLang="en-US" sz="2400" dirty="0" smtClean="0"/>
              <a:t>講義</a:t>
            </a:r>
            <a:r>
              <a:rPr lang="zh-TW" altLang="en-US" sz="2400" dirty="0"/>
              <a:t>「 </a:t>
            </a:r>
            <a:r>
              <a:rPr lang="en-US" altLang="zh-TW" sz="2400" dirty="0" smtClean="0"/>
              <a:t>11</a:t>
            </a:r>
            <a:r>
              <a:rPr lang="zh-TW" altLang="en-US" sz="2400" dirty="0"/>
              <a:t>陣列</a:t>
            </a:r>
            <a:r>
              <a:rPr lang="en-US" altLang="zh-TW" sz="2400" dirty="0"/>
              <a:t>_Array</a:t>
            </a:r>
            <a:r>
              <a:rPr lang="zh-TW" altLang="en-US" sz="2400" dirty="0"/>
              <a:t>宣告」</a:t>
            </a:r>
            <a:r>
              <a:rPr lang="en-US" altLang="zh-TW" sz="24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zh-TW" altLang="en-US" sz="2400" b="1" dirty="0">
                <a:solidFill>
                  <a:srgbClr val="0000FF"/>
                </a:solidFill>
              </a:rPr>
              <a:t>其中一個副程式的功能僅用來作為所有資料輸出使用</a:t>
            </a:r>
            <a:r>
              <a:rPr lang="en-US" altLang="zh-TW" sz="2400" b="1" dirty="0">
                <a:solidFill>
                  <a:srgbClr val="0000FF"/>
                </a:solidFill>
              </a:rPr>
              <a:t>(</a:t>
            </a:r>
            <a:r>
              <a:rPr lang="zh-TW" altLang="en-US" sz="2400" b="1" dirty="0">
                <a:solidFill>
                  <a:srgbClr val="0000FF"/>
                </a:solidFill>
              </a:rPr>
              <a:t>也就是將所有要輸出之資料放置於同一副程式內</a:t>
            </a:r>
            <a:r>
              <a:rPr lang="en-US" altLang="zh-TW" sz="2400" b="1" dirty="0">
                <a:solidFill>
                  <a:srgbClr val="0000FF"/>
                </a:solidFill>
              </a:rPr>
              <a:t>)</a:t>
            </a:r>
            <a:endParaRPr lang="en-US" altLang="zh-TW" sz="24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07288" cy="56613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程式說明</a:t>
            </a:r>
            <a:endParaRPr lang="en-US" altLang="zh-TW" sz="2800" dirty="0"/>
          </a:p>
          <a:p>
            <a:pPr lvl="1"/>
            <a:r>
              <a:rPr lang="zh-TW" altLang="en-US" sz="2400" dirty="0"/>
              <a:t>請寫一程式計算</a:t>
            </a:r>
            <a:r>
              <a:rPr lang="zh-TW" altLang="en-US" sz="2400" dirty="0" smtClean="0"/>
              <a:t>出席次數與出席率</a:t>
            </a:r>
            <a:r>
              <a:rPr lang="en-US" altLang="zh-TW" sz="2400" dirty="0"/>
              <a:t>(attendance)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data file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zh-TW" altLang="en-US" sz="2400" b="1" dirty="0">
                <a:solidFill>
                  <a:srgbClr val="FF0000"/>
                </a:solidFill>
              </a:rPr>
              <a:t>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提供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(attendance_input.txt)</a:t>
            </a:r>
            <a:r>
              <a:rPr lang="zh-TW" altLang="en-US" sz="2400" dirty="0" smtClean="0"/>
              <a:t>，事先不知總共有幾行資料</a:t>
            </a:r>
            <a:endParaRPr lang="en-US" altLang="zh-TW" sz="2400" dirty="0" smtClean="0"/>
          </a:p>
          <a:p>
            <a:pPr lvl="1"/>
            <a:r>
              <a:rPr lang="zh-TW" altLang="zh-TW" sz="2400" dirty="0"/>
              <a:t>每一行有</a:t>
            </a:r>
            <a:r>
              <a:rPr lang="en-US" altLang="zh-TW" sz="2400" dirty="0" smtClean="0"/>
              <a:t>19</a:t>
            </a:r>
            <a:r>
              <a:rPr lang="zh-TW" altLang="zh-TW" sz="2400" dirty="0" smtClean="0"/>
              <a:t>筆</a:t>
            </a:r>
            <a:r>
              <a:rPr lang="zh-TW" altLang="zh-TW" sz="2400" dirty="0"/>
              <a:t>資料</a:t>
            </a:r>
            <a:r>
              <a:rPr lang="zh-TW" altLang="zh-TW" sz="2400" dirty="0" smtClean="0"/>
              <a:t>，</a:t>
            </a:r>
            <a:r>
              <a:rPr lang="zh-TW" altLang="en-US" sz="2400" dirty="0" smtClean="0"/>
              <a:t>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筆資料為學號，第</a:t>
            </a:r>
            <a:r>
              <a:rPr lang="en-US" altLang="zh-TW" sz="2400" dirty="0" smtClean="0"/>
              <a:t>2~19</a:t>
            </a:r>
            <a:r>
              <a:rPr lang="zh-TW" altLang="en-US" sz="2400" dirty="0" smtClean="0"/>
              <a:t>筆為該學生一學期</a:t>
            </a:r>
            <a:r>
              <a:rPr lang="en-US" altLang="zh-TW" sz="2400" dirty="0" smtClean="0"/>
              <a:t>18</a:t>
            </a:r>
            <a:r>
              <a:rPr lang="zh-TW" altLang="en-US" sz="2400" dirty="0" smtClean="0"/>
              <a:t>周上課點名紀錄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為整數</a:t>
            </a:r>
            <a:r>
              <a:rPr lang="en-US" altLang="zh-TW" sz="2400" dirty="0"/>
              <a:t>1</a:t>
            </a:r>
            <a:r>
              <a:rPr lang="zh-TW" altLang="zh-TW" sz="2400" dirty="0"/>
              <a:t>或</a:t>
            </a:r>
            <a:r>
              <a:rPr lang="en-US" altLang="zh-TW" sz="2400" dirty="0" smtClean="0"/>
              <a:t>0)</a:t>
            </a:r>
            <a:endParaRPr lang="zh-TW" altLang="zh-TW" sz="2400" dirty="0"/>
          </a:p>
          <a:p>
            <a:pPr lvl="2"/>
            <a:r>
              <a:rPr lang="en-US" altLang="zh-TW" sz="2200" dirty="0"/>
              <a:t>1</a:t>
            </a:r>
            <a:r>
              <a:rPr lang="zh-TW" altLang="zh-TW" sz="2200" dirty="0"/>
              <a:t>代表當周出席，</a:t>
            </a:r>
            <a:r>
              <a:rPr lang="en-US" altLang="zh-TW" sz="2200" dirty="0"/>
              <a:t>0</a:t>
            </a:r>
            <a:r>
              <a:rPr lang="zh-TW" altLang="zh-TW" sz="2200" dirty="0"/>
              <a:t>代表當周未出席</a:t>
            </a:r>
            <a:endParaRPr lang="en-US" altLang="zh-TW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83968" y="5517877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.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6530" y="4830322"/>
            <a:ext cx="4047469" cy="226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40" y="4701426"/>
            <a:ext cx="71183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38397" y="4648800"/>
            <a:ext cx="800856" cy="81645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32825" y="5517877"/>
            <a:ext cx="612000" cy="21511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b="1" dirty="0" smtClean="0">
                <a:solidFill>
                  <a:schemeClr val="tx1"/>
                </a:solidFill>
              </a:rPr>
              <a:t>學號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9600" y="4646888"/>
            <a:ext cx="6273589" cy="81645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78194" y="5567531"/>
            <a:ext cx="1676400" cy="228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b="1" dirty="0">
                <a:solidFill>
                  <a:schemeClr val="tx1"/>
                </a:solidFill>
              </a:rPr>
              <a:t>18</a:t>
            </a:r>
            <a:r>
              <a:rPr lang="zh-TW" altLang="en-US" sz="1600" b="1" dirty="0">
                <a:solidFill>
                  <a:schemeClr val="tx1"/>
                </a:solidFill>
              </a:rPr>
              <a:t>周點名紀錄</a:t>
            </a:r>
          </a:p>
        </p:txBody>
      </p:sp>
    </p:spTree>
    <p:extLst>
      <p:ext uri="{BB962C8B-B14F-4D97-AF65-F5344CB8AC3E}">
        <p14:creationId xmlns:p14="http://schemas.microsoft.com/office/powerpoint/2010/main" val="292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4" y="1412776"/>
            <a:ext cx="6733877" cy="469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7817738" y="936000"/>
            <a:ext cx="0" cy="381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924130" y="936000"/>
            <a:ext cx="0" cy="381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916510" y="1138396"/>
            <a:ext cx="5893608" cy="1588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10256" y="827564"/>
            <a:ext cx="1676400" cy="228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b="1" dirty="0">
                <a:solidFill>
                  <a:schemeClr val="tx1"/>
                </a:solidFill>
              </a:rPr>
              <a:t>18</a:t>
            </a:r>
            <a:r>
              <a:rPr lang="zh-TW" altLang="en-US" sz="1600" b="1" dirty="0">
                <a:solidFill>
                  <a:schemeClr val="tx1"/>
                </a:solidFill>
              </a:rPr>
              <a:t>周點名紀錄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1130934" y="936000"/>
            <a:ext cx="0" cy="381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40122" y="841048"/>
            <a:ext cx="612000" cy="21511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b="1" dirty="0" smtClean="0">
                <a:solidFill>
                  <a:schemeClr val="tx1"/>
                </a:solidFill>
              </a:rPr>
              <a:t>學號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136674" y="1139984"/>
            <a:ext cx="779836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696492" y="1437928"/>
            <a:ext cx="381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42530" y="6107901"/>
            <a:ext cx="381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886992" y="1437928"/>
            <a:ext cx="46038" cy="4669973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9440" y="3468368"/>
            <a:ext cx="644570" cy="5839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b="1" dirty="0">
                <a:solidFill>
                  <a:schemeClr val="tx1"/>
                </a:solidFill>
              </a:rPr>
              <a:t>n</a:t>
            </a:r>
            <a:r>
              <a:rPr lang="zh-TW" altLang="en-US" sz="1600" b="1" dirty="0">
                <a:solidFill>
                  <a:schemeClr val="tx1"/>
                </a:solidFill>
              </a:rPr>
              <a:t>個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學生</a:t>
            </a:r>
            <a:endParaRPr lang="en-US" altLang="zh-TW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916510" y="2219152"/>
            <a:ext cx="594830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428186" y="1437928"/>
            <a:ext cx="0" cy="4669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928932" y="1775022"/>
            <a:ext cx="1035556" cy="8882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某一位學生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</a:t>
            </a:r>
            <a:r>
              <a:rPr lang="zh-TW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出席幾次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29433" y="6107901"/>
            <a:ext cx="1397506" cy="6334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某一周有多少同學出席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向右箭號 26"/>
          <p:cNvSpPr/>
          <p:nvPr/>
        </p:nvSpPr>
        <p:spPr>
          <a:xfrm rot="10800000">
            <a:off x="6876256" y="4052308"/>
            <a:ext cx="1204579" cy="456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859491" y="3760338"/>
            <a:ext cx="1035556" cy="1108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3" algn="ctr">
              <a:defRPr/>
            </a:pP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代表當周出席，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代表當周未出席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435280" cy="587735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output </a:t>
            </a:r>
            <a:r>
              <a:rPr lang="en-US" altLang="zh-TW" sz="2800" dirty="0"/>
              <a:t>data</a:t>
            </a:r>
          </a:p>
          <a:p>
            <a:pPr lvl="1"/>
            <a:r>
              <a:rPr lang="en-US" altLang="zh-TW" sz="2400" dirty="0"/>
              <a:t>input data</a:t>
            </a:r>
          </a:p>
          <a:p>
            <a:pPr lvl="1"/>
            <a:r>
              <a:rPr lang="zh-TW" altLang="zh-TW" sz="2400" dirty="0"/>
              <a:t>總</a:t>
            </a:r>
            <a:r>
              <a:rPr lang="zh-TW" altLang="zh-TW" sz="2400" dirty="0" smtClean="0"/>
              <a:t>人數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以學生為單位</a:t>
            </a:r>
            <a:endParaRPr lang="en-US" altLang="zh-TW" sz="2400" dirty="0"/>
          </a:p>
          <a:p>
            <a:pPr lvl="2"/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每一位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同學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之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出席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次數及出席率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出席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次數超過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周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，每周算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及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低於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周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之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同學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出席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率最高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及最低之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同學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 smtClean="0"/>
              <a:t>以</a:t>
            </a:r>
            <a:r>
              <a:rPr lang="zh-TW" altLang="en-US" sz="2400" dirty="0"/>
              <a:t>周為單位</a:t>
            </a:r>
            <a:endParaRPr lang="en-US" altLang="zh-TW" sz="2400" dirty="0"/>
          </a:p>
          <a:p>
            <a:pPr lvl="2"/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每一周出席之學生人數及出席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率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出席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率超過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成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及</a:t>
            </a:r>
            <a:r>
              <a:rPr lang="zh-TW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低於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成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之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周</a:t>
            </a:r>
            <a:r>
              <a:rPr lang="zh-TW" alt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zh-TW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出席</a:t>
            </a:r>
            <a:r>
              <a:rPr lang="zh-TW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率最高及最低之周次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507288" cy="5661328"/>
          </a:xfrm>
        </p:spPr>
        <p:txBody>
          <a:bodyPr/>
          <a:lstStyle/>
          <a:p>
            <a:r>
              <a:rPr lang="en-US" altLang="zh-TW" sz="2800" dirty="0" smtClean="0"/>
              <a:t>ex</a:t>
            </a:r>
            <a:r>
              <a:rPr lang="zh-TW" altLang="en-US" sz="2800" dirty="0"/>
              <a:t>：</a:t>
            </a:r>
            <a:r>
              <a:rPr lang="en-US" altLang="zh-TW" sz="2800" dirty="0"/>
              <a:t>output data</a:t>
            </a:r>
            <a:r>
              <a:rPr lang="zh-TW" altLang="zh-TW" sz="2800" dirty="0"/>
              <a:t>（</a:t>
            </a:r>
            <a:r>
              <a:rPr lang="zh-TW" altLang="en-US" sz="2800" dirty="0"/>
              <a:t>版面可自行設計</a:t>
            </a:r>
            <a:r>
              <a:rPr lang="zh-TW" altLang="zh-TW" sz="2800" dirty="0" smtClean="0"/>
              <a:t>）</a:t>
            </a:r>
            <a:endParaRPr lang="en-US" altLang="zh-TW" sz="2800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1227740"/>
            <a:ext cx="59150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23928" y="2834968"/>
            <a:ext cx="1908000" cy="612000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1600" b="1" dirty="0">
                <a:solidFill>
                  <a:schemeClr val="tx1"/>
                </a:solidFill>
              </a:rPr>
              <a:t>每一位</a:t>
            </a:r>
            <a:r>
              <a:rPr lang="zh-TW" altLang="zh-TW" sz="1600" b="1" dirty="0" smtClean="0">
                <a:solidFill>
                  <a:schemeClr val="tx1"/>
                </a:solidFill>
              </a:rPr>
              <a:t>同學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之</a:t>
            </a:r>
            <a:endParaRPr lang="en-US" altLang="zh-TW" sz="16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zh-TW" sz="1600" b="1" dirty="0" smtClean="0">
                <a:solidFill>
                  <a:schemeClr val="tx1"/>
                </a:solidFill>
              </a:rPr>
              <a:t>出席</a:t>
            </a:r>
            <a:r>
              <a:rPr lang="zh-TW" altLang="zh-TW" sz="1600" b="1" dirty="0">
                <a:solidFill>
                  <a:schemeClr val="tx1"/>
                </a:solidFill>
              </a:rPr>
              <a:t>次數及出席率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8304" y="5125598"/>
            <a:ext cx="1547960" cy="898996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出席次數超過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周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</a:t>
            </a:r>
            <a:r>
              <a:rPr lang="zh-TW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低於</a:t>
            </a:r>
            <a:r>
              <a:rPr lang="en-US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周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含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之</a:t>
            </a:r>
            <a:r>
              <a:rPr lang="zh-TW" altLang="zh-TW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同學</a:t>
            </a:r>
            <a:endParaRPr lang="zh-TW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8512" y="6027215"/>
            <a:ext cx="1619968" cy="612000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1600" b="1" dirty="0" smtClean="0">
                <a:solidFill>
                  <a:schemeClr val="tx1"/>
                </a:solidFill>
              </a:rPr>
              <a:t>出席率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最高及最低之學生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505308" y="6316721"/>
            <a:ext cx="4932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430724" y="3140968"/>
            <a:ext cx="4932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815100" y="5575096"/>
            <a:ext cx="4932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787</Words>
  <Application>Microsoft Office PowerPoint</Application>
  <PresentationFormat>如螢幕大小 (4:3)</PresentationFormat>
  <Paragraphs>86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新細明體</vt:lpstr>
      <vt:lpstr>標楷體</vt:lpstr>
      <vt:lpstr>Arial</vt:lpstr>
      <vt:lpstr>Calibri</vt:lpstr>
      <vt:lpstr>Times New Roman</vt:lpstr>
      <vt:lpstr>Office 佈景主題</vt:lpstr>
      <vt:lpstr>Homework 4 Attendance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129</cp:revision>
  <dcterms:created xsi:type="dcterms:W3CDTF">2018-09-21T13:43:34Z</dcterms:created>
  <dcterms:modified xsi:type="dcterms:W3CDTF">2018-12-18T08:05:17Z</dcterms:modified>
</cp:coreProperties>
</file>