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57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8000" y="2124000"/>
            <a:ext cx="5868000" cy="2016000"/>
          </a:xfrm>
        </p:spPr>
        <p:txBody>
          <a:bodyPr/>
          <a:lstStyle/>
          <a:p>
            <a:pPr algn="r"/>
            <a:r>
              <a:rPr lang="en-US" altLang="zh-TW" sz="6000" b="1" dirty="0">
                <a:latin typeface="+mn-lt"/>
                <a:cs typeface="Times New Roman" panose="02020603050405020304" pitchFamily="18" charset="0"/>
              </a:rPr>
              <a:t>Practice </a:t>
            </a:r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>2</a:t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4800" b="1" dirty="0" smtClean="0">
                <a:latin typeface="+mn-lt"/>
                <a:cs typeface="Times New Roman" panose="02020603050405020304" pitchFamily="18" charset="0"/>
              </a:rPr>
              <a:t>Area of Triangular</a:t>
            </a:r>
            <a:endParaRPr lang="zh-TW" altLang="en-US" sz="4800" b="1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10</a:t>
            </a:r>
            <a:r>
              <a:rPr lang="zh-TW" altLang="en-US" sz="2400" dirty="0"/>
              <a:t>月</a:t>
            </a:r>
            <a:r>
              <a:rPr lang="en-US" altLang="zh-TW" sz="2400" dirty="0"/>
              <a:t>8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(Monday</a:t>
            </a:r>
            <a:r>
              <a:rPr lang="en-US" altLang="zh-TW" sz="2400" dirty="0"/>
              <a:t>)</a:t>
            </a:r>
            <a:r>
              <a:rPr lang="en-US" altLang="zh-TW" sz="2400" dirty="0" smtClean="0"/>
              <a:t>5pm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資料如下</a:t>
            </a:r>
            <a:r>
              <a:rPr lang="zh-TW" altLang="en-US" sz="2800" dirty="0">
                <a:latin typeface="新細明體"/>
                <a:cs typeface="Calibri" panose="020F0502020204030204" pitchFamily="34" charset="0"/>
              </a:rPr>
              <a:t>：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/>
              <a:t>]</a:t>
            </a:r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(name </a:t>
            </a:r>
            <a:r>
              <a:rPr lang="en-US" altLang="zh-TW" sz="2800" dirty="0"/>
              <a:t>of </a:t>
            </a:r>
            <a:r>
              <a:rPr lang="en-US" altLang="zh-TW" sz="2800" dirty="0" smtClean="0"/>
              <a:t>program</a:t>
            </a:r>
            <a:r>
              <a:rPr lang="en-US" altLang="zh-TW" sz="2800" dirty="0">
                <a:latin typeface="新細明體"/>
                <a:ea typeface="新細明體"/>
              </a:rPr>
              <a:t>)</a:t>
            </a:r>
            <a:endParaRPr lang="en-US" altLang="zh-TW" sz="2800" dirty="0" smtClean="0">
              <a:latin typeface="新細明體"/>
              <a:ea typeface="新細明體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PRA2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請依據參考資料</a:t>
            </a:r>
            <a:r>
              <a:rPr lang="zh-TW" altLang="en-US" sz="2400" dirty="0"/>
              <a:t>「</a:t>
            </a:r>
            <a:r>
              <a:rPr lang="en-US" altLang="zh-TW" sz="2400" dirty="0"/>
              <a:t>2</a:t>
            </a:r>
            <a:r>
              <a:rPr lang="zh-TW" altLang="en-US" sz="2400" dirty="0"/>
              <a:t>程式風格</a:t>
            </a:r>
            <a:r>
              <a:rPr lang="zh-TW" altLang="en-US" sz="2400" dirty="0" smtClean="0"/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、除錯與修改</a:t>
            </a:r>
            <a:endParaRPr lang="zh-TW" altLang="zh-TW" sz="2400" dirty="0"/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TW" sz="12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720000"/>
                <a:ext cx="8348662" cy="566132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sz="2800" dirty="0" smtClean="0"/>
                  <a:t>說明</a:t>
                </a:r>
                <a:endParaRPr kumimoji="0" lang="en-US" altLang="zh-TW" sz="2800" dirty="0" smtClean="0"/>
              </a:p>
              <a:p>
                <a:pPr lvl="1"/>
                <a:r>
                  <a:rPr lang="zh-TW" altLang="zh-TW" sz="2400" dirty="0"/>
                  <a:t>試寫一</a:t>
                </a:r>
                <a:r>
                  <a:rPr lang="zh-TW" altLang="zh-TW" sz="2400" dirty="0" smtClean="0"/>
                  <a:t>程式輸入三角形</a:t>
                </a:r>
                <a:r>
                  <a:rPr lang="zh-TW" altLang="en-US" sz="2400" dirty="0" smtClean="0"/>
                  <a:t>三</a:t>
                </a:r>
                <a:r>
                  <a:rPr lang="zh-TW" altLang="zh-TW" sz="2400" dirty="0" smtClean="0"/>
                  <a:t>個</a:t>
                </a:r>
                <a:r>
                  <a:rPr lang="zh-TW" altLang="en-US" sz="2400" dirty="0" smtClean="0"/>
                  <a:t>頂點</a:t>
                </a:r>
                <a:r>
                  <a:rPr lang="zh-TW" altLang="zh-TW" sz="2400" dirty="0" smtClean="0"/>
                  <a:t>的</a:t>
                </a:r>
                <a:r>
                  <a:rPr lang="zh-TW" altLang="zh-TW" sz="2400" dirty="0"/>
                  <a:t>座標</a:t>
                </a:r>
                <a:r>
                  <a:rPr lang="zh-TW" altLang="zh-TW" sz="2400" dirty="0" smtClean="0"/>
                  <a:t>值</a:t>
                </a:r>
                <a:r>
                  <a:rPr lang="en-US" altLang="zh-TW" sz="2400" dirty="0" smtClean="0"/>
                  <a:t>P(x1,y1), Q(x2,y2</a:t>
                </a:r>
                <a:r>
                  <a:rPr lang="en-US" altLang="zh-TW" sz="2400" dirty="0"/>
                  <a:t>), </a:t>
                </a:r>
                <a:r>
                  <a:rPr lang="en-US" altLang="zh-TW" sz="2400" dirty="0" smtClean="0"/>
                  <a:t>R(x3,y3)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zh-TW" altLang="en-US" sz="2400" dirty="0" smtClean="0"/>
                  <a:t>利用下面公式計算三角形面積</a:t>
                </a:r>
                <a:endParaRPr lang="en-US" altLang="zh-TW" sz="2400" dirty="0" smtClean="0"/>
              </a:p>
              <a:p>
                <a:pPr lvl="2"/>
                <a:r>
                  <a:rPr lang="en-US" altLang="zh-TW" dirty="0" smtClean="0"/>
                  <a:t>s1</a:t>
                </a:r>
                <a:r>
                  <a:rPr lang="zh-TW" altLang="en-US" dirty="0" smtClean="0"/>
                  <a:t> </a:t>
                </a:r>
                <a:r>
                  <a:rPr lang="zh-TW" altLang="en-US" dirty="0" smtClean="0">
                    <a:latin typeface="新細明體"/>
                    <a:ea typeface="新細明體"/>
                  </a:rPr>
                  <a:t>：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兩點間距離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s2</a:t>
                </a:r>
                <a:r>
                  <a:rPr lang="zh-TW" altLang="en-US" dirty="0"/>
                  <a:t> </a:t>
                </a:r>
                <a:r>
                  <a:rPr lang="zh-TW" altLang="en-US" dirty="0">
                    <a:latin typeface="新細明體"/>
                  </a:rPr>
                  <a:t>：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R</a:t>
                </a:r>
                <a:r>
                  <a:rPr lang="zh-TW" altLang="en-US" dirty="0" smtClean="0"/>
                  <a:t>兩點</a:t>
                </a:r>
                <a:r>
                  <a:rPr lang="zh-TW" altLang="en-US" dirty="0"/>
                  <a:t>間</a:t>
                </a:r>
                <a:r>
                  <a:rPr lang="zh-TW" altLang="en-US" dirty="0" smtClean="0"/>
                  <a:t>距離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s3</a:t>
                </a:r>
                <a:r>
                  <a:rPr lang="zh-TW" altLang="en-US" dirty="0" smtClean="0"/>
                  <a:t> </a:t>
                </a:r>
                <a:r>
                  <a:rPr lang="zh-TW" altLang="en-US" dirty="0">
                    <a:latin typeface="新細明體"/>
                  </a:rPr>
                  <a:t>：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、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兩點間</a:t>
                </a:r>
                <a:r>
                  <a:rPr lang="zh-TW" altLang="en-US" dirty="0" smtClean="0"/>
                  <a:t>距離</a:t>
                </a:r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s = (s1 + s2 + s3)/2</a:t>
                </a:r>
              </a:p>
              <a:p>
                <a:pPr lvl="2"/>
                <a:r>
                  <a:rPr lang="en-US" altLang="zh-TW" dirty="0" smtClean="0"/>
                  <a:t>Area of </a:t>
                </a:r>
                <a:r>
                  <a:rPr lang="en-US" altLang="zh-TW" dirty="0"/>
                  <a:t>△PQR </a:t>
                </a:r>
              </a:p>
              <a:p>
                <a:pPr marL="914400" lvl="2" indent="0">
                  <a:buNone/>
                </a:pPr>
                <a:r>
                  <a:rPr lang="en-US" altLang="zh-TW" dirty="0" smtClean="0">
                    <a:latin typeface="新細明體"/>
                    <a:ea typeface="新細明體"/>
                  </a:rPr>
                  <a:t>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1)(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2)(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3)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e>
                    </m:rad>
                  </m:oMath>
                </a14:m>
                <a:endParaRPr lang="en-US" altLang="zh-TW" dirty="0"/>
              </a:p>
              <a:p>
                <a:pPr lvl="2"/>
                <a:endParaRPr lang="en-US" altLang="zh-TW" dirty="0"/>
              </a:p>
            </p:txBody>
          </p:sp>
        </mc:Choice>
        <mc:Fallback xmlns="">
          <p:sp>
            <p:nvSpPr>
              <p:cNvPr id="307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720000"/>
                <a:ext cx="8348662" cy="5661328"/>
              </a:xfrm>
              <a:blipFill rotWithShape="1">
                <a:blip r:embed="rId2"/>
                <a:stretch>
                  <a:fillRect l="-1241" t="-11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手繪多邊形 2"/>
          <p:cNvSpPr/>
          <p:nvPr/>
        </p:nvSpPr>
        <p:spPr>
          <a:xfrm>
            <a:off x="6372200" y="2276872"/>
            <a:ext cx="1945854" cy="2833635"/>
          </a:xfrm>
          <a:custGeom>
            <a:avLst/>
            <a:gdLst>
              <a:gd name="connsiteX0" fmla="*/ 743578 w 1577591"/>
              <a:gd name="connsiteY0" fmla="*/ 0 h 2833635"/>
              <a:gd name="connsiteX1" fmla="*/ 0 w 1577591"/>
              <a:gd name="connsiteY1" fmla="*/ 2833635 h 2833635"/>
              <a:gd name="connsiteX2" fmla="*/ 1577591 w 1577591"/>
              <a:gd name="connsiteY2" fmla="*/ 1929283 h 2833635"/>
              <a:gd name="connsiteX3" fmla="*/ 743578 w 1577591"/>
              <a:gd name="connsiteY3" fmla="*/ 0 h 2833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591" h="2833635">
                <a:moveTo>
                  <a:pt x="743578" y="0"/>
                </a:moveTo>
                <a:lnTo>
                  <a:pt x="0" y="2833635"/>
                </a:lnTo>
                <a:lnTo>
                  <a:pt x="1577591" y="1929283"/>
                </a:lnTo>
                <a:lnTo>
                  <a:pt x="743578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948264" y="191683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P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5013176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Q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400" y="40050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R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7376601">
            <a:off x="6311981" y="335275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s1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3776959">
            <a:off x="7665294" y="2939959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s3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20152197">
            <a:off x="7187989" y="4546978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s2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2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720000"/>
                <a:ext cx="8348662" cy="566132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TW" altLang="en-US" sz="2400" dirty="0" smtClean="0"/>
                  <a:t>利用</a:t>
                </a:r>
                <a:r>
                  <a:rPr lang="en-US" altLang="zh-TW" sz="2400" dirty="0" smtClean="0"/>
                  <a:t>vector</a:t>
                </a:r>
                <a:r>
                  <a:rPr lang="zh-TW" altLang="en-US" sz="2400" dirty="0" smtClean="0"/>
                  <a:t>公式再一次計算三角形面積</a:t>
                </a:r>
                <a:endParaRPr lang="en-US" altLang="zh-TW" sz="2400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𝑄𝑃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 smtClean="0"/>
                  <a:t> (x1–x2</a:t>
                </a:r>
                <a:r>
                  <a:rPr lang="en-US" altLang="zh-TW" dirty="0"/>
                  <a:t>, y1–y2</a:t>
                </a:r>
                <a:r>
                  <a:rPr lang="en-US" altLang="zh-TW" dirty="0" smtClean="0"/>
                  <a:t>) = (a1, a2)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/>
                  <a:t> (</a:t>
                </a:r>
                <a:r>
                  <a:rPr lang="en-US" altLang="zh-TW" dirty="0" smtClean="0"/>
                  <a:t>x3</a:t>
                </a:r>
                <a:r>
                  <a:rPr lang="en-US" altLang="zh-TW" dirty="0"/>
                  <a:t>–</a:t>
                </a:r>
                <a:r>
                  <a:rPr lang="en-US" altLang="zh-TW" dirty="0" smtClean="0"/>
                  <a:t>x2</a:t>
                </a:r>
                <a:r>
                  <a:rPr lang="en-US" altLang="zh-TW" dirty="0"/>
                  <a:t>, </a:t>
                </a:r>
                <a:r>
                  <a:rPr lang="en-US" altLang="zh-TW" dirty="0" smtClean="0"/>
                  <a:t>y3</a:t>
                </a:r>
                <a:r>
                  <a:rPr lang="en-US" altLang="zh-TW" dirty="0"/>
                  <a:t>–</a:t>
                </a:r>
                <a:r>
                  <a:rPr lang="en-US" altLang="zh-TW" dirty="0" smtClean="0"/>
                  <a:t>y2) = (b1, b2)</a:t>
                </a:r>
                <a:endParaRPr lang="en-US" altLang="zh-TW" dirty="0"/>
              </a:p>
              <a:p>
                <a:pPr lvl="2"/>
                <a:r>
                  <a:rPr lang="en-US" altLang="zh-TW" dirty="0" smtClean="0"/>
                  <a:t>Area of </a:t>
                </a:r>
                <a:r>
                  <a:rPr lang="en-US" altLang="zh-TW" dirty="0" smtClean="0">
                    <a:latin typeface="新細明體"/>
                    <a:ea typeface="新細明體"/>
                  </a:rPr>
                  <a:t>△</a:t>
                </a:r>
                <a:r>
                  <a:rPr lang="en-US" altLang="zh-TW" dirty="0"/>
                  <a:t>PQR</a:t>
                </a:r>
                <a:r>
                  <a:rPr lang="en-US" altLang="zh-TW" dirty="0" smtClean="0">
                    <a:latin typeface="新細明體"/>
                    <a:ea typeface="新細明體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  <a:ea typeface="新細明體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 smtClean="0">
                                <a:latin typeface="Cambria Math"/>
                                <a:ea typeface="新細明體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1∙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2−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2∙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新細明體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3"/>
                <a:r>
                  <a:rPr lang="zh-TW" altLang="en-US" dirty="0"/>
                  <a:t>求絕對值</a:t>
                </a:r>
                <a:r>
                  <a:rPr lang="zh-TW" altLang="en-US" dirty="0" smtClean="0"/>
                  <a:t>可以用內建函數</a:t>
                </a:r>
                <a:r>
                  <a:rPr kumimoji="1" lang="en-US" altLang="zh-TW" b="1" dirty="0" smtClean="0">
                    <a:ea typeface="新細明體" pitchFamily="18" charset="-120"/>
                  </a:rPr>
                  <a:t>ABS(x), </a:t>
                </a:r>
              </a:p>
              <a:p>
                <a:pPr marL="1371600" lvl="3" indent="0">
                  <a:buNone/>
                </a:pPr>
                <a:r>
                  <a:rPr kumimoji="1" lang="zh-TW" altLang="en-US" b="1" dirty="0">
                    <a:ea typeface="新細明體" pitchFamily="18" charset="-120"/>
                  </a:rPr>
                  <a:t> </a:t>
                </a:r>
                <a:r>
                  <a:rPr kumimoji="1" lang="zh-TW" altLang="en-US" b="1" dirty="0" smtClean="0">
                    <a:ea typeface="新細明體" pitchFamily="18" charset="-120"/>
                  </a:rPr>
                  <a:t>   </a:t>
                </a:r>
                <a:r>
                  <a:rPr kumimoji="1" lang="en-US" altLang="zh-TW" b="1" dirty="0" smtClean="0">
                    <a:ea typeface="新細明體" pitchFamily="18" charset="-120"/>
                  </a:rPr>
                  <a:t>Absolute </a:t>
                </a:r>
                <a:r>
                  <a:rPr kumimoji="1" lang="en-US" altLang="zh-TW" b="1" dirty="0">
                    <a:ea typeface="新細明體" pitchFamily="18" charset="-120"/>
                  </a:rPr>
                  <a:t>value of x</a:t>
                </a:r>
              </a:p>
              <a:p>
                <a:pPr marL="457200" lvl="1" indent="0">
                  <a:buNone/>
                </a:pPr>
                <a:endParaRPr lang="en-US" altLang="zh-TW" sz="2400" dirty="0"/>
              </a:p>
              <a:p>
                <a:pPr lvl="1"/>
                <a:r>
                  <a:rPr lang="zh-TW" altLang="en-US" sz="2400" dirty="0" smtClean="0"/>
                  <a:t>驗證</a:t>
                </a:r>
                <a:r>
                  <a:rPr lang="zh-TW" altLang="en-US" sz="2400" dirty="0"/>
                  <a:t>案例</a:t>
                </a:r>
                <a:r>
                  <a:rPr lang="zh-TW" altLang="en-US" sz="2400" dirty="0">
                    <a:latin typeface="新細明體"/>
                  </a:rPr>
                  <a:t>：利用以下兩組資料的面積結果來驗證程式的正確性</a:t>
                </a:r>
                <a:endParaRPr lang="en-US" altLang="zh-TW" sz="2400" dirty="0"/>
              </a:p>
              <a:p>
                <a:pPr lvl="2"/>
                <a:r>
                  <a:rPr lang="en-US" altLang="zh-TW" sz="2000" dirty="0"/>
                  <a:t>P(2.0,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5.0), Q(-1.0,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1.0), R(5.0,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-3.0)</a:t>
                </a:r>
                <a:r>
                  <a:rPr lang="zh-TW" altLang="en-US" sz="2000" dirty="0"/>
                  <a:t>之</a:t>
                </a:r>
                <a:r>
                  <a:rPr lang="en-US" altLang="zh-TW" sz="2000" dirty="0"/>
                  <a:t>△PQR</a:t>
                </a:r>
                <a:r>
                  <a:rPr lang="zh-TW" altLang="en-US" sz="2000" dirty="0"/>
                  <a:t>面積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18.0</a:t>
                </a:r>
              </a:p>
              <a:p>
                <a:pPr lvl="2"/>
                <a:r>
                  <a:rPr lang="en-US" altLang="zh-TW" sz="2000" dirty="0"/>
                  <a:t>P(0.8,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3.5), Q(0.8, -1.5), R(5.8,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-1.5)</a:t>
                </a:r>
                <a:r>
                  <a:rPr lang="zh-TW" altLang="en-US" sz="2000" dirty="0"/>
                  <a:t>之</a:t>
                </a:r>
                <a:r>
                  <a:rPr lang="en-US" altLang="zh-TW" sz="2000" dirty="0"/>
                  <a:t>△PQR</a:t>
                </a:r>
                <a:r>
                  <a:rPr lang="zh-TW" altLang="en-US" sz="2000" dirty="0"/>
                  <a:t>面積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12.5 </a:t>
                </a:r>
                <a:endParaRPr lang="en-US" altLang="zh-TW" dirty="0"/>
              </a:p>
              <a:p>
                <a:pPr marL="914400" lvl="2" indent="0">
                  <a:buNone/>
                </a:pPr>
                <a:endParaRPr lang="en-US" altLang="zh-TW" dirty="0"/>
              </a:p>
              <a:p>
                <a:pPr lvl="2"/>
                <a:endParaRPr lang="en-US" altLang="zh-TW" dirty="0"/>
              </a:p>
            </p:txBody>
          </p:sp>
        </mc:Choice>
        <mc:Fallback xmlns="">
          <p:sp>
            <p:nvSpPr>
              <p:cNvPr id="307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720000"/>
                <a:ext cx="8348662" cy="5661328"/>
              </a:xfrm>
              <a:blipFill rotWithShape="1">
                <a:blip r:embed="rId2"/>
                <a:stretch>
                  <a:fillRect t="-9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948264" y="188640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P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328498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Q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400" y="227687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00FF"/>
                </a:solidFill>
              </a:rPr>
              <a:t>R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6372200" y="522248"/>
            <a:ext cx="927760" cy="28600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372200" y="2467888"/>
            <a:ext cx="1964080" cy="9144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315</Words>
  <Application>Microsoft Office PowerPoint</Application>
  <PresentationFormat>如螢幕大小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Practice 2 Area of Triangular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27</cp:revision>
  <dcterms:created xsi:type="dcterms:W3CDTF">2018-09-21T13:43:34Z</dcterms:created>
  <dcterms:modified xsi:type="dcterms:W3CDTF">2018-09-22T15:17:09Z</dcterms:modified>
</cp:coreProperties>
</file>