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1" r:id="rId4"/>
    <p:sldId id="263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72D4-2E97-49F9-BAE8-60DA253913BD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ED3EB-858B-475F-A950-8CEC790ACA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540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9E90D2-A1C0-4329-B25E-94BC0D57FD53}" type="slidenum">
              <a:rPr lang="en-US" altLang="zh-TW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9702" indent="-284135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1301" indent="-226990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8457" indent="-226990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5612" indent="-226990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2767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69922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7077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4232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1F22603-E3EB-4E27-A047-680019704DF2}" type="slidenum">
              <a:rPr lang="en-US" altLang="zh-TW" sz="1300"/>
              <a:pPr eaLnBrk="1" hangingPunct="1"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9702" indent="-284135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1301" indent="-226990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598457" indent="-226990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5612" indent="-226990" defTabSz="9889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2767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69922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7077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4232" indent="-226990" defTabSz="9889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6EBFAE-AD1C-4220-9A15-ABF1C56C632E}" type="slidenum">
              <a:rPr lang="en-US" altLang="zh-TW" sz="1300"/>
              <a:pPr eaLnBrk="1" hangingPunct="1"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61819-9FD4-4338-A0B1-7B387C4B34B5}" type="datetime1">
              <a:rPr lang="zh-TW" altLang="en-US" smtClean="0"/>
              <a:t>2018/9/23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80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664" y="2124000"/>
            <a:ext cx="6588336" cy="2016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sz="6000" b="1" dirty="0">
                <a:latin typeface="+mn-lt"/>
                <a:cs typeface="Times New Roman" panose="02020603050405020304" pitchFamily="18" charset="0"/>
              </a:rPr>
              <a:t>Practice 3</a:t>
            </a:r>
            <a: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zh-TW" sz="6000" b="1" dirty="0" smtClean="0">
                <a:latin typeface="+mn-lt"/>
                <a:cs typeface="Times New Roman" panose="02020603050405020304" pitchFamily="18" charset="0"/>
              </a:rPr>
            </a:br>
            <a:r>
              <a:rPr lang="en-US" altLang="zh-TW" sz="4800" b="1" dirty="0">
                <a:latin typeface="+mn-lt"/>
                <a:cs typeface="Times New Roman" panose="02020603050405020304" pitchFamily="18" charset="0"/>
              </a:rPr>
              <a:t>Calculate the </a:t>
            </a:r>
            <a:r>
              <a:rPr lang="en-US" altLang="zh-TW" sz="4800" b="1" dirty="0" smtClean="0">
                <a:latin typeface="+mn-lt"/>
                <a:cs typeface="Times New Roman" panose="02020603050405020304" pitchFamily="18" charset="0"/>
              </a:rPr>
              <a:t>Integral Value</a:t>
            </a:r>
            <a:endParaRPr lang="zh-TW" altLang="en-US" sz="4800" b="1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zh-TW" altLang="en-US" sz="2800" dirty="0" smtClean="0">
                <a:latin typeface="新細明體"/>
                <a:ea typeface="新細明體"/>
                <a:cs typeface="Calibri" panose="020F0502020204030204" pitchFamily="34" charset="0"/>
              </a:rPr>
              <a:t>：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0" y="1484784"/>
            <a:ext cx="7297551" cy="267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232692" y="1396593"/>
            <a:ext cx="1828800" cy="858565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b="1" dirty="0" smtClean="0">
                <a:solidFill>
                  <a:schemeClr val="tx1"/>
                </a:solidFill>
              </a:rPr>
              <a:t>f(x)</a:t>
            </a:r>
            <a:r>
              <a:rPr lang="zh-TW" altLang="en-US" b="1" dirty="0" smtClean="0">
                <a:solidFill>
                  <a:schemeClr val="tx1"/>
                </a:solidFill>
              </a:rPr>
              <a:t>、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en-US" b="1" dirty="0" smtClean="0">
                <a:solidFill>
                  <a:schemeClr val="tx1"/>
                </a:solidFill>
              </a:rPr>
              <a:t>積分</a:t>
            </a:r>
            <a:r>
              <a:rPr lang="zh-TW" altLang="en-US" b="1" dirty="0">
                <a:solidFill>
                  <a:schemeClr val="tx1"/>
                </a:solidFill>
              </a:rPr>
              <a:t>區間及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正確的積分值</a:t>
            </a:r>
          </a:p>
        </p:txBody>
      </p:sp>
      <p:cxnSp>
        <p:nvCxnSpPr>
          <p:cNvPr id="6" name="直線單箭頭接點 5"/>
          <p:cNvCxnSpPr>
            <a:stCxn id="5" idx="1"/>
          </p:cNvCxnSpPr>
          <p:nvPr/>
        </p:nvCxnSpPr>
        <p:spPr>
          <a:xfrm flipH="1">
            <a:off x="6865292" y="1825876"/>
            <a:ext cx="367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696913" y="2576357"/>
            <a:ext cx="1295400" cy="609600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梯形法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TW" altLang="en-US" b="1" dirty="0">
                <a:solidFill>
                  <a:schemeClr val="tx1"/>
                </a:solidFill>
              </a:rPr>
              <a:t>逼近值</a:t>
            </a:r>
          </a:p>
        </p:txBody>
      </p:sp>
      <p:cxnSp>
        <p:nvCxnSpPr>
          <p:cNvPr id="8" name="直線單箭頭接點 7"/>
          <p:cNvCxnSpPr>
            <a:stCxn id="7" idx="1"/>
          </p:cNvCxnSpPr>
          <p:nvPr/>
        </p:nvCxnSpPr>
        <p:spPr>
          <a:xfrm flipH="1">
            <a:off x="7385763" y="2881157"/>
            <a:ext cx="3111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35337" y="3571962"/>
            <a:ext cx="1490662" cy="609600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600" b="1" dirty="0">
                <a:solidFill>
                  <a:schemeClr val="tx1"/>
                </a:solidFill>
              </a:rPr>
              <a:t>Simpson’s</a:t>
            </a:r>
            <a:r>
              <a:rPr lang="zh-TW" altLang="en-US" sz="1600" b="1" dirty="0">
                <a:solidFill>
                  <a:schemeClr val="tx1"/>
                </a:solidFill>
              </a:rPr>
              <a:t>逼近值</a:t>
            </a:r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7367049" y="3876762"/>
            <a:ext cx="2682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mputr1"/>
          <p:cNvSpPr>
            <a:spLocks noEditPoints="1" noChangeArrowheads="1"/>
          </p:cNvSpPr>
          <p:nvPr/>
        </p:nvSpPr>
        <p:spPr bwMode="auto">
          <a:xfrm>
            <a:off x="6156176" y="3625551"/>
            <a:ext cx="1584176" cy="147486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215432" y="2426568"/>
            <a:ext cx="2652712" cy="3256384"/>
          </a:xfrm>
          <a:prstGeom prst="rect">
            <a:avLst/>
          </a:prstGeom>
          <a:solidFill>
            <a:srgbClr val="A0F5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+mn-lt"/>
              </a:rPr>
              <a:t>open(10, ………)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+mn-lt"/>
              </a:rPr>
              <a:t>open(11, ………)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+mn-lt"/>
              </a:rPr>
              <a:t>………</a:t>
            </a:r>
            <a:endParaRPr lang="en-US" altLang="zh-TW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read(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TW" sz="1800" b="1" dirty="0">
                <a:latin typeface="+mn-lt"/>
              </a:rPr>
              <a:t>,*)a1, a2, a3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+mn-lt"/>
              </a:rPr>
              <a:t>……..</a:t>
            </a:r>
            <a:endParaRPr lang="en-US" altLang="zh-TW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read(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10</a:t>
            </a:r>
            <a:r>
              <a:rPr lang="en-US" altLang="zh-TW" sz="1800" b="1" dirty="0">
                <a:latin typeface="+mn-lt"/>
              </a:rPr>
              <a:t>,*)b,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write(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TW" sz="1800" b="1" dirty="0">
                <a:latin typeface="+mn-lt"/>
              </a:rPr>
              <a:t>,*)a, </a:t>
            </a:r>
            <a:r>
              <a:rPr kumimoji="0" lang="en-US" altLang="zh-TW" sz="1800" dirty="0">
                <a:latin typeface="+mn-lt"/>
                <a:cs typeface="Arial" charset="0"/>
              </a:rPr>
              <a:t>'</a:t>
            </a:r>
            <a:r>
              <a:rPr lang="en-US" altLang="zh-TW" sz="1800" b="1" dirty="0">
                <a:latin typeface="+mn-lt"/>
              </a:rPr>
              <a:t> meter </a:t>
            </a:r>
            <a:r>
              <a:rPr kumimoji="0" lang="en-US" altLang="zh-TW" sz="1800" dirty="0">
                <a:latin typeface="+mn-lt"/>
                <a:cs typeface="Arial" charset="0"/>
              </a:rPr>
              <a:t>'</a:t>
            </a:r>
            <a:endParaRPr lang="en-US" altLang="zh-TW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+mn-lt"/>
              </a:rPr>
              <a:t>……..</a:t>
            </a:r>
            <a:endParaRPr lang="en-US" altLang="zh-TW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write(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11</a:t>
            </a:r>
            <a:r>
              <a:rPr lang="en-US" altLang="zh-TW" sz="1800" b="1" dirty="0">
                <a:latin typeface="+mn-lt"/>
              </a:rPr>
              <a:t>,*)2.0*a, sin(a)</a:t>
            </a:r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V="1">
            <a:off x="5250180" y="4016074"/>
            <a:ext cx="1410051" cy="8896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>
            <a:off x="5979368" y="5454352"/>
            <a:ext cx="1905000" cy="11430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+mn-lt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+mn-lt"/>
              </a:rPr>
              <a:t>……..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+mn-lt"/>
              </a:rPr>
              <a:t>……</a:t>
            </a:r>
          </a:p>
        </p:txBody>
      </p:sp>
      <p:sp>
        <p:nvSpPr>
          <p:cNvPr id="5129" name="AutoShape 11"/>
          <p:cNvSpPr>
            <a:spLocks noChangeArrowheads="1"/>
          </p:cNvSpPr>
          <p:nvPr/>
        </p:nvSpPr>
        <p:spPr bwMode="auto">
          <a:xfrm>
            <a:off x="1115616" y="5454352"/>
            <a:ext cx="1905000" cy="11430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+mn-lt"/>
              </a:rPr>
              <a:t>……..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+mn-lt"/>
              </a:rPr>
              <a:t>………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+mn-lt"/>
              </a:rPr>
              <a:t>…….</a:t>
            </a:r>
          </a:p>
        </p:txBody>
      </p:sp>
      <p:pic>
        <p:nvPicPr>
          <p:cNvPr id="5130" name="Picture 12" descr="MC90038983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72643"/>
            <a:ext cx="180498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5943600" y="5153580"/>
            <a:ext cx="1878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File output.txt</a:t>
            </a:r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6494044" y="3281752"/>
            <a:ext cx="958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monitor</a:t>
            </a:r>
          </a:p>
        </p:txBody>
      </p:sp>
      <p:sp>
        <p:nvSpPr>
          <p:cNvPr id="5133" name="Rectangle 17"/>
          <p:cNvSpPr>
            <a:spLocks noChangeArrowheads="1"/>
          </p:cNvSpPr>
          <p:nvPr/>
        </p:nvSpPr>
        <p:spPr bwMode="auto">
          <a:xfrm>
            <a:off x="1409435" y="3281372"/>
            <a:ext cx="10743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keyboard</a:t>
            </a:r>
          </a:p>
        </p:txBody>
      </p:sp>
      <p:sp>
        <p:nvSpPr>
          <p:cNvPr id="5134" name="Rectangle 18"/>
          <p:cNvSpPr>
            <a:spLocks noChangeArrowheads="1"/>
          </p:cNvSpPr>
          <p:nvPr/>
        </p:nvSpPr>
        <p:spPr bwMode="auto">
          <a:xfrm>
            <a:off x="1159024" y="515358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latin typeface="+mn-lt"/>
              </a:rPr>
              <a:t>File input.txt</a:t>
            </a:r>
          </a:p>
        </p:txBody>
      </p:sp>
      <p:sp>
        <p:nvSpPr>
          <p:cNvPr id="5135" name="Rectangle 19"/>
          <p:cNvSpPr>
            <a:spLocks noChangeArrowheads="1"/>
          </p:cNvSpPr>
          <p:nvPr/>
        </p:nvSpPr>
        <p:spPr bwMode="auto">
          <a:xfrm>
            <a:off x="3833276" y="2026458"/>
            <a:ext cx="1091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+mn-lt"/>
              </a:rPr>
              <a:t>program</a:t>
            </a:r>
          </a:p>
        </p:txBody>
      </p:sp>
      <p:sp>
        <p:nvSpPr>
          <p:cNvPr id="5136" name="Line 20"/>
          <p:cNvSpPr>
            <a:spLocks noChangeShapeType="1"/>
          </p:cNvSpPr>
          <p:nvPr/>
        </p:nvSpPr>
        <p:spPr bwMode="auto">
          <a:xfrm>
            <a:off x="5524500" y="5446732"/>
            <a:ext cx="776288" cy="34009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7" name="Line 21"/>
          <p:cNvSpPr>
            <a:spLocks noChangeShapeType="1"/>
          </p:cNvSpPr>
          <p:nvPr/>
        </p:nvSpPr>
        <p:spPr bwMode="auto">
          <a:xfrm flipV="1">
            <a:off x="2483768" y="3556971"/>
            <a:ext cx="800452" cy="3817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8" name="Line 22"/>
          <p:cNvSpPr>
            <a:spLocks noChangeShapeType="1"/>
          </p:cNvSpPr>
          <p:nvPr/>
        </p:nvSpPr>
        <p:spPr bwMode="auto">
          <a:xfrm flipV="1">
            <a:off x="2699792" y="4067512"/>
            <a:ext cx="599668" cy="1529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3460227" y="5766727"/>
            <a:ext cx="2216150" cy="646331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latin typeface="+mn-lt"/>
              </a:rPr>
              <a:t>read, write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>
                <a:latin typeface="+mn-lt"/>
              </a:rPr>
              <a:t>屬執行區域的指令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115888" y="4901752"/>
            <a:ext cx="936000" cy="1568450"/>
          </a:xfrm>
          <a:prstGeom prst="rect">
            <a:avLst/>
          </a:prstGeom>
          <a:solidFill>
            <a:srgbClr val="FEFC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latin typeface="+mn-lt"/>
              </a:rPr>
              <a:t>透過</a:t>
            </a:r>
            <a:r>
              <a:rPr lang="en-US" altLang="zh-TW" sz="1600" b="1" dirty="0">
                <a:latin typeface="+mn-lt"/>
              </a:rPr>
              <a:t>open</a:t>
            </a:r>
            <a:r>
              <a:rPr lang="zh-TW" altLang="en-US" sz="1600" b="1" dirty="0">
                <a:latin typeface="+mn-lt"/>
              </a:rPr>
              <a:t>指令設定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i/o unit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+mn-lt"/>
              </a:rPr>
              <a:t>=10</a:t>
            </a: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V="1">
            <a:off x="1049338" y="5342448"/>
            <a:ext cx="40599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8001000" y="4901752"/>
            <a:ext cx="936000" cy="1568450"/>
          </a:xfrm>
          <a:prstGeom prst="rect">
            <a:avLst/>
          </a:prstGeom>
          <a:solidFill>
            <a:srgbClr val="FEFC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latin typeface="+mn-lt"/>
              </a:rPr>
              <a:t>透過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+mn-lt"/>
              </a:rPr>
              <a:t>open</a:t>
            </a:r>
            <a:r>
              <a:rPr lang="zh-TW" altLang="en-US" sz="1600" b="1" dirty="0">
                <a:latin typeface="+mn-lt"/>
              </a:rPr>
              <a:t>指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 b="1" dirty="0">
                <a:latin typeface="+mn-lt"/>
              </a:rPr>
              <a:t>令設定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i/o unit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latin typeface="+mn-lt"/>
              </a:rPr>
              <a:t>=11</a:t>
            </a:r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 flipV="1">
            <a:off x="7560000" y="5347528"/>
            <a:ext cx="441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4" name="Rectangle 6"/>
          <p:cNvSpPr>
            <a:spLocks noChangeArrowheads="1"/>
          </p:cNvSpPr>
          <p:nvPr/>
        </p:nvSpPr>
        <p:spPr bwMode="auto">
          <a:xfrm>
            <a:off x="1259632" y="2849752"/>
            <a:ext cx="1542031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input </a:t>
            </a: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device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45" name="Rectangle 7"/>
          <p:cNvSpPr>
            <a:spLocks noChangeArrowheads="1"/>
          </p:cNvSpPr>
          <p:nvPr/>
        </p:nvSpPr>
        <p:spPr bwMode="auto">
          <a:xfrm>
            <a:off x="6074008" y="2849752"/>
            <a:ext cx="1724517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output device</a:t>
            </a:r>
            <a:endParaRPr lang="en-US" altLang="zh-TW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1188528" y="1857391"/>
            <a:ext cx="1713931" cy="92333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 smtClean="0">
                <a:latin typeface="+mn-lt"/>
              </a:rPr>
              <a:t>資料由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</a:rPr>
              <a:t>鍵盤</a:t>
            </a:r>
            <a:r>
              <a:rPr lang="zh-TW" altLang="en-US" sz="1800" b="1" dirty="0" smtClean="0">
                <a:latin typeface="+mn-lt"/>
              </a:rPr>
              <a:t>或</a:t>
            </a:r>
            <a:endParaRPr lang="en-US" altLang="zh-TW" sz="1800" b="1" dirty="0" smtClean="0"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 smtClean="0">
                <a:solidFill>
                  <a:srgbClr val="FF0000"/>
                </a:solidFill>
                <a:latin typeface="+mn-lt"/>
              </a:rPr>
              <a:t>檔案</a:t>
            </a:r>
            <a:r>
              <a:rPr lang="zh-TW" altLang="en-US" sz="1800" b="1" dirty="0" smtClean="0">
                <a:latin typeface="+mn-lt"/>
              </a:rPr>
              <a:t>輸入</a:t>
            </a:r>
            <a:r>
              <a:rPr lang="en-US" altLang="zh-TW" sz="1800" b="1" dirty="0">
                <a:latin typeface="+mn-lt"/>
              </a:rPr>
              <a:t>(</a:t>
            </a:r>
            <a:r>
              <a:rPr lang="zh-TW" altLang="en-US" sz="1800" b="1" dirty="0">
                <a:latin typeface="+mn-lt"/>
              </a:rPr>
              <a:t>讀入</a:t>
            </a:r>
            <a:r>
              <a:rPr lang="en-US" altLang="zh-TW" sz="1800" b="1" dirty="0">
                <a:latin typeface="+mn-lt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 dirty="0">
                <a:latin typeface="+mn-lt"/>
              </a:rPr>
              <a:t>Read</a:t>
            </a:r>
            <a:r>
              <a:rPr kumimoji="0" lang="zh-TW" altLang="en-US" sz="1800" b="1" dirty="0">
                <a:latin typeface="+mn-lt"/>
              </a:rPr>
              <a:t>指令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5958000" y="1856152"/>
            <a:ext cx="1944763" cy="92333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>
                <a:latin typeface="+mn-lt"/>
              </a:rPr>
              <a:t>資料輸出</a:t>
            </a:r>
            <a:r>
              <a:rPr lang="en-US" altLang="zh-TW" sz="1800" b="1" dirty="0">
                <a:latin typeface="+mn-lt"/>
              </a:rPr>
              <a:t>(</a:t>
            </a:r>
            <a:r>
              <a:rPr lang="zh-TW" altLang="en-US" sz="1800" b="1" dirty="0">
                <a:latin typeface="+mn-lt"/>
              </a:rPr>
              <a:t>列印出</a:t>
            </a:r>
            <a:r>
              <a:rPr lang="en-US" altLang="zh-TW" sz="1800" b="1" dirty="0" smtClean="0">
                <a:latin typeface="+mn-lt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b="1" dirty="0" smtClean="0">
                <a:latin typeface="+mn-lt"/>
              </a:rPr>
              <a:t>至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</a:rPr>
              <a:t>螢幕</a:t>
            </a:r>
            <a:r>
              <a:rPr lang="zh-TW" altLang="en-US" sz="1800" b="1" dirty="0" smtClean="0">
                <a:latin typeface="+mn-lt"/>
              </a:rPr>
              <a:t>或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</a:rPr>
              <a:t>檔案</a:t>
            </a:r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 b="1" dirty="0">
                <a:latin typeface="+mn-lt"/>
              </a:rPr>
              <a:t>Write</a:t>
            </a:r>
            <a:r>
              <a:rPr kumimoji="0" lang="zh-TW" altLang="en-US" sz="1800" b="1" dirty="0">
                <a:latin typeface="+mn-lt"/>
              </a:rPr>
              <a:t>指令</a:t>
            </a:r>
          </a:p>
        </p:txBody>
      </p:sp>
      <p:sp>
        <p:nvSpPr>
          <p:cNvPr id="34" name="矩形 33"/>
          <p:cNvSpPr/>
          <p:nvPr/>
        </p:nvSpPr>
        <p:spPr>
          <a:xfrm>
            <a:off x="2975496" y="1111256"/>
            <a:ext cx="4726271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0488" lvl="2">
              <a:defRPr/>
            </a:pPr>
            <a:r>
              <a:rPr kumimoji="0" lang="en-US" altLang="zh-TW" sz="2000" dirty="0">
                <a:solidFill>
                  <a:schemeClr val="tx1"/>
                </a:solidFill>
              </a:rPr>
              <a:t>open(10,file=</a:t>
            </a:r>
            <a:r>
              <a:rPr kumimoji="0" lang="en-US" altLang="zh-TW" sz="2000" dirty="0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 err="1">
                <a:solidFill>
                  <a:schemeClr val="tx1"/>
                </a:solidFill>
              </a:rPr>
              <a:t>input.txt</a:t>
            </a:r>
            <a:r>
              <a:rPr kumimoji="0" lang="en-US" altLang="zh-TW" sz="2000" dirty="0" err="1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 err="1">
                <a:solidFill>
                  <a:schemeClr val="tx1"/>
                </a:solidFill>
              </a:rPr>
              <a:t>,status</a:t>
            </a:r>
            <a:r>
              <a:rPr kumimoji="0" lang="en-US" altLang="zh-TW" sz="2000" dirty="0">
                <a:solidFill>
                  <a:schemeClr val="tx1"/>
                </a:solidFill>
              </a:rPr>
              <a:t>=</a:t>
            </a:r>
            <a:r>
              <a:rPr kumimoji="0" lang="en-US" altLang="zh-TW" sz="2000" dirty="0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>
                <a:solidFill>
                  <a:schemeClr val="tx1"/>
                </a:solidFill>
              </a:rPr>
              <a:t>old</a:t>
            </a:r>
            <a:r>
              <a:rPr kumimoji="0" lang="en-US" altLang="zh-TW" sz="2000" dirty="0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>
                <a:solidFill>
                  <a:schemeClr val="tx1"/>
                </a:solidFill>
              </a:rPr>
              <a:t> ) open(11,file=</a:t>
            </a:r>
            <a:r>
              <a:rPr kumimoji="0" lang="en-US" altLang="zh-TW" sz="2000" dirty="0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 err="1">
                <a:solidFill>
                  <a:schemeClr val="tx1"/>
                </a:solidFill>
                <a:cs typeface="Arial" charset="0"/>
              </a:rPr>
              <a:t>out</a:t>
            </a:r>
            <a:r>
              <a:rPr kumimoji="0" lang="en-US" altLang="zh-TW" sz="2000" dirty="0" err="1">
                <a:solidFill>
                  <a:schemeClr val="tx1"/>
                </a:solidFill>
              </a:rPr>
              <a:t>put.txt</a:t>
            </a:r>
            <a:r>
              <a:rPr kumimoji="0" lang="en-US" altLang="zh-TW" sz="2000" dirty="0" err="1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 err="1">
                <a:solidFill>
                  <a:schemeClr val="tx1"/>
                </a:solidFill>
              </a:rPr>
              <a:t>,status</a:t>
            </a:r>
            <a:r>
              <a:rPr kumimoji="0" lang="en-US" altLang="zh-TW" sz="2000" dirty="0">
                <a:solidFill>
                  <a:schemeClr val="tx1"/>
                </a:solidFill>
              </a:rPr>
              <a:t>= </a:t>
            </a:r>
            <a:r>
              <a:rPr kumimoji="0" lang="en-US" altLang="zh-TW" sz="2000" dirty="0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>
                <a:solidFill>
                  <a:schemeClr val="tx1"/>
                </a:solidFill>
              </a:rPr>
              <a:t>replace</a:t>
            </a:r>
            <a:r>
              <a:rPr kumimoji="0" lang="en-US" altLang="zh-TW" sz="2000" dirty="0">
                <a:solidFill>
                  <a:schemeClr val="tx1"/>
                </a:solidFill>
                <a:cs typeface="Arial" charset="0"/>
              </a:rPr>
              <a:t>'</a:t>
            </a:r>
            <a:r>
              <a:rPr kumimoji="0" lang="en-US" altLang="zh-TW" sz="200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cxnSp>
        <p:nvCxnSpPr>
          <p:cNvPr id="6" name="肘形接點 5"/>
          <p:cNvCxnSpPr>
            <a:stCxn id="34" idx="2"/>
            <a:endCxn id="18" idx="3"/>
          </p:cNvCxnSpPr>
          <p:nvPr/>
        </p:nvCxnSpPr>
        <p:spPr>
          <a:xfrm rot="5400000">
            <a:off x="4573839" y="2049861"/>
            <a:ext cx="1017599" cy="51198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rot="5400000" flipH="1" flipV="1">
            <a:off x="70310" y="1840222"/>
            <a:ext cx="3585060" cy="25380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/>
          <p:nvPr/>
        </p:nvCxnSpPr>
        <p:spPr>
          <a:xfrm rot="16200000" flipV="1">
            <a:off x="6354000" y="2831751"/>
            <a:ext cx="3276000" cy="8640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275013" y="2498576"/>
            <a:ext cx="1551630" cy="6321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55613" y="176808"/>
            <a:ext cx="8229600" cy="875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latin typeface="+mj-lt"/>
                <a:ea typeface="+mj-ea"/>
                <a:cs typeface="+mj-cs"/>
              </a:rPr>
              <a:t>檔案輸出入（</a:t>
            </a:r>
            <a:r>
              <a:rPr lang="en-US" altLang="zh-TW" sz="4400" b="1" dirty="0">
                <a:latin typeface="+mj-lt"/>
                <a:ea typeface="+mj-ea"/>
                <a:cs typeface="+mj-cs"/>
              </a:rPr>
              <a:t>file i/o</a:t>
            </a:r>
            <a:r>
              <a:rPr lang="zh-TW" altLang="en-US" sz="4400" b="1" dirty="0"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3269933" y="3913334"/>
            <a:ext cx="1551630" cy="2823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285172" y="5300174"/>
            <a:ext cx="2236787" cy="2823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5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457201" y="762000"/>
            <a:ext cx="8507288" cy="5835352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zh-TW" altLang="en-US" sz="2800" dirty="0" smtClean="0"/>
              <a:t>如何設定使得</a:t>
            </a:r>
            <a:r>
              <a:rPr kumimoji="0" lang="zh-TW" altLang="en-US" sz="2800" dirty="0" smtClean="0">
                <a:solidFill>
                  <a:srgbClr val="FF0000"/>
                </a:solidFill>
              </a:rPr>
              <a:t>檔案</a:t>
            </a:r>
            <a:r>
              <a:rPr kumimoji="0" lang="zh-TW" altLang="en-US" sz="2800" dirty="0" smtClean="0"/>
              <a:t>可做為</a:t>
            </a:r>
            <a:r>
              <a:rPr kumimoji="0" lang="zh-TW" altLang="en-US" sz="2800" dirty="0" smtClean="0">
                <a:solidFill>
                  <a:srgbClr val="FF0000"/>
                </a:solidFill>
              </a:rPr>
              <a:t>資料輸出或輸入</a:t>
            </a:r>
            <a:r>
              <a:rPr kumimoji="0" lang="zh-TW" altLang="en-US" sz="2800" dirty="0" smtClean="0"/>
              <a:t>使用</a:t>
            </a:r>
            <a:endParaRPr kumimoji="0" lang="en-US" altLang="zh-TW" sz="2800" dirty="0" smtClean="0"/>
          </a:p>
          <a:p>
            <a:pPr lvl="1" eaLnBrk="1" hangingPunct="1"/>
            <a:r>
              <a:rPr kumimoji="0" lang="zh-TW" altLang="en-US" sz="2400" dirty="0" smtClean="0"/>
              <a:t>首先</a:t>
            </a:r>
            <a:r>
              <a:rPr kumimoji="0" lang="zh-TW" altLang="zh-TW" sz="2400" dirty="0" smtClean="0"/>
              <a:t>，</a:t>
            </a:r>
            <a:r>
              <a:rPr kumimoji="0" lang="zh-TW" altLang="en-US" sz="2400" dirty="0" smtClean="0"/>
              <a:t>透過</a:t>
            </a:r>
            <a:r>
              <a:rPr lang="en-US" altLang="zh-TW" sz="2400" dirty="0" smtClean="0"/>
              <a:t>open</a:t>
            </a:r>
            <a:r>
              <a:rPr lang="zh-TW" altLang="en-US" sz="2400" dirty="0" smtClean="0"/>
              <a:t>指令設定</a:t>
            </a:r>
            <a:r>
              <a:rPr lang="en-US" altLang="zh-TW" sz="2400" dirty="0" smtClean="0"/>
              <a:t>files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devices</a:t>
            </a:r>
            <a:r>
              <a:rPr lang="zh-TW" altLang="en-US" sz="2400" dirty="0" smtClean="0"/>
              <a:t>之</a:t>
            </a:r>
            <a:r>
              <a:rPr lang="en-US" altLang="zh-TW" sz="2400" dirty="0" smtClean="0"/>
              <a:t>i/o</a:t>
            </a:r>
            <a:r>
              <a:rPr lang="zh-TW" altLang="en-US" sz="2400" dirty="0" smtClean="0"/>
              <a:t>代號（</a:t>
            </a:r>
            <a:r>
              <a:rPr lang="en-US" altLang="zh-TW" sz="2400" dirty="0" smtClean="0"/>
              <a:t>i/o unit number</a:t>
            </a:r>
            <a:r>
              <a:rPr lang="zh-TW" altLang="en-US" sz="2400" dirty="0" smtClean="0"/>
              <a:t>）</a:t>
            </a:r>
            <a:endParaRPr kumimoji="0" lang="zh-TW" altLang="en-US" sz="24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kumimoji="0" lang="zh-TW" altLang="en-US" sz="2200" dirty="0" smtClean="0"/>
              <a:t>例：</a:t>
            </a:r>
            <a:r>
              <a:rPr kumimoji="0" lang="en-US" altLang="zh-TW" sz="2200" dirty="0" smtClean="0"/>
              <a:t>open(</a:t>
            </a:r>
            <a:r>
              <a:rPr kumimoji="0" lang="en-US" altLang="zh-TW" sz="2200" dirty="0" smtClean="0">
                <a:solidFill>
                  <a:srgbClr val="FF0000"/>
                </a:solidFill>
              </a:rPr>
              <a:t>10</a:t>
            </a:r>
            <a:r>
              <a:rPr kumimoji="0" lang="en-US" altLang="zh-TW" sz="2200" dirty="0" smtClean="0"/>
              <a:t>,file=</a:t>
            </a:r>
            <a:r>
              <a:rPr kumimoji="0" lang="en-US" altLang="zh-TW" sz="2200" dirty="0" smtClean="0">
                <a:cs typeface="Arial" charset="0"/>
              </a:rPr>
              <a:t>'</a:t>
            </a:r>
            <a:r>
              <a:rPr kumimoji="0" lang="en-US" altLang="zh-TW" sz="2200" dirty="0" err="1" smtClean="0">
                <a:solidFill>
                  <a:srgbClr val="FF0000"/>
                </a:solidFill>
              </a:rPr>
              <a:t>input.txt</a:t>
            </a:r>
            <a:r>
              <a:rPr kumimoji="0" lang="en-US" altLang="zh-TW" sz="2200" dirty="0" err="1" smtClean="0">
                <a:cs typeface="Arial" charset="0"/>
              </a:rPr>
              <a:t>'</a:t>
            </a:r>
            <a:r>
              <a:rPr kumimoji="0" lang="en-US" altLang="zh-TW" sz="2200" dirty="0" err="1" smtClean="0"/>
              <a:t>,status</a:t>
            </a:r>
            <a:r>
              <a:rPr kumimoji="0" lang="en-US" altLang="zh-TW" sz="2200" dirty="0" smtClean="0"/>
              <a:t>=</a:t>
            </a:r>
            <a:r>
              <a:rPr kumimoji="0" lang="en-US" altLang="zh-TW" sz="2200" dirty="0" smtClean="0">
                <a:cs typeface="Arial" charset="0"/>
              </a:rPr>
              <a:t>'</a:t>
            </a:r>
            <a:r>
              <a:rPr kumimoji="0" lang="en-US" altLang="zh-TW" sz="2200" dirty="0" smtClean="0"/>
              <a:t>old</a:t>
            </a:r>
            <a:r>
              <a:rPr kumimoji="0" lang="en-US" altLang="zh-TW" sz="2200" dirty="0" smtClean="0">
                <a:cs typeface="Arial" charset="0"/>
              </a:rPr>
              <a:t>'</a:t>
            </a:r>
            <a:r>
              <a:rPr kumimoji="0" lang="en-US" altLang="zh-TW" sz="2200" dirty="0" smtClean="0"/>
              <a:t> )</a:t>
            </a:r>
          </a:p>
          <a:p>
            <a:pPr lvl="2" eaLnBrk="1" hangingPunct="1">
              <a:buFont typeface="Wingdings" pitchFamily="2" charset="2"/>
              <a:buNone/>
            </a:pPr>
            <a:r>
              <a:rPr kumimoji="0" lang="en-US" altLang="zh-TW" sz="2200" dirty="0" smtClean="0"/>
              <a:t>         </a:t>
            </a:r>
            <a:r>
              <a:rPr kumimoji="0" lang="zh-TW" altLang="en-US" sz="2200" dirty="0" smtClean="0"/>
              <a:t>  </a:t>
            </a:r>
            <a:r>
              <a:rPr kumimoji="0" lang="en-US" altLang="zh-TW" sz="2200" dirty="0" smtClean="0"/>
              <a:t> open(</a:t>
            </a:r>
            <a:r>
              <a:rPr kumimoji="0" lang="en-US" altLang="zh-TW" sz="2200" dirty="0" smtClean="0">
                <a:solidFill>
                  <a:srgbClr val="FF0000"/>
                </a:solidFill>
              </a:rPr>
              <a:t>11</a:t>
            </a:r>
            <a:r>
              <a:rPr kumimoji="0" lang="en-US" altLang="zh-TW" sz="2200" dirty="0" smtClean="0"/>
              <a:t>,file=</a:t>
            </a:r>
            <a:r>
              <a:rPr kumimoji="0" lang="en-US" altLang="zh-TW" sz="2200" dirty="0" smtClean="0">
                <a:cs typeface="Arial" charset="0"/>
              </a:rPr>
              <a:t>'</a:t>
            </a:r>
            <a:r>
              <a:rPr kumimoji="0" lang="en-US" altLang="zh-TW" sz="2200" dirty="0" err="1" smtClean="0">
                <a:solidFill>
                  <a:srgbClr val="FF0000"/>
                </a:solidFill>
                <a:cs typeface="Arial" charset="0"/>
              </a:rPr>
              <a:t>out</a:t>
            </a:r>
            <a:r>
              <a:rPr kumimoji="0" lang="en-US" altLang="zh-TW" sz="2200" dirty="0" err="1" smtClean="0">
                <a:solidFill>
                  <a:srgbClr val="FF0000"/>
                </a:solidFill>
              </a:rPr>
              <a:t>put.txt</a:t>
            </a:r>
            <a:r>
              <a:rPr kumimoji="0" lang="en-US" altLang="zh-TW" sz="2200" dirty="0" err="1" smtClean="0">
                <a:cs typeface="Arial" charset="0"/>
              </a:rPr>
              <a:t>'</a:t>
            </a:r>
            <a:r>
              <a:rPr kumimoji="0" lang="en-US" altLang="zh-TW" sz="2200" dirty="0" err="1" smtClean="0"/>
              <a:t>,status</a:t>
            </a:r>
            <a:r>
              <a:rPr kumimoji="0" lang="en-US" altLang="zh-TW" sz="2200" dirty="0" smtClean="0"/>
              <a:t>= </a:t>
            </a:r>
            <a:r>
              <a:rPr kumimoji="0" lang="en-US" altLang="zh-TW" sz="2200" dirty="0" smtClean="0">
                <a:cs typeface="Arial" charset="0"/>
              </a:rPr>
              <a:t>'</a:t>
            </a:r>
            <a:r>
              <a:rPr kumimoji="0" lang="en-US" altLang="zh-TW" sz="2200" dirty="0" smtClean="0"/>
              <a:t>replace</a:t>
            </a:r>
            <a:r>
              <a:rPr kumimoji="0" lang="en-US" altLang="zh-TW" sz="2200" dirty="0" smtClean="0">
                <a:cs typeface="Arial" charset="0"/>
              </a:rPr>
              <a:t>'</a:t>
            </a:r>
            <a:r>
              <a:rPr kumimoji="0" lang="en-US" altLang="zh-TW" sz="2200" dirty="0" smtClean="0"/>
              <a:t> )</a:t>
            </a:r>
          </a:p>
          <a:p>
            <a:pPr lvl="3" eaLnBrk="1" hangingPunct="1"/>
            <a:r>
              <a:rPr kumimoji="0" lang="zh-TW" altLang="en-US" sz="2200" dirty="0" smtClean="0"/>
              <a:t>開啟檔案</a:t>
            </a:r>
            <a:r>
              <a:rPr kumimoji="0" lang="en-US" altLang="zh-TW" sz="2200" dirty="0" smtClean="0"/>
              <a:t>input.txt</a:t>
            </a:r>
            <a:r>
              <a:rPr kumimoji="0" lang="zh-TW" altLang="zh-TW" sz="2200" dirty="0" smtClean="0"/>
              <a:t>，同時設定</a:t>
            </a:r>
            <a:r>
              <a:rPr kumimoji="0" lang="zh-TW" altLang="en-US" sz="2200" dirty="0" smtClean="0"/>
              <a:t>其</a:t>
            </a:r>
            <a:r>
              <a:rPr lang="en-US" altLang="zh-TW" sz="2200" dirty="0" smtClean="0"/>
              <a:t>i/o unit number</a:t>
            </a:r>
            <a:r>
              <a:rPr lang="zh-TW" altLang="en-US" sz="2200" dirty="0" smtClean="0"/>
              <a:t>為</a:t>
            </a:r>
            <a:r>
              <a:rPr lang="en-US" altLang="zh-TW" sz="2200" dirty="0" smtClean="0"/>
              <a:t>10</a:t>
            </a:r>
          </a:p>
          <a:p>
            <a:pPr lvl="3" eaLnBrk="1" hangingPunct="1"/>
            <a:r>
              <a:rPr kumimoji="0" lang="zh-TW" altLang="en-US" sz="2200" dirty="0" smtClean="0"/>
              <a:t>開啟檔案</a:t>
            </a:r>
            <a:r>
              <a:rPr kumimoji="0" lang="en-US" altLang="zh-TW" sz="2200" dirty="0" smtClean="0"/>
              <a:t>output.txt</a:t>
            </a:r>
            <a:r>
              <a:rPr kumimoji="0" lang="zh-TW" altLang="zh-TW" sz="2200" dirty="0" smtClean="0"/>
              <a:t>，同時設定</a:t>
            </a:r>
            <a:r>
              <a:rPr kumimoji="0" lang="zh-TW" altLang="en-US" sz="2200" dirty="0" smtClean="0"/>
              <a:t>其</a:t>
            </a:r>
            <a:r>
              <a:rPr lang="en-US" altLang="zh-TW" sz="2200" dirty="0" smtClean="0"/>
              <a:t>i/o unit number</a:t>
            </a:r>
            <a:r>
              <a:rPr lang="zh-TW" altLang="en-US" sz="2200" dirty="0" smtClean="0"/>
              <a:t>為</a:t>
            </a:r>
            <a:r>
              <a:rPr lang="en-US" altLang="zh-TW" sz="2200" dirty="0" smtClean="0"/>
              <a:t>11</a:t>
            </a:r>
            <a:endParaRPr kumimoji="0" lang="en-US" altLang="zh-TW" sz="2200" dirty="0" smtClean="0"/>
          </a:p>
          <a:p>
            <a:pPr lvl="1">
              <a:spcBef>
                <a:spcPts val="1200"/>
              </a:spcBef>
            </a:pPr>
            <a:r>
              <a:rPr kumimoji="0" lang="zh-TW" altLang="en-US" sz="2400" dirty="0" smtClean="0"/>
              <a:t>之後，要</a:t>
            </a:r>
            <a:r>
              <a:rPr lang="zh-TW" altLang="en-US" sz="2400" dirty="0" smtClean="0"/>
              <a:t>使用某個</a:t>
            </a:r>
            <a:r>
              <a:rPr lang="en-US" altLang="zh-TW" sz="2400" dirty="0" smtClean="0"/>
              <a:t>file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device</a:t>
            </a:r>
            <a:r>
              <a:rPr lang="zh-TW" altLang="en-US" sz="2400" dirty="0" smtClean="0"/>
              <a:t>作資料輸出或輸入時</a:t>
            </a:r>
            <a:r>
              <a:rPr lang="zh-TW" altLang="zh-TW" sz="2400" dirty="0" smtClean="0"/>
              <a:t>，僅需將其</a:t>
            </a:r>
            <a:r>
              <a:rPr lang="en-US" altLang="zh-TW" sz="2400" dirty="0"/>
              <a:t>i/o </a:t>
            </a:r>
            <a:r>
              <a:rPr kumimoji="0" lang="en-US" altLang="zh-TW" sz="2400" dirty="0" smtClean="0"/>
              <a:t>unit number</a:t>
            </a:r>
            <a:r>
              <a:rPr kumimoji="0" lang="zh-TW" altLang="en-US" sz="2400" dirty="0" smtClean="0"/>
              <a:t>寫在</a:t>
            </a:r>
            <a:r>
              <a:rPr kumimoji="0" lang="en-US" altLang="zh-TW" sz="2400" dirty="0" smtClean="0"/>
              <a:t>read</a:t>
            </a:r>
            <a:r>
              <a:rPr kumimoji="0" lang="zh-TW" altLang="en-US" sz="2400" dirty="0" smtClean="0"/>
              <a:t>或</a:t>
            </a:r>
            <a:r>
              <a:rPr kumimoji="0" lang="en-US" altLang="zh-TW" sz="2400" dirty="0" smtClean="0"/>
              <a:t>write</a:t>
            </a:r>
            <a:r>
              <a:rPr kumimoji="0" lang="zh-TW" altLang="en-US" sz="2400" dirty="0" smtClean="0"/>
              <a:t>指令內即可</a:t>
            </a:r>
            <a:endParaRPr lang="zh-TW" altLang="en-US" sz="2400" dirty="0" smtClean="0"/>
          </a:p>
          <a:p>
            <a:pPr lvl="2"/>
            <a:r>
              <a:rPr kumimoji="0" lang="en-US" altLang="zh-TW" sz="2200" dirty="0" smtClean="0"/>
              <a:t>read(</a:t>
            </a:r>
            <a:r>
              <a:rPr kumimoji="0" lang="en-US" altLang="zh-TW" sz="2200" dirty="0" smtClean="0">
                <a:solidFill>
                  <a:srgbClr val="FF0000"/>
                </a:solidFill>
              </a:rPr>
              <a:t>10</a:t>
            </a:r>
            <a:r>
              <a:rPr kumimoji="0" lang="en-US" altLang="zh-TW" sz="2200" dirty="0" smtClean="0"/>
              <a:t>,*)</a:t>
            </a:r>
            <a:r>
              <a:rPr kumimoji="0" lang="zh-TW" altLang="en-US" sz="2200" dirty="0" smtClean="0"/>
              <a:t>：由</a:t>
            </a:r>
            <a:r>
              <a:rPr lang="en-US" altLang="zh-TW" sz="2200" dirty="0"/>
              <a:t>i/o </a:t>
            </a:r>
            <a:r>
              <a:rPr kumimoji="0" lang="en-US" altLang="zh-TW" sz="2200" dirty="0" smtClean="0"/>
              <a:t>unit number</a:t>
            </a:r>
            <a:r>
              <a:rPr kumimoji="0" lang="zh-TW" altLang="en-US" sz="2200" dirty="0" smtClean="0"/>
              <a:t>為</a:t>
            </a:r>
            <a:r>
              <a:rPr kumimoji="0" lang="en-US" altLang="zh-TW" sz="2200" dirty="0" smtClean="0"/>
              <a:t>10</a:t>
            </a:r>
            <a:r>
              <a:rPr kumimoji="0" lang="zh-TW" altLang="en-US" sz="2200" dirty="0" smtClean="0"/>
              <a:t>的</a:t>
            </a:r>
            <a:r>
              <a:rPr kumimoji="0" lang="en-US" altLang="zh-TW" sz="2200" dirty="0" smtClean="0"/>
              <a:t>file(input.txt)</a:t>
            </a:r>
            <a:r>
              <a:rPr kumimoji="0" lang="zh-TW" altLang="en-US" sz="2200" dirty="0" smtClean="0"/>
              <a:t>讀入資料</a:t>
            </a:r>
          </a:p>
          <a:p>
            <a:pPr lvl="2"/>
            <a:r>
              <a:rPr kumimoji="0" lang="en-US" altLang="zh-TW" sz="2200" dirty="0" smtClean="0"/>
              <a:t>write(</a:t>
            </a:r>
            <a:r>
              <a:rPr kumimoji="0" lang="en-US" altLang="zh-TW" sz="2200" dirty="0" smtClean="0">
                <a:solidFill>
                  <a:srgbClr val="FF0000"/>
                </a:solidFill>
              </a:rPr>
              <a:t>11</a:t>
            </a:r>
            <a:r>
              <a:rPr kumimoji="0" lang="en-US" altLang="zh-TW" sz="2200" dirty="0" smtClean="0"/>
              <a:t>,*)</a:t>
            </a:r>
            <a:r>
              <a:rPr kumimoji="0" lang="zh-TW" altLang="en-US" sz="2200" dirty="0" smtClean="0"/>
              <a:t>：將資料輸出至</a:t>
            </a:r>
            <a:r>
              <a:rPr lang="en-US" altLang="zh-TW" sz="2200" dirty="0"/>
              <a:t>i/o </a:t>
            </a:r>
            <a:r>
              <a:rPr kumimoji="0" lang="en-US" altLang="zh-TW" sz="2200" dirty="0" smtClean="0"/>
              <a:t>unit number</a:t>
            </a:r>
            <a:r>
              <a:rPr kumimoji="0" lang="zh-TW" altLang="en-US" sz="2200" dirty="0" smtClean="0"/>
              <a:t>為</a:t>
            </a:r>
            <a:r>
              <a:rPr kumimoji="0" lang="en-US" altLang="zh-TW" sz="2200" dirty="0" smtClean="0"/>
              <a:t>11</a:t>
            </a:r>
            <a:r>
              <a:rPr kumimoji="0" lang="zh-TW" altLang="en-US" sz="2200" dirty="0" smtClean="0"/>
              <a:t>的</a:t>
            </a:r>
            <a:endParaRPr kumimoji="0" lang="en-US" altLang="zh-TW" sz="2200" dirty="0" smtClean="0"/>
          </a:p>
          <a:p>
            <a:pPr marL="914400" lvl="2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                      </a:t>
            </a:r>
            <a:r>
              <a:rPr kumimoji="0" lang="en-US" altLang="zh-TW" sz="2200" dirty="0" smtClean="0"/>
              <a:t>file(output.txt)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860032" y="122732"/>
            <a:ext cx="3672408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input.txt</a:t>
            </a:r>
            <a:r>
              <a:rPr lang="zh-TW" altLang="en-US" b="1" dirty="0" smtClean="0">
                <a:solidFill>
                  <a:schemeClr val="tx1"/>
                </a:solidFill>
              </a:rPr>
              <a:t>及</a:t>
            </a:r>
            <a:r>
              <a:rPr lang="en-US" altLang="zh-TW" b="1" dirty="0" smtClean="0">
                <a:solidFill>
                  <a:srgbClr val="FF0000"/>
                </a:solidFill>
              </a:rPr>
              <a:t>output.txt</a:t>
            </a:r>
            <a:r>
              <a:rPr lang="zh-TW" altLang="en-US" b="1" dirty="0" smtClean="0">
                <a:solidFill>
                  <a:schemeClr val="tx1"/>
                </a:solidFill>
              </a:rPr>
              <a:t>為</a:t>
            </a:r>
            <a:r>
              <a:rPr kumimoji="1" lang="zh-TW" altLang="en-US" b="1" dirty="0" smtClean="0">
                <a:solidFill>
                  <a:schemeClr val="tx1"/>
                </a:solidFill>
                <a:ea typeface="新細明體" pitchFamily="18" charset="-120"/>
              </a:rPr>
              <a:t>可用</a:t>
            </a:r>
            <a:r>
              <a:rPr kumimoji="1" lang="en-US" altLang="zh-TW" b="1" dirty="0" smtClean="0">
                <a:solidFill>
                  <a:schemeClr val="tx1"/>
                </a:solidFill>
                <a:ea typeface="新細明體" pitchFamily="18" charset="-120"/>
              </a:rPr>
              <a:t>window</a:t>
            </a:r>
            <a:r>
              <a:rPr kumimoji="1" lang="zh-TW" altLang="en-US" b="1" dirty="0">
                <a:solidFill>
                  <a:schemeClr val="tx1"/>
                </a:solidFill>
                <a:ea typeface="新細明體" pitchFamily="18" charset="-120"/>
              </a:rPr>
              <a:t>系統</a:t>
            </a:r>
            <a:r>
              <a:rPr kumimoji="1" lang="zh-TW" altLang="en-US" b="1" dirty="0" smtClean="0">
                <a:solidFill>
                  <a:schemeClr val="tx1"/>
                </a:solidFill>
                <a:ea typeface="新細明體" pitchFamily="18" charset="-120"/>
              </a:rPr>
              <a:t>中的</a:t>
            </a:r>
            <a:r>
              <a:rPr kumimoji="1" lang="zh-TW" altLang="en-US" b="1" dirty="0" smtClean="0">
                <a:solidFill>
                  <a:srgbClr val="FF0000"/>
                </a:solidFill>
                <a:ea typeface="新細明體" pitchFamily="18" charset="-120"/>
              </a:rPr>
              <a:t>記事本</a:t>
            </a:r>
            <a:r>
              <a:rPr kumimoji="1" lang="zh-TW" altLang="en-US" b="1" dirty="0">
                <a:solidFill>
                  <a:schemeClr val="tx1"/>
                </a:solidFill>
                <a:ea typeface="新細明體" pitchFamily="18" charset="-120"/>
              </a:rPr>
              <a:t>編輯之檔案</a:t>
            </a:r>
            <a:endParaRPr lang="zh-TW" altLang="en-US" b="1" dirty="0"/>
          </a:p>
        </p:txBody>
      </p:sp>
      <p:cxnSp>
        <p:nvCxnSpPr>
          <p:cNvPr id="7" name="肘形接點 6"/>
          <p:cNvCxnSpPr>
            <a:stCxn id="3" idx="1"/>
          </p:cNvCxnSpPr>
          <p:nvPr/>
        </p:nvCxnSpPr>
        <p:spPr>
          <a:xfrm rot="10800000" flipV="1">
            <a:off x="4247964" y="410764"/>
            <a:ext cx="612068" cy="1722092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1419" name="Group 13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0428138"/>
              </p:ext>
            </p:extLst>
          </p:nvPr>
        </p:nvGraphicFramePr>
        <p:xfrm>
          <a:off x="1219200" y="990600"/>
          <a:ext cx="7543800" cy="4729164"/>
        </p:xfrm>
        <a:graphic>
          <a:graphicData uri="http://schemas.openxmlformats.org/drawingml/2006/table">
            <a:tbl>
              <a:tblPr/>
              <a:tblGrid>
                <a:gridCol w="1555750"/>
                <a:gridCol w="5988050"/>
              </a:tblGrid>
              <a:tr h="48096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status=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charset="0"/>
                        </a:rPr>
                        <a:t>'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new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charset="0"/>
                        </a:rPr>
                        <a:t>'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or 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charset="0"/>
                        </a:rPr>
                        <a:t>'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…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charset="0"/>
                        </a:rPr>
                        <a:t>'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8904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new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所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要開啟的檔案在電腦裡面並不存在，因此電腦會自動建立一個新的空白檔案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old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所</a:t>
                      </a: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要開啟的檔案在電腦裡面已經存在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replace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不管檔案是否已經存在，電腦會自動建立一個新的空白檔案；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若檔案已存在，電腦會先刪除該檔案後，再建立一個新的空白檔案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scratch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CD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開啟一個暫存檔，這個時候</a:t>
                      </a:r>
                      <a:r>
                        <a:rPr kumimoji="1" lang="zh-TW" alt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不需要設定檔案名稱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，暫存檔於程式結束後自動移除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CD2"/>
                    </a:solidFill>
                  </a:tcPr>
                </a:tc>
              </a:tr>
              <a:tr h="8650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unknowm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內定值，由編輯器自訂，一般和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replace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的效果一樣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" y="1196752"/>
            <a:ext cx="6722018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40968"/>
            <a:ext cx="684025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296044"/>
            <a:ext cx="8496437" cy="61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zh-TW" altLang="en-US" dirty="0" smtClean="0"/>
              <a:t>在</a:t>
            </a:r>
            <a:r>
              <a:rPr lang="en-US" altLang="zh-TW" dirty="0" smtClean="0"/>
              <a:t>visual studio</a:t>
            </a:r>
            <a:r>
              <a:rPr lang="zh-TW" altLang="en-US" dirty="0" smtClean="0"/>
              <a:t>尋找檔案</a:t>
            </a:r>
            <a:r>
              <a:rPr lang="en-US" altLang="zh-TW" dirty="0" smtClean="0"/>
              <a:t>input.txt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output.txt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1979712" y="908720"/>
            <a:ext cx="468052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點選</a:t>
            </a:r>
            <a:r>
              <a:rPr lang="zh-TW" altLang="en-US" b="1" dirty="0" smtClean="0">
                <a:solidFill>
                  <a:srgbClr val="FF0000"/>
                </a:solidFill>
              </a:rPr>
              <a:t>左上角</a:t>
            </a:r>
            <a:r>
              <a:rPr lang="en-US" altLang="zh-TW" b="1" dirty="0" smtClean="0">
                <a:solidFill>
                  <a:srgbClr val="FF0000"/>
                </a:solidFill>
              </a:rPr>
              <a:t>File</a:t>
            </a:r>
            <a:r>
              <a:rPr lang="zh-TW" altLang="en-US" b="1" dirty="0" smtClean="0">
                <a:solidFill>
                  <a:srgbClr val="FF0000"/>
                </a:solidFill>
              </a:rPr>
              <a:t>底下的</a:t>
            </a:r>
            <a:r>
              <a:rPr lang="en-US" altLang="zh-TW" b="1" dirty="0" smtClean="0">
                <a:solidFill>
                  <a:srgbClr val="FF0000"/>
                </a:solidFill>
              </a:rPr>
              <a:t>open</a:t>
            </a:r>
            <a:r>
              <a:rPr lang="zh-TW" altLang="en-US" b="1" dirty="0" smtClean="0">
                <a:solidFill>
                  <a:srgbClr val="FF0000"/>
                </a:solidFill>
              </a:rPr>
              <a:t>及</a:t>
            </a:r>
            <a:r>
              <a:rPr lang="en-US" altLang="zh-TW" b="1" dirty="0" smtClean="0">
                <a:solidFill>
                  <a:srgbClr val="FF0000"/>
                </a:solidFill>
              </a:rPr>
              <a:t>open</a:t>
            </a:r>
            <a:r>
              <a:rPr lang="zh-TW" altLang="en-US" b="1" dirty="0" smtClean="0">
                <a:solidFill>
                  <a:srgbClr val="FF0000"/>
                </a:solidFill>
              </a:rPr>
              <a:t>內之</a:t>
            </a:r>
            <a:r>
              <a:rPr lang="en-US" altLang="zh-TW" b="1" dirty="0" smtClean="0">
                <a:solidFill>
                  <a:srgbClr val="FF0000"/>
                </a:solidFill>
              </a:rPr>
              <a:t>File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512" y="1412776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851920" y="2276872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39552" y="1844824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5400000">
            <a:off x="4076748" y="3086962"/>
            <a:ext cx="82809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523205" y="3933056"/>
            <a:ext cx="1224136" cy="36004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程式檔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5419" y="5403330"/>
            <a:ext cx="1512168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input.txt</a:t>
            </a:r>
            <a:r>
              <a:rPr lang="zh-TW" altLang="en-US" dirty="0">
                <a:solidFill>
                  <a:srgbClr val="FF0000"/>
                </a:solidFill>
              </a:rPr>
              <a:t>及</a:t>
            </a:r>
            <a:r>
              <a:rPr lang="en-US" altLang="zh-TW" dirty="0" smtClean="0">
                <a:solidFill>
                  <a:srgbClr val="FF0000"/>
                </a:solidFill>
              </a:rPr>
              <a:t>output.txt</a:t>
            </a:r>
            <a:r>
              <a:rPr lang="zh-TW" altLang="en-US" dirty="0" smtClean="0">
                <a:solidFill>
                  <a:srgbClr val="FF0000"/>
                </a:solidFill>
              </a:rPr>
              <a:t>檔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3995936" y="4350936"/>
            <a:ext cx="1728192" cy="374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肘形接點 12"/>
          <p:cNvCxnSpPr>
            <a:stCxn id="14" idx="1"/>
            <a:endCxn id="11" idx="0"/>
          </p:cNvCxnSpPr>
          <p:nvPr/>
        </p:nvCxnSpPr>
        <p:spPr>
          <a:xfrm rot="10800000" flipV="1">
            <a:off x="4860033" y="4113076"/>
            <a:ext cx="663173" cy="23786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754776" y="4840684"/>
            <a:ext cx="1296144" cy="525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肘形接點 17"/>
          <p:cNvCxnSpPr>
            <a:stCxn id="15" idx="1"/>
            <a:endCxn id="16" idx="4"/>
          </p:cNvCxnSpPr>
          <p:nvPr/>
        </p:nvCxnSpPr>
        <p:spPr>
          <a:xfrm rot="10800000">
            <a:off x="4402849" y="5365820"/>
            <a:ext cx="892571" cy="325543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7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47630"/>
            <a:ext cx="684025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296044"/>
            <a:ext cx="8496437" cy="61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zh-TW" altLang="en-US" dirty="0" smtClean="0"/>
              <a:t>在</a:t>
            </a:r>
            <a:r>
              <a:rPr lang="en-US" altLang="zh-TW" dirty="0" smtClean="0"/>
              <a:t>visual studio</a:t>
            </a:r>
            <a:r>
              <a:rPr lang="zh-TW" altLang="en-US" dirty="0" smtClean="0"/>
              <a:t>尋找檔案</a:t>
            </a:r>
            <a:r>
              <a:rPr lang="en-US" altLang="zh-TW" dirty="0" smtClean="0"/>
              <a:t>input.txt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output.txt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699792" y="1988840"/>
            <a:ext cx="4176464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點選</a:t>
            </a:r>
            <a:r>
              <a:rPr lang="en-US" altLang="zh-TW" b="1" dirty="0" smtClean="0">
                <a:solidFill>
                  <a:srgbClr val="FF0000"/>
                </a:solidFill>
              </a:rPr>
              <a:t>input</a:t>
            </a:r>
            <a:r>
              <a:rPr lang="zh-TW" altLang="en-US" b="1" dirty="0" smtClean="0">
                <a:solidFill>
                  <a:srgbClr val="FF0000"/>
                </a:solidFill>
              </a:rPr>
              <a:t>及</a:t>
            </a:r>
            <a:r>
              <a:rPr lang="en-US" altLang="zh-TW" b="1" dirty="0" smtClean="0">
                <a:solidFill>
                  <a:srgbClr val="FF0000"/>
                </a:solidFill>
              </a:rPr>
              <a:t>output</a:t>
            </a:r>
            <a:r>
              <a:rPr lang="zh-TW" altLang="en-US" b="1" dirty="0" smtClean="0">
                <a:solidFill>
                  <a:srgbClr val="FF0000"/>
                </a:solidFill>
              </a:rPr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就</a:t>
            </a:r>
            <a:r>
              <a:rPr lang="zh-TW" altLang="en-US" b="1" dirty="0" smtClean="0">
                <a:solidFill>
                  <a:srgbClr val="FF0000"/>
                </a:solidFill>
              </a:rPr>
              <a:t>能看到其內容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1763688" y="2545762"/>
            <a:ext cx="1080120" cy="523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4539"/>
            <a:ext cx="324036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87" y="3533508"/>
            <a:ext cx="6097302" cy="284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837633" y="3967818"/>
            <a:ext cx="1944216" cy="42811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input.txt</a:t>
            </a:r>
            <a:r>
              <a:rPr lang="zh-TW" altLang="en-US" dirty="0" smtClean="0">
                <a:solidFill>
                  <a:srgbClr val="FF0000"/>
                </a:solidFill>
              </a:rPr>
              <a:t>檔案內容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89350" y="3993347"/>
            <a:ext cx="2232248" cy="42811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output.txt</a:t>
            </a:r>
            <a:r>
              <a:rPr lang="zh-TW" altLang="en-US" dirty="0" smtClean="0">
                <a:solidFill>
                  <a:srgbClr val="FF0000"/>
                </a:solidFill>
              </a:rPr>
              <a:t>檔案內容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>
            <a:stCxn id="7" idx="4"/>
            <a:endCxn id="21" idx="0"/>
          </p:cNvCxnSpPr>
          <p:nvPr/>
        </p:nvCxnSpPr>
        <p:spPr>
          <a:xfrm flipH="1">
            <a:off x="1809741" y="3068959"/>
            <a:ext cx="494007" cy="8988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22" idx="0"/>
          </p:cNvCxnSpPr>
          <p:nvPr/>
        </p:nvCxnSpPr>
        <p:spPr>
          <a:xfrm>
            <a:off x="2303748" y="3068959"/>
            <a:ext cx="3901726" cy="9243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257800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kumimoji="0" lang="zh-TW" altLang="en-US" b="1" dirty="0" smtClean="0">
                <a:solidFill>
                  <a:srgbClr val="0000FF"/>
                </a:solidFill>
              </a:rPr>
              <a:t>資料輸入檔案</a:t>
            </a:r>
            <a:r>
              <a:rPr kumimoji="0" lang="zh-TW" altLang="en-US" dirty="0" smtClean="0"/>
              <a:t>須放置於</a:t>
            </a:r>
            <a:r>
              <a:rPr kumimoji="0" lang="zh-TW" altLang="en-US" b="1" dirty="0" smtClean="0">
                <a:solidFill>
                  <a:srgbClr val="0000FF"/>
                </a:solidFill>
              </a:rPr>
              <a:t>程式檔所在的</a:t>
            </a:r>
            <a:r>
              <a:rPr kumimoji="0" lang="en-US" altLang="zh-TW" b="1" dirty="0" smtClean="0">
                <a:solidFill>
                  <a:srgbClr val="0000FF"/>
                </a:solidFill>
              </a:rPr>
              <a:t>folder</a:t>
            </a:r>
            <a:r>
              <a:rPr kumimoji="0" lang="zh-TW" altLang="en-US" dirty="0" smtClean="0">
                <a:latin typeface="新細明體" charset="-120"/>
              </a:rPr>
              <a:t>（資料夾）</a:t>
            </a:r>
            <a:r>
              <a:rPr kumimoji="0" lang="zh-TW" altLang="en-US" dirty="0" smtClean="0"/>
              <a:t>內方可被正確的執行</a:t>
            </a:r>
            <a:r>
              <a:rPr kumimoji="0" lang="zh-TW" altLang="en-US" dirty="0" smtClean="0">
                <a:latin typeface="新細明體" charset="-120"/>
              </a:rPr>
              <a:t>（讀入資料）</a:t>
            </a:r>
            <a:endParaRPr kumimoji="0" lang="zh-TW" altLang="en-US" dirty="0" smtClean="0"/>
          </a:p>
          <a:p>
            <a:pPr lvl="2" eaLnBrk="1" hangingPunct="1">
              <a:buClr>
                <a:schemeClr val="tx1"/>
              </a:buClr>
            </a:pPr>
            <a:r>
              <a:rPr lang="zh-TW" altLang="en-US" b="1" dirty="0" smtClean="0">
                <a:solidFill>
                  <a:srgbClr val="0000FF"/>
                </a:solidFill>
              </a:rPr>
              <a:t>資料輸出檔案</a:t>
            </a:r>
            <a:r>
              <a:rPr lang="zh-TW" altLang="en-US" dirty="0" smtClean="0"/>
              <a:t>也會在</a:t>
            </a:r>
            <a:r>
              <a:rPr kumimoji="0" lang="zh-TW" altLang="en-US" b="1" dirty="0" smtClean="0">
                <a:solidFill>
                  <a:srgbClr val="0000FF"/>
                </a:solidFill>
              </a:rPr>
              <a:t>程式檔所在的資料夾</a:t>
            </a:r>
            <a:r>
              <a:rPr kumimoji="0" lang="zh-TW" altLang="en-US" dirty="0" smtClean="0"/>
              <a:t>內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7620000" y="30480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2000" b="1">
                <a:solidFill>
                  <a:srgbClr val="FF0000"/>
                </a:solidFill>
              </a:rPr>
              <a:t>程式檔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7435850" y="39624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2000" b="1">
                <a:solidFill>
                  <a:srgbClr val="FF0000"/>
                </a:solidFill>
              </a:rPr>
              <a:t>資料輸入檔案</a:t>
            </a:r>
          </a:p>
        </p:txBody>
      </p:sp>
      <p:pic>
        <p:nvPicPr>
          <p:cNvPr id="66566" name="Picture 5"/>
          <p:cNvPicPr>
            <a:picLocks noChangeAspect="1" noChangeArrowheads="1"/>
          </p:cNvPicPr>
          <p:nvPr/>
        </p:nvPicPr>
        <p:blipFill>
          <a:blip r:embed="rId2">
            <a:lum bright="-24000" contras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0838" y="1452562"/>
            <a:ext cx="3094038" cy="521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7" name="Line 6"/>
          <p:cNvSpPr>
            <a:spLocks noChangeShapeType="1"/>
          </p:cNvSpPr>
          <p:nvPr/>
        </p:nvSpPr>
        <p:spPr bwMode="auto">
          <a:xfrm flipH="1">
            <a:off x="2915816" y="2133600"/>
            <a:ext cx="894184" cy="266355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Line 7"/>
          <p:cNvSpPr>
            <a:spLocks noChangeShapeType="1"/>
          </p:cNvSpPr>
          <p:nvPr/>
        </p:nvSpPr>
        <p:spPr bwMode="auto">
          <a:xfrm flipH="1">
            <a:off x="7086600" y="3276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 flipH="1">
            <a:off x="6858000" y="41910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5845175" y="2968625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ex06</a:t>
            </a:r>
            <a:endParaRPr lang="zh-TW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48275" y="2565400"/>
            <a:ext cx="1452563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ex06</a:t>
            </a:r>
            <a:r>
              <a:rPr lang="en-US" altLang="zh-TW" sz="1400" dirty="0" smtClean="0">
                <a:solidFill>
                  <a:schemeClr val="tx1"/>
                </a:solidFill>
                <a:latin typeface="新細明體"/>
                <a:cs typeface="Times New Roman" panose="02020603050405020304" pitchFamily="18" charset="0"/>
              </a:rPr>
              <a:t>﹨ex06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5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Due day</a:t>
            </a:r>
          </a:p>
          <a:p>
            <a:pPr lvl="1"/>
            <a:r>
              <a:rPr lang="zh-TW" altLang="en-US" sz="2400" dirty="0" smtClean="0"/>
              <a:t>最晚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月</a:t>
            </a:r>
            <a:r>
              <a:rPr lang="en-US" altLang="zh-TW" sz="2400" dirty="0" smtClean="0"/>
              <a:t>15</a:t>
            </a:r>
            <a:r>
              <a:rPr lang="zh-TW" altLang="en-US" sz="2400" dirty="0" smtClean="0"/>
              <a:t>日</a:t>
            </a:r>
            <a:r>
              <a:rPr lang="en-US" altLang="zh-TW" sz="2400" dirty="0" smtClean="0"/>
              <a:t>(Monday</a:t>
            </a:r>
            <a:r>
              <a:rPr lang="en-US" altLang="zh-TW" sz="2400" dirty="0"/>
              <a:t>)</a:t>
            </a:r>
            <a:r>
              <a:rPr lang="en-US" altLang="zh-TW" sz="2400" dirty="0" smtClean="0"/>
              <a:t>5pm</a:t>
            </a:r>
            <a:r>
              <a:rPr lang="zh-TW" altLang="en-US" sz="2400" dirty="0" smtClean="0"/>
              <a:t>前上傳至</a:t>
            </a:r>
            <a:r>
              <a:rPr lang="en-US" altLang="zh-TW" sz="2400" dirty="0" smtClean="0"/>
              <a:t>New e3</a:t>
            </a:r>
          </a:p>
          <a:p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繳交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資料如下</a:t>
            </a:r>
            <a:r>
              <a:rPr lang="zh-TW" altLang="en-US" sz="2800" dirty="0">
                <a:latin typeface="新細明體"/>
                <a:cs typeface="Calibri" panose="020F0502020204030204" pitchFamily="34" charset="0"/>
              </a:rPr>
              <a:t>：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sz="2400" dirty="0"/>
              <a:t>程式檔 </a:t>
            </a:r>
            <a:r>
              <a:rPr lang="en-US" altLang="zh-TW" sz="2400" dirty="0"/>
              <a:t>[</a:t>
            </a:r>
            <a:r>
              <a:rPr lang="zh-TW" altLang="en-US" sz="2400" dirty="0"/>
              <a:t>檔案類型</a:t>
            </a:r>
            <a:r>
              <a:rPr lang="en-US" altLang="zh-TW" sz="2400" dirty="0"/>
              <a:t>Fortran Source</a:t>
            </a:r>
            <a:r>
              <a:rPr lang="zh-TW" altLang="en-US" sz="2400" dirty="0"/>
              <a:t> </a:t>
            </a:r>
            <a:r>
              <a:rPr lang="en-US" altLang="zh-TW" sz="2400" dirty="0"/>
              <a:t>(.f90)</a:t>
            </a:r>
            <a:r>
              <a:rPr lang="zh-TW" altLang="en-US" sz="2400" dirty="0"/>
              <a:t>檔</a:t>
            </a:r>
            <a:r>
              <a:rPr lang="en-US" altLang="zh-TW" sz="2400" dirty="0" smtClean="0"/>
              <a:t>]</a:t>
            </a:r>
          </a:p>
          <a:p>
            <a:pPr lvl="1">
              <a:buClr>
                <a:schemeClr val="tx1"/>
              </a:buClr>
            </a:pPr>
            <a:r>
              <a:rPr lang="en-US" altLang="zh-TW" sz="2400" b="1" dirty="0" smtClean="0">
                <a:solidFill>
                  <a:srgbClr val="FF0000"/>
                </a:solidFill>
              </a:rPr>
              <a:t>Input data file</a:t>
            </a:r>
          </a:p>
          <a:p>
            <a:pPr lvl="1">
              <a:buClr>
                <a:schemeClr val="tx1"/>
              </a:buClr>
            </a:pPr>
            <a:r>
              <a:rPr lang="en-US" altLang="zh-TW" sz="2400" b="1" dirty="0" smtClean="0">
                <a:solidFill>
                  <a:srgbClr val="FF0000"/>
                </a:solidFill>
              </a:rPr>
              <a:t>Output data file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zh-TW" altLang="en-US" sz="2800" dirty="0" smtClean="0"/>
              <a:t>程式命名</a:t>
            </a:r>
            <a:r>
              <a:rPr lang="en-US" altLang="zh-TW" sz="2800" dirty="0" smtClean="0"/>
              <a:t>(name </a:t>
            </a:r>
            <a:r>
              <a:rPr lang="en-US" altLang="zh-TW" sz="2800" dirty="0"/>
              <a:t>of </a:t>
            </a:r>
            <a:r>
              <a:rPr lang="en-US" altLang="zh-TW" sz="2800" dirty="0" smtClean="0"/>
              <a:t>program</a:t>
            </a:r>
            <a:r>
              <a:rPr lang="en-US" altLang="zh-TW" sz="2800" dirty="0">
                <a:latin typeface="新細明體"/>
                <a:ea typeface="新細明體"/>
              </a:rPr>
              <a:t>)</a:t>
            </a:r>
            <a:endParaRPr lang="en-US" altLang="zh-TW" sz="2800" dirty="0" smtClean="0">
              <a:latin typeface="新細明體"/>
              <a:ea typeface="新細明體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作業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名稱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學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endParaRPr lang="en-US" altLang="zh-TW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以學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號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為例，則命名</a:t>
            </a:r>
            <a:r>
              <a:rPr lang="zh-TW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為</a:t>
            </a:r>
            <a:r>
              <a:rPr lang="en-US" altLang="zh-TW" sz="24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PRA3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0711214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9646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zh-TW" altLang="en-US" sz="2800" b="1" dirty="0" smtClean="0">
                <a:solidFill>
                  <a:srgbClr val="0000FF"/>
                </a:solidFill>
              </a:rPr>
              <a:t>程式風格</a:t>
            </a:r>
            <a:r>
              <a:rPr lang="en-US" altLang="zh-TW" sz="2800" b="1" dirty="0">
                <a:solidFill>
                  <a:srgbClr val="0000FF"/>
                </a:solidFill>
              </a:rPr>
              <a:t>(program style)</a:t>
            </a:r>
          </a:p>
          <a:p>
            <a:pPr lvl="1"/>
            <a:r>
              <a:rPr lang="zh-TW" altLang="en-US" sz="2400" dirty="0" smtClean="0"/>
              <a:t>請依據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參考資料</a:t>
            </a:r>
            <a:r>
              <a:rPr lang="zh-TW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TW" sz="2400" b="1" dirty="0">
                <a:solidFill>
                  <a:srgbClr val="FF0000"/>
                </a:solidFill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</a:rPr>
              <a:t>程式風格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」</a:t>
            </a:r>
            <a:r>
              <a:rPr lang="zh-TW" altLang="zh-TW" sz="2400" b="1" dirty="0"/>
              <a:t>創造屬於自己的風格</a:t>
            </a:r>
            <a:r>
              <a:rPr lang="zh-TW" altLang="en-US" sz="2400" b="1" dirty="0"/>
              <a:t>，</a:t>
            </a:r>
            <a:r>
              <a:rPr lang="zh-TW" altLang="zh-TW" sz="2400" b="1" dirty="0"/>
              <a:t>讓程式更易於閱讀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zh-TW" sz="2400" b="1" dirty="0"/>
              <a:t>易懂</a:t>
            </a:r>
            <a:r>
              <a:rPr lang="zh-TW" altLang="en-US" sz="2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、除錯與</a:t>
            </a:r>
            <a:r>
              <a:rPr lang="zh-TW" altLang="en-US" sz="2400" b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修改</a:t>
            </a:r>
            <a:endParaRPr lang="en-US" altLang="zh-TW" sz="2400" b="1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altLang="zh-TW" b="1" dirty="0" smtClean="0"/>
          </a:p>
          <a:p>
            <a:pPr>
              <a:buClr>
                <a:schemeClr val="tx1"/>
              </a:buClr>
            </a:pPr>
            <a:r>
              <a:rPr lang="en-US" altLang="zh-TW" sz="2800" b="1" dirty="0" smtClean="0">
                <a:solidFill>
                  <a:srgbClr val="0000FF"/>
                </a:solidFill>
              </a:rPr>
              <a:t>Pseudocode</a:t>
            </a:r>
          </a:p>
          <a:p>
            <a:pPr lvl="1">
              <a:buClr>
                <a:schemeClr val="tx1"/>
              </a:buClr>
            </a:pPr>
            <a:r>
              <a:rPr lang="zh-TW" altLang="en-US" sz="2400" b="1" dirty="0"/>
              <a:t>詳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參考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3</a:t>
            </a:r>
            <a:r>
              <a:rPr lang="zh-TW" altLang="en-US" sz="2400" b="1" dirty="0">
                <a:solidFill>
                  <a:srgbClr val="FF0000"/>
                </a:solidFill>
              </a:rPr>
              <a:t>程式設計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概念」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sz="2400" dirty="0"/>
              <a:t>當問題簡單時</a:t>
            </a:r>
            <a:r>
              <a:rPr lang="zh-TW" altLang="en-US" sz="2400" dirty="0">
                <a:latin typeface="新細明體"/>
              </a:rPr>
              <a:t>，是可以不用分析問題直接寫出程式</a:t>
            </a:r>
            <a:endParaRPr lang="en-US" altLang="zh-TW" sz="2400" dirty="0">
              <a:latin typeface="新細明體"/>
            </a:endParaRPr>
          </a:p>
          <a:p>
            <a:pPr lvl="2">
              <a:defRPr/>
            </a:pPr>
            <a:r>
              <a:rPr lang="en-US" altLang="zh-TW" sz="2000" dirty="0"/>
              <a:t>ex</a:t>
            </a:r>
            <a:r>
              <a:rPr lang="zh-TW" altLang="en-US" sz="2000" dirty="0"/>
              <a:t>：求座落在</a:t>
            </a:r>
            <a:r>
              <a:rPr lang="en-US" altLang="zh-TW" sz="2000" dirty="0"/>
              <a:t>XY</a:t>
            </a:r>
            <a:r>
              <a:rPr lang="zh-TW" altLang="en-US" sz="2000" dirty="0"/>
              <a:t>平面上 </a:t>
            </a:r>
            <a:r>
              <a:rPr lang="en-US" altLang="zh-TW" sz="2000" dirty="0"/>
              <a:t>P, Q </a:t>
            </a:r>
            <a:r>
              <a:rPr lang="zh-TW" altLang="en-US" sz="2000" dirty="0"/>
              <a:t>兩點</a:t>
            </a:r>
            <a:r>
              <a:rPr lang="zh-TW" altLang="en-US" sz="2000" dirty="0" smtClean="0"/>
              <a:t>距離</a:t>
            </a:r>
            <a:endParaRPr lang="en-US" altLang="zh-TW" sz="2000" dirty="0" smtClean="0"/>
          </a:p>
          <a:p>
            <a:pPr lvl="1">
              <a:defRPr/>
            </a:pPr>
            <a:r>
              <a:rPr lang="zh-TW" altLang="en-US" sz="2400" dirty="0" smtClean="0"/>
              <a:t>但當問題越來越複雜時，就必須先分析問題並將問題分解成許多小步驟，然後再依分解之小步驟依序一步一步的運算以求得問題的結果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Pseudocode)</a:t>
            </a:r>
            <a:endParaRPr lang="en-US" altLang="zh-TW" sz="2400" dirty="0" smtClean="0"/>
          </a:p>
          <a:p>
            <a:pPr lvl="2">
              <a:defRPr/>
            </a:pPr>
            <a:endParaRPr lang="en-US" altLang="zh-TW" sz="2000" dirty="0"/>
          </a:p>
          <a:p>
            <a:pPr lvl="1">
              <a:buClr>
                <a:schemeClr val="tx1"/>
              </a:buClr>
            </a:pPr>
            <a:endParaRPr lang="zh-TW" altLang="zh-TW" sz="24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723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2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720000"/>
                <a:ext cx="8435280" cy="56613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sz="2800" dirty="0" smtClean="0"/>
                  <a:t>說明</a:t>
                </a:r>
                <a:endParaRPr kumimoji="0" lang="en-US" altLang="zh-TW" sz="2800" dirty="0" smtClean="0"/>
              </a:p>
              <a:p>
                <a:pPr lvl="1">
                  <a:spcAft>
                    <a:spcPts val="1200"/>
                  </a:spcAft>
                </a:pPr>
                <a:r>
                  <a:rPr lang="zh-TW" altLang="en-US" sz="2400" dirty="0" smtClean="0"/>
                  <a:t>利用</a:t>
                </a:r>
                <a:r>
                  <a:rPr lang="en-US" altLang="zh-TW" sz="2400" b="1" dirty="0">
                    <a:solidFill>
                      <a:srgbClr val="0000FF"/>
                    </a:solidFill>
                  </a:rPr>
                  <a:t>exact </a:t>
                </a:r>
                <a:r>
                  <a:rPr lang="en-US" altLang="zh-TW" sz="2400" b="1" dirty="0" smtClean="0">
                    <a:solidFill>
                      <a:srgbClr val="0000FF"/>
                    </a:solidFill>
                  </a:rPr>
                  <a:t>form</a:t>
                </a:r>
                <a:r>
                  <a:rPr lang="zh-TW" altLang="en-US" sz="2400" dirty="0" smtClean="0"/>
                  <a:t>及</a:t>
                </a:r>
                <a:r>
                  <a:rPr lang="zh-TW" altLang="en-US" sz="2400" b="1" dirty="0">
                    <a:solidFill>
                      <a:srgbClr val="0000FF"/>
                    </a:solidFill>
                  </a:rPr>
                  <a:t>兩種</a:t>
                </a:r>
                <a:r>
                  <a:rPr lang="zh-TW" altLang="zh-TW" sz="2400" b="1" dirty="0">
                    <a:solidFill>
                      <a:srgbClr val="0000FF"/>
                    </a:solidFill>
                  </a:rPr>
                  <a:t>數值方法</a:t>
                </a:r>
                <a:r>
                  <a:rPr lang="zh-TW" altLang="zh-TW" sz="2400" dirty="0" smtClean="0"/>
                  <a:t>求</a:t>
                </a:r>
                <a:r>
                  <a:rPr lang="zh-TW" altLang="en-US" sz="2400" dirty="0"/>
                  <a:t>下列</a:t>
                </a:r>
                <a:r>
                  <a:rPr lang="zh-TW" altLang="zh-TW" sz="2400" dirty="0"/>
                  <a:t>函數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f(x) </a:t>
                </a:r>
                <a:r>
                  <a:rPr lang="zh-TW" altLang="en-US" sz="2400" dirty="0"/>
                  <a:t>的</a:t>
                </a:r>
                <a:r>
                  <a:rPr lang="zh-TW" altLang="zh-TW" sz="2400" dirty="0" smtClean="0"/>
                  <a:t>積分</a:t>
                </a:r>
                <a:r>
                  <a:rPr lang="zh-TW" altLang="en-US" sz="2400" dirty="0"/>
                  <a:t>值</a:t>
                </a:r>
                <a:endParaRPr lang="en-US" altLang="zh-TW" sz="2400" dirty="0" smtClean="0"/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/>
                            </a:rPr>
                            <m:t>𝑑𝑥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1.6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3.8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400" dirty="0"/>
              </a:p>
              <a:p>
                <a:pPr lvl="2">
                  <a:buClr>
                    <a:schemeClr val="tx1"/>
                  </a:buClr>
                  <a:defRPr/>
                </a:pPr>
                <a:r>
                  <a:rPr lang="en-US" altLang="zh-TW" b="1" dirty="0">
                    <a:solidFill>
                      <a:srgbClr val="FF0000"/>
                    </a:solidFill>
                  </a:rPr>
                  <a:t>f(x) = x</a:t>
                </a:r>
                <a:r>
                  <a:rPr lang="en-US" altLang="zh-TW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+ 2x</a:t>
                </a:r>
              </a:p>
              <a:p>
                <a:pPr lvl="2">
                  <a:defRPr/>
                </a:pPr>
                <a:r>
                  <a:rPr lang="zh-TW" altLang="zh-TW" dirty="0"/>
                  <a:t>積分區間</a:t>
                </a:r>
                <a:r>
                  <a:rPr lang="en-US" altLang="zh-TW" dirty="0"/>
                  <a:t>[1.6, 3.8]</a:t>
                </a:r>
                <a:r>
                  <a:rPr lang="zh-TW" altLang="en-US" dirty="0">
                    <a:latin typeface="新細明體"/>
                  </a:rPr>
                  <a:t>，</a:t>
                </a:r>
                <a:r>
                  <a:rPr lang="en-US" altLang="zh-TW" dirty="0"/>
                  <a:t>i.e. a = 1.6</a:t>
                </a:r>
                <a:r>
                  <a:rPr lang="zh-TW" altLang="en-US" dirty="0">
                    <a:latin typeface="新細明體"/>
                  </a:rPr>
                  <a:t>，</a:t>
                </a:r>
                <a:r>
                  <a:rPr lang="en-US" altLang="zh-TW" dirty="0"/>
                  <a:t>b = 3.8</a:t>
                </a:r>
              </a:p>
              <a:p>
                <a:pPr marL="457200" lvl="1" indent="0">
                  <a:buNone/>
                </a:pPr>
                <a:endParaRPr lang="en-US" altLang="zh-TW" sz="2400" dirty="0" smtClean="0"/>
              </a:p>
              <a:p>
                <a:pPr lvl="1">
                  <a:spcAft>
                    <a:spcPts val="600"/>
                  </a:spcAft>
                  <a:buClr>
                    <a:schemeClr val="tx1"/>
                  </a:buClr>
                </a:pPr>
                <a:r>
                  <a:rPr lang="en-US" altLang="zh-TW" sz="2400" b="1" dirty="0">
                    <a:solidFill>
                      <a:srgbClr val="0000FF"/>
                    </a:solidFill>
                  </a:rPr>
                  <a:t>exact </a:t>
                </a:r>
                <a:r>
                  <a:rPr lang="en-US" altLang="zh-TW" sz="2400" b="1" dirty="0" smtClean="0">
                    <a:solidFill>
                      <a:srgbClr val="0000FF"/>
                    </a:solidFill>
                  </a:rPr>
                  <a:t>form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1.6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3.8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altLang="zh-TW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/>
                            </a:rPr>
                            <m:t>=</m:t>
                          </m:r>
                        </m:e>
                      </m:nary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(3.8)−</m:t>
                      </m:r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zh-TW" sz="2400" i="1" dirty="0" smtClean="0">
                          <a:latin typeface="Cambria Math"/>
                          <a:ea typeface="Cambria Math"/>
                        </a:rPr>
                        <m:t>(1.6)</m:t>
                      </m:r>
                    </m:oMath>
                  </m:oMathPara>
                </a14:m>
                <a:endParaRPr lang="en-US" altLang="zh-TW" i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/>
                        </a:rPr>
                        <m:t>  </m:t>
                      </m:r>
                      <m:r>
                        <a:rPr lang="en-US" altLang="zh-TW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zh-TW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i="1" dirty="0" smtClean="0"/>
              </a:p>
            </p:txBody>
          </p:sp>
        </mc:Choice>
        <mc:Fallback>
          <p:sp>
            <p:nvSpPr>
              <p:cNvPr id="307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720000"/>
                <a:ext cx="8435280" cy="5661328"/>
              </a:xfrm>
              <a:blipFill rotWithShape="1">
                <a:blip r:embed="rId2"/>
                <a:stretch>
                  <a:fillRect l="-1228" t="-1184" r="-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</a:pPr>
            <a:r>
              <a:rPr lang="zh-TW" altLang="zh-TW" sz="2400" dirty="0"/>
              <a:t>數值</a:t>
            </a:r>
            <a:r>
              <a:rPr lang="zh-TW" altLang="zh-TW" sz="2400" dirty="0" smtClean="0"/>
              <a:t>方法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一</a:t>
            </a:r>
            <a:r>
              <a:rPr lang="en-US" altLang="zh-TW" sz="2400" dirty="0"/>
              <a:t>)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Trapezoidal Rule</a:t>
            </a:r>
            <a:r>
              <a:rPr lang="en-US" altLang="zh-TW" sz="2400" dirty="0"/>
              <a:t>(</a:t>
            </a:r>
            <a:r>
              <a:rPr lang="zh-TW" altLang="zh-TW" sz="2400" dirty="0"/>
              <a:t>梯形法，</a:t>
            </a:r>
            <a:r>
              <a:rPr lang="en-US" altLang="zh-TW" sz="2400" dirty="0"/>
              <a:t>2</a:t>
            </a:r>
            <a:r>
              <a:rPr lang="zh-TW" altLang="zh-TW" sz="2400" dirty="0"/>
              <a:t>點一組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zh-TW" altLang="zh-TW" dirty="0" smtClean="0"/>
              <a:t>公式如下</a:t>
            </a:r>
            <a:r>
              <a:rPr lang="zh-TW" altLang="en-US" dirty="0" smtClean="0">
                <a:latin typeface="新細明體"/>
                <a:ea typeface="新細明體"/>
              </a:rPr>
              <a:t>：</a:t>
            </a:r>
            <a:endParaRPr lang="en-US" altLang="zh-TW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2">
              <a:defRPr/>
            </a:pPr>
            <a:r>
              <a:rPr lang="en-US" altLang="zh-TW" dirty="0" smtClean="0"/>
              <a:t>[</a:t>
            </a:r>
            <a:r>
              <a:rPr lang="en-US" altLang="zh-TW" dirty="0" err="1"/>
              <a:t>a,b</a:t>
            </a:r>
            <a:r>
              <a:rPr lang="en-US" altLang="zh-TW" dirty="0"/>
              <a:t>]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zh-TW" dirty="0"/>
              <a:t>積分區間</a:t>
            </a:r>
          </a:p>
          <a:p>
            <a:pPr lvl="2">
              <a:defRPr/>
            </a:pPr>
            <a:r>
              <a:rPr lang="en-US" altLang="zh-TW" dirty="0"/>
              <a:t>n</a:t>
            </a:r>
            <a:r>
              <a:rPr lang="zh-TW" altLang="zh-TW" dirty="0"/>
              <a:t>代表將積分區間分成</a:t>
            </a:r>
            <a:r>
              <a:rPr lang="en-US" altLang="zh-TW" b="1" dirty="0">
                <a:solidFill>
                  <a:srgbClr val="0000FF"/>
                </a:solidFill>
              </a:rPr>
              <a:t>n</a:t>
            </a:r>
            <a:r>
              <a:rPr lang="zh-TW" altLang="zh-TW" b="1" dirty="0">
                <a:solidFill>
                  <a:srgbClr val="0000FF"/>
                </a:solidFill>
              </a:rPr>
              <a:t>等分</a:t>
            </a:r>
            <a:r>
              <a:rPr lang="zh-TW" altLang="en-US" dirty="0">
                <a:latin typeface="新細明體"/>
              </a:rPr>
              <a:t>，</a:t>
            </a:r>
            <a:r>
              <a:rPr lang="zh-TW" altLang="zh-TW" dirty="0"/>
              <a:t>所以</a:t>
            </a:r>
            <a:r>
              <a:rPr lang="en-US" altLang="zh-TW" b="1" dirty="0">
                <a:solidFill>
                  <a:srgbClr val="FF0000"/>
                </a:solidFill>
              </a:rPr>
              <a:t>h=(b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–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a)/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endParaRPr lang="zh-TW" alt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7" y="1888911"/>
            <a:ext cx="6048672" cy="125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4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2"/>
            <a:r>
              <a:rPr lang="zh-TW" altLang="zh-TW" dirty="0"/>
              <a:t>以</a:t>
            </a:r>
            <a:r>
              <a:rPr lang="en-US" altLang="zh-TW" b="1" dirty="0" smtClean="0">
                <a:solidFill>
                  <a:srgbClr val="FF0000"/>
                </a:solidFill>
              </a:rPr>
              <a:t>n = 4</a:t>
            </a:r>
            <a:r>
              <a:rPr lang="zh-TW" altLang="zh-TW" dirty="0"/>
              <a:t>示意如下圖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zh-TW" b="1" dirty="0" smtClean="0">
                <a:solidFill>
                  <a:srgbClr val="FF0000"/>
                </a:solidFill>
              </a:rPr>
              <a:t>取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點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計算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個</a:t>
            </a:r>
            <a:r>
              <a:rPr lang="en-US" altLang="zh-TW" b="1" dirty="0" smtClean="0">
                <a:solidFill>
                  <a:srgbClr val="FF0000"/>
                </a:solidFill>
              </a:rPr>
              <a:t>f(x)</a:t>
            </a:r>
            <a:r>
              <a:rPr lang="zh-TW" altLang="zh-TW" b="1" dirty="0" smtClean="0">
                <a:solidFill>
                  <a:srgbClr val="FF0000"/>
                </a:solidFill>
              </a:rPr>
              <a:t>值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77895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</a:pPr>
            <a:r>
              <a:rPr lang="zh-TW" altLang="zh-TW" sz="2400" dirty="0"/>
              <a:t>數值方法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二</a:t>
            </a:r>
            <a:r>
              <a:rPr lang="en-US" altLang="zh-TW" sz="2400" dirty="0" smtClean="0"/>
              <a:t>)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Simpson’s Rule</a:t>
            </a:r>
            <a:r>
              <a:rPr lang="en-US" altLang="zh-TW" sz="2400" dirty="0" smtClean="0"/>
              <a:t>(3</a:t>
            </a:r>
            <a:r>
              <a:rPr lang="zh-TW" altLang="zh-TW" sz="2400" dirty="0"/>
              <a:t>點一組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zh-TW" dirty="0" smtClean="0"/>
              <a:t>公式如下</a:t>
            </a:r>
            <a:r>
              <a:rPr lang="zh-TW" altLang="en-US" dirty="0" smtClean="0">
                <a:latin typeface="新細明體"/>
                <a:ea typeface="新細明體"/>
              </a:rPr>
              <a:t>：</a:t>
            </a:r>
            <a:endParaRPr lang="en-US" altLang="zh-TW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2">
              <a:defRPr/>
            </a:pPr>
            <a:r>
              <a:rPr lang="en-US" altLang="zh-TW" dirty="0" smtClean="0"/>
              <a:t>[</a:t>
            </a:r>
            <a:r>
              <a:rPr lang="en-US" altLang="zh-TW" dirty="0" err="1"/>
              <a:t>a,b</a:t>
            </a:r>
            <a:r>
              <a:rPr lang="en-US" altLang="zh-TW" dirty="0"/>
              <a:t>]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zh-TW" dirty="0"/>
              <a:t>積分區間</a:t>
            </a:r>
          </a:p>
          <a:p>
            <a:pPr lvl="2">
              <a:defRPr/>
            </a:pPr>
            <a:r>
              <a:rPr lang="en-US" altLang="zh-TW" dirty="0"/>
              <a:t>n</a:t>
            </a:r>
            <a:r>
              <a:rPr lang="zh-TW" altLang="zh-TW" dirty="0"/>
              <a:t>代表將積分區間分成</a:t>
            </a:r>
            <a:r>
              <a:rPr lang="en-US" altLang="zh-TW" b="1" dirty="0">
                <a:solidFill>
                  <a:srgbClr val="0000FF"/>
                </a:solidFill>
              </a:rPr>
              <a:t>n</a:t>
            </a:r>
            <a:r>
              <a:rPr lang="zh-TW" altLang="zh-TW" b="1" dirty="0">
                <a:solidFill>
                  <a:srgbClr val="0000FF"/>
                </a:solidFill>
              </a:rPr>
              <a:t>等分</a:t>
            </a:r>
            <a:r>
              <a:rPr lang="zh-TW" altLang="en-US" dirty="0">
                <a:latin typeface="新細明體"/>
              </a:rPr>
              <a:t>，</a:t>
            </a:r>
            <a:r>
              <a:rPr lang="zh-TW" altLang="zh-TW" dirty="0"/>
              <a:t>所以</a:t>
            </a:r>
            <a:r>
              <a:rPr lang="en-US" altLang="zh-TW" b="1" dirty="0">
                <a:solidFill>
                  <a:srgbClr val="FF0000"/>
                </a:solidFill>
              </a:rPr>
              <a:t>h=(b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–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a)/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</a:p>
          <a:p>
            <a:pPr lvl="2">
              <a:buClr>
                <a:schemeClr val="tx1"/>
              </a:buClr>
              <a:defRPr/>
            </a:pPr>
            <a:r>
              <a:rPr lang="zh-TW" altLang="zh-TW" b="1" dirty="0">
                <a:solidFill>
                  <a:srgbClr val="FF0000"/>
                </a:solidFill>
              </a:rPr>
              <a:t>使用</a:t>
            </a:r>
            <a:r>
              <a:rPr lang="en-US" altLang="zh-TW" b="1" dirty="0">
                <a:solidFill>
                  <a:srgbClr val="FF0000"/>
                </a:solidFill>
              </a:rPr>
              <a:t>Simpson’s</a:t>
            </a:r>
            <a:r>
              <a:rPr lang="zh-TW" altLang="zh-TW" b="1" dirty="0">
                <a:solidFill>
                  <a:srgbClr val="FF0000"/>
                </a:solidFill>
              </a:rPr>
              <a:t>方法時</a:t>
            </a:r>
            <a:r>
              <a:rPr lang="zh-TW" altLang="en-US" b="1" dirty="0">
                <a:solidFill>
                  <a:srgbClr val="FF0000"/>
                </a:solidFill>
                <a:latin typeface="新細明體"/>
              </a:rPr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zh-TW" altLang="zh-TW" b="1" dirty="0">
                <a:solidFill>
                  <a:srgbClr val="FF0000"/>
                </a:solidFill>
              </a:rPr>
              <a:t>必須為偶數</a:t>
            </a:r>
            <a:r>
              <a:rPr lang="en-US" altLang="zh-TW" b="1" dirty="0">
                <a:solidFill>
                  <a:srgbClr val="FF0000"/>
                </a:solidFill>
              </a:rPr>
              <a:t> (even number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814863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5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BA0584-F3EB-42A2-9736-6096204C5468}" type="slidenum">
              <a:rPr kumimoji="0" lang="en-US" altLang="zh-TW" sz="12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TW" sz="12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20000"/>
            <a:ext cx="8348662" cy="5661328"/>
          </a:xfrm>
        </p:spPr>
        <p:txBody>
          <a:bodyPr>
            <a:normAutofit/>
          </a:bodyPr>
          <a:lstStyle/>
          <a:p>
            <a:pPr lvl="2"/>
            <a:r>
              <a:rPr lang="zh-TW" altLang="zh-TW" dirty="0"/>
              <a:t>以</a:t>
            </a:r>
            <a:r>
              <a:rPr lang="en-US" altLang="zh-TW" b="1" dirty="0" smtClean="0">
                <a:solidFill>
                  <a:srgbClr val="FF0000"/>
                </a:solidFill>
              </a:rPr>
              <a:t>n = 4</a:t>
            </a:r>
            <a:r>
              <a:rPr lang="zh-TW" altLang="zh-TW" dirty="0"/>
              <a:t>示意如下圖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zh-TW" b="1" dirty="0" smtClean="0">
                <a:solidFill>
                  <a:srgbClr val="FF0000"/>
                </a:solidFill>
              </a:rPr>
              <a:t>取</a:t>
            </a:r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點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x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zh-TW" altLang="zh-TW" b="1" dirty="0" smtClean="0">
                <a:solidFill>
                  <a:srgbClr val="FF0000"/>
                </a:solidFill>
              </a:rPr>
              <a:t>計算</a:t>
            </a:r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r>
              <a:rPr lang="zh-TW" altLang="en-US" b="1" dirty="0" smtClean="0">
                <a:solidFill>
                  <a:srgbClr val="FF0000"/>
                </a:solidFill>
              </a:rPr>
              <a:t>個</a:t>
            </a:r>
            <a:r>
              <a:rPr lang="en-US" altLang="zh-TW" b="1" dirty="0" smtClean="0">
                <a:solidFill>
                  <a:srgbClr val="FF0000"/>
                </a:solidFill>
              </a:rPr>
              <a:t>f(x)</a:t>
            </a:r>
            <a:r>
              <a:rPr lang="zh-TW" altLang="zh-TW" b="1" dirty="0" smtClean="0">
                <a:solidFill>
                  <a:srgbClr val="FF0000"/>
                </a:solidFill>
              </a:rPr>
              <a:t>值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4</a:t>
            </a:r>
            <a:r>
              <a:rPr lang="en-US" altLang="zh-TW" b="1" dirty="0">
                <a:solidFill>
                  <a:srgbClr val="0000FF"/>
                </a:solidFill>
              </a:rPr>
              <a:t>, </a:t>
            </a:r>
            <a:r>
              <a:rPr lang="en-US" altLang="zh-TW" b="1" dirty="0" smtClean="0">
                <a:solidFill>
                  <a:srgbClr val="0000FF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0000FF"/>
                </a:solidFill>
              </a:rPr>
              <a:t>5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05" y="4293582"/>
            <a:ext cx="5560376" cy="80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43" y="1988840"/>
            <a:ext cx="80391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06" y="4403389"/>
            <a:ext cx="528900" cy="58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7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20000"/>
            <a:ext cx="8229600" cy="5661328"/>
          </a:xfrm>
        </p:spPr>
        <p:txBody>
          <a:bodyPr/>
          <a:lstStyle/>
          <a:p>
            <a:r>
              <a:rPr lang="en-US" altLang="zh-TW" sz="2800" dirty="0" smtClean="0"/>
              <a:t>input data</a:t>
            </a:r>
          </a:p>
          <a:p>
            <a:pPr lvl="1"/>
            <a:r>
              <a:rPr lang="zh-TW" altLang="zh-TW" sz="2400" dirty="0"/>
              <a:t>積分區間</a:t>
            </a:r>
            <a:r>
              <a:rPr lang="en-US" altLang="zh-TW" sz="2400" dirty="0" smtClean="0"/>
              <a:t>[a, b]</a:t>
            </a:r>
            <a:r>
              <a:rPr lang="zh-TW" altLang="en-US" sz="2400" dirty="0">
                <a:latin typeface="新細明體"/>
              </a:rPr>
              <a:t>，</a:t>
            </a:r>
            <a:r>
              <a:rPr lang="en-US" altLang="zh-TW" sz="2400" dirty="0"/>
              <a:t>i.e. a = 1.6</a:t>
            </a:r>
            <a:r>
              <a:rPr lang="zh-TW" altLang="en-US" sz="2400" dirty="0">
                <a:latin typeface="新細明體"/>
              </a:rPr>
              <a:t>，</a:t>
            </a:r>
            <a:r>
              <a:rPr lang="en-US" altLang="zh-TW" sz="2400" dirty="0"/>
              <a:t>b = </a:t>
            </a:r>
            <a:r>
              <a:rPr lang="en-US" altLang="zh-TW" sz="2400" dirty="0" smtClean="0"/>
              <a:t>3.8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</a:t>
            </a:r>
          </a:p>
          <a:p>
            <a:pPr lvl="1"/>
            <a:r>
              <a:rPr lang="en-US" altLang="zh-TW" sz="2400" dirty="0"/>
              <a:t>exact form</a:t>
            </a:r>
            <a:r>
              <a:rPr lang="zh-TW" altLang="en-US" sz="2400" dirty="0"/>
              <a:t>求得的值</a:t>
            </a:r>
            <a:endParaRPr lang="en-US" altLang="zh-TW" sz="2400" dirty="0"/>
          </a:p>
          <a:p>
            <a:pPr lvl="1">
              <a:buClr>
                <a:schemeClr val="tx1"/>
              </a:buClr>
            </a:pPr>
            <a:r>
              <a:rPr lang="zh-TW" altLang="zh-TW" sz="2400" b="1" dirty="0">
                <a:solidFill>
                  <a:srgbClr val="FF0000"/>
                </a:solidFill>
              </a:rPr>
              <a:t>兩種數值方法</a:t>
            </a:r>
            <a:r>
              <a:rPr lang="zh-TW" altLang="en-US" sz="2400" b="1" dirty="0">
                <a:solidFill>
                  <a:srgbClr val="FF0000"/>
                </a:solidFill>
              </a:rPr>
              <a:t>分別用</a:t>
            </a:r>
            <a:r>
              <a:rPr lang="en-US" altLang="zh-TW" sz="2400" b="1" dirty="0">
                <a:solidFill>
                  <a:srgbClr val="FF0000"/>
                </a:solidFill>
              </a:rPr>
              <a:t>n=4</a:t>
            </a:r>
            <a:r>
              <a:rPr lang="zh-TW" altLang="en-US" sz="2400" b="1" dirty="0">
                <a:solidFill>
                  <a:srgbClr val="FF0000"/>
                </a:solidFill>
              </a:rPr>
              <a:t>及</a:t>
            </a:r>
            <a:r>
              <a:rPr lang="en-US" altLang="zh-TW" sz="2400" b="1" dirty="0">
                <a:solidFill>
                  <a:srgbClr val="FF0000"/>
                </a:solidFill>
              </a:rPr>
              <a:t>n=6</a:t>
            </a:r>
            <a:r>
              <a:rPr lang="zh-TW" altLang="en-US" sz="2400" b="1" dirty="0">
                <a:solidFill>
                  <a:srgbClr val="FF0000"/>
                </a:solidFill>
              </a:rPr>
              <a:t>各求一次</a:t>
            </a:r>
            <a:r>
              <a:rPr lang="zh-TW" altLang="en-US" sz="2400" b="1" dirty="0">
                <a:solidFill>
                  <a:srgbClr val="FF0000"/>
                </a:solidFill>
                <a:latin typeface="Calibri" pitchFamily="34" charset="0"/>
              </a:rPr>
              <a:t>逼近值</a:t>
            </a:r>
            <a:endParaRPr lang="en-US" altLang="zh-TW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lvl="2"/>
            <a:r>
              <a:rPr lang="en-US" altLang="zh-TW" dirty="0"/>
              <a:t>n=4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en-US" dirty="0">
                <a:latin typeface="Calibri" pitchFamily="34" charset="0"/>
              </a:rPr>
              <a:t>將積分區間分成</a:t>
            </a:r>
            <a:r>
              <a:rPr lang="en-US" altLang="zh-TW" dirty="0">
                <a:latin typeface="Calibri" pitchFamily="34" charset="0"/>
              </a:rPr>
              <a:t>4</a:t>
            </a:r>
            <a:r>
              <a:rPr lang="zh-TW" altLang="en-US" dirty="0">
                <a:latin typeface="Calibri" pitchFamily="34" charset="0"/>
              </a:rPr>
              <a:t>等分</a:t>
            </a:r>
            <a:r>
              <a:rPr lang="zh-TW" altLang="en-US" dirty="0">
                <a:latin typeface="新細明體"/>
              </a:rPr>
              <a:t>（</a:t>
            </a:r>
            <a:r>
              <a:rPr lang="zh-TW" altLang="en-US" dirty="0">
                <a:latin typeface="Calibri" pitchFamily="34" charset="0"/>
              </a:rPr>
              <a:t>取</a:t>
            </a:r>
            <a:r>
              <a:rPr lang="en-US" altLang="zh-TW" dirty="0">
                <a:latin typeface="Calibri" pitchFamily="34" charset="0"/>
              </a:rPr>
              <a:t>5</a:t>
            </a:r>
            <a:r>
              <a:rPr lang="zh-TW" altLang="en-US" dirty="0">
                <a:latin typeface="Calibri" pitchFamily="34" charset="0"/>
              </a:rPr>
              <a:t>個計算點</a:t>
            </a:r>
            <a:r>
              <a:rPr lang="zh-TW" altLang="en-US" dirty="0">
                <a:latin typeface="新細明體"/>
              </a:rPr>
              <a:t>）</a:t>
            </a:r>
            <a:endParaRPr lang="en-US" altLang="zh-TW" dirty="0">
              <a:latin typeface="Calibri" pitchFamily="34" charset="0"/>
            </a:endParaRPr>
          </a:p>
          <a:p>
            <a:pPr lvl="2"/>
            <a:r>
              <a:rPr lang="en-US" altLang="zh-TW" dirty="0"/>
              <a:t>n=6</a:t>
            </a:r>
            <a:r>
              <a:rPr lang="zh-TW" altLang="en-US" dirty="0">
                <a:latin typeface="新細明體"/>
              </a:rPr>
              <a:t>：</a:t>
            </a:r>
            <a:r>
              <a:rPr lang="zh-TW" altLang="en-US" dirty="0">
                <a:latin typeface="Calibri" pitchFamily="34" charset="0"/>
              </a:rPr>
              <a:t>將積分區間分成</a:t>
            </a:r>
            <a:r>
              <a:rPr lang="en-US" altLang="zh-TW" dirty="0">
                <a:latin typeface="Calibri" pitchFamily="34" charset="0"/>
              </a:rPr>
              <a:t>6</a:t>
            </a:r>
            <a:r>
              <a:rPr lang="zh-TW" altLang="en-US" dirty="0">
                <a:latin typeface="Calibri" pitchFamily="34" charset="0"/>
              </a:rPr>
              <a:t>等分</a:t>
            </a:r>
            <a:r>
              <a:rPr lang="zh-TW" altLang="en-US" dirty="0">
                <a:latin typeface="新細明體"/>
              </a:rPr>
              <a:t>（</a:t>
            </a:r>
            <a:r>
              <a:rPr lang="zh-TW" altLang="en-US" dirty="0">
                <a:latin typeface="Calibri" pitchFamily="34" charset="0"/>
              </a:rPr>
              <a:t>取</a:t>
            </a:r>
            <a:r>
              <a:rPr lang="en-US" altLang="zh-TW" dirty="0">
                <a:latin typeface="Calibri" pitchFamily="34" charset="0"/>
              </a:rPr>
              <a:t>7</a:t>
            </a:r>
            <a:r>
              <a:rPr lang="zh-TW" altLang="en-US" dirty="0">
                <a:latin typeface="Calibri" pitchFamily="34" charset="0"/>
              </a:rPr>
              <a:t>個計算</a:t>
            </a:r>
            <a:r>
              <a:rPr lang="zh-TW" altLang="en-US" dirty="0" smtClean="0">
                <a:latin typeface="Calibri" pitchFamily="34" charset="0"/>
              </a:rPr>
              <a:t>點</a:t>
            </a:r>
            <a:r>
              <a:rPr lang="zh-TW" altLang="en-US" dirty="0" smtClean="0">
                <a:latin typeface="新細明體"/>
              </a:rPr>
              <a:t>）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6444208" y="1196752"/>
            <a:ext cx="1905000" cy="1143000"/>
          </a:xfrm>
          <a:prstGeom prst="flowChartDocumen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+mn-lt"/>
              </a:rPr>
              <a:t>1.6</a:t>
            </a:r>
            <a:r>
              <a:rPr lang="zh-TW" altLang="en-US" sz="2000" b="1" dirty="0" smtClean="0">
                <a:latin typeface="+mn-lt"/>
              </a:rPr>
              <a:t>  </a:t>
            </a:r>
            <a:r>
              <a:rPr lang="en-US" altLang="zh-TW" sz="2000" b="1" dirty="0" smtClean="0">
                <a:latin typeface="+mn-lt"/>
              </a:rPr>
              <a:t>3.8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latin typeface="+mn-lt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6487616" y="89598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 smtClean="0">
                <a:latin typeface="+mn-lt"/>
              </a:rPr>
              <a:t>input.txt</a:t>
            </a:r>
            <a:endParaRPr lang="en-US" altLang="zh-TW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1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1021</Words>
  <Application>Microsoft Office PowerPoint</Application>
  <PresentationFormat>如螢幕大小 (4:3)</PresentationFormat>
  <Paragraphs>161</Paragraphs>
  <Slides>16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Practice 3 Calculate the Integral Value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44</cp:revision>
  <dcterms:created xsi:type="dcterms:W3CDTF">2018-09-21T13:43:34Z</dcterms:created>
  <dcterms:modified xsi:type="dcterms:W3CDTF">2018-09-23T13:55:21Z</dcterms:modified>
</cp:coreProperties>
</file>