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9" r:id="rId2"/>
    <p:sldId id="260" r:id="rId3"/>
    <p:sldId id="261" r:id="rId4"/>
    <p:sldId id="263" r:id="rId5"/>
    <p:sldId id="257" r:id="rId6"/>
    <p:sldId id="264" r:id="rId7"/>
    <p:sldId id="265" r:id="rId8"/>
    <p:sldId id="266" r:id="rId9"/>
    <p:sldId id="267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68" r:id="rId1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206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107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E572D4-2E97-49F9-BAE8-60DA253913BD}" type="datetimeFigureOut">
              <a:rPr lang="zh-TW" altLang="en-US" smtClean="0"/>
              <a:t>2018/10/1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EED3EB-858B-475F-A950-8CEC790ACA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3826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40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defTabSz="9540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defTabSz="9540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defTabSz="9540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defTabSz="9540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defTabSz="9540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defTabSz="9540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defTabSz="9540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defTabSz="9540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D49E90D2-A1C0-4329-B25E-94BC0D57FD53}" type="slidenum">
              <a:rPr lang="en-US" altLang="zh-TW" sz="1300" smtClean="0"/>
              <a:pPr eaLnBrk="1" hangingPunct="1">
                <a:spcBef>
                  <a:spcPct val="0"/>
                </a:spcBef>
              </a:pPr>
              <a:t>1</a:t>
            </a:fld>
            <a:endParaRPr lang="en-US" altLang="zh-TW" sz="1300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ea typeface="新細明體" charset="-12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2018/10/1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2018/10/1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2018/10/1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2018/10/1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2018/10/1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2018/10/1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2018/10/1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2018/10/1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2018/10/1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2018/10/1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2018/10/1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2018/10/1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47664" y="2124000"/>
            <a:ext cx="6588336" cy="2241104"/>
          </a:xfrm>
        </p:spPr>
        <p:txBody>
          <a:bodyPr>
            <a:normAutofit fontScale="90000"/>
          </a:bodyPr>
          <a:lstStyle/>
          <a:p>
            <a:pPr algn="r"/>
            <a:r>
              <a:rPr lang="en-US" altLang="zh-TW" sz="6000" b="1" dirty="0">
                <a:latin typeface="+mn-lt"/>
                <a:cs typeface="Times New Roman" panose="02020603050405020304" pitchFamily="18" charset="0"/>
              </a:rPr>
              <a:t>Practice </a:t>
            </a:r>
            <a:r>
              <a:rPr lang="en-US" altLang="zh-TW" sz="6000" b="1" dirty="0" smtClean="0">
                <a:latin typeface="+mn-lt"/>
                <a:cs typeface="Times New Roman" panose="02020603050405020304" pitchFamily="18" charset="0"/>
              </a:rPr>
              <a:t>4</a:t>
            </a:r>
            <a:br>
              <a:rPr lang="en-US" altLang="zh-TW" sz="6000" b="1" dirty="0" smtClean="0">
                <a:latin typeface="+mn-lt"/>
                <a:cs typeface="Times New Roman" panose="02020603050405020304" pitchFamily="18" charset="0"/>
              </a:rPr>
            </a:br>
            <a:r>
              <a:rPr lang="en-US" altLang="zh-TW" sz="4800" b="1" dirty="0">
                <a:latin typeface="+mn-lt"/>
                <a:cs typeface="Times New Roman" panose="02020603050405020304" pitchFamily="18" charset="0"/>
              </a:rPr>
              <a:t>Calculate the </a:t>
            </a:r>
            <a:r>
              <a:rPr lang="en-US" altLang="zh-TW" sz="4800" b="1" dirty="0" smtClean="0">
                <a:latin typeface="+mn-lt"/>
                <a:cs typeface="Times New Roman" panose="02020603050405020304" pitchFamily="18" charset="0"/>
              </a:rPr>
              <a:t>Integral Value</a:t>
            </a:r>
            <a:br>
              <a:rPr lang="en-US" altLang="zh-TW" sz="4800" b="1" dirty="0" smtClean="0">
                <a:latin typeface="+mn-lt"/>
                <a:cs typeface="Times New Roman" panose="02020603050405020304" pitchFamily="18" charset="0"/>
              </a:rPr>
            </a:br>
            <a:r>
              <a:rPr lang="en-US" altLang="zh-TW" sz="4800" b="1" dirty="0" smtClean="0">
                <a:solidFill>
                  <a:srgbClr val="0000FF"/>
                </a:solidFill>
                <a:latin typeface="+mn-lt"/>
                <a:cs typeface="Times New Roman" panose="02020603050405020304" pitchFamily="18" charset="0"/>
              </a:rPr>
              <a:t>whole program</a:t>
            </a:r>
            <a:endParaRPr lang="zh-TW" altLang="en-US" sz="4800" b="1" dirty="0" smtClean="0">
              <a:solidFill>
                <a:srgbClr val="0000FF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995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720000"/>
            <a:ext cx="8541766" cy="5157272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zh-TW" altLang="en-US" sz="2800" b="1" dirty="0" smtClean="0">
                <a:solidFill>
                  <a:srgbClr val="0000FF"/>
                </a:solidFill>
              </a:rPr>
              <a:t>請必須依</a:t>
            </a:r>
            <a:r>
              <a:rPr lang="en-US" altLang="zh-TW" sz="2800" b="1" dirty="0">
                <a:solidFill>
                  <a:srgbClr val="FF0000"/>
                </a:solidFill>
              </a:rPr>
              <a:t>whole </a:t>
            </a:r>
            <a:r>
              <a:rPr lang="en-US" altLang="zh-TW" sz="2800" b="1" dirty="0" smtClean="0">
                <a:solidFill>
                  <a:srgbClr val="FF0000"/>
                </a:solidFill>
              </a:rPr>
              <a:t>program</a:t>
            </a:r>
            <a:r>
              <a:rPr lang="zh-TW" altLang="en-US" sz="2800" b="1" dirty="0" smtClean="0">
                <a:solidFill>
                  <a:srgbClr val="0000FF"/>
                </a:solidFill>
              </a:rPr>
              <a:t>架構</a:t>
            </a:r>
            <a:r>
              <a:rPr lang="en-US" altLang="zh-TW" sz="2800" b="1" dirty="0">
                <a:solidFill>
                  <a:srgbClr val="0000FF"/>
                </a:solidFill>
              </a:rPr>
              <a:t>(</a:t>
            </a:r>
            <a:r>
              <a:rPr lang="zh-TW" altLang="en-US" sz="2800" b="1" dirty="0">
                <a:solidFill>
                  <a:srgbClr val="0000FF"/>
                </a:solidFill>
              </a:rPr>
              <a:t>詳參考資料「</a:t>
            </a:r>
            <a:r>
              <a:rPr lang="en-US" altLang="zh-TW" sz="2800" b="1" dirty="0">
                <a:solidFill>
                  <a:srgbClr val="FF0000"/>
                </a:solidFill>
              </a:rPr>
              <a:t>4</a:t>
            </a:r>
            <a:r>
              <a:rPr lang="zh-TW" altLang="en-US" sz="2800" b="1" dirty="0">
                <a:solidFill>
                  <a:srgbClr val="FF0000"/>
                </a:solidFill>
              </a:rPr>
              <a:t>完整程式</a:t>
            </a:r>
            <a:r>
              <a:rPr lang="en-US" altLang="zh-TW" sz="2800" b="1" dirty="0">
                <a:solidFill>
                  <a:srgbClr val="FF0000"/>
                </a:solidFill>
              </a:rPr>
              <a:t>1</a:t>
            </a:r>
            <a:r>
              <a:rPr lang="zh-TW" altLang="en-US" sz="2800" b="1" dirty="0">
                <a:solidFill>
                  <a:srgbClr val="FF0000"/>
                </a:solidFill>
              </a:rPr>
              <a:t> </a:t>
            </a:r>
            <a:r>
              <a:rPr lang="zh-TW" altLang="en-US" sz="2800" b="1" dirty="0">
                <a:solidFill>
                  <a:srgbClr val="0000FF"/>
                </a:solidFill>
              </a:rPr>
              <a:t>」</a:t>
            </a:r>
            <a:r>
              <a:rPr lang="en-US" altLang="zh-TW" sz="2800" b="1" dirty="0">
                <a:solidFill>
                  <a:srgbClr val="0000FF"/>
                </a:solidFill>
              </a:rPr>
              <a:t>)</a:t>
            </a:r>
            <a:r>
              <a:rPr lang="zh-TW" altLang="en-US" sz="2800" b="1" dirty="0" smtClean="0">
                <a:solidFill>
                  <a:srgbClr val="0000FF"/>
                </a:solidFill>
              </a:rPr>
              <a:t>撰寫程式 ，如下</a:t>
            </a:r>
            <a:r>
              <a:rPr lang="zh-TW" altLang="en-US" sz="2800" b="1" dirty="0" smtClean="0">
                <a:solidFill>
                  <a:srgbClr val="0000FF"/>
                </a:solidFill>
                <a:latin typeface="PMingLiU" panose="02020500000000000000" pitchFamily="18" charset="-120"/>
                <a:ea typeface="PMingLiU" panose="02020500000000000000" pitchFamily="18" charset="-120"/>
              </a:rPr>
              <a:t>：</a:t>
            </a:r>
            <a:r>
              <a:rPr lang="zh-TW" altLang="en-US" sz="2400" dirty="0" smtClean="0"/>
              <a:t>          </a:t>
            </a:r>
            <a:endParaRPr lang="en-US" altLang="zh-TW" sz="2400" dirty="0" smtClean="0"/>
          </a:p>
          <a:p>
            <a:pPr marL="0" indent="0">
              <a:buClr>
                <a:schemeClr val="tx1"/>
              </a:buClr>
              <a:buNone/>
            </a:pPr>
            <a:r>
              <a:rPr lang="zh-TW" altLang="en-US" sz="2400" dirty="0"/>
              <a:t> </a:t>
            </a:r>
            <a:r>
              <a:rPr lang="zh-TW" altLang="en-US" sz="2400" dirty="0" smtClean="0"/>
              <a:t>         </a:t>
            </a:r>
            <a:r>
              <a:rPr lang="en-US" altLang="zh-TW" sz="2200" dirty="0" smtClean="0"/>
              <a:t>module(</a:t>
            </a:r>
            <a:r>
              <a:rPr lang="zh-TW" altLang="en-US" sz="2200" dirty="0" smtClean="0"/>
              <a:t>宣告</a:t>
            </a:r>
            <a:r>
              <a:rPr lang="zh-TW" altLang="en-US" sz="2200" dirty="0"/>
              <a:t>主要變數供不同程式單元共享</a:t>
            </a:r>
            <a:r>
              <a:rPr lang="en-US" altLang="zh-TW" sz="2200" dirty="0"/>
              <a:t>)</a:t>
            </a:r>
          </a:p>
          <a:p>
            <a:pPr marL="0" indent="0">
              <a:buNone/>
            </a:pPr>
            <a:r>
              <a:rPr lang="en-US" altLang="zh-TW" sz="2200" dirty="0"/>
              <a:t> </a:t>
            </a:r>
            <a:r>
              <a:rPr lang="en-US" altLang="zh-TW" sz="2200" dirty="0" smtClean="0"/>
              <a:t>  </a:t>
            </a:r>
            <a:r>
              <a:rPr lang="zh-TW" altLang="en-US" sz="2200" dirty="0" smtClean="0"/>
              <a:t>    </a:t>
            </a:r>
            <a:r>
              <a:rPr lang="en-US" altLang="zh-TW" sz="2200" dirty="0" smtClean="0"/>
              <a:t>  </a:t>
            </a:r>
            <a:r>
              <a:rPr lang="zh-TW" altLang="en-US" sz="2200" dirty="0" smtClean="0"/>
              <a:t>  </a:t>
            </a:r>
            <a:r>
              <a:rPr lang="en-US" altLang="zh-TW" sz="2200" dirty="0" smtClean="0"/>
              <a:t>main program(</a:t>
            </a:r>
            <a:r>
              <a:rPr lang="en-US" altLang="zh-TW" sz="22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open</a:t>
            </a:r>
            <a:r>
              <a:rPr lang="zh-TW" altLang="en-US" sz="2200" b="1" dirty="0" smtClean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指令</a:t>
            </a:r>
            <a:r>
              <a:rPr lang="zh-TW" alt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及</a:t>
            </a:r>
            <a:r>
              <a:rPr kumimoji="0" lang="zh-TW" alt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僅</a:t>
            </a:r>
            <a:r>
              <a:rPr kumimoji="0" lang="zh-TW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用來作為控制整個程式之</a:t>
            </a:r>
            <a:r>
              <a:rPr kumimoji="0" lang="zh-TW" alt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用</a:t>
            </a:r>
            <a:r>
              <a:rPr kumimoji="0" lang="en-US" altLang="zh-TW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altLang="zh-TW" sz="2200" dirty="0" smtClean="0"/>
          </a:p>
          <a:p>
            <a:pPr marL="2601913" indent="-2601913" defTabSz="1708150">
              <a:buNone/>
            </a:pPr>
            <a:r>
              <a:rPr lang="en-US" altLang="zh-TW" sz="2200" dirty="0"/>
              <a:t> </a:t>
            </a:r>
            <a:r>
              <a:rPr lang="en-US" altLang="zh-TW" sz="2200" dirty="0" smtClean="0"/>
              <a:t>   </a:t>
            </a:r>
            <a:r>
              <a:rPr lang="zh-TW" altLang="en-US" sz="2200" dirty="0" smtClean="0"/>
              <a:t>       </a:t>
            </a:r>
            <a:r>
              <a:rPr lang="en-US" altLang="zh-TW" sz="2200" dirty="0" smtClean="0"/>
              <a:t>subroutine(for input data only</a:t>
            </a:r>
            <a:r>
              <a:rPr lang="zh-TW" altLang="en-US" sz="2200" dirty="0" smtClean="0">
                <a:latin typeface="新細明體"/>
                <a:ea typeface="新細明體"/>
              </a:rPr>
              <a:t>，</a:t>
            </a:r>
            <a:r>
              <a:rPr lang="zh-TW" altLang="en-US" sz="2200" b="1" dirty="0" smtClean="0">
                <a:solidFill>
                  <a:srgbClr val="0000FF"/>
                </a:solidFill>
                <a:latin typeface="新細明體"/>
                <a:ea typeface="新細明體"/>
              </a:rPr>
              <a:t>所有</a:t>
            </a:r>
            <a:r>
              <a:rPr lang="en-US" altLang="zh-TW" sz="2200" b="1" dirty="0" smtClean="0">
                <a:solidFill>
                  <a:srgbClr val="0000FF"/>
                </a:solidFill>
              </a:rPr>
              <a:t>read</a:t>
            </a:r>
            <a:r>
              <a:rPr lang="zh-TW" altLang="en-US" sz="2200" b="1" dirty="0" smtClean="0">
                <a:solidFill>
                  <a:srgbClr val="0000FF"/>
                </a:solidFill>
              </a:rPr>
              <a:t>指令</a:t>
            </a:r>
            <a:endParaRPr lang="en-US" altLang="zh-TW" sz="2200" b="1" dirty="0" smtClean="0">
              <a:solidFill>
                <a:srgbClr val="0000FF"/>
              </a:solidFill>
            </a:endParaRPr>
          </a:p>
          <a:p>
            <a:pPr marL="2601913" indent="-2601913" defTabSz="1708150">
              <a:buNone/>
            </a:pPr>
            <a:r>
              <a:rPr lang="zh-TW" altLang="en-US" sz="2200" b="1" dirty="0" smtClean="0">
                <a:solidFill>
                  <a:srgbClr val="0000FF"/>
                </a:solidFill>
                <a:latin typeface="新細明體"/>
                <a:ea typeface="新細明體"/>
              </a:rPr>
              <a:t>                                    需放置於此副程式，不得出現在其他副程式</a:t>
            </a:r>
            <a:r>
              <a:rPr lang="en-US" altLang="zh-TW" sz="2200" dirty="0" smtClean="0"/>
              <a:t>)</a:t>
            </a:r>
          </a:p>
          <a:p>
            <a:pPr marL="2601913" indent="-2601913" defTabSz="1708150">
              <a:buNone/>
            </a:pPr>
            <a:r>
              <a:rPr lang="en-US" altLang="zh-TW" sz="2200" dirty="0" smtClean="0"/>
              <a:t>           subroutine(</a:t>
            </a:r>
            <a:r>
              <a:rPr lang="zh-TW" altLang="en-US" sz="2200" dirty="0"/>
              <a:t>求</a:t>
            </a:r>
            <a:r>
              <a:rPr lang="en-US" altLang="zh-TW" sz="2200" dirty="0"/>
              <a:t>exact</a:t>
            </a:r>
            <a:r>
              <a:rPr lang="zh-TW" altLang="en-US" sz="2200" dirty="0"/>
              <a:t>積分值</a:t>
            </a:r>
            <a:r>
              <a:rPr lang="en-US" altLang="zh-TW" sz="2200" dirty="0" smtClean="0"/>
              <a:t>)</a:t>
            </a:r>
          </a:p>
          <a:p>
            <a:pPr marL="0" lvl="1" indent="0">
              <a:buNone/>
            </a:pPr>
            <a:r>
              <a:rPr lang="en-US" altLang="zh-TW" sz="2200" dirty="0"/>
              <a:t> </a:t>
            </a:r>
            <a:r>
              <a:rPr lang="en-US" altLang="zh-TW" sz="2200" dirty="0" smtClean="0"/>
              <a:t>   </a:t>
            </a:r>
            <a:r>
              <a:rPr lang="zh-TW" altLang="en-US" sz="2200" dirty="0" smtClean="0"/>
              <a:t>       </a:t>
            </a:r>
            <a:r>
              <a:rPr lang="en-US" altLang="zh-TW" sz="2200" dirty="0" smtClean="0"/>
              <a:t>subroutine(</a:t>
            </a:r>
            <a:r>
              <a:rPr lang="zh-TW" altLang="en-US" sz="2200" dirty="0"/>
              <a:t>求</a:t>
            </a:r>
            <a:r>
              <a:rPr lang="zh-TW" altLang="en-US" sz="2200" dirty="0" smtClean="0">
                <a:latin typeface="Calibri" pitchFamily="34" charset="0"/>
              </a:rPr>
              <a:t>積分</a:t>
            </a:r>
            <a:r>
              <a:rPr lang="zh-TW" altLang="en-US" sz="2200" dirty="0">
                <a:latin typeface="Calibri" pitchFamily="34" charset="0"/>
              </a:rPr>
              <a:t>區間分成</a:t>
            </a:r>
            <a:r>
              <a:rPr lang="en-US" altLang="zh-TW" sz="2200" dirty="0">
                <a:latin typeface="Calibri" pitchFamily="34" charset="0"/>
              </a:rPr>
              <a:t>4</a:t>
            </a:r>
            <a:r>
              <a:rPr lang="zh-TW" altLang="en-US" sz="2200" dirty="0" smtClean="0">
                <a:latin typeface="Calibri" pitchFamily="34" charset="0"/>
              </a:rPr>
              <a:t>等分之逼近值</a:t>
            </a:r>
            <a:r>
              <a:rPr lang="en-US" altLang="zh-TW" sz="2200" dirty="0"/>
              <a:t>)</a:t>
            </a:r>
            <a:endParaRPr kumimoji="0" lang="en-US" altLang="zh-TW" sz="2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1" indent="0">
              <a:buNone/>
            </a:pPr>
            <a:r>
              <a:rPr lang="en-US" altLang="zh-TW" sz="2200" dirty="0" smtClean="0"/>
              <a:t>    </a:t>
            </a:r>
            <a:r>
              <a:rPr lang="zh-TW" altLang="en-US" sz="2200" dirty="0" smtClean="0"/>
              <a:t>       </a:t>
            </a:r>
            <a:r>
              <a:rPr lang="en-US" altLang="zh-TW" sz="2200" dirty="0" smtClean="0"/>
              <a:t>subroutine(</a:t>
            </a:r>
            <a:r>
              <a:rPr lang="zh-TW" altLang="en-US" sz="2200" dirty="0"/>
              <a:t>求</a:t>
            </a:r>
            <a:r>
              <a:rPr lang="zh-TW" altLang="en-US" sz="2200" dirty="0" smtClean="0">
                <a:latin typeface="Calibri" pitchFamily="34" charset="0"/>
              </a:rPr>
              <a:t>積分</a:t>
            </a:r>
            <a:r>
              <a:rPr lang="zh-TW" altLang="en-US" sz="2200" dirty="0">
                <a:latin typeface="Calibri" pitchFamily="34" charset="0"/>
              </a:rPr>
              <a:t>區間</a:t>
            </a:r>
            <a:r>
              <a:rPr lang="zh-TW" altLang="en-US" sz="2200" dirty="0" smtClean="0">
                <a:latin typeface="Calibri" pitchFamily="34" charset="0"/>
              </a:rPr>
              <a:t>分成</a:t>
            </a:r>
            <a:r>
              <a:rPr lang="en-US" altLang="zh-TW" sz="2200" dirty="0" smtClean="0">
                <a:latin typeface="Calibri" pitchFamily="34" charset="0"/>
              </a:rPr>
              <a:t>6</a:t>
            </a:r>
            <a:r>
              <a:rPr lang="zh-TW" altLang="en-US" sz="2200" dirty="0" smtClean="0">
                <a:latin typeface="Calibri" pitchFamily="34" charset="0"/>
              </a:rPr>
              <a:t>等分之逼近值</a:t>
            </a:r>
            <a:r>
              <a:rPr lang="en-US" altLang="zh-TW" sz="2200" dirty="0"/>
              <a:t>)</a:t>
            </a:r>
            <a:endParaRPr kumimoji="0" lang="en-US" altLang="zh-TW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altLang="zh-TW" sz="2200" dirty="0" smtClean="0"/>
              <a:t>    </a:t>
            </a:r>
            <a:r>
              <a:rPr lang="zh-TW" altLang="en-US" sz="2200" dirty="0" smtClean="0"/>
              <a:t>       </a:t>
            </a:r>
            <a:r>
              <a:rPr lang="en-US" altLang="zh-TW" sz="2200" dirty="0" smtClean="0"/>
              <a:t>subroutine(for output data only</a:t>
            </a:r>
            <a:r>
              <a:rPr lang="zh-TW" altLang="en-US" sz="2200" dirty="0" smtClean="0">
                <a:latin typeface="新細明體"/>
                <a:ea typeface="新細明體"/>
              </a:rPr>
              <a:t>，</a:t>
            </a:r>
            <a:r>
              <a:rPr lang="zh-TW" altLang="en-US" sz="2200" b="1" dirty="0">
                <a:solidFill>
                  <a:srgbClr val="0000FF"/>
                </a:solidFill>
              </a:rPr>
              <a:t>所有</a:t>
            </a:r>
            <a:r>
              <a:rPr lang="en-US" altLang="zh-TW" sz="2200" b="1" dirty="0">
                <a:solidFill>
                  <a:srgbClr val="0000FF"/>
                </a:solidFill>
              </a:rPr>
              <a:t>write</a:t>
            </a:r>
            <a:r>
              <a:rPr lang="zh-TW" altLang="en-US" sz="2200" b="1" dirty="0" smtClean="0">
                <a:solidFill>
                  <a:srgbClr val="0000FF"/>
                </a:solidFill>
              </a:rPr>
              <a:t>指令</a:t>
            </a:r>
            <a:endParaRPr lang="en-US" altLang="zh-TW" sz="2200" b="1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TW" sz="2200" b="1" dirty="0">
                <a:solidFill>
                  <a:srgbClr val="0000FF"/>
                </a:solidFill>
                <a:latin typeface="新細明體"/>
              </a:rPr>
              <a:t> </a:t>
            </a:r>
            <a:r>
              <a:rPr lang="en-US" altLang="zh-TW" sz="2200" b="1" dirty="0" smtClean="0">
                <a:solidFill>
                  <a:srgbClr val="0000FF"/>
                </a:solidFill>
                <a:latin typeface="新細明體"/>
              </a:rPr>
              <a:t>                                    </a:t>
            </a:r>
            <a:r>
              <a:rPr lang="zh-TW" altLang="en-US" sz="2200" b="1" dirty="0" smtClean="0">
                <a:solidFill>
                  <a:srgbClr val="0000FF"/>
                </a:solidFill>
                <a:latin typeface="新細明體"/>
              </a:rPr>
              <a:t>需放置</a:t>
            </a:r>
            <a:r>
              <a:rPr lang="zh-TW" altLang="en-US" sz="2200" b="1" dirty="0">
                <a:solidFill>
                  <a:srgbClr val="0000FF"/>
                </a:solidFill>
                <a:latin typeface="新細明體"/>
              </a:rPr>
              <a:t>於此副程式，不得出現在其他副程式</a:t>
            </a:r>
            <a:r>
              <a:rPr lang="en-US" altLang="zh-TW" sz="2200" dirty="0" smtClean="0"/>
              <a:t>)</a:t>
            </a:r>
            <a:endParaRPr lang="en-US" altLang="zh-TW" sz="2200" dirty="0"/>
          </a:p>
        </p:txBody>
      </p:sp>
      <p:sp>
        <p:nvSpPr>
          <p:cNvPr id="6" name="左大括弧 5"/>
          <p:cNvSpPr/>
          <p:nvPr/>
        </p:nvSpPr>
        <p:spPr>
          <a:xfrm>
            <a:off x="971600" y="1728517"/>
            <a:ext cx="288032" cy="3402014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275856" y="5843810"/>
            <a:ext cx="2520280" cy="695102"/>
          </a:xfrm>
          <a:prstGeom prst="rect">
            <a:avLst/>
          </a:prstGeom>
          <a:solidFill>
            <a:srgbClr val="FFFFCC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除這些架構為必要外</a:t>
            </a:r>
            <a:r>
              <a:rPr lang="zh-TW" altLang="en-US" sz="1600" b="1" dirty="0" smtClean="0">
                <a:solidFill>
                  <a:srgbClr val="FF0000"/>
                </a:solidFill>
                <a:latin typeface="Calibri" panose="020F0502020204030204" pitchFamily="34" charset="0"/>
                <a:ea typeface="新細明體"/>
                <a:cs typeface="Calibri" panose="020F0502020204030204" pitchFamily="34" charset="0"/>
              </a:rPr>
              <a:t>，可</a:t>
            </a:r>
            <a:r>
              <a:rPr lang="zh-TW" altLang="en-US" sz="1600" b="1" dirty="0">
                <a:solidFill>
                  <a:srgbClr val="FF0000"/>
                </a:solidFill>
                <a:latin typeface="Calibri" panose="020F0502020204030204" pitchFamily="34" charset="0"/>
                <a:ea typeface="新細明體"/>
                <a:cs typeface="Calibri" panose="020F0502020204030204" pitchFamily="34" charset="0"/>
              </a:rPr>
              <a:t>自行</a:t>
            </a:r>
            <a:r>
              <a:rPr lang="zh-TW" altLang="en-US" sz="1600" b="1" dirty="0" smtClean="0">
                <a:solidFill>
                  <a:srgbClr val="FF0000"/>
                </a:solidFill>
                <a:latin typeface="Calibri" panose="020F0502020204030204" pitchFamily="34" charset="0"/>
                <a:ea typeface="新細明體"/>
                <a:cs typeface="Calibri" panose="020F0502020204030204" pitchFamily="34" charset="0"/>
              </a:rPr>
              <a:t>另加其他</a:t>
            </a:r>
            <a:r>
              <a:rPr lang="en-US" altLang="zh-TW" sz="1600" b="1" dirty="0" smtClean="0">
                <a:solidFill>
                  <a:srgbClr val="FF0000"/>
                </a:solidFill>
                <a:latin typeface="Calibri" panose="020F0502020204030204" pitchFamily="34" charset="0"/>
                <a:ea typeface="新細明體"/>
                <a:cs typeface="Calibri" panose="020F0502020204030204" pitchFamily="34" charset="0"/>
              </a:rPr>
              <a:t>procedures </a:t>
            </a:r>
            <a:endParaRPr lang="zh-TW" altLang="en-US" sz="16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8" name="向下箭號 7"/>
          <p:cNvSpPr/>
          <p:nvPr/>
        </p:nvSpPr>
        <p:spPr>
          <a:xfrm rot="10800000">
            <a:off x="4427984" y="5328638"/>
            <a:ext cx="216024" cy="4918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4262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/>
          </p:nvPr>
        </p:nvGraphicFramePr>
        <p:xfrm>
          <a:off x="899591" y="1844824"/>
          <a:ext cx="7488832" cy="26810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0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67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7626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Module </a:t>
                      </a:r>
                      <a:r>
                        <a:rPr lang="en-US" sz="2000" kern="1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mou1x</a:t>
                      </a:r>
                      <a:endParaRPr lang="zh-TW" sz="20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implicit none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save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! </a:t>
                      </a:r>
                      <a:r>
                        <a:rPr lang="zh-TW" altLang="en-US" sz="200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主要共享變數</a:t>
                      </a:r>
                      <a:endParaRPr lang="en-US" altLang="zh-TW" sz="2000" kern="1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endParaRPr lang="en-US" altLang="zh-TW" sz="2000" kern="1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endParaRPr lang="en-US" altLang="zh-TW" sz="2000" kern="1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zh-TW" sz="2000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宣告</a:t>
                      </a:r>
                      <a:r>
                        <a:rPr lang="zh-TW" sz="2000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區域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Clr>
                          <a:schemeClr val="tx1"/>
                        </a:buClr>
                        <a:buFont typeface="+mj-lt"/>
                        <a:buAutoNum type="arabicPeriod"/>
                      </a:pPr>
                      <a:r>
                        <a:rPr lang="en-US" sz="2000" kern="1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mou1x</a:t>
                      </a:r>
                      <a:r>
                        <a:rPr lang="en-US" sz="200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: </a:t>
                      </a:r>
                      <a:r>
                        <a:rPr lang="en-US" sz="200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Module </a:t>
                      </a: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name(</a:t>
                      </a:r>
                      <a:r>
                        <a:rPr lang="zh-TW" sz="2000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自行設定</a:t>
                      </a: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Clr>
                          <a:schemeClr val="tx1"/>
                        </a:buClr>
                        <a:buFont typeface="+mj-lt"/>
                        <a:buAutoNum type="arabicPeriod"/>
                      </a:pPr>
                      <a:r>
                        <a:rPr lang="en-US" altLang="zh-TW" sz="2000" b="1" kern="100" dirty="0" smtClean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/>
                        </a:rPr>
                        <a:t>M</a:t>
                      </a:r>
                      <a:r>
                        <a:rPr lang="en-US" sz="2000" kern="100" dirty="0" smtClean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odule</a:t>
                      </a:r>
                      <a:r>
                        <a:rPr lang="zh-TW" sz="2000" kern="100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須放在整個程式最前面</a:t>
                      </a:r>
                      <a:endParaRPr lang="zh-TW" sz="2000" kern="100" dirty="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03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End module</a:t>
                      </a:r>
                      <a:endParaRPr lang="zh-TW" sz="20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b="1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結束區域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矩形 1"/>
          <p:cNvSpPr>
            <a:spLocks noChangeArrowheads="1"/>
          </p:cNvSpPr>
          <p:nvPr/>
        </p:nvSpPr>
        <p:spPr bwMode="auto">
          <a:xfrm>
            <a:off x="1240607" y="3099817"/>
            <a:ext cx="2827337" cy="977255"/>
          </a:xfrm>
          <a:prstGeom prst="rect">
            <a:avLst/>
          </a:pr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TW" altLang="zh-TW" b="1" dirty="0"/>
              <a:t>宣告</a:t>
            </a:r>
            <a:r>
              <a:rPr lang="zh-TW" altLang="zh-TW" b="1" dirty="0" smtClean="0"/>
              <a:t>要</a:t>
            </a:r>
            <a:r>
              <a:rPr lang="zh-TW" altLang="en-US" b="1" dirty="0"/>
              <a:t>在</a:t>
            </a:r>
            <a:r>
              <a:rPr lang="zh-TW" altLang="en-US" b="1" dirty="0" smtClean="0"/>
              <a:t>不同</a:t>
            </a:r>
            <a:r>
              <a:rPr lang="zh-TW" altLang="en-US" b="1" dirty="0" smtClean="0"/>
              <a:t>程式單元</a:t>
            </a:r>
            <a:r>
              <a:rPr lang="zh-TW" altLang="en-US" b="1" dirty="0" smtClean="0">
                <a:latin typeface="新細明體"/>
                <a:ea typeface="新細明體"/>
              </a:rPr>
              <a:t>（</a:t>
            </a:r>
            <a:r>
              <a:rPr lang="zh-TW" altLang="zh-TW" b="1" dirty="0"/>
              <a:t>主程式、副程式、函數</a:t>
            </a:r>
            <a:r>
              <a:rPr lang="zh-TW" altLang="en-US" b="1" dirty="0" smtClean="0">
                <a:latin typeface="新細明體"/>
                <a:ea typeface="新細明體"/>
              </a:rPr>
              <a:t>）</a:t>
            </a:r>
            <a:r>
              <a:rPr lang="zh-TW" altLang="en-US" b="1" dirty="0" smtClean="0"/>
              <a:t>間</a:t>
            </a:r>
            <a:r>
              <a:rPr lang="zh-TW" altLang="zh-TW" b="1" dirty="0" smtClean="0"/>
              <a:t>共享</a:t>
            </a:r>
            <a:r>
              <a:rPr lang="zh-TW" altLang="zh-TW" b="1" dirty="0"/>
              <a:t>之主要變數</a:t>
            </a:r>
            <a:endParaRPr lang="zh-TW" altLang="zh-TW" dirty="0"/>
          </a:p>
        </p:txBody>
      </p:sp>
      <p:sp>
        <p:nvSpPr>
          <p:cNvPr id="3" name="矩形 2"/>
          <p:cNvSpPr/>
          <p:nvPr/>
        </p:nvSpPr>
        <p:spPr>
          <a:xfrm>
            <a:off x="3279305" y="5216957"/>
            <a:ext cx="2513380" cy="522382"/>
          </a:xfrm>
          <a:prstGeom prst="rect">
            <a:avLst/>
          </a:prstGeom>
          <a:solidFill>
            <a:srgbClr val="FFFFCC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可以有一個以上之</a:t>
            </a:r>
            <a:r>
              <a:rPr lang="en-US" altLang="zh-TW" sz="1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Module</a:t>
            </a:r>
            <a:endParaRPr lang="zh-TW" altLang="en-US" sz="16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9" name="向下箭號 8"/>
          <p:cNvSpPr/>
          <p:nvPr/>
        </p:nvSpPr>
        <p:spPr>
          <a:xfrm rot="10800000">
            <a:off x="4427984" y="4725144"/>
            <a:ext cx="216024" cy="4918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899590" y="1235751"/>
            <a:ext cx="3744418" cy="522382"/>
          </a:xfrm>
          <a:prstGeom prst="rect">
            <a:avLst/>
          </a:prstGeom>
          <a:solidFill>
            <a:srgbClr val="FFFFCC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rgbClr val="0000FF"/>
                </a:solidFill>
              </a:rPr>
              <a:t>利用</a:t>
            </a:r>
            <a:r>
              <a:rPr lang="en-US" altLang="zh-TW" sz="1600" b="1" dirty="0" smtClean="0">
                <a:solidFill>
                  <a:srgbClr val="0000FF"/>
                </a:solidFill>
              </a:rPr>
              <a:t>sharing </a:t>
            </a:r>
            <a:r>
              <a:rPr lang="en-US" altLang="zh-TW" sz="1600" b="1" dirty="0">
                <a:solidFill>
                  <a:srgbClr val="0000FF"/>
                </a:solidFill>
              </a:rPr>
              <a:t>data</a:t>
            </a:r>
            <a:r>
              <a:rPr lang="zh-TW" altLang="en-US" sz="1600" b="1" dirty="0">
                <a:solidFill>
                  <a:srgbClr val="0000FF"/>
                </a:solidFill>
              </a:rPr>
              <a:t>專用的</a:t>
            </a:r>
            <a:r>
              <a:rPr lang="en-US" altLang="zh-TW" sz="1600" b="1" dirty="0">
                <a:solidFill>
                  <a:srgbClr val="0000FF"/>
                </a:solidFill>
              </a:rPr>
              <a:t>module</a:t>
            </a:r>
            <a:r>
              <a:rPr lang="zh-TW" altLang="zh-TW" sz="1600" b="1" dirty="0">
                <a:solidFill>
                  <a:srgbClr val="0000FF"/>
                </a:solidFill>
              </a:rPr>
              <a:t>共享資料</a:t>
            </a:r>
            <a:endParaRPr lang="zh-TW" altLang="en-US" sz="16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173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1656891"/>
              </p:ext>
            </p:extLst>
          </p:nvPr>
        </p:nvGraphicFramePr>
        <p:xfrm>
          <a:off x="899592" y="620688"/>
          <a:ext cx="7488832" cy="39890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0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67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02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/>
                          <a:cs typeface="Times New Roman"/>
                        </a:rPr>
                        <a:t>Program </a:t>
                      </a:r>
                      <a:r>
                        <a:rPr lang="en-US" sz="2000" b="1" kern="100" dirty="0" err="1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/>
                          <a:cs typeface="Times New Roman"/>
                        </a:rPr>
                        <a:t>proxxxxxx</a:t>
                      </a:r>
                      <a:r>
                        <a:rPr lang="en-US" sz="2000" b="1" kern="1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/>
                          <a:cs typeface="Times New Roman"/>
                        </a:rPr>
                        <a:t>  !</a:t>
                      </a:r>
                      <a:r>
                        <a:rPr lang="en-US" sz="2000" b="1" kern="100" baseline="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/>
                          <a:cs typeface="Times New Roman"/>
                        </a:rPr>
                        <a:t> Main program</a:t>
                      </a:r>
                      <a:endParaRPr lang="zh-TW" sz="20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/>
                          <a:cs typeface="Times New Roman"/>
                        </a:rPr>
                        <a:t>  </a:t>
                      </a:r>
                      <a:r>
                        <a:rPr lang="en-US" sz="2000" b="1" kern="100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新細明體"/>
                          <a:cs typeface="Times New Roman"/>
                        </a:rPr>
                        <a:t>use </a:t>
                      </a:r>
                      <a:r>
                        <a:rPr lang="en-US" sz="2000" b="1" kern="100" dirty="0" smtClean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新細明體"/>
                          <a:cs typeface="Times New Roman"/>
                        </a:rPr>
                        <a:t>mou1x</a:t>
                      </a:r>
                      <a:endParaRPr lang="zh-TW" sz="2000" kern="100" dirty="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新細明體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en-US" sz="200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  <a:r>
                        <a:rPr lang="en-US" sz="200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implicit none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en-US" sz="200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imes New Roman"/>
                        </a:rPr>
                        <a:t>  </a:t>
                      </a:r>
                      <a:r>
                        <a:rPr lang="en-US" altLang="zh-TW" sz="200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imes New Roman"/>
                        </a:rPr>
                        <a:t>!</a:t>
                      </a:r>
                      <a:r>
                        <a:rPr lang="zh-TW" altLang="en-US" sz="200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zh-TW" altLang="zh-TW" sz="200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imes New Roman"/>
                        </a:rPr>
                        <a:t>區域性變數</a:t>
                      </a:r>
                      <a:r>
                        <a:rPr lang="en-US" altLang="zh-TW" sz="200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imes New Roman"/>
                        </a:rPr>
                        <a:t>, local variables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/>
                          <a:cs typeface="Times New Roman"/>
                        </a:rPr>
                        <a:t>宣告區域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Times New Roman"/>
                        <a:buAutoNum type="arabicPeriod"/>
                      </a:pPr>
                      <a:r>
                        <a:rPr lang="en-US" sz="2000" b="1" kern="100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/>
                          <a:cs typeface="Calibri"/>
                        </a:rPr>
                        <a:t>proxxxxxx</a:t>
                      </a: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/>
                          <a:cs typeface="Calibri"/>
                        </a:rPr>
                        <a:t> : </a:t>
                      </a:r>
                      <a:r>
                        <a:rPr lang="zh-TW" sz="2000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/>
                          <a:cs typeface="Calibri"/>
                        </a:rPr>
                        <a:t>主程式名稱</a:t>
                      </a: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/>
                          <a:cs typeface="Calibri"/>
                        </a:rPr>
                        <a:t> (</a:t>
                      </a:r>
                      <a:r>
                        <a:rPr lang="zh-TW" sz="2000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/>
                          <a:cs typeface="Calibri"/>
                        </a:rPr>
                        <a:t>自行設定</a:t>
                      </a: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/>
                          <a:cs typeface="Calibri"/>
                        </a:rPr>
                        <a:t>)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/>
                        <a:cs typeface="Calibri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Times New Roman"/>
                        <a:buAutoNum type="arabicPeriod"/>
                      </a:pPr>
                      <a:r>
                        <a:rPr lang="en-US" sz="2000" b="1" kern="100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新細明體"/>
                          <a:cs typeface="Calibri"/>
                        </a:rPr>
                        <a:t>use </a:t>
                      </a:r>
                      <a:r>
                        <a:rPr lang="en-US" sz="2000" b="1" kern="100" dirty="0" smtClean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新細明體"/>
                          <a:cs typeface="Calibri"/>
                        </a:rPr>
                        <a:t>mou1x</a:t>
                      </a:r>
                      <a:r>
                        <a:rPr lang="zh-TW" sz="2000" b="1" kern="100" dirty="0" smtClean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新細明體"/>
                          <a:cs typeface="Calibri"/>
                        </a:rPr>
                        <a:t>：</a:t>
                      </a:r>
                      <a:r>
                        <a:rPr lang="en-US" altLang="zh-TW" sz="2000" b="1" kern="100" dirty="0" smtClean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/>
                        </a:rPr>
                        <a:t>M</a:t>
                      </a:r>
                      <a:r>
                        <a:rPr lang="en-US" sz="2000" b="1" kern="100" dirty="0" smtClean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新細明體"/>
                          <a:cs typeface="Calibri"/>
                        </a:rPr>
                        <a:t>odule </a:t>
                      </a:r>
                      <a:r>
                        <a:rPr lang="en-US" altLang="zh-TW" sz="2000" kern="1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mou1x </a:t>
                      </a:r>
                      <a:r>
                        <a:rPr lang="zh-TW" sz="2000" b="1" kern="100" dirty="0" smtClean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新細明體"/>
                          <a:cs typeface="Calibri"/>
                        </a:rPr>
                        <a:t>宣告</a:t>
                      </a:r>
                      <a:r>
                        <a:rPr lang="zh-TW" sz="2000" b="1" kern="100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新細明體"/>
                          <a:cs typeface="Calibri"/>
                        </a:rPr>
                        <a:t>之變數分享給</a:t>
                      </a:r>
                      <a:r>
                        <a:rPr lang="zh-TW" sz="2000" b="1" kern="100" dirty="0" smtClean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新細明體"/>
                          <a:cs typeface="Calibri"/>
                        </a:rPr>
                        <a:t>主程式</a:t>
                      </a:r>
                      <a:endParaRPr lang="zh-TW" sz="2000" kern="100" dirty="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新細明體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1216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/>
                          <a:cs typeface="Times New Roman"/>
                        </a:rPr>
                        <a:t>   </a:t>
                      </a:r>
                      <a:r>
                        <a:rPr lang="en-US" sz="2000" kern="1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/>
                          <a:cs typeface="Times New Roman"/>
                        </a:rPr>
                        <a:t>open(10, file=…….)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/>
                          <a:cs typeface="Times New Roman"/>
                        </a:rPr>
                        <a:t>   open(11, file=…….)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en-US" sz="200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/>
                          <a:cs typeface="Times New Roman"/>
                        </a:rPr>
                        <a:t>   </a:t>
                      </a:r>
                      <a:r>
                        <a:rPr lang="en-US" sz="200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/>
                          <a:cs typeface="Times New Roman"/>
                        </a:rPr>
                        <a:t>call……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en-US" sz="2000" kern="10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/>
                          <a:cs typeface="Times New Roman"/>
                        </a:rPr>
                        <a:t>   </a:t>
                      </a:r>
                      <a:r>
                        <a:rPr lang="en-US" altLang="zh-TW" sz="200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imes New Roman"/>
                        </a:rPr>
                        <a:t>call</a:t>
                      </a:r>
                      <a:r>
                        <a:rPr lang="en-US" sz="200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/>
                          <a:cs typeface="Times New Roman"/>
                        </a:rPr>
                        <a:t>……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/>
                          <a:cs typeface="Times New Roman"/>
                        </a:rPr>
                        <a:t>   …………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b="1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/>
                          <a:cs typeface="Times New Roman"/>
                        </a:rPr>
                        <a:t>執行區域</a:t>
                      </a:r>
                    </a:p>
                    <a:p>
                      <a:pPr marL="361950" indent="-361950">
                        <a:spcAft>
                          <a:spcPts val="0"/>
                        </a:spcAft>
                        <a:buClr>
                          <a:schemeClr val="tx1"/>
                        </a:buClr>
                        <a:buFont typeface="+mj-lt"/>
                        <a:buAutoNum type="arabicPeriod"/>
                      </a:pPr>
                      <a:r>
                        <a:rPr lang="zh-TW" sz="2000" b="1" kern="100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新細明體"/>
                          <a:cs typeface="Times New Roman"/>
                        </a:rPr>
                        <a:t>掌控整個程式運算</a:t>
                      </a:r>
                      <a:r>
                        <a:rPr lang="zh-TW" sz="2000" b="1" kern="100" dirty="0" smtClean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新細明體"/>
                          <a:cs typeface="Times New Roman"/>
                        </a:rPr>
                        <a:t>過程</a:t>
                      </a:r>
                      <a:endParaRPr lang="en-US" altLang="zh-TW" sz="2000" b="1" kern="100" dirty="0" smtClean="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新細明體"/>
                        <a:cs typeface="Times New Roman"/>
                      </a:endParaRPr>
                    </a:p>
                    <a:p>
                      <a:pPr marL="361950" indent="-361950">
                        <a:spcAft>
                          <a:spcPts val="0"/>
                        </a:spcAft>
                        <a:buClr>
                          <a:schemeClr val="tx1"/>
                        </a:buClr>
                        <a:buFont typeface="+mj-lt"/>
                        <a:buAutoNum type="arabicPeriod"/>
                      </a:pPr>
                      <a:r>
                        <a:rPr lang="en-US" altLang="zh-TW" sz="2000" b="1" kern="1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/>
                          <a:cs typeface="Times New Roman"/>
                        </a:rPr>
                        <a:t>open</a:t>
                      </a:r>
                      <a:r>
                        <a:rPr lang="zh-TW" altLang="en-US" sz="2000" b="1" kern="1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/>
                          <a:cs typeface="Times New Roman"/>
                        </a:rPr>
                        <a:t>：檔案輸入輸出</a:t>
                      </a:r>
                      <a:endParaRPr lang="zh-TW" sz="2000" b="1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03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/>
                          <a:cs typeface="Times New Roman"/>
                        </a:rPr>
                        <a:t>End program</a:t>
                      </a:r>
                      <a:endParaRPr lang="zh-TW" sz="20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b="1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/>
                          <a:cs typeface="Times New Roman"/>
                        </a:rPr>
                        <a:t>結束區域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矩形 1"/>
          <p:cNvSpPr>
            <a:spLocks noChangeArrowheads="1"/>
          </p:cNvSpPr>
          <p:nvPr/>
        </p:nvSpPr>
        <p:spPr bwMode="auto">
          <a:xfrm>
            <a:off x="1240607" y="1871527"/>
            <a:ext cx="2827337" cy="792088"/>
          </a:xfrm>
          <a:prstGeom prst="rect">
            <a:avLst/>
          </a:pr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spcAft>
                <a:spcPts val="0"/>
              </a:spcAft>
            </a:pPr>
            <a:r>
              <a:rPr lang="zh-TW" altLang="zh-TW" b="1" kern="100" dirty="0">
                <a:latin typeface="Calibri" panose="020F0502020204030204" pitchFamily="34" charset="0"/>
                <a:cs typeface="Times New Roman"/>
              </a:rPr>
              <a:t>若有</a:t>
            </a:r>
            <a:r>
              <a:rPr lang="zh-TW" altLang="zh-TW" b="1" kern="100" dirty="0" smtClean="0">
                <a:latin typeface="Calibri" panose="020F0502020204030204" pitchFamily="34" charset="0"/>
                <a:cs typeface="Times New Roman"/>
              </a:rPr>
              <a:t>需要</a:t>
            </a:r>
            <a:r>
              <a:rPr lang="zh-TW" altLang="en-US" b="1" kern="100" dirty="0" smtClean="0">
                <a:latin typeface="新細明體"/>
                <a:ea typeface="新細明體"/>
                <a:cs typeface="Times New Roman"/>
              </a:rPr>
              <a:t>，</a:t>
            </a:r>
            <a:r>
              <a:rPr lang="zh-TW" altLang="zh-TW" b="1" kern="100" dirty="0" smtClean="0">
                <a:latin typeface="Calibri" panose="020F0502020204030204" pitchFamily="34" charset="0"/>
                <a:cs typeface="Times New Roman"/>
              </a:rPr>
              <a:t>宣告</a:t>
            </a:r>
            <a:r>
              <a:rPr lang="zh-TW" altLang="zh-TW" b="1" kern="100" dirty="0">
                <a:latin typeface="Calibri" panose="020F0502020204030204" pitchFamily="34" charset="0"/>
                <a:cs typeface="Times New Roman"/>
              </a:rPr>
              <a:t>僅供主程式使用之區域性</a:t>
            </a:r>
            <a:r>
              <a:rPr lang="zh-TW" altLang="en-US" b="1" kern="100" dirty="0" smtClean="0">
                <a:latin typeface="Calibri" panose="020F0502020204030204" pitchFamily="34" charset="0"/>
                <a:cs typeface="Times New Roman"/>
              </a:rPr>
              <a:t>變數</a:t>
            </a:r>
            <a:r>
              <a:rPr lang="zh-TW" altLang="zh-TW" b="1" kern="100" dirty="0" smtClean="0">
                <a:latin typeface="Calibri" panose="020F0502020204030204" pitchFamily="34" charset="0"/>
              </a:rPr>
              <a:t> </a:t>
            </a:r>
            <a:endParaRPr lang="zh-TW" altLang="zh-TW" b="1" kern="100" dirty="0">
              <a:latin typeface="Calibri" panose="020F050202020403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527883" y="5216957"/>
            <a:ext cx="2016224" cy="432048"/>
          </a:xfrm>
          <a:prstGeom prst="rect">
            <a:avLst/>
          </a:prstGeom>
          <a:solidFill>
            <a:srgbClr val="FFFFCC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主程式僅能有一個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9" name="向下箭號 8"/>
          <p:cNvSpPr/>
          <p:nvPr/>
        </p:nvSpPr>
        <p:spPr>
          <a:xfrm rot="10800000">
            <a:off x="4427984" y="4725144"/>
            <a:ext cx="216024" cy="4918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647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7148540"/>
              </p:ext>
            </p:extLst>
          </p:nvPr>
        </p:nvGraphicFramePr>
        <p:xfrm>
          <a:off x="899593" y="1844824"/>
          <a:ext cx="7488832" cy="39772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0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67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02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2000" b="1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Subroutine </a:t>
                      </a:r>
                      <a:r>
                        <a:rPr lang="en-US" altLang="zh-TW" sz="2000" b="1" kern="12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sub1x</a:t>
                      </a:r>
                      <a:r>
                        <a:rPr lang="en-US" altLang="zh-TW" sz="2000" b="1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zh-TW" sz="2000" b="1" kern="12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! for input data only</a:t>
                      </a:r>
                      <a:endParaRPr lang="zh-TW" sz="2000" kern="100" dirty="0" smtClean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/>
                          <a:cs typeface="Times New Roman"/>
                        </a:rPr>
                        <a:t>  </a:t>
                      </a:r>
                      <a:r>
                        <a:rPr lang="en-US" sz="2000" b="1" kern="100" dirty="0" smtClean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新細明體"/>
                          <a:cs typeface="Times New Roman"/>
                        </a:rPr>
                        <a:t>use mou1x</a:t>
                      </a:r>
                      <a:endParaRPr lang="zh-TW" sz="2000" kern="100" dirty="0" smtClean="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新細明體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en-US" sz="200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  <a:r>
                        <a:rPr lang="en-US" sz="200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implicit none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en-US" sz="200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imes New Roman"/>
                        </a:rPr>
                        <a:t>  </a:t>
                      </a:r>
                      <a:r>
                        <a:rPr lang="en-US" altLang="zh-TW" sz="200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imes New Roman"/>
                        </a:rPr>
                        <a:t>!</a:t>
                      </a:r>
                      <a:r>
                        <a:rPr lang="zh-TW" altLang="en-US" sz="200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zh-TW" altLang="zh-TW" sz="200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imes New Roman"/>
                        </a:rPr>
                        <a:t>區域性變數</a:t>
                      </a:r>
                      <a:r>
                        <a:rPr lang="en-US" altLang="zh-TW" sz="200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imes New Roman"/>
                        </a:rPr>
                        <a:t>, local variables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/>
                          <a:cs typeface="Times New Roman"/>
                        </a:rPr>
                        <a:t>宣告區域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Times New Roman"/>
                        <a:buAutoNum type="arabicPeriod"/>
                      </a:pPr>
                      <a:r>
                        <a:rPr lang="en-US" altLang="zh-TW" sz="2000" b="1" kern="12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sub1x</a:t>
                      </a:r>
                      <a:r>
                        <a:rPr lang="en-US" altLang="zh-TW" sz="2000" kern="100" dirty="0" smtClean="0">
                          <a:solidFill>
                            <a:schemeClr val="tx1"/>
                          </a:solidFill>
                          <a:effectLst/>
                          <a:latin typeface="新細明體"/>
                          <a:ea typeface="+mn-ea"/>
                          <a:cs typeface="Calibri"/>
                        </a:rPr>
                        <a:t>：</a:t>
                      </a:r>
                      <a:r>
                        <a:rPr lang="zh-TW" altLang="zh-TW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副程式名稱</a:t>
                      </a:r>
                      <a:r>
                        <a:rPr lang="en-US" altLang="zh-TW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zh-TW" altLang="zh-TW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自行設定</a:t>
                      </a:r>
                      <a:r>
                        <a:rPr lang="en-US" altLang="zh-TW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/>
                        <a:cs typeface="Calibri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Times New Roman"/>
                        <a:buAutoNum type="arabicPeriod"/>
                      </a:pPr>
                      <a:r>
                        <a:rPr lang="en-US" sz="2000" b="1" kern="100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新細明體"/>
                          <a:cs typeface="Calibri"/>
                        </a:rPr>
                        <a:t>use </a:t>
                      </a:r>
                      <a:r>
                        <a:rPr lang="en-US" sz="2000" b="1" kern="100" dirty="0" smtClean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新細明體"/>
                          <a:cs typeface="Calibri"/>
                        </a:rPr>
                        <a:t>mou1x</a:t>
                      </a:r>
                      <a:r>
                        <a:rPr lang="zh-TW" sz="2000" b="1" kern="100" dirty="0" smtClean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新細明體"/>
                          <a:cs typeface="Calibri"/>
                        </a:rPr>
                        <a:t>：</a:t>
                      </a:r>
                      <a:r>
                        <a:rPr lang="en-US" altLang="zh-TW" sz="2000" b="1" kern="100" dirty="0" smtClean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/>
                        </a:rPr>
                        <a:t>M</a:t>
                      </a:r>
                      <a:r>
                        <a:rPr lang="en-US" sz="2000" b="1" kern="100" dirty="0" smtClean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新細明體"/>
                          <a:cs typeface="Calibri"/>
                        </a:rPr>
                        <a:t>odule </a:t>
                      </a:r>
                      <a:r>
                        <a:rPr lang="en-US" altLang="zh-TW" sz="2000" kern="1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mou1x </a:t>
                      </a:r>
                      <a:r>
                        <a:rPr lang="zh-TW" sz="2000" b="1" kern="100" dirty="0" smtClean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新細明體"/>
                          <a:cs typeface="Calibri"/>
                        </a:rPr>
                        <a:t>宣告</a:t>
                      </a:r>
                      <a:r>
                        <a:rPr lang="zh-TW" sz="2000" b="1" kern="100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新細明體"/>
                          <a:cs typeface="Calibri"/>
                        </a:rPr>
                        <a:t>之變數分享</a:t>
                      </a:r>
                      <a:r>
                        <a:rPr lang="zh-TW" sz="2000" b="1" kern="100" dirty="0" smtClean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新細明體"/>
                          <a:cs typeface="Calibri"/>
                        </a:rPr>
                        <a:t>給</a:t>
                      </a:r>
                      <a:r>
                        <a:rPr lang="zh-TW" altLang="en-US" sz="2000" b="1" kern="100" dirty="0" smtClean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/>
                        </a:rPr>
                        <a:t>副</a:t>
                      </a:r>
                      <a:r>
                        <a:rPr lang="zh-TW" altLang="zh-TW" sz="2000" b="1" kern="100" dirty="0" smtClean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/>
                        </a:rPr>
                        <a:t>程式</a:t>
                      </a:r>
                      <a:r>
                        <a:rPr lang="en-US" altLang="zh-TW" sz="2000" b="1" kern="12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sub1x</a:t>
                      </a:r>
                      <a:endParaRPr lang="zh-TW" sz="2000" kern="100" dirty="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新細明體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12168">
                <a:tc>
                  <a:txBody>
                    <a:bodyPr/>
                    <a:lstStyle/>
                    <a:p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/>
                          <a:cs typeface="Times New Roman"/>
                        </a:rPr>
                        <a:t>   </a:t>
                      </a:r>
                      <a:r>
                        <a:rPr lang="en-US" altLang="zh-TW" sz="2000" b="1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read(10,*)….</a:t>
                      </a:r>
                      <a:endParaRPr lang="zh-TW" altLang="zh-TW" sz="2000" b="1" kern="12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zh-TW" altLang="en-US" sz="2000" b="1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zh-TW" sz="2000" b="1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read(10,*)….</a:t>
                      </a:r>
                      <a:endParaRPr lang="zh-TW" altLang="zh-TW" sz="2000" b="1" kern="12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/>
                          <a:cs typeface="Times New Roman"/>
                        </a:rPr>
                        <a:t>   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b="1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/>
                          <a:cs typeface="Times New Roman"/>
                        </a:rPr>
                        <a:t>執行區域</a:t>
                      </a:r>
                    </a:p>
                    <a:p>
                      <a:pPr marL="0" indent="0"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Font typeface="+mj-lt"/>
                        <a:buNone/>
                      </a:pPr>
                      <a:r>
                        <a:rPr lang="zh-TW" altLang="zh-TW" sz="2000" b="1" kern="1200" dirty="0" smtClean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讀入</a:t>
                      </a:r>
                      <a:r>
                        <a:rPr lang="en-US" altLang="zh-TW" sz="2000" b="1" kern="1200" dirty="0" smtClean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input data</a:t>
                      </a:r>
                      <a:endParaRPr lang="zh-TW" sz="2000" b="1" kern="100" dirty="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03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/>
                          <a:cs typeface="Times New Roman"/>
                        </a:rPr>
                        <a:t>End </a:t>
                      </a:r>
                      <a:r>
                        <a:rPr lang="en-US" altLang="zh-TW" sz="2000" b="1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subroutine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b="1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/>
                          <a:cs typeface="Times New Roman"/>
                        </a:rPr>
                        <a:t>結束區域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矩形 1"/>
          <p:cNvSpPr>
            <a:spLocks noChangeArrowheads="1"/>
          </p:cNvSpPr>
          <p:nvPr/>
        </p:nvSpPr>
        <p:spPr bwMode="auto">
          <a:xfrm>
            <a:off x="1240607" y="3090727"/>
            <a:ext cx="2827337" cy="792088"/>
          </a:xfrm>
          <a:prstGeom prst="rect">
            <a:avLst/>
          </a:pr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spcAft>
                <a:spcPts val="0"/>
              </a:spcAft>
            </a:pPr>
            <a:r>
              <a:rPr lang="zh-TW" altLang="zh-TW" b="1" kern="100" dirty="0">
                <a:latin typeface="Calibri" panose="020F0502020204030204" pitchFamily="34" charset="0"/>
                <a:cs typeface="Times New Roman"/>
              </a:rPr>
              <a:t>若有</a:t>
            </a:r>
            <a:r>
              <a:rPr lang="zh-TW" altLang="zh-TW" b="1" kern="100" dirty="0" smtClean="0">
                <a:latin typeface="Calibri" panose="020F0502020204030204" pitchFamily="34" charset="0"/>
                <a:cs typeface="Times New Roman"/>
              </a:rPr>
              <a:t>需要</a:t>
            </a:r>
            <a:r>
              <a:rPr lang="zh-TW" altLang="en-US" b="1" kern="100" dirty="0" smtClean="0">
                <a:latin typeface="新細明體"/>
                <a:ea typeface="新細明體"/>
                <a:cs typeface="Times New Roman"/>
              </a:rPr>
              <a:t>，</a:t>
            </a:r>
            <a:r>
              <a:rPr lang="zh-TW" altLang="zh-TW" b="1" kern="100" dirty="0" smtClean="0">
                <a:latin typeface="Calibri" panose="020F0502020204030204" pitchFamily="34" charset="0"/>
                <a:cs typeface="Times New Roman"/>
              </a:rPr>
              <a:t>宣告</a:t>
            </a:r>
            <a:r>
              <a:rPr lang="zh-TW" altLang="zh-TW" b="1" kern="100" dirty="0">
                <a:latin typeface="Calibri" panose="020F0502020204030204" pitchFamily="34" charset="0"/>
                <a:cs typeface="Times New Roman"/>
              </a:rPr>
              <a:t>僅</a:t>
            </a:r>
            <a:r>
              <a:rPr lang="zh-TW" altLang="zh-TW" b="1" kern="100" dirty="0" smtClean="0">
                <a:latin typeface="Calibri" panose="020F0502020204030204" pitchFamily="34" charset="0"/>
                <a:cs typeface="Times New Roman"/>
              </a:rPr>
              <a:t>供</a:t>
            </a:r>
            <a:r>
              <a:rPr lang="zh-TW" altLang="en-US" b="1" kern="100" dirty="0" smtClean="0">
                <a:latin typeface="Calibri" panose="020F0502020204030204" pitchFamily="34" charset="0"/>
                <a:cs typeface="Times New Roman"/>
              </a:rPr>
              <a:t>副</a:t>
            </a:r>
            <a:r>
              <a:rPr lang="zh-TW" altLang="zh-TW" b="1" kern="100" dirty="0" smtClean="0">
                <a:latin typeface="Calibri" panose="020F0502020204030204" pitchFamily="34" charset="0"/>
                <a:cs typeface="Times New Roman"/>
              </a:rPr>
              <a:t>程式</a:t>
            </a:r>
            <a:r>
              <a:rPr lang="en-US" altLang="zh-TW" b="1" dirty="0">
                <a:solidFill>
                  <a:srgbClr val="FF0000"/>
                </a:solidFill>
                <a:latin typeface="Calibri" panose="020F0502020204030204" pitchFamily="34" charset="0"/>
              </a:rPr>
              <a:t>sub1x</a:t>
            </a:r>
            <a:r>
              <a:rPr lang="zh-TW" altLang="zh-TW" b="1" kern="100" dirty="0" smtClean="0">
                <a:latin typeface="Calibri" panose="020F0502020204030204" pitchFamily="34" charset="0"/>
                <a:cs typeface="Times New Roman"/>
              </a:rPr>
              <a:t>使用之區域性</a:t>
            </a:r>
            <a:r>
              <a:rPr lang="zh-TW" altLang="en-US" b="1" kern="100" dirty="0" smtClean="0">
                <a:latin typeface="Calibri" panose="020F0502020204030204" pitchFamily="34" charset="0"/>
                <a:cs typeface="Times New Roman"/>
              </a:rPr>
              <a:t>變數</a:t>
            </a:r>
            <a:r>
              <a:rPr lang="zh-TW" altLang="zh-TW" b="1" kern="100" dirty="0" smtClean="0">
                <a:latin typeface="Calibri" panose="020F0502020204030204" pitchFamily="34" charset="0"/>
              </a:rPr>
              <a:t> </a:t>
            </a:r>
            <a:endParaRPr lang="zh-TW" altLang="zh-TW" b="1" kern="100" dirty="0">
              <a:latin typeface="Calibri" panose="020F0502020204030204" pitchFamily="34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94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/>
          </p:nvPr>
        </p:nvGraphicFramePr>
        <p:xfrm>
          <a:off x="899593" y="1844824"/>
          <a:ext cx="7488832" cy="39772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0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67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02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2000" b="1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Subroutine </a:t>
                      </a:r>
                      <a:r>
                        <a:rPr lang="en-US" altLang="zh-TW" sz="2000" b="1" kern="12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sub2x</a:t>
                      </a:r>
                      <a:r>
                        <a:rPr lang="en-US" altLang="zh-TW" sz="2000" b="1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zh-TW" sz="2000" b="1" kern="12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! </a:t>
                      </a:r>
                      <a:r>
                        <a:rPr lang="zh-TW" altLang="en-US" sz="2000" b="1" kern="12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求</a:t>
                      </a:r>
                      <a:r>
                        <a:rPr lang="en-US" altLang="zh-TW" sz="2000" b="1" kern="12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exact</a:t>
                      </a:r>
                      <a:r>
                        <a:rPr lang="zh-TW" altLang="en-US" sz="2000" b="1" kern="12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積分值</a:t>
                      </a:r>
                      <a:endParaRPr lang="zh-TW" sz="2000" b="1" kern="1200" dirty="0" smtClean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/>
                          <a:cs typeface="Times New Roman"/>
                        </a:rPr>
                        <a:t>  </a:t>
                      </a:r>
                      <a:r>
                        <a:rPr lang="en-US" sz="2000" b="1" kern="100" dirty="0" smtClean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新細明體"/>
                          <a:cs typeface="Times New Roman"/>
                        </a:rPr>
                        <a:t>use mou1x</a:t>
                      </a:r>
                      <a:endParaRPr lang="zh-TW" sz="2000" kern="100" dirty="0" smtClean="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新細明體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en-US" sz="200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  <a:r>
                        <a:rPr lang="en-US" sz="200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implicit none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en-US" sz="200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imes New Roman"/>
                        </a:rPr>
                        <a:t>  </a:t>
                      </a:r>
                      <a:r>
                        <a:rPr lang="en-US" altLang="zh-TW" sz="200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imes New Roman"/>
                        </a:rPr>
                        <a:t>!</a:t>
                      </a:r>
                      <a:r>
                        <a:rPr lang="zh-TW" altLang="en-US" sz="200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zh-TW" altLang="zh-TW" sz="200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imes New Roman"/>
                        </a:rPr>
                        <a:t>區域性變數</a:t>
                      </a:r>
                      <a:r>
                        <a:rPr lang="en-US" altLang="zh-TW" sz="200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imes New Roman"/>
                        </a:rPr>
                        <a:t>, local variables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/>
                          <a:cs typeface="Times New Roman"/>
                        </a:rPr>
                        <a:t>宣告區域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Times New Roman"/>
                        <a:buAutoNum type="arabicPeriod"/>
                      </a:pPr>
                      <a:r>
                        <a:rPr lang="en-US" altLang="zh-TW" sz="2000" b="1" kern="12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sub2x</a:t>
                      </a:r>
                      <a:r>
                        <a:rPr lang="en-US" altLang="zh-TW" sz="2000" kern="100" dirty="0" smtClean="0">
                          <a:solidFill>
                            <a:schemeClr val="tx1"/>
                          </a:solidFill>
                          <a:effectLst/>
                          <a:latin typeface="新細明體"/>
                          <a:ea typeface="+mn-ea"/>
                          <a:cs typeface="Calibri"/>
                        </a:rPr>
                        <a:t>：</a:t>
                      </a:r>
                      <a:r>
                        <a:rPr lang="zh-TW" altLang="zh-TW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副程式名稱</a:t>
                      </a:r>
                      <a:r>
                        <a:rPr lang="en-US" altLang="zh-TW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zh-TW" altLang="zh-TW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自行設定</a:t>
                      </a:r>
                      <a:r>
                        <a:rPr lang="en-US" altLang="zh-TW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/>
                        <a:cs typeface="Calibri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Times New Roman"/>
                        <a:buAutoNum type="arabicPeriod"/>
                      </a:pPr>
                      <a:r>
                        <a:rPr lang="en-US" sz="2000" b="1" kern="100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新細明體"/>
                          <a:cs typeface="Calibri"/>
                        </a:rPr>
                        <a:t>use </a:t>
                      </a:r>
                      <a:r>
                        <a:rPr lang="en-US" sz="2000" b="1" kern="100" dirty="0" smtClean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新細明體"/>
                          <a:cs typeface="Calibri"/>
                        </a:rPr>
                        <a:t>mou1x</a:t>
                      </a:r>
                      <a:r>
                        <a:rPr lang="zh-TW" sz="2000" b="1" kern="100" dirty="0" smtClean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新細明體"/>
                          <a:cs typeface="Calibri"/>
                        </a:rPr>
                        <a:t>：</a:t>
                      </a:r>
                      <a:r>
                        <a:rPr lang="en-US" altLang="zh-TW" sz="2000" b="1" kern="100" dirty="0" smtClean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/>
                        </a:rPr>
                        <a:t>M</a:t>
                      </a:r>
                      <a:r>
                        <a:rPr lang="en-US" sz="2000" b="1" kern="100" dirty="0" smtClean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新細明體"/>
                          <a:cs typeface="Calibri"/>
                        </a:rPr>
                        <a:t>odule </a:t>
                      </a:r>
                      <a:r>
                        <a:rPr lang="en-US" altLang="zh-TW" sz="2000" kern="1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mou1x </a:t>
                      </a:r>
                      <a:r>
                        <a:rPr lang="zh-TW" sz="2000" b="1" kern="100" dirty="0" smtClean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新細明體"/>
                          <a:cs typeface="Calibri"/>
                        </a:rPr>
                        <a:t>宣告</a:t>
                      </a:r>
                      <a:r>
                        <a:rPr lang="zh-TW" sz="2000" b="1" kern="100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新細明體"/>
                          <a:cs typeface="Calibri"/>
                        </a:rPr>
                        <a:t>之變數分享</a:t>
                      </a:r>
                      <a:r>
                        <a:rPr lang="zh-TW" sz="2000" b="1" kern="100" dirty="0" smtClean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新細明體"/>
                          <a:cs typeface="Calibri"/>
                        </a:rPr>
                        <a:t>給</a:t>
                      </a:r>
                      <a:r>
                        <a:rPr lang="zh-TW" altLang="en-US" sz="2000" b="1" kern="100" dirty="0" smtClean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/>
                        </a:rPr>
                        <a:t>副</a:t>
                      </a:r>
                      <a:r>
                        <a:rPr lang="zh-TW" altLang="zh-TW" sz="2000" b="1" kern="100" dirty="0" smtClean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/>
                        </a:rPr>
                        <a:t>程式</a:t>
                      </a:r>
                      <a:r>
                        <a:rPr lang="en-US" altLang="zh-TW" sz="2000" b="1" kern="12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sub2x</a:t>
                      </a:r>
                      <a:endParaRPr lang="zh-TW" sz="2000" kern="100" dirty="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新細明體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12168">
                <a:tc>
                  <a:txBody>
                    <a:bodyPr/>
                    <a:lstStyle/>
                    <a:p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/>
                          <a:cs typeface="Times New Roman"/>
                        </a:rPr>
                        <a:t>  </a:t>
                      </a:r>
                      <a:r>
                        <a:rPr lang="en-US" altLang="zh-TW" sz="200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/>
                          <a:cs typeface="Times New Roman"/>
                        </a:rPr>
                        <a:t>!</a:t>
                      </a:r>
                      <a:r>
                        <a:rPr lang="zh-TW" altLang="en-US" sz="200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/>
                          <a:cs typeface="Times New Roman"/>
                        </a:rPr>
                        <a:t>  求</a:t>
                      </a:r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exact</a:t>
                      </a:r>
                      <a:r>
                        <a:rPr lang="zh-TW" altLang="en-US" sz="2000" dirty="0" smtClean="0">
                          <a:solidFill>
                            <a:schemeClr val="tx1"/>
                          </a:solidFill>
                        </a:rPr>
                        <a:t>積分值</a:t>
                      </a:r>
                      <a:endParaRPr lang="en-US" altLang="zh-TW" sz="20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zh-TW" altLang="en-US" sz="200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/>
                          <a:cs typeface="Times New Roman"/>
                        </a:rPr>
                        <a:t>   </a:t>
                      </a:r>
                      <a:r>
                        <a:rPr lang="en-US" altLang="zh-TW" sz="200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/>
                          <a:cs typeface="Times New Roman"/>
                        </a:rPr>
                        <a:t>…………</a:t>
                      </a:r>
                    </a:p>
                    <a:p>
                      <a:r>
                        <a:rPr lang="en-US" altLang="zh-TW" sz="200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/>
                          <a:cs typeface="Times New Roman"/>
                        </a:rPr>
                        <a:t>   …………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b="1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/>
                          <a:cs typeface="Times New Roman"/>
                        </a:rPr>
                        <a:t>執行</a:t>
                      </a:r>
                      <a:r>
                        <a:rPr lang="zh-TW" sz="2000" b="1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/>
                          <a:cs typeface="Times New Roman"/>
                        </a:rPr>
                        <a:t>區域</a:t>
                      </a:r>
                      <a:endParaRPr lang="en-US" altLang="zh-TW" sz="2000" b="1" kern="1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/>
                        <a:cs typeface="Times New Roman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1" kern="1200" dirty="0" smtClean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求</a:t>
                      </a:r>
                      <a:r>
                        <a:rPr lang="en-US" altLang="zh-TW" sz="2000" b="1" kern="1200" dirty="0" smtClean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exact</a:t>
                      </a:r>
                      <a:r>
                        <a:rPr lang="zh-TW" altLang="en-US" sz="2000" b="1" kern="1200" dirty="0" smtClean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積分值</a:t>
                      </a:r>
                      <a:endParaRPr lang="zh-TW" altLang="zh-TW" sz="2000" b="1" kern="1200" dirty="0" smtClean="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03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/>
                          <a:cs typeface="Times New Roman"/>
                        </a:rPr>
                        <a:t>End </a:t>
                      </a:r>
                      <a:r>
                        <a:rPr lang="en-US" altLang="zh-TW" sz="2000" b="1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subroutine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b="1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/>
                          <a:cs typeface="Times New Roman"/>
                        </a:rPr>
                        <a:t>結束區域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矩形 1"/>
          <p:cNvSpPr>
            <a:spLocks noChangeArrowheads="1"/>
          </p:cNvSpPr>
          <p:nvPr/>
        </p:nvSpPr>
        <p:spPr bwMode="auto">
          <a:xfrm>
            <a:off x="1240607" y="3090727"/>
            <a:ext cx="2827337" cy="792088"/>
          </a:xfrm>
          <a:prstGeom prst="rect">
            <a:avLst/>
          </a:pr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spcAft>
                <a:spcPts val="0"/>
              </a:spcAft>
            </a:pPr>
            <a:r>
              <a:rPr lang="zh-TW" altLang="zh-TW" b="1" kern="100" dirty="0">
                <a:latin typeface="Calibri" panose="020F0502020204030204" pitchFamily="34" charset="0"/>
                <a:cs typeface="Times New Roman"/>
              </a:rPr>
              <a:t>若有</a:t>
            </a:r>
            <a:r>
              <a:rPr lang="zh-TW" altLang="zh-TW" b="1" kern="100" dirty="0" smtClean="0">
                <a:latin typeface="Calibri" panose="020F0502020204030204" pitchFamily="34" charset="0"/>
                <a:cs typeface="Times New Roman"/>
              </a:rPr>
              <a:t>需要</a:t>
            </a:r>
            <a:r>
              <a:rPr lang="zh-TW" altLang="en-US" b="1" kern="100" dirty="0" smtClean="0">
                <a:latin typeface="新細明體"/>
                <a:ea typeface="新細明體"/>
                <a:cs typeface="Times New Roman"/>
              </a:rPr>
              <a:t>，</a:t>
            </a:r>
            <a:r>
              <a:rPr lang="zh-TW" altLang="zh-TW" b="1" kern="100" dirty="0" smtClean="0">
                <a:latin typeface="Calibri" panose="020F0502020204030204" pitchFamily="34" charset="0"/>
                <a:cs typeface="Times New Roman"/>
              </a:rPr>
              <a:t>宣告</a:t>
            </a:r>
            <a:r>
              <a:rPr lang="zh-TW" altLang="zh-TW" b="1" kern="100" dirty="0">
                <a:latin typeface="Calibri" panose="020F0502020204030204" pitchFamily="34" charset="0"/>
                <a:cs typeface="Times New Roman"/>
              </a:rPr>
              <a:t>僅</a:t>
            </a:r>
            <a:r>
              <a:rPr lang="zh-TW" altLang="zh-TW" b="1" kern="100" dirty="0" smtClean="0">
                <a:latin typeface="Calibri" panose="020F0502020204030204" pitchFamily="34" charset="0"/>
                <a:cs typeface="Times New Roman"/>
              </a:rPr>
              <a:t>供</a:t>
            </a:r>
            <a:r>
              <a:rPr lang="zh-TW" altLang="en-US" b="1" kern="100" dirty="0" smtClean="0">
                <a:latin typeface="Calibri" panose="020F0502020204030204" pitchFamily="34" charset="0"/>
                <a:cs typeface="Times New Roman"/>
              </a:rPr>
              <a:t>副</a:t>
            </a:r>
            <a:r>
              <a:rPr lang="zh-TW" altLang="zh-TW" b="1" kern="100" dirty="0" smtClean="0">
                <a:latin typeface="Calibri" panose="020F0502020204030204" pitchFamily="34" charset="0"/>
                <a:cs typeface="Times New Roman"/>
              </a:rPr>
              <a:t>程式</a:t>
            </a:r>
            <a:r>
              <a:rPr lang="en-US" altLang="zh-TW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sub2x</a:t>
            </a:r>
            <a:r>
              <a:rPr lang="zh-TW" altLang="zh-TW" b="1" kern="100" dirty="0" smtClean="0">
                <a:latin typeface="Calibri" panose="020F0502020204030204" pitchFamily="34" charset="0"/>
                <a:cs typeface="Times New Roman"/>
              </a:rPr>
              <a:t>使用之區域性</a:t>
            </a:r>
            <a:r>
              <a:rPr lang="zh-TW" altLang="en-US" b="1" kern="100" dirty="0" smtClean="0">
                <a:latin typeface="Calibri" panose="020F0502020204030204" pitchFamily="34" charset="0"/>
                <a:cs typeface="Times New Roman"/>
              </a:rPr>
              <a:t>變數</a:t>
            </a:r>
            <a:r>
              <a:rPr lang="zh-TW" altLang="zh-TW" b="1" kern="100" dirty="0" smtClean="0">
                <a:latin typeface="Calibri" panose="020F0502020204030204" pitchFamily="34" charset="0"/>
              </a:rPr>
              <a:t> </a:t>
            </a:r>
            <a:endParaRPr lang="zh-TW" altLang="zh-TW" b="1" kern="100" dirty="0">
              <a:latin typeface="Calibri" panose="020F0502020204030204" pitchFamily="34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601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/>
          </p:nvPr>
        </p:nvGraphicFramePr>
        <p:xfrm>
          <a:off x="899592" y="1844824"/>
          <a:ext cx="7488832" cy="39772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0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67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02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2000" b="1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Subroutine </a:t>
                      </a:r>
                      <a:r>
                        <a:rPr lang="en-US" altLang="zh-TW" sz="2000" b="1" kern="12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sub3x</a:t>
                      </a:r>
                      <a:r>
                        <a:rPr lang="en-US" altLang="zh-TW" sz="2000" b="1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zh-TW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 for</a:t>
                      </a:r>
                      <a:r>
                        <a:rPr lang="zh-TW" altLang="en-US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n=4 </a:t>
                      </a:r>
                      <a:r>
                        <a:rPr lang="zh-TW" altLang="en-US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逼近值</a:t>
                      </a:r>
                      <a:endParaRPr lang="zh-TW" sz="2000" kern="100" dirty="0" smtClean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/>
                          <a:cs typeface="Times New Roman"/>
                        </a:rPr>
                        <a:t>  </a:t>
                      </a:r>
                      <a:r>
                        <a:rPr lang="en-US" sz="2000" b="1" kern="100" dirty="0" smtClean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新細明體"/>
                          <a:cs typeface="Times New Roman"/>
                        </a:rPr>
                        <a:t>use mou1x</a:t>
                      </a:r>
                      <a:endParaRPr lang="zh-TW" sz="2000" kern="100" dirty="0" smtClean="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新細明體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en-US" sz="200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  <a:r>
                        <a:rPr lang="en-US" sz="200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implicit none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en-US" sz="200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imes New Roman"/>
                        </a:rPr>
                        <a:t>  </a:t>
                      </a:r>
                      <a:r>
                        <a:rPr lang="en-US" altLang="zh-TW" sz="200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imes New Roman"/>
                        </a:rPr>
                        <a:t>!</a:t>
                      </a:r>
                      <a:r>
                        <a:rPr lang="zh-TW" altLang="en-US" sz="200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zh-TW" altLang="zh-TW" sz="200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imes New Roman"/>
                        </a:rPr>
                        <a:t>區域性變數</a:t>
                      </a:r>
                      <a:r>
                        <a:rPr lang="en-US" altLang="zh-TW" sz="200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imes New Roman"/>
                        </a:rPr>
                        <a:t>, local variables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/>
                          <a:cs typeface="Times New Roman"/>
                        </a:rPr>
                        <a:t>宣告區域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Times New Roman"/>
                        <a:buAutoNum type="arabicPeriod"/>
                      </a:pPr>
                      <a:r>
                        <a:rPr lang="en-US" altLang="zh-TW" sz="2000" b="1" kern="12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sub3x</a:t>
                      </a:r>
                      <a:r>
                        <a:rPr lang="en-US" altLang="zh-TW" sz="2000" kern="100" dirty="0" smtClean="0">
                          <a:solidFill>
                            <a:schemeClr val="tx1"/>
                          </a:solidFill>
                          <a:effectLst/>
                          <a:latin typeface="新細明體"/>
                          <a:ea typeface="+mn-ea"/>
                          <a:cs typeface="Calibri"/>
                        </a:rPr>
                        <a:t>：</a:t>
                      </a:r>
                      <a:r>
                        <a:rPr lang="zh-TW" altLang="zh-TW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副程式名稱</a:t>
                      </a:r>
                      <a:r>
                        <a:rPr lang="en-US" altLang="zh-TW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zh-TW" altLang="zh-TW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自行設定</a:t>
                      </a:r>
                      <a:r>
                        <a:rPr lang="en-US" altLang="zh-TW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/>
                        <a:cs typeface="Calibri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Times New Roman"/>
                        <a:buAutoNum type="arabicPeriod"/>
                      </a:pPr>
                      <a:r>
                        <a:rPr lang="en-US" sz="2000" b="1" kern="100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新細明體"/>
                          <a:cs typeface="Calibri"/>
                        </a:rPr>
                        <a:t>use </a:t>
                      </a:r>
                      <a:r>
                        <a:rPr lang="en-US" sz="2000" b="1" kern="100" dirty="0" smtClean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新細明體"/>
                          <a:cs typeface="Calibri"/>
                        </a:rPr>
                        <a:t>mou1x</a:t>
                      </a:r>
                      <a:r>
                        <a:rPr lang="zh-TW" sz="2000" b="1" kern="100" dirty="0" smtClean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新細明體"/>
                          <a:cs typeface="Calibri"/>
                        </a:rPr>
                        <a:t>：</a:t>
                      </a:r>
                      <a:r>
                        <a:rPr lang="en-US" altLang="zh-TW" sz="2000" b="1" kern="100" dirty="0" smtClean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/>
                        </a:rPr>
                        <a:t>M</a:t>
                      </a:r>
                      <a:r>
                        <a:rPr lang="en-US" sz="2000" b="1" kern="100" dirty="0" smtClean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新細明體"/>
                          <a:cs typeface="Calibri"/>
                        </a:rPr>
                        <a:t>odule </a:t>
                      </a:r>
                      <a:r>
                        <a:rPr lang="en-US" altLang="zh-TW" sz="2000" kern="1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mou1x </a:t>
                      </a:r>
                      <a:r>
                        <a:rPr lang="zh-TW" sz="2000" b="1" kern="100" dirty="0" smtClean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新細明體"/>
                          <a:cs typeface="Calibri"/>
                        </a:rPr>
                        <a:t>宣告</a:t>
                      </a:r>
                      <a:r>
                        <a:rPr lang="zh-TW" sz="2000" b="1" kern="100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新細明體"/>
                          <a:cs typeface="Calibri"/>
                        </a:rPr>
                        <a:t>之變數分享</a:t>
                      </a:r>
                      <a:r>
                        <a:rPr lang="zh-TW" sz="2000" b="1" kern="100" dirty="0" smtClean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新細明體"/>
                          <a:cs typeface="Calibri"/>
                        </a:rPr>
                        <a:t>給</a:t>
                      </a:r>
                      <a:r>
                        <a:rPr lang="zh-TW" altLang="en-US" sz="2000" b="1" kern="100" dirty="0" smtClean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/>
                        </a:rPr>
                        <a:t>副</a:t>
                      </a:r>
                      <a:r>
                        <a:rPr lang="zh-TW" altLang="zh-TW" sz="2000" b="1" kern="100" dirty="0" smtClean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/>
                        </a:rPr>
                        <a:t>程式</a:t>
                      </a:r>
                      <a:r>
                        <a:rPr lang="en-US" altLang="zh-TW" sz="2000" b="1" kern="12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sub3x</a:t>
                      </a:r>
                      <a:endParaRPr lang="zh-TW" sz="2000" kern="100" dirty="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新細明體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121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 !</a:t>
                      </a:r>
                      <a:r>
                        <a:rPr lang="zh-TW" altLang="en-US" sz="2000" b="1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 求積分區間分成</a:t>
                      </a:r>
                      <a:r>
                        <a:rPr lang="en-US" altLang="zh-TW" sz="2000" b="1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lang="zh-TW" altLang="en-US" sz="2000" b="1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等分之逼近值</a:t>
                      </a:r>
                      <a:endParaRPr lang="en-US" altLang="zh-TW" sz="2000" b="1" kern="12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zh-TW" altLang="en-US" sz="2000" b="1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zh-TW" sz="2000" b="1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…………</a:t>
                      </a:r>
                      <a:endParaRPr lang="zh-TW" altLang="zh-TW" sz="2000" b="1" kern="12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en-US" altLang="zh-TW" sz="2000" b="1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  …………</a:t>
                      </a:r>
                      <a:endParaRPr lang="zh-TW" altLang="zh-TW" sz="2000" b="1" kern="12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/>
                          <a:cs typeface="Times New Roman"/>
                        </a:rPr>
                        <a:t>   …………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b="1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/>
                          <a:cs typeface="Times New Roman"/>
                        </a:rPr>
                        <a:t>執行區域</a:t>
                      </a:r>
                    </a:p>
                    <a:p>
                      <a:pPr marL="0" indent="0"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Font typeface="+mj-lt"/>
                        <a:buNone/>
                      </a:pPr>
                      <a:r>
                        <a:rPr lang="zh-TW" altLang="en-US" sz="2000" b="1" kern="12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求積分區間分成</a:t>
                      </a:r>
                      <a:r>
                        <a:rPr lang="en-US" altLang="zh-TW" sz="2000" b="1" kern="12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zh-TW" altLang="en-US" sz="2000" b="1" kern="12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等分之逼近值</a:t>
                      </a:r>
                      <a:endParaRPr lang="zh-TW" sz="2000" b="1" kern="1200" dirty="0">
                        <a:solidFill>
                          <a:srgbClr val="0000FF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03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imes New Roman"/>
                        </a:rPr>
                        <a:t>End </a:t>
                      </a:r>
                      <a:r>
                        <a:rPr lang="en-US" altLang="zh-TW" sz="2000" b="1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subroutine</a:t>
                      </a:r>
                      <a:endParaRPr lang="zh-TW" altLang="zh-TW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b="1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/>
                          <a:cs typeface="Times New Roman"/>
                        </a:rPr>
                        <a:t>結束區域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矩形 1"/>
          <p:cNvSpPr>
            <a:spLocks noChangeArrowheads="1"/>
          </p:cNvSpPr>
          <p:nvPr/>
        </p:nvSpPr>
        <p:spPr bwMode="auto">
          <a:xfrm>
            <a:off x="1240607" y="3090727"/>
            <a:ext cx="2827337" cy="792088"/>
          </a:xfrm>
          <a:prstGeom prst="rect">
            <a:avLst/>
          </a:pr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spcAft>
                <a:spcPts val="0"/>
              </a:spcAft>
            </a:pPr>
            <a:r>
              <a:rPr lang="zh-TW" altLang="zh-TW" b="1" kern="100" dirty="0">
                <a:latin typeface="Calibri" panose="020F0502020204030204" pitchFamily="34" charset="0"/>
                <a:cs typeface="Times New Roman"/>
              </a:rPr>
              <a:t>若有</a:t>
            </a:r>
            <a:r>
              <a:rPr lang="zh-TW" altLang="zh-TW" b="1" kern="100" dirty="0" smtClean="0">
                <a:latin typeface="Calibri" panose="020F0502020204030204" pitchFamily="34" charset="0"/>
                <a:cs typeface="Times New Roman"/>
              </a:rPr>
              <a:t>需要</a:t>
            </a:r>
            <a:r>
              <a:rPr lang="zh-TW" altLang="en-US" b="1" kern="100" dirty="0">
                <a:latin typeface="新細明體"/>
                <a:cs typeface="Times New Roman"/>
              </a:rPr>
              <a:t>，</a:t>
            </a:r>
            <a:r>
              <a:rPr lang="zh-TW" altLang="zh-TW" b="1" kern="100" dirty="0" smtClean="0">
                <a:latin typeface="Calibri" panose="020F0502020204030204" pitchFamily="34" charset="0"/>
                <a:cs typeface="Times New Roman"/>
              </a:rPr>
              <a:t>宣告</a:t>
            </a:r>
            <a:r>
              <a:rPr lang="zh-TW" altLang="zh-TW" b="1" kern="100" dirty="0">
                <a:latin typeface="Calibri" panose="020F0502020204030204" pitchFamily="34" charset="0"/>
                <a:cs typeface="Times New Roman"/>
              </a:rPr>
              <a:t>僅</a:t>
            </a:r>
            <a:r>
              <a:rPr lang="zh-TW" altLang="zh-TW" b="1" kern="100" dirty="0" smtClean="0">
                <a:latin typeface="Calibri" panose="020F0502020204030204" pitchFamily="34" charset="0"/>
                <a:cs typeface="Times New Roman"/>
              </a:rPr>
              <a:t>供</a:t>
            </a:r>
            <a:r>
              <a:rPr lang="zh-TW" altLang="en-US" b="1" kern="100" dirty="0" smtClean="0">
                <a:latin typeface="Calibri" panose="020F0502020204030204" pitchFamily="34" charset="0"/>
                <a:cs typeface="Times New Roman"/>
              </a:rPr>
              <a:t>副</a:t>
            </a:r>
            <a:r>
              <a:rPr lang="zh-TW" altLang="zh-TW" b="1" kern="100" dirty="0" smtClean="0">
                <a:latin typeface="Calibri" panose="020F0502020204030204" pitchFamily="34" charset="0"/>
                <a:cs typeface="Times New Roman"/>
              </a:rPr>
              <a:t>程式</a:t>
            </a:r>
            <a:r>
              <a:rPr lang="en-US" altLang="zh-TW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sub3x</a:t>
            </a:r>
            <a:r>
              <a:rPr lang="zh-TW" altLang="zh-TW" b="1" kern="100" dirty="0" smtClean="0">
                <a:latin typeface="Calibri" panose="020F0502020204030204" pitchFamily="34" charset="0"/>
                <a:cs typeface="Times New Roman"/>
              </a:rPr>
              <a:t>使用</a:t>
            </a:r>
            <a:r>
              <a:rPr lang="zh-TW" altLang="zh-TW" b="1" kern="100" dirty="0">
                <a:latin typeface="Calibri" panose="020F0502020204030204" pitchFamily="34" charset="0"/>
                <a:cs typeface="Times New Roman"/>
              </a:rPr>
              <a:t>之區域性</a:t>
            </a:r>
            <a:r>
              <a:rPr lang="zh-TW" altLang="en-US" b="1" kern="100" dirty="0" smtClean="0">
                <a:latin typeface="Calibri" panose="020F0502020204030204" pitchFamily="34" charset="0"/>
                <a:cs typeface="Times New Roman"/>
              </a:rPr>
              <a:t>變數</a:t>
            </a:r>
            <a:r>
              <a:rPr lang="zh-TW" altLang="zh-TW" b="1" kern="100" dirty="0" smtClean="0">
                <a:latin typeface="Calibri" panose="020F0502020204030204" pitchFamily="34" charset="0"/>
              </a:rPr>
              <a:t> </a:t>
            </a:r>
            <a:endParaRPr lang="zh-TW" altLang="zh-TW" b="1" kern="100" dirty="0">
              <a:latin typeface="Calibri" panose="020F0502020204030204" pitchFamily="34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060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/>
          </p:nvPr>
        </p:nvGraphicFramePr>
        <p:xfrm>
          <a:off x="899593" y="1844824"/>
          <a:ext cx="7488832" cy="39772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0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67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02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Subroutine </a:t>
                      </a:r>
                      <a:r>
                        <a:rPr lang="en-US" altLang="zh-TW" sz="2000" b="1" kern="12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sub4x</a:t>
                      </a:r>
                      <a:r>
                        <a:rPr lang="en-US" altLang="zh-TW" sz="2000" b="1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2000" b="1" kern="1200" dirty="0" smtClean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zh-TW" sz="2000" b="1" kern="12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! </a:t>
                      </a:r>
                      <a:r>
                        <a:rPr lang="en-US" altLang="zh-TW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</a:t>
                      </a:r>
                      <a:r>
                        <a:rPr lang="zh-TW" altLang="en-US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n=6 </a:t>
                      </a:r>
                      <a:r>
                        <a:rPr lang="zh-TW" altLang="en-US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逼近值</a:t>
                      </a:r>
                      <a:endParaRPr lang="zh-TW" altLang="zh-TW" sz="1800" b="1" kern="120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kern="100" dirty="0" smtClean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新細明體"/>
                          <a:cs typeface="Times New Roman"/>
                        </a:rPr>
                        <a:t>  use mou1x</a:t>
                      </a:r>
                      <a:endParaRPr lang="zh-TW" sz="2000" kern="100" dirty="0" smtClean="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新細明體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en-US" sz="200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  <a:r>
                        <a:rPr lang="en-US" sz="200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implicit none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en-US" sz="200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imes New Roman"/>
                        </a:rPr>
                        <a:t>  </a:t>
                      </a:r>
                      <a:r>
                        <a:rPr lang="en-US" altLang="zh-TW" sz="200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imes New Roman"/>
                        </a:rPr>
                        <a:t>!</a:t>
                      </a:r>
                      <a:r>
                        <a:rPr lang="zh-TW" altLang="en-US" sz="200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zh-TW" altLang="zh-TW" sz="200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imes New Roman"/>
                        </a:rPr>
                        <a:t>區域性變數</a:t>
                      </a:r>
                      <a:r>
                        <a:rPr lang="en-US" altLang="zh-TW" sz="200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imes New Roman"/>
                        </a:rPr>
                        <a:t>, local variables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/>
                          <a:cs typeface="Times New Roman"/>
                        </a:rPr>
                        <a:t>宣告區域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Times New Roman"/>
                        <a:buAutoNum type="arabicPeriod"/>
                      </a:pPr>
                      <a:r>
                        <a:rPr lang="en-US" altLang="zh-TW" sz="2000" b="1" kern="12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sub4x</a:t>
                      </a:r>
                      <a:r>
                        <a:rPr lang="en-US" sz="2000" kern="100" dirty="0" smtClean="0">
                          <a:solidFill>
                            <a:schemeClr val="tx1"/>
                          </a:solidFill>
                          <a:effectLst/>
                          <a:latin typeface="新細明體"/>
                          <a:ea typeface="新細明體"/>
                          <a:cs typeface="Calibri"/>
                        </a:rPr>
                        <a:t>：</a:t>
                      </a:r>
                      <a:r>
                        <a:rPr lang="zh-TW" altLang="zh-TW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副程式名稱</a:t>
                      </a:r>
                      <a:r>
                        <a:rPr lang="en-US" altLang="zh-TW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zh-TW" altLang="zh-TW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自行設定</a:t>
                      </a:r>
                      <a:r>
                        <a:rPr lang="en-US" altLang="zh-TW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/>
                        <a:cs typeface="Calibri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Times New Roman"/>
                        <a:buAutoNum type="arabicPeriod"/>
                      </a:pPr>
                      <a:r>
                        <a:rPr lang="en-US" sz="2000" b="1" kern="100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新細明體"/>
                          <a:cs typeface="Calibri"/>
                        </a:rPr>
                        <a:t>use </a:t>
                      </a:r>
                      <a:r>
                        <a:rPr lang="en-US" sz="2000" b="1" kern="100" dirty="0" smtClean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新細明體"/>
                          <a:cs typeface="Calibri"/>
                        </a:rPr>
                        <a:t>mou1x</a:t>
                      </a:r>
                      <a:r>
                        <a:rPr lang="zh-TW" sz="2000" b="1" kern="100" dirty="0" smtClean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新細明體"/>
                          <a:cs typeface="Calibri"/>
                        </a:rPr>
                        <a:t>：</a:t>
                      </a:r>
                      <a:r>
                        <a:rPr lang="en-US" altLang="zh-TW" sz="2000" b="1" kern="100" dirty="0" smtClean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/>
                        </a:rPr>
                        <a:t>M</a:t>
                      </a:r>
                      <a:r>
                        <a:rPr lang="en-US" sz="2000" b="1" kern="100" dirty="0" smtClean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新細明體"/>
                          <a:cs typeface="Calibri"/>
                        </a:rPr>
                        <a:t>odule </a:t>
                      </a:r>
                      <a:r>
                        <a:rPr lang="en-US" altLang="zh-TW" sz="2000" kern="1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mou1x </a:t>
                      </a:r>
                      <a:r>
                        <a:rPr lang="zh-TW" sz="2000" b="1" kern="100" dirty="0" smtClean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新細明體"/>
                          <a:cs typeface="Calibri"/>
                        </a:rPr>
                        <a:t>宣告</a:t>
                      </a:r>
                      <a:r>
                        <a:rPr lang="zh-TW" sz="2000" b="1" kern="100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新細明體"/>
                          <a:cs typeface="Calibri"/>
                        </a:rPr>
                        <a:t>之變數分享</a:t>
                      </a:r>
                      <a:r>
                        <a:rPr lang="zh-TW" sz="2000" b="1" kern="100" dirty="0" smtClean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新細明體"/>
                          <a:cs typeface="Calibri"/>
                        </a:rPr>
                        <a:t>給</a:t>
                      </a:r>
                      <a:r>
                        <a:rPr lang="zh-TW" altLang="en-US" sz="2000" b="1" kern="100" dirty="0" smtClean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/>
                        </a:rPr>
                        <a:t>副</a:t>
                      </a:r>
                      <a:r>
                        <a:rPr lang="zh-TW" altLang="zh-TW" sz="2000" b="1" kern="100" dirty="0" smtClean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/>
                        </a:rPr>
                        <a:t>程式</a:t>
                      </a:r>
                      <a:r>
                        <a:rPr lang="en-US" altLang="zh-TW" sz="2000" b="1" kern="12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sub4x</a:t>
                      </a:r>
                      <a:endParaRPr lang="zh-TW" sz="2000" kern="100" dirty="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新細明體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12168">
                <a:tc>
                  <a:txBody>
                    <a:bodyPr/>
                    <a:lstStyle/>
                    <a:p>
                      <a:r>
                        <a:rPr lang="en-US" altLang="zh-TW" sz="2000" b="1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zh-TW" altLang="en-US" sz="2000" b="1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2000" b="1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!</a:t>
                      </a:r>
                      <a:r>
                        <a:rPr lang="zh-TW" altLang="en-US" sz="2000" b="1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 求積分區間分成</a:t>
                      </a:r>
                      <a:r>
                        <a:rPr lang="en-US" altLang="zh-TW" sz="2000" b="1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</a:t>
                      </a:r>
                      <a:r>
                        <a:rPr lang="zh-TW" altLang="en-US" sz="2000" b="1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等分之逼近值</a:t>
                      </a:r>
                      <a:r>
                        <a:rPr lang="en-US" altLang="zh-TW" sz="2000" b="1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 </a:t>
                      </a:r>
                    </a:p>
                    <a:p>
                      <a:r>
                        <a:rPr lang="zh-TW" altLang="en-US" sz="2000" b="1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zh-TW" sz="2000" b="1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…………</a:t>
                      </a:r>
                      <a:endParaRPr lang="zh-TW" altLang="zh-TW" sz="2000" b="1" kern="12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en-US" altLang="zh-TW" sz="2000" b="1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  …………</a:t>
                      </a:r>
                      <a:endParaRPr lang="zh-TW" altLang="zh-TW" sz="2000" b="1" kern="12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/>
                          <a:cs typeface="Times New Roman"/>
                        </a:rPr>
                        <a:t>   …………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b="1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/>
                          <a:cs typeface="Times New Roman"/>
                        </a:rPr>
                        <a:t>執行區域</a:t>
                      </a:r>
                    </a:p>
                    <a:p>
                      <a:pPr marL="0" indent="0"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Font typeface="+mj-lt"/>
                        <a:buNone/>
                      </a:pPr>
                      <a:r>
                        <a:rPr lang="zh-TW" altLang="en-US" sz="2000" b="1" kern="12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求積分區間分成</a:t>
                      </a:r>
                      <a:r>
                        <a:rPr lang="en-US" altLang="zh-TW" sz="2000" b="1" kern="12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lang="zh-TW" altLang="en-US" sz="2000" b="1" kern="12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等分之逼近值</a:t>
                      </a:r>
                      <a:endParaRPr lang="zh-TW" altLang="zh-TW" sz="2000" b="1" kern="1200" dirty="0">
                        <a:solidFill>
                          <a:srgbClr val="0000FF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03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imes New Roman"/>
                        </a:rPr>
                        <a:t>End </a:t>
                      </a:r>
                      <a:r>
                        <a:rPr lang="en-US" altLang="zh-TW" sz="2000" b="1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subroutine</a:t>
                      </a:r>
                      <a:endParaRPr lang="zh-TW" altLang="zh-TW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b="1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/>
                          <a:cs typeface="Times New Roman"/>
                        </a:rPr>
                        <a:t>結束區域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矩形 1"/>
          <p:cNvSpPr>
            <a:spLocks noChangeArrowheads="1"/>
          </p:cNvSpPr>
          <p:nvPr/>
        </p:nvSpPr>
        <p:spPr bwMode="auto">
          <a:xfrm>
            <a:off x="1240607" y="3090727"/>
            <a:ext cx="2827337" cy="792088"/>
          </a:xfrm>
          <a:prstGeom prst="rect">
            <a:avLst/>
          </a:pr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spcAft>
                <a:spcPts val="0"/>
              </a:spcAft>
            </a:pPr>
            <a:r>
              <a:rPr lang="zh-TW" altLang="zh-TW" b="1" kern="100" dirty="0">
                <a:latin typeface="Calibri" panose="020F0502020204030204" pitchFamily="34" charset="0"/>
                <a:cs typeface="Times New Roman"/>
              </a:rPr>
              <a:t>若有</a:t>
            </a:r>
            <a:r>
              <a:rPr lang="zh-TW" altLang="zh-TW" b="1" kern="100" dirty="0" smtClean="0">
                <a:latin typeface="Calibri" panose="020F0502020204030204" pitchFamily="34" charset="0"/>
                <a:cs typeface="Times New Roman"/>
              </a:rPr>
              <a:t>需要</a:t>
            </a:r>
            <a:r>
              <a:rPr lang="zh-TW" altLang="en-US" b="1" kern="100" dirty="0">
                <a:latin typeface="新細明體"/>
                <a:cs typeface="Times New Roman"/>
              </a:rPr>
              <a:t>，</a:t>
            </a:r>
            <a:r>
              <a:rPr lang="zh-TW" altLang="zh-TW" b="1" kern="100" dirty="0" smtClean="0">
                <a:latin typeface="Calibri" panose="020F0502020204030204" pitchFamily="34" charset="0"/>
                <a:cs typeface="Times New Roman"/>
              </a:rPr>
              <a:t>宣告</a:t>
            </a:r>
            <a:r>
              <a:rPr lang="zh-TW" altLang="zh-TW" b="1" kern="100" dirty="0">
                <a:latin typeface="Calibri" panose="020F0502020204030204" pitchFamily="34" charset="0"/>
                <a:cs typeface="Times New Roman"/>
              </a:rPr>
              <a:t>僅</a:t>
            </a:r>
            <a:r>
              <a:rPr lang="zh-TW" altLang="zh-TW" b="1" kern="100" dirty="0" smtClean="0">
                <a:latin typeface="Calibri" panose="020F0502020204030204" pitchFamily="34" charset="0"/>
                <a:cs typeface="Times New Roman"/>
              </a:rPr>
              <a:t>供</a:t>
            </a:r>
            <a:r>
              <a:rPr lang="zh-TW" altLang="en-US" b="1" kern="100" dirty="0" smtClean="0">
                <a:latin typeface="Calibri" panose="020F0502020204030204" pitchFamily="34" charset="0"/>
                <a:cs typeface="Times New Roman"/>
              </a:rPr>
              <a:t>副</a:t>
            </a:r>
            <a:r>
              <a:rPr lang="zh-TW" altLang="zh-TW" b="1" kern="100" dirty="0" smtClean="0">
                <a:latin typeface="Calibri" panose="020F0502020204030204" pitchFamily="34" charset="0"/>
                <a:cs typeface="Times New Roman"/>
              </a:rPr>
              <a:t>程式</a:t>
            </a:r>
            <a:r>
              <a:rPr lang="en-US" altLang="zh-TW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sub4x</a:t>
            </a:r>
            <a:r>
              <a:rPr lang="zh-TW" altLang="zh-TW" b="1" kern="100" dirty="0" smtClean="0">
                <a:latin typeface="Calibri" panose="020F0502020204030204" pitchFamily="34" charset="0"/>
                <a:cs typeface="Times New Roman"/>
              </a:rPr>
              <a:t>使用</a:t>
            </a:r>
            <a:r>
              <a:rPr lang="zh-TW" altLang="zh-TW" b="1" kern="100" dirty="0">
                <a:latin typeface="Calibri" panose="020F0502020204030204" pitchFamily="34" charset="0"/>
                <a:cs typeface="Times New Roman"/>
              </a:rPr>
              <a:t>之區域性</a:t>
            </a:r>
            <a:r>
              <a:rPr lang="zh-TW" altLang="en-US" b="1" kern="100" dirty="0" smtClean="0">
                <a:latin typeface="Calibri" panose="020F0502020204030204" pitchFamily="34" charset="0"/>
                <a:cs typeface="Times New Roman"/>
              </a:rPr>
              <a:t>變數</a:t>
            </a:r>
            <a:r>
              <a:rPr lang="zh-TW" altLang="zh-TW" b="1" kern="100" dirty="0" smtClean="0">
                <a:latin typeface="Calibri" panose="020F0502020204030204" pitchFamily="34" charset="0"/>
              </a:rPr>
              <a:t> </a:t>
            </a:r>
            <a:endParaRPr lang="zh-TW" altLang="zh-TW" b="1" kern="100" dirty="0">
              <a:latin typeface="Calibri" panose="020F0502020204030204" pitchFamily="34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527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4100717"/>
              </p:ext>
            </p:extLst>
          </p:nvPr>
        </p:nvGraphicFramePr>
        <p:xfrm>
          <a:off x="899593" y="1844824"/>
          <a:ext cx="7488832" cy="39772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0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67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02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2000" b="1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Subroutine </a:t>
                      </a:r>
                      <a:r>
                        <a:rPr lang="en-US" altLang="zh-TW" sz="2000" b="1" kern="12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sub5x</a:t>
                      </a:r>
                      <a:r>
                        <a:rPr lang="en-US" altLang="zh-TW" sz="2000" b="1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2000" b="1" kern="1200" dirty="0" smtClean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zh-TW" sz="2000" b="1" kern="12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! for output data only</a:t>
                      </a:r>
                      <a:endParaRPr lang="en-US" sz="2000" kern="100" dirty="0" smtClean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kern="100" dirty="0" smtClean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新細明體"/>
                          <a:cs typeface="Times New Roman"/>
                        </a:rPr>
                        <a:t>  use mou1x</a:t>
                      </a:r>
                      <a:endParaRPr lang="zh-TW" sz="2000" kern="100" dirty="0" smtClean="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新細明體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en-US" sz="200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  <a:r>
                        <a:rPr lang="en-US" sz="200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implicit none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en-US" sz="200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imes New Roman"/>
                        </a:rPr>
                        <a:t>  </a:t>
                      </a:r>
                      <a:r>
                        <a:rPr lang="en-US" altLang="zh-TW" sz="200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imes New Roman"/>
                        </a:rPr>
                        <a:t>!</a:t>
                      </a:r>
                      <a:r>
                        <a:rPr lang="zh-TW" altLang="en-US" sz="200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zh-TW" altLang="zh-TW" sz="200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imes New Roman"/>
                        </a:rPr>
                        <a:t>區域性變數</a:t>
                      </a:r>
                      <a:r>
                        <a:rPr lang="en-US" altLang="zh-TW" sz="200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imes New Roman"/>
                        </a:rPr>
                        <a:t>, local variables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/>
                          <a:cs typeface="Times New Roman"/>
                        </a:rPr>
                        <a:t>宣告區域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Times New Roman"/>
                        <a:buAutoNum type="arabicPeriod"/>
                      </a:pPr>
                      <a:r>
                        <a:rPr lang="en-US" altLang="zh-TW" sz="2000" b="1" kern="12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sub5x</a:t>
                      </a:r>
                      <a:r>
                        <a:rPr lang="en-US" altLang="zh-TW" sz="2000" kern="100" dirty="0" smtClean="0">
                          <a:solidFill>
                            <a:schemeClr val="tx1"/>
                          </a:solidFill>
                          <a:effectLst/>
                          <a:latin typeface="新細明體"/>
                          <a:ea typeface="+mn-ea"/>
                          <a:cs typeface="Calibri"/>
                        </a:rPr>
                        <a:t>：</a:t>
                      </a:r>
                      <a:r>
                        <a:rPr lang="zh-TW" altLang="zh-TW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副程式名稱</a:t>
                      </a:r>
                      <a:r>
                        <a:rPr lang="en-US" altLang="zh-TW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zh-TW" altLang="zh-TW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自行設定</a:t>
                      </a:r>
                      <a:r>
                        <a:rPr lang="en-US" altLang="zh-TW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/>
                        <a:cs typeface="Calibri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Times New Roman"/>
                        <a:buAutoNum type="arabicPeriod"/>
                      </a:pPr>
                      <a:r>
                        <a:rPr lang="en-US" sz="2000" b="1" kern="100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新細明體"/>
                          <a:cs typeface="Calibri"/>
                        </a:rPr>
                        <a:t>use </a:t>
                      </a:r>
                      <a:r>
                        <a:rPr lang="en-US" sz="2000" b="1" kern="100" dirty="0" smtClean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新細明體"/>
                          <a:cs typeface="Calibri"/>
                        </a:rPr>
                        <a:t>mou1x</a:t>
                      </a:r>
                      <a:r>
                        <a:rPr lang="zh-TW" sz="2000" b="1" kern="100" dirty="0" smtClean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新細明體"/>
                          <a:cs typeface="Calibri"/>
                        </a:rPr>
                        <a:t>：</a:t>
                      </a:r>
                      <a:r>
                        <a:rPr lang="en-US" sz="2000" b="1" kern="100" dirty="0" smtClean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新細明體"/>
                          <a:cs typeface="Calibri"/>
                        </a:rPr>
                        <a:t>Module </a:t>
                      </a:r>
                      <a:r>
                        <a:rPr lang="en-US" altLang="zh-TW" sz="2000" kern="1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mou1x </a:t>
                      </a:r>
                      <a:r>
                        <a:rPr lang="zh-TW" sz="2000" b="1" kern="100" dirty="0" smtClean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新細明體"/>
                          <a:cs typeface="Calibri"/>
                        </a:rPr>
                        <a:t>宣告</a:t>
                      </a:r>
                      <a:r>
                        <a:rPr lang="zh-TW" sz="2000" b="1" kern="100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新細明體"/>
                          <a:cs typeface="Calibri"/>
                        </a:rPr>
                        <a:t>之變數分享</a:t>
                      </a:r>
                      <a:r>
                        <a:rPr lang="zh-TW" sz="2000" b="1" kern="100" dirty="0" smtClean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新細明體"/>
                          <a:cs typeface="Calibri"/>
                        </a:rPr>
                        <a:t>給</a:t>
                      </a:r>
                      <a:r>
                        <a:rPr lang="zh-TW" altLang="en-US" sz="2000" b="1" kern="100" dirty="0" smtClean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新細明體"/>
                          <a:cs typeface="Calibri"/>
                        </a:rPr>
                        <a:t>副</a:t>
                      </a:r>
                      <a:r>
                        <a:rPr lang="zh-TW" sz="2000" b="1" kern="100" dirty="0" smtClean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新細明體"/>
                          <a:cs typeface="Calibri"/>
                        </a:rPr>
                        <a:t>程式</a:t>
                      </a:r>
                      <a:r>
                        <a:rPr lang="en-US" altLang="zh-TW" sz="2000" b="1" kern="12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sub5x</a:t>
                      </a:r>
                      <a:endParaRPr lang="zh-TW" sz="2000" kern="100" dirty="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新細明體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12168">
                <a:tc>
                  <a:txBody>
                    <a:bodyPr/>
                    <a:lstStyle/>
                    <a:p>
                      <a:r>
                        <a:rPr lang="en-US" altLang="zh-TW" sz="2000" b="1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  write(11,*)…</a:t>
                      </a:r>
                      <a:endParaRPr lang="zh-TW" altLang="zh-TW" sz="2000" b="1" kern="12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en-US" altLang="zh-TW" sz="2000" b="1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  write(11,*)…</a:t>
                      </a:r>
                      <a:endParaRPr lang="zh-TW" altLang="zh-TW" sz="2000" b="1" kern="12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imes New Roman"/>
                        </a:rPr>
                        <a:t>   …………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b="1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/>
                          <a:cs typeface="Times New Roman"/>
                        </a:rPr>
                        <a:t>執行區域</a:t>
                      </a:r>
                    </a:p>
                    <a:p>
                      <a:pPr marL="0" indent="0"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Font typeface="+mj-lt"/>
                        <a:buNone/>
                      </a:pPr>
                      <a:r>
                        <a:rPr lang="zh-TW" altLang="zh-TW" sz="2000" b="1" kern="12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輸出資料</a:t>
                      </a:r>
                      <a:endParaRPr lang="zh-TW" altLang="zh-TW" sz="2000" b="1" kern="100" dirty="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03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imes New Roman"/>
                        </a:rPr>
                        <a:t>End </a:t>
                      </a:r>
                      <a:r>
                        <a:rPr lang="en-US" altLang="zh-TW" sz="2000" b="1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subroutine</a:t>
                      </a:r>
                      <a:endParaRPr lang="zh-TW" altLang="zh-TW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b="1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/>
                          <a:cs typeface="Times New Roman"/>
                        </a:rPr>
                        <a:t>結束區域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矩形 1"/>
          <p:cNvSpPr>
            <a:spLocks noChangeArrowheads="1"/>
          </p:cNvSpPr>
          <p:nvPr/>
        </p:nvSpPr>
        <p:spPr bwMode="auto">
          <a:xfrm>
            <a:off x="1240607" y="3090727"/>
            <a:ext cx="2827337" cy="792088"/>
          </a:xfrm>
          <a:prstGeom prst="rect">
            <a:avLst/>
          </a:pr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spcAft>
                <a:spcPts val="0"/>
              </a:spcAft>
            </a:pPr>
            <a:r>
              <a:rPr lang="zh-TW" altLang="zh-TW" b="1" kern="100" dirty="0">
                <a:latin typeface="Calibri" panose="020F0502020204030204" pitchFamily="34" charset="0"/>
                <a:cs typeface="Times New Roman"/>
              </a:rPr>
              <a:t>若有</a:t>
            </a:r>
            <a:r>
              <a:rPr lang="zh-TW" altLang="zh-TW" b="1" kern="100" dirty="0" smtClean="0">
                <a:latin typeface="Calibri" panose="020F0502020204030204" pitchFamily="34" charset="0"/>
                <a:cs typeface="Times New Roman"/>
              </a:rPr>
              <a:t>需要</a:t>
            </a:r>
            <a:r>
              <a:rPr lang="zh-TW" altLang="en-US" b="1" kern="100" dirty="0">
                <a:latin typeface="新細明體"/>
                <a:cs typeface="Times New Roman"/>
              </a:rPr>
              <a:t>，</a:t>
            </a:r>
            <a:r>
              <a:rPr lang="zh-TW" altLang="zh-TW" b="1" kern="100" dirty="0" smtClean="0">
                <a:latin typeface="Calibri" panose="020F0502020204030204" pitchFamily="34" charset="0"/>
                <a:cs typeface="Times New Roman"/>
              </a:rPr>
              <a:t>宣告</a:t>
            </a:r>
            <a:r>
              <a:rPr lang="zh-TW" altLang="zh-TW" b="1" kern="100" dirty="0">
                <a:latin typeface="Calibri" panose="020F0502020204030204" pitchFamily="34" charset="0"/>
                <a:cs typeface="Times New Roman"/>
              </a:rPr>
              <a:t>僅</a:t>
            </a:r>
            <a:r>
              <a:rPr lang="zh-TW" altLang="zh-TW" b="1" kern="100" dirty="0" smtClean="0">
                <a:latin typeface="Calibri" panose="020F0502020204030204" pitchFamily="34" charset="0"/>
                <a:cs typeface="Times New Roman"/>
              </a:rPr>
              <a:t>供</a:t>
            </a:r>
            <a:r>
              <a:rPr lang="zh-TW" altLang="en-US" b="1" kern="100" dirty="0" smtClean="0">
                <a:latin typeface="Calibri" panose="020F0502020204030204" pitchFamily="34" charset="0"/>
                <a:cs typeface="Times New Roman"/>
              </a:rPr>
              <a:t>副</a:t>
            </a:r>
            <a:r>
              <a:rPr lang="zh-TW" altLang="zh-TW" b="1" kern="100" dirty="0" smtClean="0">
                <a:latin typeface="Calibri" panose="020F0502020204030204" pitchFamily="34" charset="0"/>
                <a:cs typeface="Times New Roman"/>
              </a:rPr>
              <a:t>程式</a:t>
            </a:r>
            <a:r>
              <a:rPr lang="en-US" altLang="zh-TW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sub5x</a:t>
            </a:r>
            <a:r>
              <a:rPr lang="zh-TW" altLang="zh-TW" b="1" kern="100" dirty="0" smtClean="0">
                <a:latin typeface="Calibri" panose="020F0502020204030204" pitchFamily="34" charset="0"/>
                <a:cs typeface="Times New Roman"/>
              </a:rPr>
              <a:t>使用</a:t>
            </a:r>
            <a:r>
              <a:rPr lang="zh-TW" altLang="zh-TW" b="1" kern="100" dirty="0">
                <a:latin typeface="Calibri" panose="020F0502020204030204" pitchFamily="34" charset="0"/>
                <a:cs typeface="Times New Roman"/>
              </a:rPr>
              <a:t>之區域性</a:t>
            </a:r>
            <a:r>
              <a:rPr lang="zh-TW" altLang="en-US" b="1" kern="100" dirty="0" smtClean="0">
                <a:latin typeface="Calibri" panose="020F0502020204030204" pitchFamily="34" charset="0"/>
                <a:cs typeface="Times New Roman"/>
              </a:rPr>
              <a:t>變數</a:t>
            </a:r>
            <a:r>
              <a:rPr lang="zh-TW" altLang="zh-TW" b="1" kern="100" dirty="0" smtClean="0">
                <a:latin typeface="Calibri" panose="020F0502020204030204" pitchFamily="34" charset="0"/>
              </a:rPr>
              <a:t> </a:t>
            </a:r>
            <a:endParaRPr lang="zh-TW" altLang="zh-TW" b="1" kern="100" dirty="0">
              <a:latin typeface="Calibri" panose="020F0502020204030204" pitchFamily="34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7902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720000"/>
            <a:ext cx="8229600" cy="5661328"/>
          </a:xfrm>
        </p:spPr>
        <p:txBody>
          <a:bodyPr/>
          <a:lstStyle/>
          <a:p>
            <a:r>
              <a:rPr lang="en-US" altLang="zh-TW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ex</a:t>
            </a:r>
            <a:r>
              <a:rPr lang="zh-TW" altLang="en-US" sz="2800" dirty="0" smtClean="0">
                <a:latin typeface="新細明體"/>
                <a:ea typeface="新細明體"/>
                <a:cs typeface="Calibri" panose="020F0502020204030204" pitchFamily="34" charset="0"/>
              </a:rPr>
              <a:t>：</a:t>
            </a:r>
            <a:r>
              <a:rPr lang="en-US" altLang="zh-TW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output data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60" y="1484784"/>
            <a:ext cx="7297551" cy="2672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7232692" y="1396593"/>
            <a:ext cx="1828800" cy="858565"/>
          </a:xfrm>
          <a:prstGeom prst="rect">
            <a:avLst/>
          </a:prstGeom>
          <a:solidFill>
            <a:srgbClr val="FFFFCC"/>
          </a:solidFill>
          <a:ln>
            <a:solidFill>
              <a:srgbClr val="66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b="1" dirty="0" smtClean="0">
                <a:solidFill>
                  <a:schemeClr val="tx1"/>
                </a:solidFill>
              </a:rPr>
              <a:t>f(x)</a:t>
            </a:r>
            <a:r>
              <a:rPr lang="zh-TW" altLang="en-US" b="1" dirty="0" smtClean="0">
                <a:solidFill>
                  <a:schemeClr val="tx1"/>
                </a:solidFill>
              </a:rPr>
              <a:t>、</a:t>
            </a:r>
            <a:endParaRPr lang="en-US" altLang="zh-TW" b="1" dirty="0" smtClean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zh-TW" altLang="en-US" b="1" dirty="0" smtClean="0">
                <a:solidFill>
                  <a:schemeClr val="tx1"/>
                </a:solidFill>
              </a:rPr>
              <a:t>積分</a:t>
            </a:r>
            <a:r>
              <a:rPr lang="zh-TW" altLang="en-US" b="1" dirty="0">
                <a:solidFill>
                  <a:schemeClr val="tx1"/>
                </a:solidFill>
              </a:rPr>
              <a:t>區間及</a:t>
            </a:r>
            <a:endParaRPr lang="en-US" altLang="zh-TW" b="1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zh-TW" altLang="en-US" b="1" dirty="0">
                <a:solidFill>
                  <a:schemeClr val="tx1"/>
                </a:solidFill>
              </a:rPr>
              <a:t>正確的積分值</a:t>
            </a:r>
          </a:p>
        </p:txBody>
      </p:sp>
      <p:cxnSp>
        <p:nvCxnSpPr>
          <p:cNvPr id="6" name="直線單箭頭接點 5"/>
          <p:cNvCxnSpPr>
            <a:stCxn id="5" idx="1"/>
          </p:cNvCxnSpPr>
          <p:nvPr/>
        </p:nvCxnSpPr>
        <p:spPr>
          <a:xfrm flipH="1">
            <a:off x="6865292" y="1825876"/>
            <a:ext cx="3674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7696913" y="2576357"/>
            <a:ext cx="1295400" cy="609600"/>
          </a:xfrm>
          <a:prstGeom prst="rect">
            <a:avLst/>
          </a:prstGeom>
          <a:solidFill>
            <a:srgbClr val="FFFFCC"/>
          </a:solidFill>
          <a:ln>
            <a:solidFill>
              <a:srgbClr val="66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TW" altLang="en-US" b="1" dirty="0">
                <a:solidFill>
                  <a:schemeClr val="tx1"/>
                </a:solidFill>
              </a:rPr>
              <a:t>梯形法</a:t>
            </a:r>
            <a:endParaRPr lang="en-US" altLang="zh-TW" b="1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zh-TW" altLang="en-US" b="1" dirty="0">
                <a:solidFill>
                  <a:schemeClr val="tx1"/>
                </a:solidFill>
              </a:rPr>
              <a:t>逼近值</a:t>
            </a:r>
          </a:p>
        </p:txBody>
      </p:sp>
      <p:cxnSp>
        <p:nvCxnSpPr>
          <p:cNvPr id="8" name="直線單箭頭接點 7"/>
          <p:cNvCxnSpPr>
            <a:stCxn id="7" idx="1"/>
          </p:cNvCxnSpPr>
          <p:nvPr/>
        </p:nvCxnSpPr>
        <p:spPr>
          <a:xfrm flipH="1">
            <a:off x="7385763" y="2881157"/>
            <a:ext cx="31115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7635337" y="3571962"/>
            <a:ext cx="1490662" cy="609600"/>
          </a:xfrm>
          <a:prstGeom prst="rect">
            <a:avLst/>
          </a:prstGeom>
          <a:solidFill>
            <a:srgbClr val="FFFFCC"/>
          </a:solidFill>
          <a:ln>
            <a:solidFill>
              <a:srgbClr val="66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1600" b="1" dirty="0">
                <a:solidFill>
                  <a:schemeClr val="tx1"/>
                </a:solidFill>
              </a:rPr>
              <a:t>Simpson’s</a:t>
            </a:r>
            <a:r>
              <a:rPr lang="zh-TW" altLang="en-US" sz="1600" b="1" dirty="0">
                <a:solidFill>
                  <a:schemeClr val="tx1"/>
                </a:solidFill>
              </a:rPr>
              <a:t>逼近值</a:t>
            </a:r>
          </a:p>
        </p:txBody>
      </p:sp>
      <p:cxnSp>
        <p:nvCxnSpPr>
          <p:cNvPr id="10" name="直線單箭頭接點 9"/>
          <p:cNvCxnSpPr>
            <a:stCxn id="9" idx="1"/>
          </p:cNvCxnSpPr>
          <p:nvPr/>
        </p:nvCxnSpPr>
        <p:spPr>
          <a:xfrm flipH="1">
            <a:off x="7367049" y="3876762"/>
            <a:ext cx="268288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5883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720000"/>
            <a:ext cx="8229600" cy="5661328"/>
          </a:xfrm>
        </p:spPr>
        <p:txBody>
          <a:bodyPr/>
          <a:lstStyle/>
          <a:p>
            <a:r>
              <a:rPr lang="en-US" altLang="zh-TW" sz="2800" dirty="0" smtClean="0"/>
              <a:t>Due day</a:t>
            </a:r>
          </a:p>
          <a:p>
            <a:pPr lvl="1"/>
            <a:r>
              <a:rPr lang="zh-TW" altLang="en-US" sz="2400" dirty="0" smtClean="0"/>
              <a:t>最晚</a:t>
            </a:r>
            <a:r>
              <a:rPr lang="en-US" altLang="zh-TW" sz="2400" dirty="0" smtClean="0"/>
              <a:t>10</a:t>
            </a:r>
            <a:r>
              <a:rPr lang="zh-TW" altLang="en-US" sz="2400" dirty="0" smtClean="0"/>
              <a:t>月</a:t>
            </a:r>
            <a:r>
              <a:rPr lang="en-US" altLang="zh-TW" sz="2400" dirty="0" smtClean="0"/>
              <a:t>22</a:t>
            </a:r>
            <a:r>
              <a:rPr lang="zh-TW" altLang="en-US" sz="2400" dirty="0" smtClean="0"/>
              <a:t>日</a:t>
            </a:r>
            <a:r>
              <a:rPr lang="en-US" altLang="zh-TW" sz="2400" dirty="0" smtClean="0"/>
              <a:t>(Monday</a:t>
            </a:r>
            <a:r>
              <a:rPr lang="en-US" altLang="zh-TW" sz="2400" dirty="0"/>
              <a:t>)</a:t>
            </a:r>
            <a:r>
              <a:rPr lang="en-US" altLang="zh-TW" sz="2400" dirty="0" smtClean="0"/>
              <a:t>5pm</a:t>
            </a:r>
            <a:r>
              <a:rPr lang="zh-TW" altLang="en-US" sz="2400" dirty="0" smtClean="0"/>
              <a:t>前上傳至</a:t>
            </a:r>
            <a:r>
              <a:rPr lang="en-US" altLang="zh-TW" sz="2400" dirty="0" smtClean="0"/>
              <a:t>New e3</a:t>
            </a:r>
          </a:p>
          <a:p>
            <a:endParaRPr lang="en-US" altLang="zh-TW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zh-TW" alt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繳交</a:t>
            </a:r>
            <a:r>
              <a:rPr lang="zh-TW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資料如下</a:t>
            </a:r>
            <a:r>
              <a:rPr lang="zh-TW" altLang="en-US" sz="2800" dirty="0">
                <a:latin typeface="新細明體"/>
                <a:cs typeface="Calibri" panose="020F0502020204030204" pitchFamily="34" charset="0"/>
              </a:rPr>
              <a:t>：</a:t>
            </a: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zh-TW" altLang="en-US" sz="2400" dirty="0"/>
              <a:t>程式檔 </a:t>
            </a:r>
            <a:r>
              <a:rPr lang="en-US" altLang="zh-TW" sz="2400" dirty="0"/>
              <a:t>[</a:t>
            </a:r>
            <a:r>
              <a:rPr lang="zh-TW" altLang="en-US" sz="2400" dirty="0"/>
              <a:t>檔案類型</a:t>
            </a:r>
            <a:r>
              <a:rPr lang="en-US" altLang="zh-TW" sz="2400" dirty="0"/>
              <a:t>Fortran Source</a:t>
            </a:r>
            <a:r>
              <a:rPr lang="zh-TW" altLang="en-US" sz="2400" dirty="0"/>
              <a:t> </a:t>
            </a:r>
            <a:r>
              <a:rPr lang="en-US" altLang="zh-TW" sz="2400" dirty="0"/>
              <a:t>(.f90)</a:t>
            </a:r>
            <a:r>
              <a:rPr lang="zh-TW" altLang="en-US" sz="2400" dirty="0"/>
              <a:t>檔</a:t>
            </a:r>
            <a:r>
              <a:rPr lang="en-US" altLang="zh-TW" sz="2400" dirty="0" smtClean="0"/>
              <a:t>]</a:t>
            </a:r>
          </a:p>
          <a:p>
            <a:pPr lvl="1">
              <a:buClr>
                <a:schemeClr val="tx1"/>
              </a:buClr>
            </a:pPr>
            <a:r>
              <a:rPr lang="en-US" altLang="zh-TW" sz="2400" dirty="0" smtClean="0"/>
              <a:t>Output data file</a:t>
            </a:r>
            <a:endParaRPr lang="en-US" altLang="zh-TW" sz="2400" dirty="0"/>
          </a:p>
          <a:p>
            <a:pPr marL="0" indent="0">
              <a:buNone/>
              <a:defRPr/>
            </a:pPr>
            <a:endParaRPr lang="en-US" altLang="zh-TW" sz="2800" dirty="0" smtClean="0"/>
          </a:p>
          <a:p>
            <a:pPr>
              <a:defRPr/>
            </a:pPr>
            <a:r>
              <a:rPr lang="zh-TW" altLang="en-US" sz="2800" dirty="0" smtClean="0"/>
              <a:t>程式命名</a:t>
            </a:r>
            <a:r>
              <a:rPr lang="en-US" altLang="zh-TW" sz="2800" dirty="0" smtClean="0"/>
              <a:t>(name </a:t>
            </a:r>
            <a:r>
              <a:rPr lang="en-US" altLang="zh-TW" sz="2800" dirty="0"/>
              <a:t>of </a:t>
            </a:r>
            <a:r>
              <a:rPr lang="en-US" altLang="zh-TW" sz="2800" dirty="0" smtClean="0"/>
              <a:t>program</a:t>
            </a:r>
            <a:r>
              <a:rPr lang="en-US" altLang="zh-TW" sz="2800" dirty="0">
                <a:latin typeface="新細明體"/>
                <a:ea typeface="新細明體"/>
              </a:rPr>
              <a:t>)</a:t>
            </a:r>
            <a:endParaRPr lang="en-US" altLang="zh-TW" sz="2800" dirty="0" smtClean="0">
              <a:latin typeface="新細明體"/>
              <a:ea typeface="新細明體"/>
            </a:endParaRPr>
          </a:p>
          <a:p>
            <a:pPr lvl="1">
              <a:defRPr/>
            </a:pPr>
            <a:r>
              <a:rPr lang="zh-TW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作業</a:t>
            </a:r>
            <a:r>
              <a:rPr lang="zh-TW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名稱</a:t>
            </a: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_</a:t>
            </a:r>
            <a:r>
              <a:rPr lang="zh-TW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學</a:t>
            </a:r>
            <a:r>
              <a:rPr lang="zh-TW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號</a:t>
            </a:r>
            <a:endParaRPr lang="en-US" altLang="zh-TW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defRPr/>
            </a:pPr>
            <a:r>
              <a:rPr lang="zh-TW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以學</a:t>
            </a:r>
            <a:r>
              <a:rPr lang="zh-TW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號</a:t>
            </a:r>
            <a:r>
              <a:rPr lang="en-US" altLang="zh-TW" sz="24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0711214</a:t>
            </a:r>
            <a:r>
              <a:rPr lang="zh-TW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為例，則命名</a:t>
            </a:r>
            <a:r>
              <a:rPr lang="zh-TW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為</a:t>
            </a:r>
            <a:r>
              <a:rPr lang="en-US" altLang="zh-TW" sz="2400" b="1" dirty="0" smtClean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PRA4</a:t>
            </a:r>
            <a:r>
              <a:rPr lang="en-US" altLang="zh-TW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_</a:t>
            </a:r>
            <a:r>
              <a:rPr lang="en-US" altLang="zh-TW" sz="24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0711214</a:t>
            </a:r>
            <a:endParaRPr lang="en-US" altLang="zh-TW" sz="24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TW" sz="2400" dirty="0" smtClean="0"/>
          </a:p>
        </p:txBody>
      </p:sp>
    </p:spTree>
    <p:extLst>
      <p:ext uri="{BB962C8B-B14F-4D97-AF65-F5344CB8AC3E}">
        <p14:creationId xmlns:p14="http://schemas.microsoft.com/office/powerpoint/2010/main" val="396463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720000"/>
            <a:ext cx="8229600" cy="5661328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zh-TW" altLang="en-US" sz="2800" b="1" dirty="0" smtClean="0">
                <a:solidFill>
                  <a:srgbClr val="0000FF"/>
                </a:solidFill>
              </a:rPr>
              <a:t>程式風格</a:t>
            </a:r>
            <a:r>
              <a:rPr lang="en-US" altLang="zh-TW" sz="2800" b="1" dirty="0">
                <a:solidFill>
                  <a:srgbClr val="0000FF"/>
                </a:solidFill>
              </a:rPr>
              <a:t>(program style)</a:t>
            </a:r>
          </a:p>
          <a:p>
            <a:pPr lvl="1"/>
            <a:r>
              <a:rPr lang="zh-TW" altLang="en-US" sz="2400" dirty="0" smtClean="0"/>
              <a:t>請依據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參考資料</a:t>
            </a:r>
            <a:r>
              <a:rPr lang="zh-TW" altLang="en-US" sz="2400" b="1" dirty="0">
                <a:solidFill>
                  <a:srgbClr val="FF0000"/>
                </a:solidFill>
              </a:rPr>
              <a:t>「</a:t>
            </a:r>
            <a:r>
              <a:rPr lang="en-US" altLang="zh-TW" sz="2400" b="1" dirty="0">
                <a:solidFill>
                  <a:srgbClr val="FF0000"/>
                </a:solidFill>
              </a:rPr>
              <a:t>2</a:t>
            </a:r>
            <a:r>
              <a:rPr lang="zh-TW" altLang="en-US" sz="2400" b="1" dirty="0">
                <a:solidFill>
                  <a:srgbClr val="FF0000"/>
                </a:solidFill>
              </a:rPr>
              <a:t>程式風格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」</a:t>
            </a:r>
            <a:r>
              <a:rPr lang="zh-TW" altLang="zh-TW" sz="2400" b="1" dirty="0"/>
              <a:t>創造屬於自己的風格</a:t>
            </a:r>
            <a:r>
              <a:rPr lang="zh-TW" altLang="en-US" sz="2400" b="1" dirty="0"/>
              <a:t>，</a:t>
            </a:r>
            <a:r>
              <a:rPr lang="zh-TW" altLang="zh-TW" sz="2400" b="1" dirty="0"/>
              <a:t>讓程式更易於閱讀</a:t>
            </a:r>
            <a:r>
              <a:rPr lang="zh-TW" altLang="en-US" sz="2400" b="1" dirty="0">
                <a:latin typeface="PMingLiU" panose="02020500000000000000" pitchFamily="18" charset="-120"/>
                <a:ea typeface="PMingLiU" panose="02020500000000000000" pitchFamily="18" charset="-120"/>
              </a:rPr>
              <a:t>、</a:t>
            </a:r>
            <a:r>
              <a:rPr lang="zh-TW" altLang="zh-TW" sz="2400" b="1" dirty="0"/>
              <a:t>易懂</a:t>
            </a:r>
            <a:r>
              <a:rPr lang="zh-TW" altLang="en-US" sz="2400" b="1" dirty="0">
                <a:latin typeface="PMingLiU" panose="02020500000000000000" pitchFamily="18" charset="-120"/>
                <a:ea typeface="PMingLiU" panose="02020500000000000000" pitchFamily="18" charset="-120"/>
              </a:rPr>
              <a:t>、除錯與</a:t>
            </a:r>
            <a:r>
              <a:rPr lang="zh-TW" altLang="en-US" sz="2400" b="1" dirty="0" smtClean="0">
                <a:latin typeface="PMingLiU" panose="02020500000000000000" pitchFamily="18" charset="-120"/>
                <a:ea typeface="PMingLiU" panose="02020500000000000000" pitchFamily="18" charset="-120"/>
              </a:rPr>
              <a:t>修改</a:t>
            </a:r>
            <a:endParaRPr lang="en-US" altLang="zh-TW" sz="2400" b="1" dirty="0" smtClean="0">
              <a:latin typeface="PMingLiU" panose="02020500000000000000" pitchFamily="18" charset="-120"/>
              <a:ea typeface="PMingLiU" panose="02020500000000000000" pitchFamily="18" charset="-120"/>
            </a:endParaRPr>
          </a:p>
          <a:p>
            <a:endParaRPr lang="en-US" altLang="zh-TW" b="1" dirty="0" smtClean="0"/>
          </a:p>
          <a:p>
            <a:pPr>
              <a:buClr>
                <a:schemeClr val="tx1"/>
              </a:buClr>
            </a:pPr>
            <a:r>
              <a:rPr lang="en-US" altLang="zh-TW" sz="2800" b="1" dirty="0" smtClean="0">
                <a:solidFill>
                  <a:srgbClr val="0000FF"/>
                </a:solidFill>
              </a:rPr>
              <a:t>Pseudocode</a:t>
            </a:r>
          </a:p>
          <a:p>
            <a:pPr lvl="1">
              <a:buClr>
                <a:schemeClr val="tx1"/>
              </a:buClr>
            </a:pPr>
            <a:r>
              <a:rPr lang="zh-TW" altLang="en-US" sz="2400" b="1" dirty="0"/>
              <a:t>詳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參考</a:t>
            </a:r>
            <a:r>
              <a:rPr lang="zh-TW" altLang="en-US" sz="2400" b="1" dirty="0">
                <a:solidFill>
                  <a:srgbClr val="FF0000"/>
                </a:solidFill>
              </a:rPr>
              <a:t>資料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「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3</a:t>
            </a:r>
            <a:r>
              <a:rPr lang="zh-TW" altLang="en-US" sz="2400" b="1" dirty="0">
                <a:solidFill>
                  <a:srgbClr val="FF0000"/>
                </a:solidFill>
              </a:rPr>
              <a:t>程式設計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概念」</a:t>
            </a:r>
            <a:endParaRPr lang="en-US" altLang="zh-TW" sz="2400" b="1" dirty="0" smtClean="0">
              <a:solidFill>
                <a:srgbClr val="FF0000"/>
              </a:solidFill>
            </a:endParaRPr>
          </a:p>
          <a:p>
            <a:pPr lvl="1">
              <a:defRPr/>
            </a:pPr>
            <a:r>
              <a:rPr lang="zh-TW" altLang="en-US" sz="2400" dirty="0"/>
              <a:t>當問題簡單時</a:t>
            </a:r>
            <a:r>
              <a:rPr lang="zh-TW" altLang="en-US" sz="2400" dirty="0">
                <a:latin typeface="新細明體"/>
              </a:rPr>
              <a:t>，是可以不用分析問題直接寫出程式</a:t>
            </a:r>
            <a:endParaRPr lang="en-US" altLang="zh-TW" sz="2400" dirty="0">
              <a:latin typeface="新細明體"/>
            </a:endParaRPr>
          </a:p>
          <a:p>
            <a:pPr lvl="2">
              <a:defRPr/>
            </a:pPr>
            <a:r>
              <a:rPr lang="en-US" altLang="zh-TW" sz="2000" dirty="0"/>
              <a:t>ex</a:t>
            </a:r>
            <a:r>
              <a:rPr lang="zh-TW" altLang="en-US" sz="2000" dirty="0"/>
              <a:t>：求座落在</a:t>
            </a:r>
            <a:r>
              <a:rPr lang="en-US" altLang="zh-TW" sz="2000" dirty="0"/>
              <a:t>XY</a:t>
            </a:r>
            <a:r>
              <a:rPr lang="zh-TW" altLang="en-US" sz="2000" dirty="0"/>
              <a:t>平面上 </a:t>
            </a:r>
            <a:r>
              <a:rPr lang="en-US" altLang="zh-TW" sz="2000" dirty="0"/>
              <a:t>P, Q </a:t>
            </a:r>
            <a:r>
              <a:rPr lang="zh-TW" altLang="en-US" sz="2000" dirty="0"/>
              <a:t>兩點</a:t>
            </a:r>
            <a:r>
              <a:rPr lang="zh-TW" altLang="en-US" sz="2000" dirty="0" smtClean="0"/>
              <a:t>距離</a:t>
            </a:r>
            <a:endParaRPr lang="en-US" altLang="zh-TW" sz="2000" dirty="0" smtClean="0"/>
          </a:p>
          <a:p>
            <a:pPr lvl="1">
              <a:defRPr/>
            </a:pPr>
            <a:r>
              <a:rPr lang="zh-TW" altLang="en-US" sz="2400" dirty="0" smtClean="0"/>
              <a:t>但當問題越來越複雜時，就必須先分析問題並將問題分解成許多小步驟，然後再依分解之小步驟依序一步一步的運算以求得問題的結果</a:t>
            </a:r>
            <a:r>
              <a:rPr lang="en-US" altLang="zh-TW" sz="2400" b="1" dirty="0">
                <a:solidFill>
                  <a:srgbClr val="FF0000"/>
                </a:solidFill>
              </a:rPr>
              <a:t>(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Pseudocode)</a:t>
            </a:r>
            <a:endParaRPr lang="en-US" altLang="zh-TW" sz="2400" dirty="0" smtClean="0"/>
          </a:p>
          <a:p>
            <a:pPr lvl="2">
              <a:defRPr/>
            </a:pPr>
            <a:endParaRPr lang="en-US" altLang="zh-TW" sz="2000" dirty="0"/>
          </a:p>
          <a:p>
            <a:pPr lvl="1">
              <a:buClr>
                <a:schemeClr val="tx1"/>
              </a:buClr>
            </a:pPr>
            <a:endParaRPr lang="zh-TW" altLang="zh-TW" sz="2400" b="1" dirty="0">
              <a:solidFill>
                <a:srgbClr val="0000FF"/>
              </a:solidFill>
            </a:endParaRPr>
          </a:p>
          <a:p>
            <a:pPr>
              <a:defRPr/>
            </a:pPr>
            <a:endParaRPr lang="en-US" altLang="zh-TW" sz="2800" dirty="0" smtClean="0"/>
          </a:p>
          <a:p>
            <a:pPr marL="0" indent="0">
              <a:buNone/>
            </a:pPr>
            <a:endParaRPr lang="en-US" altLang="zh-TW" sz="2400" dirty="0" smtClean="0"/>
          </a:p>
        </p:txBody>
      </p:sp>
    </p:spTree>
    <p:extLst>
      <p:ext uri="{BB962C8B-B14F-4D97-AF65-F5344CB8AC3E}">
        <p14:creationId xmlns:p14="http://schemas.microsoft.com/office/powerpoint/2010/main" val="1272357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kumimoji="1" sz="3000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kumimoji="1" sz="2600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kumimoji="1" sz="2300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D2BA0584-F3EB-42A2-9736-6096204C5468}" type="slidenum">
              <a:rPr kumimoji="0" lang="en-US" altLang="zh-TW" sz="1200" smtClean="0"/>
              <a:pPr eaLnBrk="1" hangingPunct="1">
                <a:spcBef>
                  <a:spcPct val="0"/>
                </a:spcBef>
                <a:buClrTx/>
                <a:buFontTx/>
                <a:buNone/>
              </a:pPr>
              <a:t>4</a:t>
            </a:fld>
            <a:endParaRPr kumimoji="0" lang="en-US" altLang="zh-TW" sz="120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5" name="Rectangle 2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720000"/>
                <a:ext cx="8435280" cy="5661328"/>
              </a:xfrm>
            </p:spPr>
            <p:txBody>
              <a:bodyPr>
                <a:normAutofit/>
              </a:bodyPr>
              <a:lstStyle/>
              <a:p>
                <a:pPr eaLnBrk="1" hangingPunct="1"/>
                <a:r>
                  <a:rPr lang="zh-TW" altLang="en-US" sz="2800" dirty="0" smtClean="0"/>
                  <a:t>說明</a:t>
                </a:r>
                <a:endParaRPr kumimoji="0" lang="en-US" altLang="zh-TW" sz="2800" dirty="0" smtClean="0"/>
              </a:p>
              <a:p>
                <a:pPr lvl="1">
                  <a:spcAft>
                    <a:spcPts val="1200"/>
                  </a:spcAft>
                </a:pPr>
                <a:r>
                  <a:rPr lang="zh-TW" altLang="en-US" sz="2400" dirty="0" smtClean="0"/>
                  <a:t>利用</a:t>
                </a:r>
                <a:r>
                  <a:rPr lang="en-US" altLang="zh-TW" sz="2400" b="1" dirty="0">
                    <a:solidFill>
                      <a:srgbClr val="0000FF"/>
                    </a:solidFill>
                  </a:rPr>
                  <a:t>exact </a:t>
                </a:r>
                <a:r>
                  <a:rPr lang="en-US" altLang="zh-TW" sz="2400" b="1" dirty="0" smtClean="0">
                    <a:solidFill>
                      <a:srgbClr val="0000FF"/>
                    </a:solidFill>
                  </a:rPr>
                  <a:t>form</a:t>
                </a:r>
                <a:r>
                  <a:rPr lang="zh-TW" altLang="en-US" sz="2400" dirty="0" smtClean="0"/>
                  <a:t>及</a:t>
                </a:r>
                <a:r>
                  <a:rPr lang="zh-TW" altLang="en-US" sz="2400" b="1" dirty="0">
                    <a:solidFill>
                      <a:srgbClr val="0000FF"/>
                    </a:solidFill>
                  </a:rPr>
                  <a:t>兩種</a:t>
                </a:r>
                <a:r>
                  <a:rPr lang="zh-TW" altLang="zh-TW" sz="2400" b="1" dirty="0">
                    <a:solidFill>
                      <a:srgbClr val="0000FF"/>
                    </a:solidFill>
                  </a:rPr>
                  <a:t>數值方法</a:t>
                </a:r>
                <a:r>
                  <a:rPr lang="zh-TW" altLang="zh-TW" sz="2400" dirty="0" smtClean="0"/>
                  <a:t>求</a:t>
                </a:r>
                <a:r>
                  <a:rPr lang="zh-TW" altLang="en-US" sz="2400" dirty="0"/>
                  <a:t>下列</a:t>
                </a:r>
                <a:r>
                  <a:rPr lang="zh-TW" altLang="zh-TW" sz="2400" dirty="0"/>
                  <a:t>函數</a:t>
                </a:r>
                <a:r>
                  <a:rPr lang="en-US" altLang="zh-TW" sz="2400" dirty="0"/>
                  <a:t> </a:t>
                </a:r>
                <a:r>
                  <a:rPr lang="en-US" altLang="zh-TW" sz="2400" dirty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f(x) </a:t>
                </a:r>
                <a:r>
                  <a:rPr lang="zh-TW" altLang="en-US" sz="2400" dirty="0"/>
                  <a:t>的</a:t>
                </a:r>
                <a:r>
                  <a:rPr lang="zh-TW" altLang="zh-TW" sz="2400" dirty="0" smtClean="0"/>
                  <a:t>積分</a:t>
                </a:r>
                <a:r>
                  <a:rPr lang="zh-TW" altLang="en-US" sz="2400" dirty="0"/>
                  <a:t>值</a:t>
                </a:r>
                <a:endParaRPr lang="en-US" altLang="zh-TW" sz="2400" dirty="0" smtClean="0"/>
              </a:p>
              <a:p>
                <a:pPr marL="457200" lvl="1" indent="0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i="1">
                              <a:latin typeface="Cambria Math"/>
                            </a:rPr>
                            <m:t>𝑎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/>
                            </a:rPr>
                            <m:t>𝑏</m:t>
                          </m:r>
                        </m:sup>
                        <m:e>
                          <m:r>
                            <a:rPr lang="en-US" altLang="zh-TW" sz="2400" i="1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TW" sz="2400" i="1">
                              <a:latin typeface="Cambria Math"/>
                            </a:rPr>
                            <m:t>𝑑𝑥</m:t>
                          </m:r>
                          <m:r>
                            <a:rPr lang="en-US" altLang="zh-TW" sz="2400" i="1">
                              <a:latin typeface="Cambria Math"/>
                            </a:rPr>
                            <m:t>=</m:t>
                          </m:r>
                          <m:nary>
                            <m:nary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TW" sz="2400" i="1">
                                  <a:latin typeface="Cambria Math"/>
                                </a:rPr>
                                <m:t>1.6</m:t>
                              </m:r>
                            </m:sub>
                            <m:sup>
                              <m:r>
                                <a:rPr lang="en-US" altLang="zh-TW" sz="2400" i="1">
                                  <a:latin typeface="Cambria Math"/>
                                </a:rPr>
                                <m:t>3.8</m:t>
                              </m:r>
                            </m:sup>
                            <m:e>
                              <m:r>
                                <a:rPr lang="en-US" altLang="zh-TW" sz="2400" i="1">
                                  <a:latin typeface="Cambria Math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/>
                                </a:rPr>
                                <m:t>+2</m:t>
                              </m:r>
                              <m:r>
                                <a:rPr lang="en-US" altLang="zh-TW" sz="24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latin typeface="Cambria Math"/>
                                </a:rPr>
                                <m:t>)</m:t>
                              </m:r>
                              <m:r>
                                <a:rPr lang="en-US" altLang="zh-TW" sz="2400" i="1">
                                  <a:latin typeface="Cambria Math"/>
                                </a:rPr>
                                <m:t>𝑑𝑥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TW" sz="2400" dirty="0"/>
              </a:p>
              <a:p>
                <a:pPr lvl="2">
                  <a:buClr>
                    <a:schemeClr val="tx1"/>
                  </a:buClr>
                  <a:defRPr/>
                </a:pPr>
                <a:r>
                  <a:rPr lang="en-US" altLang="zh-TW" b="1" dirty="0">
                    <a:solidFill>
                      <a:srgbClr val="FF0000"/>
                    </a:solidFill>
                  </a:rPr>
                  <a:t>f(x) = x</a:t>
                </a:r>
                <a:r>
                  <a:rPr lang="en-US" altLang="zh-TW" b="1" baseline="30000" dirty="0">
                    <a:solidFill>
                      <a:srgbClr val="FF0000"/>
                    </a:solidFill>
                  </a:rPr>
                  <a:t>2 </a:t>
                </a:r>
                <a:r>
                  <a:rPr lang="en-US" altLang="zh-TW" b="1" dirty="0">
                    <a:solidFill>
                      <a:srgbClr val="FF0000"/>
                    </a:solidFill>
                  </a:rPr>
                  <a:t>+ 2x</a:t>
                </a:r>
              </a:p>
              <a:p>
                <a:pPr lvl="2">
                  <a:defRPr/>
                </a:pPr>
                <a:r>
                  <a:rPr lang="zh-TW" altLang="zh-TW" dirty="0"/>
                  <a:t>積分區間</a:t>
                </a:r>
                <a:r>
                  <a:rPr lang="en-US" altLang="zh-TW" dirty="0"/>
                  <a:t>[1.6, 3.8]</a:t>
                </a:r>
                <a:r>
                  <a:rPr lang="zh-TW" altLang="en-US" dirty="0">
                    <a:latin typeface="新細明體"/>
                  </a:rPr>
                  <a:t>，</a:t>
                </a:r>
                <a:r>
                  <a:rPr lang="en-US" altLang="zh-TW" dirty="0"/>
                  <a:t>i.e. a = 1.6</a:t>
                </a:r>
                <a:r>
                  <a:rPr lang="zh-TW" altLang="en-US" dirty="0">
                    <a:latin typeface="新細明體"/>
                  </a:rPr>
                  <a:t>，</a:t>
                </a:r>
                <a:r>
                  <a:rPr lang="en-US" altLang="zh-TW" dirty="0"/>
                  <a:t>b = 3.8</a:t>
                </a:r>
              </a:p>
              <a:p>
                <a:pPr marL="457200" lvl="1" indent="0">
                  <a:buNone/>
                </a:pPr>
                <a:endParaRPr lang="en-US" altLang="zh-TW" sz="2400" dirty="0" smtClean="0"/>
              </a:p>
              <a:p>
                <a:pPr lvl="1">
                  <a:spcAft>
                    <a:spcPts val="600"/>
                  </a:spcAft>
                  <a:buClr>
                    <a:schemeClr val="tx1"/>
                  </a:buClr>
                </a:pPr>
                <a:r>
                  <a:rPr lang="en-US" altLang="zh-TW" sz="2400" b="1" dirty="0">
                    <a:solidFill>
                      <a:srgbClr val="0000FF"/>
                    </a:solidFill>
                  </a:rPr>
                  <a:t>exact </a:t>
                </a:r>
                <a:r>
                  <a:rPr lang="en-US" altLang="zh-TW" sz="2400" b="1" dirty="0" smtClean="0">
                    <a:solidFill>
                      <a:srgbClr val="0000FF"/>
                    </a:solidFill>
                  </a:rPr>
                  <a:t>form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400" i="1">
                              <a:latin typeface="Cambria Math"/>
                            </a:rPr>
                            <m:t>1.6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/>
                            </a:rPr>
                            <m:t>3.8</m:t>
                          </m:r>
                        </m:sup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/>
                                </a:rPr>
                                <m:t>+2</m:t>
                              </m:r>
                              <m:r>
                                <a:rPr lang="en-US" altLang="zh-TW" sz="2400" i="1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TW" sz="2400" i="1">
                              <a:latin typeface="Cambria Math"/>
                            </a:rPr>
                            <m:t>=</m:t>
                          </m:r>
                        </m:e>
                      </m:nary>
                      <m:r>
                        <a:rPr lang="en-US" altLang="zh-TW" sz="2400" i="1" dirty="0" smtClean="0">
                          <a:latin typeface="Cambria Math"/>
                          <a:ea typeface="Cambria Math"/>
                        </a:rPr>
                        <m:t>𝑔</m:t>
                      </m:r>
                      <m:r>
                        <a:rPr lang="en-US" altLang="zh-TW" sz="2400" i="1" dirty="0" smtClean="0">
                          <a:latin typeface="Cambria Math"/>
                          <a:ea typeface="Cambria Math"/>
                        </a:rPr>
                        <m:t>(3.8)−</m:t>
                      </m:r>
                      <m:r>
                        <a:rPr lang="en-US" altLang="zh-TW" sz="2400" i="1" dirty="0" smtClean="0">
                          <a:latin typeface="Cambria Math"/>
                          <a:ea typeface="Cambria Math"/>
                        </a:rPr>
                        <m:t>𝑔</m:t>
                      </m:r>
                      <m:r>
                        <a:rPr lang="en-US" altLang="zh-TW" sz="2400" i="1" dirty="0" smtClean="0">
                          <a:latin typeface="Cambria Math"/>
                          <a:ea typeface="Cambria Math"/>
                        </a:rPr>
                        <m:t>(1.6)</m:t>
                      </m:r>
                    </m:oMath>
                  </m:oMathPara>
                </a14:m>
                <a:endParaRPr lang="en-US" altLang="zh-TW" i="1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𝑤h𝑒𝑟𝑒</m:t>
                      </m:r>
                      <m:r>
                        <a:rPr lang="en-US" altLang="zh-TW" b="0" i="1" smtClean="0">
                          <a:latin typeface="Cambria Math"/>
                        </a:rPr>
                        <m:t>  </m:t>
                      </m:r>
                      <m:r>
                        <a:rPr lang="en-US" altLang="zh-TW" b="0" i="1" smtClean="0">
                          <a:latin typeface="Cambria Math"/>
                        </a:rPr>
                        <m:t>𝑔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altLang="zh-TW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altLang="zh-TW" b="0" i="1" smtClean="0">
                              <a:latin typeface="Cambria Math"/>
                            </a:rPr>
                            <m:t>3</m:t>
                          </m:r>
                        </m:den>
                      </m:f>
                      <m:r>
                        <a:rPr lang="en-US" altLang="zh-TW" i="1" dirty="0">
                          <a:latin typeface="Cambria Math"/>
                          <a:ea typeface="Cambria Math"/>
                        </a:rPr>
                        <m:t>+</m:t>
                      </m:r>
                      <m:sSup>
                        <m:sSupPr>
                          <m:ctrlPr>
                            <a:rPr lang="en-US" altLang="zh-TW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zh-TW" b="0" i="1" dirty="0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altLang="zh-TW" b="0" i="1" dirty="0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TW" i="1" dirty="0" smtClean="0"/>
              </a:p>
            </p:txBody>
          </p:sp>
        </mc:Choice>
        <mc:Fallback xmlns="">
          <p:sp>
            <p:nvSpPr>
              <p:cNvPr id="3075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720000"/>
                <a:ext cx="8435280" cy="5661328"/>
              </a:xfrm>
              <a:blipFill rotWithShape="1">
                <a:blip r:embed="rId2"/>
                <a:stretch>
                  <a:fillRect l="-1228" t="-1184" r="-7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709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kumimoji="1" sz="3000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kumimoji="1" sz="2600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kumimoji="1" sz="2300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D2BA0584-F3EB-42A2-9736-6096204C5468}" type="slidenum">
              <a:rPr kumimoji="0" lang="en-US" altLang="zh-TW" sz="1200" smtClean="0"/>
              <a:pPr eaLnBrk="1" hangingPunct="1">
                <a:spcBef>
                  <a:spcPct val="0"/>
                </a:spcBef>
                <a:buClrTx/>
                <a:buFontTx/>
                <a:buNone/>
              </a:pPr>
              <a:t>5</a:t>
            </a:fld>
            <a:endParaRPr kumimoji="0" lang="en-US" altLang="zh-TW" sz="1200" smtClean="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720000"/>
            <a:ext cx="8348662" cy="5661328"/>
          </a:xfrm>
        </p:spPr>
        <p:txBody>
          <a:bodyPr>
            <a:normAutofit/>
          </a:bodyPr>
          <a:lstStyle/>
          <a:p>
            <a:pPr lvl="1">
              <a:spcAft>
                <a:spcPts val="600"/>
              </a:spcAft>
            </a:pPr>
            <a:r>
              <a:rPr lang="zh-TW" altLang="zh-TW" sz="2400" dirty="0"/>
              <a:t>數值</a:t>
            </a:r>
            <a:r>
              <a:rPr lang="zh-TW" altLang="zh-TW" sz="2400" dirty="0" smtClean="0"/>
              <a:t>方法</a:t>
            </a:r>
            <a:r>
              <a:rPr lang="en-US" altLang="zh-TW" sz="2400" dirty="0" smtClean="0"/>
              <a:t>(</a:t>
            </a:r>
            <a:r>
              <a:rPr lang="zh-TW" altLang="en-US" sz="2400" dirty="0"/>
              <a:t>一</a:t>
            </a:r>
            <a:r>
              <a:rPr lang="en-US" altLang="zh-TW" sz="2400" dirty="0"/>
              <a:t>)</a:t>
            </a:r>
            <a:r>
              <a:rPr lang="en-US" altLang="zh-TW" sz="2400" b="1" dirty="0" smtClean="0">
                <a:solidFill>
                  <a:srgbClr val="0000FF"/>
                </a:solidFill>
              </a:rPr>
              <a:t>Trapezoidal Rule</a:t>
            </a:r>
            <a:r>
              <a:rPr lang="en-US" altLang="zh-TW" sz="2400" dirty="0"/>
              <a:t>(</a:t>
            </a:r>
            <a:r>
              <a:rPr lang="zh-TW" altLang="zh-TW" sz="2400" dirty="0"/>
              <a:t>梯形法，</a:t>
            </a:r>
            <a:r>
              <a:rPr lang="en-US" altLang="zh-TW" sz="2400" dirty="0"/>
              <a:t>2</a:t>
            </a:r>
            <a:r>
              <a:rPr lang="zh-TW" altLang="zh-TW" sz="2400" dirty="0"/>
              <a:t>點一組</a:t>
            </a:r>
            <a:r>
              <a:rPr lang="en-US" altLang="zh-TW" sz="2400" dirty="0"/>
              <a:t>) </a:t>
            </a:r>
            <a:r>
              <a:rPr lang="en-US" altLang="zh-TW" sz="2400" dirty="0" smtClean="0"/>
              <a:t> </a:t>
            </a:r>
          </a:p>
          <a:p>
            <a:pPr lvl="2">
              <a:spcBef>
                <a:spcPts val="600"/>
              </a:spcBef>
            </a:pPr>
            <a:r>
              <a:rPr lang="zh-TW" altLang="zh-TW" dirty="0" smtClean="0"/>
              <a:t>公式如下</a:t>
            </a:r>
            <a:r>
              <a:rPr lang="zh-TW" altLang="en-US" dirty="0" smtClean="0">
                <a:latin typeface="新細明體"/>
                <a:ea typeface="新細明體"/>
              </a:rPr>
              <a:t>：</a:t>
            </a:r>
            <a:endParaRPr lang="en-US" altLang="zh-TW" dirty="0" smtClean="0"/>
          </a:p>
          <a:p>
            <a:pPr lvl="1"/>
            <a:endParaRPr lang="en-US" altLang="zh-TW" sz="2400" dirty="0"/>
          </a:p>
          <a:p>
            <a:pPr lvl="1"/>
            <a:endParaRPr lang="en-US" altLang="zh-TW" sz="2400" dirty="0" smtClean="0"/>
          </a:p>
          <a:p>
            <a:pPr lvl="1"/>
            <a:endParaRPr lang="en-US" altLang="zh-TW" sz="2400" dirty="0"/>
          </a:p>
          <a:p>
            <a:pPr lvl="1"/>
            <a:endParaRPr lang="en-US" altLang="zh-TW" sz="2400" dirty="0" smtClean="0"/>
          </a:p>
          <a:p>
            <a:pPr lvl="2">
              <a:defRPr/>
            </a:pPr>
            <a:r>
              <a:rPr lang="en-US" altLang="zh-TW" dirty="0" smtClean="0"/>
              <a:t>[</a:t>
            </a:r>
            <a:r>
              <a:rPr lang="en-US" altLang="zh-TW" dirty="0" err="1"/>
              <a:t>a,b</a:t>
            </a:r>
            <a:r>
              <a:rPr lang="en-US" altLang="zh-TW" dirty="0"/>
              <a:t>]</a:t>
            </a:r>
            <a:r>
              <a:rPr lang="zh-TW" altLang="en-US" dirty="0">
                <a:latin typeface="新細明體"/>
              </a:rPr>
              <a:t>：</a:t>
            </a:r>
            <a:r>
              <a:rPr lang="zh-TW" altLang="zh-TW" dirty="0"/>
              <a:t>積分區間</a:t>
            </a:r>
          </a:p>
          <a:p>
            <a:pPr lvl="2">
              <a:defRPr/>
            </a:pPr>
            <a:r>
              <a:rPr lang="en-US" altLang="zh-TW" dirty="0"/>
              <a:t>n</a:t>
            </a:r>
            <a:r>
              <a:rPr lang="zh-TW" altLang="zh-TW" dirty="0"/>
              <a:t>代表將積分區間分成</a:t>
            </a:r>
            <a:r>
              <a:rPr lang="en-US" altLang="zh-TW" b="1" dirty="0">
                <a:solidFill>
                  <a:srgbClr val="0000FF"/>
                </a:solidFill>
              </a:rPr>
              <a:t>n</a:t>
            </a:r>
            <a:r>
              <a:rPr lang="zh-TW" altLang="zh-TW" b="1" dirty="0">
                <a:solidFill>
                  <a:srgbClr val="0000FF"/>
                </a:solidFill>
              </a:rPr>
              <a:t>等分</a:t>
            </a:r>
            <a:r>
              <a:rPr lang="zh-TW" altLang="en-US" dirty="0">
                <a:latin typeface="新細明體"/>
              </a:rPr>
              <a:t>，</a:t>
            </a:r>
            <a:r>
              <a:rPr lang="zh-TW" altLang="zh-TW" dirty="0"/>
              <a:t>所以</a:t>
            </a:r>
            <a:r>
              <a:rPr lang="en-US" altLang="zh-TW" b="1" dirty="0">
                <a:solidFill>
                  <a:srgbClr val="FF0000"/>
                </a:solidFill>
              </a:rPr>
              <a:t>h=(b</a:t>
            </a:r>
            <a:r>
              <a:rPr lang="zh-TW" altLang="en-US" b="1" dirty="0">
                <a:solidFill>
                  <a:srgbClr val="FF0000"/>
                </a:solidFill>
              </a:rPr>
              <a:t> </a:t>
            </a:r>
            <a:r>
              <a:rPr lang="en-US" altLang="zh-TW" b="1" dirty="0">
                <a:solidFill>
                  <a:srgbClr val="FF0000"/>
                </a:solidFill>
              </a:rPr>
              <a:t>–</a:t>
            </a:r>
            <a:r>
              <a:rPr lang="zh-TW" altLang="en-US" b="1" dirty="0">
                <a:solidFill>
                  <a:srgbClr val="FF0000"/>
                </a:solidFill>
              </a:rPr>
              <a:t> </a:t>
            </a:r>
            <a:r>
              <a:rPr lang="en-US" altLang="zh-TW" b="1" dirty="0">
                <a:solidFill>
                  <a:srgbClr val="FF0000"/>
                </a:solidFill>
              </a:rPr>
              <a:t>a)/</a:t>
            </a:r>
            <a:r>
              <a:rPr lang="en-US" altLang="zh-TW" b="1" dirty="0" smtClean="0">
                <a:solidFill>
                  <a:srgbClr val="FF0000"/>
                </a:solidFill>
              </a:rPr>
              <a:t>n</a:t>
            </a:r>
            <a:endParaRPr lang="zh-TW" altLang="en-US" b="1" dirty="0">
              <a:solidFill>
                <a:srgbClr val="FF0000"/>
              </a:solidFill>
            </a:endParaRPr>
          </a:p>
          <a:p>
            <a:pPr marL="914400" lvl="2" indent="0">
              <a:buNone/>
            </a:pPr>
            <a:endParaRPr lang="en-US" altLang="zh-TW" dirty="0"/>
          </a:p>
          <a:p>
            <a:pPr lvl="2"/>
            <a:endParaRPr lang="en-US" altLang="zh-TW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557" y="1888911"/>
            <a:ext cx="6048672" cy="1252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943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kumimoji="1" sz="3000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kumimoji="1" sz="2600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kumimoji="1" sz="2300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D2BA0584-F3EB-42A2-9736-6096204C5468}" type="slidenum">
              <a:rPr kumimoji="0" lang="en-US" altLang="zh-TW" sz="1200" smtClean="0"/>
              <a:pPr eaLnBrk="1" hangingPunct="1">
                <a:spcBef>
                  <a:spcPct val="0"/>
                </a:spcBef>
                <a:buClrTx/>
                <a:buFontTx/>
                <a:buNone/>
              </a:pPr>
              <a:t>6</a:t>
            </a:fld>
            <a:endParaRPr kumimoji="0" lang="en-US" altLang="zh-TW" sz="1200" smtClean="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720000"/>
            <a:ext cx="8348662" cy="5661328"/>
          </a:xfrm>
        </p:spPr>
        <p:txBody>
          <a:bodyPr>
            <a:normAutofit/>
          </a:bodyPr>
          <a:lstStyle/>
          <a:p>
            <a:pPr lvl="2"/>
            <a:r>
              <a:rPr lang="zh-TW" altLang="zh-TW" dirty="0"/>
              <a:t>以</a:t>
            </a:r>
            <a:r>
              <a:rPr lang="en-US" altLang="zh-TW" b="1" dirty="0" smtClean="0">
                <a:solidFill>
                  <a:srgbClr val="FF0000"/>
                </a:solidFill>
              </a:rPr>
              <a:t>n = 4</a:t>
            </a:r>
            <a:r>
              <a:rPr lang="zh-TW" altLang="zh-TW" dirty="0"/>
              <a:t>示意如下圖</a:t>
            </a:r>
            <a:r>
              <a:rPr lang="en-US" altLang="zh-TW" dirty="0"/>
              <a:t> </a:t>
            </a:r>
            <a:r>
              <a:rPr lang="en-US" altLang="zh-TW" dirty="0" smtClean="0"/>
              <a:t>(</a:t>
            </a:r>
            <a:r>
              <a:rPr lang="zh-TW" altLang="zh-TW" b="1" dirty="0" smtClean="0">
                <a:solidFill>
                  <a:srgbClr val="FF0000"/>
                </a:solidFill>
              </a:rPr>
              <a:t>取</a:t>
            </a:r>
            <a:r>
              <a:rPr lang="en-US" altLang="zh-TW" b="1" dirty="0">
                <a:solidFill>
                  <a:srgbClr val="FF0000"/>
                </a:solidFill>
              </a:rPr>
              <a:t>5</a:t>
            </a:r>
            <a:r>
              <a:rPr lang="zh-TW" altLang="zh-TW" b="1" dirty="0" smtClean="0">
                <a:solidFill>
                  <a:srgbClr val="FF0000"/>
                </a:solidFill>
              </a:rPr>
              <a:t>點</a:t>
            </a:r>
            <a:r>
              <a:rPr lang="en-US" altLang="zh-TW" b="1" dirty="0" smtClean="0">
                <a:solidFill>
                  <a:srgbClr val="0000FF"/>
                </a:solidFill>
              </a:rPr>
              <a:t>x</a:t>
            </a:r>
            <a:r>
              <a:rPr lang="en-US" altLang="zh-TW" b="1" baseline="-25000" dirty="0" smtClean="0">
                <a:solidFill>
                  <a:srgbClr val="0000FF"/>
                </a:solidFill>
              </a:rPr>
              <a:t>1</a:t>
            </a:r>
            <a:r>
              <a:rPr lang="en-US" altLang="zh-TW" b="1" dirty="0">
                <a:solidFill>
                  <a:srgbClr val="0000FF"/>
                </a:solidFill>
              </a:rPr>
              <a:t>, </a:t>
            </a:r>
            <a:r>
              <a:rPr lang="en-US" altLang="zh-TW" b="1" dirty="0" smtClean="0">
                <a:solidFill>
                  <a:srgbClr val="0000FF"/>
                </a:solidFill>
              </a:rPr>
              <a:t>x</a:t>
            </a:r>
            <a:r>
              <a:rPr lang="en-US" altLang="zh-TW" b="1" baseline="-25000" dirty="0" smtClean="0">
                <a:solidFill>
                  <a:srgbClr val="0000FF"/>
                </a:solidFill>
              </a:rPr>
              <a:t>2</a:t>
            </a:r>
            <a:r>
              <a:rPr lang="en-US" altLang="zh-TW" b="1" dirty="0">
                <a:solidFill>
                  <a:srgbClr val="0000FF"/>
                </a:solidFill>
              </a:rPr>
              <a:t>, </a:t>
            </a:r>
            <a:r>
              <a:rPr lang="en-US" altLang="zh-TW" b="1" dirty="0" smtClean="0">
                <a:solidFill>
                  <a:srgbClr val="0000FF"/>
                </a:solidFill>
              </a:rPr>
              <a:t>x</a:t>
            </a:r>
            <a:r>
              <a:rPr lang="en-US" altLang="zh-TW" b="1" baseline="-25000" dirty="0" smtClean="0">
                <a:solidFill>
                  <a:srgbClr val="0000FF"/>
                </a:solidFill>
              </a:rPr>
              <a:t>3</a:t>
            </a:r>
            <a:r>
              <a:rPr lang="en-US" altLang="zh-TW" b="1" dirty="0">
                <a:solidFill>
                  <a:srgbClr val="0000FF"/>
                </a:solidFill>
              </a:rPr>
              <a:t>, </a:t>
            </a:r>
            <a:r>
              <a:rPr lang="en-US" altLang="zh-TW" b="1" dirty="0" smtClean="0">
                <a:solidFill>
                  <a:srgbClr val="0000FF"/>
                </a:solidFill>
              </a:rPr>
              <a:t>x</a:t>
            </a:r>
            <a:r>
              <a:rPr lang="en-US" altLang="zh-TW" b="1" baseline="-25000" dirty="0" smtClean="0">
                <a:solidFill>
                  <a:srgbClr val="0000FF"/>
                </a:solidFill>
              </a:rPr>
              <a:t>4</a:t>
            </a:r>
            <a:r>
              <a:rPr lang="en-US" altLang="zh-TW" b="1" dirty="0">
                <a:solidFill>
                  <a:srgbClr val="0000FF"/>
                </a:solidFill>
              </a:rPr>
              <a:t>, </a:t>
            </a:r>
            <a:r>
              <a:rPr lang="en-US" altLang="zh-TW" b="1" dirty="0" smtClean="0">
                <a:solidFill>
                  <a:srgbClr val="0000FF"/>
                </a:solidFill>
              </a:rPr>
              <a:t>x</a:t>
            </a:r>
            <a:r>
              <a:rPr lang="en-US" altLang="zh-TW" b="1" baseline="-25000" dirty="0" smtClean="0">
                <a:solidFill>
                  <a:srgbClr val="0000FF"/>
                </a:solidFill>
              </a:rPr>
              <a:t>5</a:t>
            </a:r>
            <a:r>
              <a:rPr lang="zh-TW" altLang="zh-TW" b="1" dirty="0" smtClean="0">
                <a:solidFill>
                  <a:srgbClr val="FF0000"/>
                </a:solidFill>
              </a:rPr>
              <a:t>計算</a:t>
            </a:r>
            <a:r>
              <a:rPr lang="en-US" altLang="zh-TW" b="1" dirty="0" smtClean="0">
                <a:solidFill>
                  <a:srgbClr val="FF0000"/>
                </a:solidFill>
              </a:rPr>
              <a:t>5</a:t>
            </a:r>
            <a:r>
              <a:rPr lang="zh-TW" altLang="en-US" b="1" dirty="0" smtClean="0">
                <a:solidFill>
                  <a:srgbClr val="FF0000"/>
                </a:solidFill>
              </a:rPr>
              <a:t>個</a:t>
            </a:r>
            <a:r>
              <a:rPr lang="en-US" altLang="zh-TW" b="1" dirty="0" smtClean="0">
                <a:solidFill>
                  <a:srgbClr val="FF0000"/>
                </a:solidFill>
              </a:rPr>
              <a:t>f(x)</a:t>
            </a:r>
            <a:r>
              <a:rPr lang="zh-TW" altLang="zh-TW" b="1" dirty="0" smtClean="0">
                <a:solidFill>
                  <a:srgbClr val="FF0000"/>
                </a:solidFill>
              </a:rPr>
              <a:t>值</a:t>
            </a:r>
            <a:r>
              <a:rPr lang="en-US" altLang="zh-TW" b="1" dirty="0" smtClean="0">
                <a:solidFill>
                  <a:srgbClr val="0000FF"/>
                </a:solidFill>
              </a:rPr>
              <a:t>f</a:t>
            </a:r>
            <a:r>
              <a:rPr lang="en-US" altLang="zh-TW" b="1" baseline="-25000" dirty="0" smtClean="0">
                <a:solidFill>
                  <a:srgbClr val="0000FF"/>
                </a:solidFill>
              </a:rPr>
              <a:t>1</a:t>
            </a:r>
            <a:r>
              <a:rPr lang="en-US" altLang="zh-TW" b="1" dirty="0">
                <a:solidFill>
                  <a:srgbClr val="0000FF"/>
                </a:solidFill>
              </a:rPr>
              <a:t>, </a:t>
            </a:r>
            <a:r>
              <a:rPr lang="en-US" altLang="zh-TW" b="1" dirty="0" smtClean="0">
                <a:solidFill>
                  <a:srgbClr val="0000FF"/>
                </a:solidFill>
              </a:rPr>
              <a:t>f</a:t>
            </a:r>
            <a:r>
              <a:rPr lang="en-US" altLang="zh-TW" b="1" baseline="-25000" dirty="0" smtClean="0">
                <a:solidFill>
                  <a:srgbClr val="0000FF"/>
                </a:solidFill>
              </a:rPr>
              <a:t>2</a:t>
            </a:r>
            <a:r>
              <a:rPr lang="en-US" altLang="zh-TW" b="1" dirty="0">
                <a:solidFill>
                  <a:srgbClr val="0000FF"/>
                </a:solidFill>
              </a:rPr>
              <a:t>, </a:t>
            </a:r>
            <a:r>
              <a:rPr lang="en-US" altLang="zh-TW" b="1" dirty="0" smtClean="0">
                <a:solidFill>
                  <a:srgbClr val="0000FF"/>
                </a:solidFill>
              </a:rPr>
              <a:t>f</a:t>
            </a:r>
            <a:r>
              <a:rPr lang="en-US" altLang="zh-TW" b="1" baseline="-25000" dirty="0" smtClean="0">
                <a:solidFill>
                  <a:srgbClr val="0000FF"/>
                </a:solidFill>
              </a:rPr>
              <a:t>3</a:t>
            </a:r>
            <a:r>
              <a:rPr lang="en-US" altLang="zh-TW" b="1" dirty="0">
                <a:solidFill>
                  <a:srgbClr val="0000FF"/>
                </a:solidFill>
              </a:rPr>
              <a:t>, </a:t>
            </a:r>
            <a:r>
              <a:rPr lang="en-US" altLang="zh-TW" b="1" dirty="0" smtClean="0">
                <a:solidFill>
                  <a:srgbClr val="0000FF"/>
                </a:solidFill>
              </a:rPr>
              <a:t>f</a:t>
            </a:r>
            <a:r>
              <a:rPr lang="en-US" altLang="zh-TW" b="1" baseline="-25000" dirty="0" smtClean="0">
                <a:solidFill>
                  <a:srgbClr val="0000FF"/>
                </a:solidFill>
              </a:rPr>
              <a:t>4</a:t>
            </a:r>
            <a:r>
              <a:rPr lang="en-US" altLang="zh-TW" b="1" dirty="0">
                <a:solidFill>
                  <a:srgbClr val="0000FF"/>
                </a:solidFill>
              </a:rPr>
              <a:t>, </a:t>
            </a:r>
            <a:r>
              <a:rPr lang="en-US" altLang="zh-TW" b="1" dirty="0" smtClean="0">
                <a:solidFill>
                  <a:srgbClr val="0000FF"/>
                </a:solidFill>
              </a:rPr>
              <a:t>f</a:t>
            </a:r>
            <a:r>
              <a:rPr lang="en-US" altLang="zh-TW" b="1" baseline="-25000" dirty="0" smtClean="0">
                <a:solidFill>
                  <a:srgbClr val="0000FF"/>
                </a:solidFill>
              </a:rPr>
              <a:t>5</a:t>
            </a:r>
            <a:r>
              <a:rPr lang="en-US" altLang="zh-TW" dirty="0" smtClean="0"/>
              <a:t>)</a:t>
            </a:r>
          </a:p>
          <a:p>
            <a:pPr lvl="1"/>
            <a:endParaRPr lang="en-US" altLang="zh-TW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628800"/>
            <a:ext cx="7778954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7511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kumimoji="1" sz="3000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kumimoji="1" sz="2600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kumimoji="1" sz="2300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D2BA0584-F3EB-42A2-9736-6096204C5468}" type="slidenum">
              <a:rPr kumimoji="0" lang="en-US" altLang="zh-TW" sz="1200" smtClean="0"/>
              <a:pPr eaLnBrk="1" hangingPunct="1">
                <a:spcBef>
                  <a:spcPct val="0"/>
                </a:spcBef>
                <a:buClrTx/>
                <a:buFontTx/>
                <a:buNone/>
              </a:pPr>
              <a:t>7</a:t>
            </a:fld>
            <a:endParaRPr kumimoji="0" lang="en-US" altLang="zh-TW" sz="1200" smtClean="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720000"/>
            <a:ext cx="8348662" cy="5661328"/>
          </a:xfrm>
        </p:spPr>
        <p:txBody>
          <a:bodyPr>
            <a:normAutofit/>
          </a:bodyPr>
          <a:lstStyle/>
          <a:p>
            <a:pPr lvl="1">
              <a:spcAft>
                <a:spcPts val="600"/>
              </a:spcAft>
            </a:pPr>
            <a:r>
              <a:rPr lang="zh-TW" altLang="zh-TW" sz="2400" dirty="0"/>
              <a:t>數值方法</a:t>
            </a:r>
            <a:r>
              <a:rPr lang="en-US" altLang="zh-TW" sz="2400" dirty="0" smtClean="0"/>
              <a:t>(</a:t>
            </a:r>
            <a:r>
              <a:rPr lang="zh-TW" altLang="en-US" sz="2400" dirty="0" smtClean="0"/>
              <a:t>二</a:t>
            </a:r>
            <a:r>
              <a:rPr lang="en-US" altLang="zh-TW" sz="2400" dirty="0" smtClean="0"/>
              <a:t>) </a:t>
            </a:r>
            <a:r>
              <a:rPr lang="en-US" altLang="zh-TW" sz="2400" b="1" dirty="0" smtClean="0">
                <a:solidFill>
                  <a:srgbClr val="0000FF"/>
                </a:solidFill>
              </a:rPr>
              <a:t>Simpson’s Rule</a:t>
            </a:r>
            <a:r>
              <a:rPr lang="en-US" altLang="zh-TW" sz="2400" dirty="0" smtClean="0"/>
              <a:t>(3</a:t>
            </a:r>
            <a:r>
              <a:rPr lang="zh-TW" altLang="zh-TW" sz="2400" dirty="0"/>
              <a:t>點一組</a:t>
            </a:r>
            <a:r>
              <a:rPr lang="en-US" altLang="zh-TW" sz="2400" dirty="0" smtClean="0"/>
              <a:t>)</a:t>
            </a:r>
          </a:p>
          <a:p>
            <a:pPr lvl="2"/>
            <a:r>
              <a:rPr lang="zh-TW" altLang="zh-TW" dirty="0" smtClean="0"/>
              <a:t>公式如下</a:t>
            </a:r>
            <a:r>
              <a:rPr lang="zh-TW" altLang="en-US" dirty="0" smtClean="0">
                <a:latin typeface="新細明體"/>
                <a:ea typeface="新細明體"/>
              </a:rPr>
              <a:t>：</a:t>
            </a:r>
            <a:endParaRPr lang="en-US" altLang="zh-TW" dirty="0" smtClean="0"/>
          </a:p>
          <a:p>
            <a:pPr lvl="1"/>
            <a:endParaRPr lang="en-US" altLang="zh-TW" sz="2400" dirty="0"/>
          </a:p>
          <a:p>
            <a:pPr lvl="1"/>
            <a:endParaRPr lang="en-US" altLang="zh-TW" sz="2400" dirty="0" smtClean="0"/>
          </a:p>
          <a:p>
            <a:pPr lvl="1"/>
            <a:endParaRPr lang="en-US" altLang="zh-TW" sz="2400" dirty="0"/>
          </a:p>
          <a:p>
            <a:pPr lvl="1"/>
            <a:endParaRPr lang="en-US" altLang="zh-TW" sz="2400" dirty="0" smtClean="0"/>
          </a:p>
          <a:p>
            <a:pPr lvl="2">
              <a:defRPr/>
            </a:pPr>
            <a:r>
              <a:rPr lang="en-US" altLang="zh-TW" dirty="0" smtClean="0"/>
              <a:t>[</a:t>
            </a:r>
            <a:r>
              <a:rPr lang="en-US" altLang="zh-TW" dirty="0" err="1"/>
              <a:t>a,b</a:t>
            </a:r>
            <a:r>
              <a:rPr lang="en-US" altLang="zh-TW" dirty="0"/>
              <a:t>]</a:t>
            </a:r>
            <a:r>
              <a:rPr lang="zh-TW" altLang="en-US" dirty="0">
                <a:latin typeface="新細明體"/>
              </a:rPr>
              <a:t>：</a:t>
            </a:r>
            <a:r>
              <a:rPr lang="zh-TW" altLang="zh-TW" dirty="0"/>
              <a:t>積分區間</a:t>
            </a:r>
          </a:p>
          <a:p>
            <a:pPr lvl="2">
              <a:defRPr/>
            </a:pPr>
            <a:r>
              <a:rPr lang="en-US" altLang="zh-TW" dirty="0"/>
              <a:t>n</a:t>
            </a:r>
            <a:r>
              <a:rPr lang="zh-TW" altLang="zh-TW" dirty="0"/>
              <a:t>代表將積分區間分成</a:t>
            </a:r>
            <a:r>
              <a:rPr lang="en-US" altLang="zh-TW" b="1" dirty="0">
                <a:solidFill>
                  <a:srgbClr val="0000FF"/>
                </a:solidFill>
              </a:rPr>
              <a:t>n</a:t>
            </a:r>
            <a:r>
              <a:rPr lang="zh-TW" altLang="zh-TW" b="1" dirty="0">
                <a:solidFill>
                  <a:srgbClr val="0000FF"/>
                </a:solidFill>
              </a:rPr>
              <a:t>等分</a:t>
            </a:r>
            <a:r>
              <a:rPr lang="zh-TW" altLang="en-US" dirty="0">
                <a:latin typeface="新細明體"/>
              </a:rPr>
              <a:t>，</a:t>
            </a:r>
            <a:r>
              <a:rPr lang="zh-TW" altLang="zh-TW" dirty="0"/>
              <a:t>所以</a:t>
            </a:r>
            <a:r>
              <a:rPr lang="en-US" altLang="zh-TW" b="1" dirty="0">
                <a:solidFill>
                  <a:srgbClr val="FF0000"/>
                </a:solidFill>
              </a:rPr>
              <a:t>h=(b</a:t>
            </a:r>
            <a:r>
              <a:rPr lang="zh-TW" altLang="en-US" b="1" dirty="0">
                <a:solidFill>
                  <a:srgbClr val="FF0000"/>
                </a:solidFill>
              </a:rPr>
              <a:t> </a:t>
            </a:r>
            <a:r>
              <a:rPr lang="en-US" altLang="zh-TW" b="1" dirty="0">
                <a:solidFill>
                  <a:srgbClr val="FF0000"/>
                </a:solidFill>
              </a:rPr>
              <a:t>–</a:t>
            </a:r>
            <a:r>
              <a:rPr lang="zh-TW" altLang="en-US" b="1" dirty="0">
                <a:solidFill>
                  <a:srgbClr val="FF0000"/>
                </a:solidFill>
              </a:rPr>
              <a:t> </a:t>
            </a:r>
            <a:r>
              <a:rPr lang="en-US" altLang="zh-TW" b="1" dirty="0">
                <a:solidFill>
                  <a:srgbClr val="FF0000"/>
                </a:solidFill>
              </a:rPr>
              <a:t>a)/</a:t>
            </a:r>
            <a:r>
              <a:rPr lang="en-US" altLang="zh-TW" b="1" dirty="0" smtClean="0">
                <a:solidFill>
                  <a:srgbClr val="FF0000"/>
                </a:solidFill>
              </a:rPr>
              <a:t>n</a:t>
            </a:r>
          </a:p>
          <a:p>
            <a:pPr lvl="2">
              <a:buClr>
                <a:schemeClr val="tx1"/>
              </a:buClr>
              <a:defRPr/>
            </a:pPr>
            <a:r>
              <a:rPr lang="zh-TW" altLang="zh-TW" b="1" dirty="0">
                <a:solidFill>
                  <a:srgbClr val="FF0000"/>
                </a:solidFill>
              </a:rPr>
              <a:t>使用</a:t>
            </a:r>
            <a:r>
              <a:rPr lang="en-US" altLang="zh-TW" b="1" dirty="0">
                <a:solidFill>
                  <a:srgbClr val="FF0000"/>
                </a:solidFill>
              </a:rPr>
              <a:t>Simpson’s</a:t>
            </a:r>
            <a:r>
              <a:rPr lang="zh-TW" altLang="zh-TW" b="1" dirty="0">
                <a:solidFill>
                  <a:srgbClr val="FF0000"/>
                </a:solidFill>
              </a:rPr>
              <a:t>方法時</a:t>
            </a:r>
            <a:r>
              <a:rPr lang="zh-TW" altLang="en-US" b="1" dirty="0">
                <a:solidFill>
                  <a:srgbClr val="FF0000"/>
                </a:solidFill>
                <a:latin typeface="新細明體"/>
              </a:rPr>
              <a:t>，</a:t>
            </a:r>
            <a:r>
              <a:rPr lang="en-US" altLang="zh-TW" b="1" dirty="0">
                <a:solidFill>
                  <a:srgbClr val="FF0000"/>
                </a:solidFill>
              </a:rPr>
              <a:t>n</a:t>
            </a:r>
            <a:r>
              <a:rPr lang="zh-TW" altLang="zh-TW" b="1" dirty="0">
                <a:solidFill>
                  <a:srgbClr val="FF0000"/>
                </a:solidFill>
              </a:rPr>
              <a:t>必須為偶數</a:t>
            </a:r>
            <a:r>
              <a:rPr lang="en-US" altLang="zh-TW" b="1" dirty="0">
                <a:solidFill>
                  <a:srgbClr val="FF0000"/>
                </a:solidFill>
              </a:rPr>
              <a:t> (even number</a:t>
            </a:r>
            <a:r>
              <a:rPr lang="en-US" altLang="zh-TW" b="1" dirty="0" smtClean="0">
                <a:solidFill>
                  <a:srgbClr val="FF0000"/>
                </a:solidFill>
              </a:rPr>
              <a:t>)</a:t>
            </a:r>
            <a:endParaRPr lang="zh-TW" altLang="en-US" dirty="0"/>
          </a:p>
          <a:p>
            <a:pPr marL="914400" lvl="2" indent="0">
              <a:buNone/>
            </a:pPr>
            <a:endParaRPr lang="en-US" altLang="zh-TW" dirty="0"/>
          </a:p>
          <a:p>
            <a:pPr marL="914400" lvl="2" indent="0">
              <a:buNone/>
            </a:pPr>
            <a:endParaRPr lang="en-US" altLang="zh-TW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844824"/>
            <a:ext cx="8148638" cy="132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454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kumimoji="1" sz="3000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kumimoji="1" sz="2600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kumimoji="1" sz="2300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D2BA0584-F3EB-42A2-9736-6096204C5468}" type="slidenum">
              <a:rPr kumimoji="0" lang="en-US" altLang="zh-TW" sz="1200" smtClean="0"/>
              <a:pPr eaLnBrk="1" hangingPunct="1">
                <a:spcBef>
                  <a:spcPct val="0"/>
                </a:spcBef>
                <a:buClrTx/>
                <a:buFontTx/>
                <a:buNone/>
              </a:pPr>
              <a:t>8</a:t>
            </a:fld>
            <a:endParaRPr kumimoji="0" lang="en-US" altLang="zh-TW" sz="1200" smtClean="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720000"/>
            <a:ext cx="8348662" cy="5661328"/>
          </a:xfrm>
        </p:spPr>
        <p:txBody>
          <a:bodyPr>
            <a:normAutofit/>
          </a:bodyPr>
          <a:lstStyle/>
          <a:p>
            <a:pPr lvl="2"/>
            <a:r>
              <a:rPr lang="zh-TW" altLang="zh-TW" dirty="0"/>
              <a:t>以</a:t>
            </a:r>
            <a:r>
              <a:rPr lang="en-US" altLang="zh-TW" b="1" dirty="0" smtClean="0">
                <a:solidFill>
                  <a:srgbClr val="FF0000"/>
                </a:solidFill>
              </a:rPr>
              <a:t>n = 4</a:t>
            </a:r>
            <a:r>
              <a:rPr lang="zh-TW" altLang="zh-TW" dirty="0"/>
              <a:t>示意如下圖</a:t>
            </a:r>
            <a:r>
              <a:rPr lang="en-US" altLang="zh-TW" dirty="0"/>
              <a:t> </a:t>
            </a:r>
            <a:r>
              <a:rPr lang="en-US" altLang="zh-TW" dirty="0" smtClean="0"/>
              <a:t>(</a:t>
            </a:r>
            <a:r>
              <a:rPr lang="zh-TW" altLang="zh-TW" b="1" dirty="0" smtClean="0">
                <a:solidFill>
                  <a:srgbClr val="FF0000"/>
                </a:solidFill>
              </a:rPr>
              <a:t>取</a:t>
            </a:r>
            <a:r>
              <a:rPr lang="en-US" altLang="zh-TW" b="1" dirty="0">
                <a:solidFill>
                  <a:srgbClr val="FF0000"/>
                </a:solidFill>
              </a:rPr>
              <a:t>5</a:t>
            </a:r>
            <a:r>
              <a:rPr lang="zh-TW" altLang="zh-TW" b="1" dirty="0" smtClean="0">
                <a:solidFill>
                  <a:srgbClr val="FF0000"/>
                </a:solidFill>
              </a:rPr>
              <a:t>點</a:t>
            </a:r>
            <a:r>
              <a:rPr lang="en-US" altLang="zh-TW" b="1" dirty="0" smtClean="0">
                <a:solidFill>
                  <a:srgbClr val="0000FF"/>
                </a:solidFill>
              </a:rPr>
              <a:t>x</a:t>
            </a:r>
            <a:r>
              <a:rPr lang="en-US" altLang="zh-TW" b="1" baseline="-25000" dirty="0" smtClean="0">
                <a:solidFill>
                  <a:srgbClr val="0000FF"/>
                </a:solidFill>
              </a:rPr>
              <a:t>1</a:t>
            </a:r>
            <a:r>
              <a:rPr lang="en-US" altLang="zh-TW" b="1" dirty="0">
                <a:solidFill>
                  <a:srgbClr val="0000FF"/>
                </a:solidFill>
              </a:rPr>
              <a:t>, </a:t>
            </a:r>
            <a:r>
              <a:rPr lang="en-US" altLang="zh-TW" b="1" dirty="0" smtClean="0">
                <a:solidFill>
                  <a:srgbClr val="0000FF"/>
                </a:solidFill>
              </a:rPr>
              <a:t>x</a:t>
            </a:r>
            <a:r>
              <a:rPr lang="en-US" altLang="zh-TW" b="1" baseline="-25000" dirty="0" smtClean="0">
                <a:solidFill>
                  <a:srgbClr val="0000FF"/>
                </a:solidFill>
              </a:rPr>
              <a:t>2</a:t>
            </a:r>
            <a:r>
              <a:rPr lang="en-US" altLang="zh-TW" b="1" dirty="0">
                <a:solidFill>
                  <a:srgbClr val="0000FF"/>
                </a:solidFill>
              </a:rPr>
              <a:t>, </a:t>
            </a:r>
            <a:r>
              <a:rPr lang="en-US" altLang="zh-TW" b="1" dirty="0" smtClean="0">
                <a:solidFill>
                  <a:srgbClr val="0000FF"/>
                </a:solidFill>
              </a:rPr>
              <a:t>x</a:t>
            </a:r>
            <a:r>
              <a:rPr lang="en-US" altLang="zh-TW" b="1" baseline="-25000" dirty="0" smtClean="0">
                <a:solidFill>
                  <a:srgbClr val="0000FF"/>
                </a:solidFill>
              </a:rPr>
              <a:t>3</a:t>
            </a:r>
            <a:r>
              <a:rPr lang="en-US" altLang="zh-TW" b="1" dirty="0">
                <a:solidFill>
                  <a:srgbClr val="0000FF"/>
                </a:solidFill>
              </a:rPr>
              <a:t>, </a:t>
            </a:r>
            <a:r>
              <a:rPr lang="en-US" altLang="zh-TW" b="1" dirty="0" smtClean="0">
                <a:solidFill>
                  <a:srgbClr val="0000FF"/>
                </a:solidFill>
              </a:rPr>
              <a:t>x</a:t>
            </a:r>
            <a:r>
              <a:rPr lang="en-US" altLang="zh-TW" b="1" baseline="-25000" dirty="0" smtClean="0">
                <a:solidFill>
                  <a:srgbClr val="0000FF"/>
                </a:solidFill>
              </a:rPr>
              <a:t>4</a:t>
            </a:r>
            <a:r>
              <a:rPr lang="en-US" altLang="zh-TW" b="1" dirty="0">
                <a:solidFill>
                  <a:srgbClr val="0000FF"/>
                </a:solidFill>
              </a:rPr>
              <a:t>, </a:t>
            </a:r>
            <a:r>
              <a:rPr lang="en-US" altLang="zh-TW" b="1" dirty="0" smtClean="0">
                <a:solidFill>
                  <a:srgbClr val="0000FF"/>
                </a:solidFill>
              </a:rPr>
              <a:t>x</a:t>
            </a:r>
            <a:r>
              <a:rPr lang="en-US" altLang="zh-TW" b="1" baseline="-25000" dirty="0" smtClean="0">
                <a:solidFill>
                  <a:srgbClr val="0000FF"/>
                </a:solidFill>
              </a:rPr>
              <a:t>5</a:t>
            </a:r>
            <a:r>
              <a:rPr lang="zh-TW" altLang="zh-TW" b="1" dirty="0" smtClean="0">
                <a:solidFill>
                  <a:srgbClr val="FF0000"/>
                </a:solidFill>
              </a:rPr>
              <a:t>計算</a:t>
            </a:r>
            <a:r>
              <a:rPr lang="en-US" altLang="zh-TW" b="1" dirty="0" smtClean="0">
                <a:solidFill>
                  <a:srgbClr val="FF0000"/>
                </a:solidFill>
              </a:rPr>
              <a:t>5</a:t>
            </a:r>
            <a:r>
              <a:rPr lang="zh-TW" altLang="en-US" b="1" dirty="0" smtClean="0">
                <a:solidFill>
                  <a:srgbClr val="FF0000"/>
                </a:solidFill>
              </a:rPr>
              <a:t>個</a:t>
            </a:r>
            <a:r>
              <a:rPr lang="en-US" altLang="zh-TW" b="1" dirty="0" smtClean="0">
                <a:solidFill>
                  <a:srgbClr val="FF0000"/>
                </a:solidFill>
              </a:rPr>
              <a:t>f(x)</a:t>
            </a:r>
            <a:r>
              <a:rPr lang="zh-TW" altLang="zh-TW" b="1" dirty="0" smtClean="0">
                <a:solidFill>
                  <a:srgbClr val="FF0000"/>
                </a:solidFill>
              </a:rPr>
              <a:t>值</a:t>
            </a:r>
            <a:r>
              <a:rPr lang="en-US" altLang="zh-TW" b="1" dirty="0" smtClean="0">
                <a:solidFill>
                  <a:srgbClr val="0000FF"/>
                </a:solidFill>
              </a:rPr>
              <a:t>f</a:t>
            </a:r>
            <a:r>
              <a:rPr lang="en-US" altLang="zh-TW" b="1" baseline="-25000" dirty="0" smtClean="0">
                <a:solidFill>
                  <a:srgbClr val="0000FF"/>
                </a:solidFill>
              </a:rPr>
              <a:t>1</a:t>
            </a:r>
            <a:r>
              <a:rPr lang="en-US" altLang="zh-TW" b="1" dirty="0">
                <a:solidFill>
                  <a:srgbClr val="0000FF"/>
                </a:solidFill>
              </a:rPr>
              <a:t>, </a:t>
            </a:r>
            <a:r>
              <a:rPr lang="en-US" altLang="zh-TW" b="1" dirty="0" smtClean="0">
                <a:solidFill>
                  <a:srgbClr val="0000FF"/>
                </a:solidFill>
              </a:rPr>
              <a:t>f</a:t>
            </a:r>
            <a:r>
              <a:rPr lang="en-US" altLang="zh-TW" b="1" baseline="-25000" dirty="0" smtClean="0">
                <a:solidFill>
                  <a:srgbClr val="0000FF"/>
                </a:solidFill>
              </a:rPr>
              <a:t>2</a:t>
            </a:r>
            <a:r>
              <a:rPr lang="en-US" altLang="zh-TW" b="1" dirty="0">
                <a:solidFill>
                  <a:srgbClr val="0000FF"/>
                </a:solidFill>
              </a:rPr>
              <a:t>, </a:t>
            </a:r>
            <a:r>
              <a:rPr lang="en-US" altLang="zh-TW" b="1" dirty="0" smtClean="0">
                <a:solidFill>
                  <a:srgbClr val="0000FF"/>
                </a:solidFill>
              </a:rPr>
              <a:t>f</a:t>
            </a:r>
            <a:r>
              <a:rPr lang="en-US" altLang="zh-TW" b="1" baseline="-25000" dirty="0" smtClean="0">
                <a:solidFill>
                  <a:srgbClr val="0000FF"/>
                </a:solidFill>
              </a:rPr>
              <a:t>3</a:t>
            </a:r>
            <a:r>
              <a:rPr lang="en-US" altLang="zh-TW" b="1" dirty="0">
                <a:solidFill>
                  <a:srgbClr val="0000FF"/>
                </a:solidFill>
              </a:rPr>
              <a:t>, </a:t>
            </a:r>
            <a:r>
              <a:rPr lang="en-US" altLang="zh-TW" b="1" dirty="0" smtClean="0">
                <a:solidFill>
                  <a:srgbClr val="0000FF"/>
                </a:solidFill>
              </a:rPr>
              <a:t>f</a:t>
            </a:r>
            <a:r>
              <a:rPr lang="en-US" altLang="zh-TW" b="1" baseline="-25000" dirty="0" smtClean="0">
                <a:solidFill>
                  <a:srgbClr val="0000FF"/>
                </a:solidFill>
              </a:rPr>
              <a:t>4</a:t>
            </a:r>
            <a:r>
              <a:rPr lang="en-US" altLang="zh-TW" b="1" dirty="0">
                <a:solidFill>
                  <a:srgbClr val="0000FF"/>
                </a:solidFill>
              </a:rPr>
              <a:t>, </a:t>
            </a:r>
            <a:r>
              <a:rPr lang="en-US" altLang="zh-TW" b="1" dirty="0" smtClean="0">
                <a:solidFill>
                  <a:srgbClr val="0000FF"/>
                </a:solidFill>
              </a:rPr>
              <a:t>f</a:t>
            </a:r>
            <a:r>
              <a:rPr lang="en-US" altLang="zh-TW" b="1" baseline="-25000" dirty="0" smtClean="0">
                <a:solidFill>
                  <a:srgbClr val="0000FF"/>
                </a:solidFill>
              </a:rPr>
              <a:t>5</a:t>
            </a:r>
            <a:r>
              <a:rPr lang="en-US" altLang="zh-TW" dirty="0" smtClean="0"/>
              <a:t>)</a:t>
            </a:r>
          </a:p>
          <a:p>
            <a:pPr lvl="1"/>
            <a:endParaRPr lang="en-US" altLang="zh-TW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2905" y="4293582"/>
            <a:ext cx="5560376" cy="808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543" y="1988840"/>
            <a:ext cx="8039100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306" y="4403389"/>
            <a:ext cx="528900" cy="588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575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720000"/>
            <a:ext cx="8229600" cy="5661328"/>
          </a:xfrm>
        </p:spPr>
        <p:txBody>
          <a:bodyPr/>
          <a:lstStyle/>
          <a:p>
            <a:r>
              <a:rPr lang="en-US" altLang="zh-TW" sz="2800" dirty="0" smtClean="0"/>
              <a:t>input data</a:t>
            </a:r>
            <a:r>
              <a:rPr lang="zh-TW" altLang="en-US" sz="2800" dirty="0" smtClean="0"/>
              <a:t>已提供</a:t>
            </a:r>
            <a:endParaRPr lang="en-US" altLang="zh-TW" sz="2800" dirty="0" smtClean="0"/>
          </a:p>
          <a:p>
            <a:pPr lvl="1"/>
            <a:r>
              <a:rPr lang="zh-TW" altLang="en-US" sz="2400" dirty="0" smtClean="0"/>
              <a:t>檔名</a:t>
            </a:r>
            <a:r>
              <a:rPr lang="en-US" altLang="zh-TW" sz="2400" dirty="0" smtClean="0"/>
              <a:t>input.txt</a:t>
            </a:r>
            <a:r>
              <a:rPr lang="zh-TW" altLang="en-US" sz="2400" dirty="0" smtClean="0"/>
              <a:t>，其內有</a:t>
            </a:r>
            <a:r>
              <a:rPr lang="en-US" altLang="zh-TW" sz="2400" dirty="0" smtClean="0"/>
              <a:t>2</a:t>
            </a:r>
            <a:r>
              <a:rPr lang="zh-TW" altLang="en-US" sz="2400" dirty="0" smtClean="0"/>
              <a:t>行資料</a:t>
            </a:r>
            <a:endParaRPr lang="en-US" altLang="zh-TW" sz="2400" dirty="0" smtClean="0"/>
          </a:p>
          <a:p>
            <a:pPr lvl="2"/>
            <a:r>
              <a:rPr lang="en-US" altLang="zh-TW" sz="2000" b="1" dirty="0"/>
              <a:t>1.6</a:t>
            </a:r>
            <a:r>
              <a:rPr lang="zh-TW" altLang="en-US" sz="2000" b="1" dirty="0"/>
              <a:t>  </a:t>
            </a:r>
            <a:r>
              <a:rPr lang="en-US" altLang="zh-TW" sz="2000" b="1" dirty="0" smtClean="0"/>
              <a:t>3.8</a:t>
            </a:r>
            <a:r>
              <a:rPr lang="zh-TW" altLang="en-US" sz="2000" b="1" dirty="0" smtClean="0"/>
              <a:t>   </a:t>
            </a:r>
            <a:r>
              <a:rPr lang="en-US" altLang="zh-TW" sz="2000" b="1" dirty="0" smtClean="0"/>
              <a:t>(</a:t>
            </a:r>
            <a:r>
              <a:rPr lang="zh-TW" altLang="zh-TW" sz="2000" dirty="0" smtClean="0"/>
              <a:t>積分</a:t>
            </a:r>
            <a:r>
              <a:rPr lang="zh-TW" altLang="zh-TW" sz="2000" dirty="0"/>
              <a:t>區間</a:t>
            </a:r>
            <a:r>
              <a:rPr lang="en-US" altLang="zh-TW" sz="2000" dirty="0"/>
              <a:t>[a, b</a:t>
            </a:r>
            <a:r>
              <a:rPr lang="en-US" altLang="zh-TW" sz="2000" dirty="0" smtClean="0"/>
              <a:t>]</a:t>
            </a:r>
            <a:r>
              <a:rPr lang="zh-TW" altLang="en-US" sz="2000" dirty="0" smtClean="0"/>
              <a:t> 的</a:t>
            </a:r>
            <a:r>
              <a:rPr lang="en-US" altLang="zh-TW" sz="2000" dirty="0" smtClean="0"/>
              <a:t>a, b</a:t>
            </a:r>
            <a:r>
              <a:rPr lang="zh-TW" altLang="en-US" sz="2000" dirty="0" smtClean="0"/>
              <a:t>值</a:t>
            </a:r>
            <a:r>
              <a:rPr lang="en-US" altLang="zh-TW" sz="2000" dirty="0" smtClean="0"/>
              <a:t>)</a:t>
            </a:r>
            <a:endParaRPr lang="en-US" altLang="zh-TW" sz="2000" b="1" dirty="0"/>
          </a:p>
          <a:p>
            <a:pPr lvl="2"/>
            <a:r>
              <a:rPr lang="en-US" altLang="zh-TW" sz="2000" b="1" dirty="0"/>
              <a:t>4   </a:t>
            </a:r>
            <a:r>
              <a:rPr lang="en-US" altLang="zh-TW" sz="2000" b="1" dirty="0" smtClean="0"/>
              <a:t>6</a:t>
            </a:r>
            <a:r>
              <a:rPr lang="zh-TW" altLang="en-US" sz="2000" b="1" dirty="0" smtClean="0"/>
              <a:t>         </a:t>
            </a:r>
            <a:r>
              <a:rPr lang="en-US" altLang="zh-TW" sz="2000" b="1" dirty="0" smtClean="0"/>
              <a:t>(</a:t>
            </a:r>
            <a:r>
              <a:rPr lang="en-US" altLang="zh-TW" sz="2000" dirty="0" smtClean="0"/>
              <a:t>4</a:t>
            </a:r>
            <a:r>
              <a:rPr lang="zh-TW" altLang="en-US" sz="2000" dirty="0"/>
              <a:t>等分及</a:t>
            </a:r>
            <a:r>
              <a:rPr lang="en-US" altLang="zh-TW" sz="2000" dirty="0"/>
              <a:t>6</a:t>
            </a:r>
            <a:r>
              <a:rPr lang="zh-TW" altLang="en-US" sz="2000" dirty="0" smtClean="0"/>
              <a:t>等分</a:t>
            </a:r>
            <a:r>
              <a:rPr lang="en-US" altLang="zh-TW" sz="2000" dirty="0" smtClean="0"/>
              <a:t>)</a:t>
            </a:r>
            <a:endParaRPr lang="en-US" altLang="zh-TW" sz="2000" dirty="0"/>
          </a:p>
          <a:p>
            <a:pPr marL="457200" lvl="1" indent="0">
              <a:buNone/>
            </a:pPr>
            <a:endParaRPr lang="en-US" altLang="zh-TW" sz="2400" dirty="0"/>
          </a:p>
          <a:p>
            <a:r>
              <a:rPr lang="en-US" altLang="zh-TW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output data</a:t>
            </a:r>
          </a:p>
          <a:p>
            <a:pPr lvl="1"/>
            <a:r>
              <a:rPr lang="en-US" altLang="zh-TW" sz="2400" dirty="0"/>
              <a:t>exact form</a:t>
            </a:r>
            <a:r>
              <a:rPr lang="zh-TW" altLang="en-US" sz="2400" dirty="0"/>
              <a:t>求得的值</a:t>
            </a:r>
            <a:endParaRPr lang="en-US" altLang="zh-TW" sz="2400" dirty="0"/>
          </a:p>
          <a:p>
            <a:pPr lvl="1">
              <a:buClr>
                <a:schemeClr val="tx1"/>
              </a:buClr>
            </a:pPr>
            <a:r>
              <a:rPr lang="zh-TW" altLang="zh-TW" sz="2400" b="1" dirty="0">
                <a:solidFill>
                  <a:srgbClr val="FF0000"/>
                </a:solidFill>
              </a:rPr>
              <a:t>兩種數值方法</a:t>
            </a:r>
            <a:r>
              <a:rPr lang="zh-TW" altLang="en-US" sz="2400" b="1" dirty="0">
                <a:solidFill>
                  <a:srgbClr val="FF0000"/>
                </a:solidFill>
              </a:rPr>
              <a:t>分別用</a:t>
            </a:r>
            <a:r>
              <a:rPr lang="en-US" altLang="zh-TW" sz="2400" b="1" dirty="0">
                <a:solidFill>
                  <a:srgbClr val="FF0000"/>
                </a:solidFill>
              </a:rPr>
              <a:t>n=4</a:t>
            </a:r>
            <a:r>
              <a:rPr lang="zh-TW" altLang="en-US" sz="2400" b="1" dirty="0">
                <a:solidFill>
                  <a:srgbClr val="FF0000"/>
                </a:solidFill>
              </a:rPr>
              <a:t>及</a:t>
            </a:r>
            <a:r>
              <a:rPr lang="en-US" altLang="zh-TW" sz="2400" b="1" dirty="0">
                <a:solidFill>
                  <a:srgbClr val="FF0000"/>
                </a:solidFill>
              </a:rPr>
              <a:t>n=6</a:t>
            </a:r>
            <a:r>
              <a:rPr lang="zh-TW" altLang="en-US" sz="2400" b="1" dirty="0">
                <a:solidFill>
                  <a:srgbClr val="FF0000"/>
                </a:solidFill>
              </a:rPr>
              <a:t>各求一次</a:t>
            </a:r>
            <a:r>
              <a:rPr lang="zh-TW" altLang="en-US" sz="2400" b="1" dirty="0">
                <a:solidFill>
                  <a:srgbClr val="FF0000"/>
                </a:solidFill>
                <a:latin typeface="Calibri" pitchFamily="34" charset="0"/>
              </a:rPr>
              <a:t>逼近值</a:t>
            </a:r>
            <a:endParaRPr lang="en-US" altLang="zh-TW" sz="2400" b="1" dirty="0">
              <a:solidFill>
                <a:srgbClr val="FF0000"/>
              </a:solidFill>
              <a:latin typeface="Calibri" pitchFamily="34" charset="0"/>
            </a:endParaRPr>
          </a:p>
          <a:p>
            <a:pPr lvl="2"/>
            <a:r>
              <a:rPr lang="en-US" altLang="zh-TW" dirty="0"/>
              <a:t>n=4</a:t>
            </a:r>
            <a:r>
              <a:rPr lang="zh-TW" altLang="en-US" dirty="0">
                <a:latin typeface="新細明體"/>
              </a:rPr>
              <a:t>：</a:t>
            </a:r>
            <a:r>
              <a:rPr lang="zh-TW" altLang="en-US" dirty="0">
                <a:latin typeface="Calibri" pitchFamily="34" charset="0"/>
              </a:rPr>
              <a:t>將積分區間分成</a:t>
            </a:r>
            <a:r>
              <a:rPr lang="en-US" altLang="zh-TW" dirty="0">
                <a:latin typeface="Calibri" pitchFamily="34" charset="0"/>
              </a:rPr>
              <a:t>4</a:t>
            </a:r>
            <a:r>
              <a:rPr lang="zh-TW" altLang="en-US" dirty="0">
                <a:latin typeface="Calibri" pitchFamily="34" charset="0"/>
              </a:rPr>
              <a:t>等分</a:t>
            </a:r>
            <a:r>
              <a:rPr lang="zh-TW" altLang="en-US" dirty="0">
                <a:latin typeface="新細明體"/>
              </a:rPr>
              <a:t>（</a:t>
            </a:r>
            <a:r>
              <a:rPr lang="zh-TW" altLang="en-US" dirty="0">
                <a:latin typeface="Calibri" pitchFamily="34" charset="0"/>
              </a:rPr>
              <a:t>取</a:t>
            </a:r>
            <a:r>
              <a:rPr lang="en-US" altLang="zh-TW" dirty="0">
                <a:latin typeface="Calibri" pitchFamily="34" charset="0"/>
              </a:rPr>
              <a:t>5</a:t>
            </a:r>
            <a:r>
              <a:rPr lang="zh-TW" altLang="en-US" dirty="0">
                <a:latin typeface="Calibri" pitchFamily="34" charset="0"/>
              </a:rPr>
              <a:t>個計算點</a:t>
            </a:r>
            <a:r>
              <a:rPr lang="zh-TW" altLang="en-US" dirty="0">
                <a:latin typeface="新細明體"/>
              </a:rPr>
              <a:t>）</a:t>
            </a:r>
            <a:endParaRPr lang="en-US" altLang="zh-TW" dirty="0">
              <a:latin typeface="Calibri" pitchFamily="34" charset="0"/>
            </a:endParaRPr>
          </a:p>
          <a:p>
            <a:pPr lvl="2"/>
            <a:r>
              <a:rPr lang="en-US" altLang="zh-TW" dirty="0"/>
              <a:t>n=6</a:t>
            </a:r>
            <a:r>
              <a:rPr lang="zh-TW" altLang="en-US" dirty="0">
                <a:latin typeface="新細明體"/>
              </a:rPr>
              <a:t>：</a:t>
            </a:r>
            <a:r>
              <a:rPr lang="zh-TW" altLang="en-US" dirty="0">
                <a:latin typeface="Calibri" pitchFamily="34" charset="0"/>
              </a:rPr>
              <a:t>將積分區間分成</a:t>
            </a:r>
            <a:r>
              <a:rPr lang="en-US" altLang="zh-TW" dirty="0">
                <a:latin typeface="Calibri" pitchFamily="34" charset="0"/>
              </a:rPr>
              <a:t>6</a:t>
            </a:r>
            <a:r>
              <a:rPr lang="zh-TW" altLang="en-US" dirty="0">
                <a:latin typeface="Calibri" pitchFamily="34" charset="0"/>
              </a:rPr>
              <a:t>等分</a:t>
            </a:r>
            <a:r>
              <a:rPr lang="zh-TW" altLang="en-US" dirty="0">
                <a:latin typeface="新細明體"/>
              </a:rPr>
              <a:t>（</a:t>
            </a:r>
            <a:r>
              <a:rPr lang="zh-TW" altLang="en-US" dirty="0">
                <a:latin typeface="Calibri" pitchFamily="34" charset="0"/>
              </a:rPr>
              <a:t>取</a:t>
            </a:r>
            <a:r>
              <a:rPr lang="en-US" altLang="zh-TW" dirty="0">
                <a:latin typeface="Calibri" pitchFamily="34" charset="0"/>
              </a:rPr>
              <a:t>7</a:t>
            </a:r>
            <a:r>
              <a:rPr lang="zh-TW" altLang="en-US" dirty="0">
                <a:latin typeface="Calibri" pitchFamily="34" charset="0"/>
              </a:rPr>
              <a:t>個計算</a:t>
            </a:r>
            <a:r>
              <a:rPr lang="zh-TW" altLang="en-US" dirty="0" smtClean="0">
                <a:latin typeface="Calibri" pitchFamily="34" charset="0"/>
              </a:rPr>
              <a:t>點</a:t>
            </a:r>
            <a:r>
              <a:rPr lang="zh-TW" altLang="en-US" dirty="0" smtClean="0">
                <a:latin typeface="新細明體"/>
              </a:rPr>
              <a:t>）</a:t>
            </a:r>
          </a:p>
        </p:txBody>
      </p:sp>
      <p:sp>
        <p:nvSpPr>
          <p:cNvPr id="4" name="AutoShape 11"/>
          <p:cNvSpPr>
            <a:spLocks noChangeArrowheads="1"/>
          </p:cNvSpPr>
          <p:nvPr/>
        </p:nvSpPr>
        <p:spPr bwMode="auto">
          <a:xfrm>
            <a:off x="6444208" y="1196752"/>
            <a:ext cx="1905000" cy="1143000"/>
          </a:xfrm>
          <a:prstGeom prst="flowChartDocumen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kumimoji="1" sz="28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b="1" dirty="0" smtClean="0">
                <a:latin typeface="+mn-lt"/>
              </a:rPr>
              <a:t>1.6</a:t>
            </a:r>
            <a:r>
              <a:rPr lang="zh-TW" altLang="en-US" sz="2000" b="1" dirty="0" smtClean="0">
                <a:latin typeface="+mn-lt"/>
              </a:rPr>
              <a:t>  </a:t>
            </a:r>
            <a:r>
              <a:rPr lang="en-US" altLang="zh-TW" sz="2000" b="1" dirty="0" smtClean="0">
                <a:latin typeface="+mn-lt"/>
              </a:rPr>
              <a:t>3.8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b="1" dirty="0" smtClean="0">
                <a:latin typeface="+mn-lt"/>
              </a:rPr>
              <a:t>4   6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2000" b="1" dirty="0">
              <a:latin typeface="+mn-lt"/>
            </a:endParaRPr>
          </a:p>
        </p:txBody>
      </p:sp>
      <p:sp>
        <p:nvSpPr>
          <p:cNvPr id="5" name="Rectangle 18"/>
          <p:cNvSpPr>
            <a:spLocks noChangeArrowheads="1"/>
          </p:cNvSpPr>
          <p:nvPr/>
        </p:nvSpPr>
        <p:spPr bwMode="auto">
          <a:xfrm>
            <a:off x="6487616" y="895980"/>
            <a:ext cx="1828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kumimoji="1" sz="28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 dirty="0" smtClean="0">
                <a:latin typeface="+mn-lt"/>
              </a:rPr>
              <a:t>input.txt</a:t>
            </a:r>
            <a:endParaRPr lang="en-US" altLang="zh-TW" sz="18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20144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1156</Words>
  <Application>Microsoft Office PowerPoint</Application>
  <PresentationFormat>如螢幕大小 (4:3)</PresentationFormat>
  <Paragraphs>206</Paragraphs>
  <Slides>18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7" baseType="lpstr">
      <vt:lpstr>Arial Unicode MS</vt:lpstr>
      <vt:lpstr>PMingLiU</vt:lpstr>
      <vt:lpstr>PMingLiU</vt:lpstr>
      <vt:lpstr>Arial</vt:lpstr>
      <vt:lpstr>Calibri</vt:lpstr>
      <vt:lpstr>Cambria Math</vt:lpstr>
      <vt:lpstr>Times New Roman</vt:lpstr>
      <vt:lpstr>Verdana</vt:lpstr>
      <vt:lpstr>Office 佈景主題</vt:lpstr>
      <vt:lpstr>Practice 4 Calculate the Integral Value whole program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Windows 使用者</cp:lastModifiedBy>
  <cp:revision>54</cp:revision>
  <dcterms:created xsi:type="dcterms:W3CDTF">2018-09-21T13:43:34Z</dcterms:created>
  <dcterms:modified xsi:type="dcterms:W3CDTF">2018-10-01T07:04:17Z</dcterms:modified>
</cp:coreProperties>
</file>