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61" r:id="rId4"/>
    <p:sldId id="277" r:id="rId5"/>
    <p:sldId id="278" r:id="rId6"/>
    <p:sldId id="267" r:id="rId7"/>
    <p:sldId id="268" r:id="rId8"/>
    <p:sldId id="279" r:id="rId9"/>
    <p:sldId id="280" r:id="rId10"/>
    <p:sldId id="281" r:id="rId11"/>
    <p:sldId id="282" r:id="rId12"/>
    <p:sldId id="283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206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57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572D4-2E97-49F9-BAE8-60DA253913BD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ED3EB-858B-475F-A950-8CEC790AC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82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49E90D2-A1C0-4329-B25E-94BC0D57FD53}" type="slidenum">
              <a:rPr lang="en-US" altLang="zh-TW" sz="1300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50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877" indent="-285722" defTabSz="99050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2888" indent="-228578" defTabSz="99050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043" indent="-228578" defTabSz="99050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198" indent="-228578" defTabSz="99050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353" indent="-228578" defTabSz="99050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509" indent="-228578" defTabSz="99050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8664" indent="-228578" defTabSz="99050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5819" indent="-228578" defTabSz="99050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75524D2-AF85-47D8-9D2F-2A89785AE3CA}" type="slidenum">
              <a:rPr lang="en-US" altLang="zh-TW" sz="1300"/>
              <a:pPr eaLnBrk="1" hangingPunct="1">
                <a:spcBef>
                  <a:spcPct val="0"/>
                </a:spcBef>
              </a:pPr>
              <a:t>8</a:t>
            </a:fld>
            <a:endParaRPr lang="en-US" altLang="zh-TW" sz="13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0921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71299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801324" indent="-307805" defTabSz="1071299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236379" indent="-245900" defTabSz="1071299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731618" indent="-245900" defTabSz="1071299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226857" indent="-245900" defTabSz="1071299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722096" indent="-245900" defTabSz="107129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3217335" indent="-245900" defTabSz="107129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712574" indent="-245900" defTabSz="107129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4207813" indent="-245900" defTabSz="107129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77C5688-DCCB-4E53-BD47-6FA9DA8D0935}" type="slidenum">
              <a:rPr lang="en-US" altLang="zh-TW" sz="1400"/>
              <a:pPr eaLnBrk="1" hangingPunct="1">
                <a:spcBef>
                  <a:spcPct val="0"/>
                </a:spcBef>
              </a:pPr>
              <a:t>9</a:t>
            </a:fld>
            <a:endParaRPr lang="en-US" altLang="zh-TW" sz="14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1216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50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877" indent="-285722" defTabSz="99050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2888" indent="-228578" defTabSz="99050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043" indent="-228578" defTabSz="99050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198" indent="-228578" defTabSz="99050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353" indent="-228578" defTabSz="99050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509" indent="-228578" defTabSz="99050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8664" indent="-228578" defTabSz="99050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5819" indent="-228578" defTabSz="99050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92702D0F-7E40-4DA6-8391-55CDA528CA97}" type="slidenum">
              <a:rPr lang="en-US" altLang="zh-TW" sz="1300"/>
              <a:pPr eaLnBrk="1" hangingPunct="1">
                <a:spcBef>
                  <a:spcPct val="0"/>
                </a:spcBef>
              </a:pPr>
              <a:t>10</a:t>
            </a:fld>
            <a:endParaRPr lang="en-US" altLang="zh-TW" sz="13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0639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50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877" indent="-285722" defTabSz="99050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2888" indent="-228578" defTabSz="99050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043" indent="-228578" defTabSz="99050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198" indent="-228578" defTabSz="99050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353" indent="-228578" defTabSz="99050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509" indent="-228578" defTabSz="99050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8664" indent="-228578" defTabSz="99050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5819" indent="-228578" defTabSz="99050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92702D0F-7E40-4DA6-8391-55CDA528CA97}" type="slidenum">
              <a:rPr lang="en-US" altLang="zh-TW" sz="1300"/>
              <a:pPr eaLnBrk="1" hangingPunct="1">
                <a:spcBef>
                  <a:spcPct val="0"/>
                </a:spcBef>
              </a:pPr>
              <a:t>11</a:t>
            </a:fld>
            <a:endParaRPr lang="en-US" altLang="zh-TW" sz="13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6840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50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877" indent="-285722" defTabSz="99050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2888" indent="-228578" defTabSz="99050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043" indent="-228578" defTabSz="99050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198" indent="-228578" defTabSz="99050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353" indent="-228578" defTabSz="99050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509" indent="-228578" defTabSz="99050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8664" indent="-228578" defTabSz="99050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5819" indent="-228578" defTabSz="99050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EB2192B-A870-4DF3-83B7-CF3E6CDBD6FB}" type="slidenum">
              <a:rPr lang="en-US" altLang="zh-TW" sz="1300"/>
              <a:pPr eaLnBrk="1" hangingPunct="1">
                <a:spcBef>
                  <a:spcPct val="0"/>
                </a:spcBef>
              </a:pPr>
              <a:t>12</a:t>
            </a:fld>
            <a:endParaRPr lang="en-US" altLang="zh-TW" sz="13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378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73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664" y="2124000"/>
            <a:ext cx="6588336" cy="2241104"/>
          </a:xfrm>
        </p:spPr>
        <p:txBody>
          <a:bodyPr>
            <a:normAutofit/>
          </a:bodyPr>
          <a:lstStyle/>
          <a:p>
            <a:pPr algn="r"/>
            <a:r>
              <a:rPr lang="en-US" altLang="zh-TW" sz="6000" b="1" dirty="0">
                <a:latin typeface="+mn-lt"/>
                <a:cs typeface="Times New Roman" panose="02020603050405020304" pitchFamily="18" charset="0"/>
              </a:rPr>
              <a:t>Practice </a:t>
            </a:r>
            <a:r>
              <a:rPr lang="en-US" altLang="zh-TW" sz="6000" b="1" dirty="0" smtClean="0">
                <a:latin typeface="+mn-lt"/>
                <a:cs typeface="Times New Roman" panose="02020603050405020304" pitchFamily="18" charset="0"/>
              </a:rPr>
              <a:t>5</a:t>
            </a:r>
            <a:br>
              <a:rPr lang="en-US" altLang="zh-TW" sz="6000" b="1" dirty="0" smtClean="0">
                <a:latin typeface="+mn-lt"/>
                <a:cs typeface="Times New Roman" panose="02020603050405020304" pitchFamily="18" charset="0"/>
              </a:rPr>
            </a:br>
            <a:r>
              <a:rPr lang="en-US" altLang="zh-TW" sz="4800" b="1" smtClean="0">
                <a:latin typeface="+mn-lt"/>
                <a:cs typeface="Times New Roman" panose="02020603050405020304" pitchFamily="18" charset="0"/>
              </a:rPr>
              <a:t>Count Character</a:t>
            </a:r>
            <a:endParaRPr lang="zh-TW" altLang="en-US" sz="4800" b="1" dirty="0" smtClean="0">
              <a:solidFill>
                <a:srgbClr val="0000FF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9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76672"/>
            <a:ext cx="8435280" cy="612029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defRPr/>
            </a:pPr>
            <a:r>
              <a:rPr kumimoji="0" lang="zh-TW" altLang="en-US" sz="2800" b="1" dirty="0" smtClean="0">
                <a:solidFill>
                  <a:srgbClr val="0000FF"/>
                </a:solidFill>
              </a:rPr>
              <a:t>格式化輸入</a:t>
            </a:r>
            <a:r>
              <a:rPr lang="zh-TW" altLang="en-US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（</a:t>
            </a:r>
            <a:r>
              <a:rPr kumimoji="0" lang="en-US" altLang="zh-TW" sz="2800" b="1" dirty="0" smtClean="0">
                <a:solidFill>
                  <a:srgbClr val="0000FF"/>
                </a:solidFill>
              </a:rPr>
              <a:t>A</a:t>
            </a:r>
            <a:r>
              <a:rPr kumimoji="0" lang="zh-TW" altLang="en-US" sz="2800" b="1" dirty="0" smtClean="0">
                <a:solidFill>
                  <a:srgbClr val="0000FF"/>
                </a:solidFill>
              </a:rPr>
              <a:t>格式</a:t>
            </a:r>
            <a:r>
              <a:rPr kumimoji="0" lang="zh-TW" altLang="en-US" sz="2800" b="1" dirty="0" smtClean="0">
                <a:solidFill>
                  <a:srgbClr val="0000FF"/>
                </a:solidFill>
                <a:latin typeface="新細明體"/>
                <a:ea typeface="新細明體"/>
              </a:rPr>
              <a:t>，</a:t>
            </a:r>
            <a:r>
              <a:rPr lang="en-US" altLang="zh-TW" sz="2800" b="1" dirty="0">
                <a:solidFill>
                  <a:srgbClr val="0000FF"/>
                </a:solidFill>
                <a:ea typeface="標楷體" pitchFamily="65" charset="-120"/>
              </a:rPr>
              <a:t>read</a:t>
            </a:r>
            <a:r>
              <a:rPr lang="zh-TW" altLang="en-US" sz="2800" b="1" dirty="0" smtClean="0">
                <a:solidFill>
                  <a:srgbClr val="0000FF"/>
                </a:solidFill>
              </a:rPr>
              <a:t>指令</a:t>
            </a:r>
            <a:r>
              <a:rPr lang="zh-TW" altLang="en-US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）</a:t>
            </a:r>
            <a:endParaRPr lang="en-US" altLang="zh-TW" sz="2800" b="1" dirty="0" smtClean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altLang="zh-TW" dirty="0"/>
              <a:t>Character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/A</a:t>
            </a:r>
            <a:r>
              <a:rPr lang="zh-TW" altLang="en-US" dirty="0" smtClean="0"/>
              <a:t>格式 </a:t>
            </a:r>
            <a:endParaRPr lang="en-US" altLang="zh-TW" dirty="0" smtClean="0"/>
          </a:p>
          <a:p>
            <a:pPr lvl="2">
              <a:defRPr/>
            </a:pPr>
            <a:r>
              <a:rPr kumimoji="0" lang="zh-TW" altLang="en-US" dirty="0" smtClean="0"/>
              <a:t>格式</a:t>
            </a:r>
            <a:r>
              <a:rPr kumimoji="0" lang="zh-TW" altLang="en-US" dirty="0" smtClean="0">
                <a:latin typeface="NSimSun" pitchFamily="49" charset="-122"/>
                <a:ea typeface="NSimSun" pitchFamily="49" charset="-122"/>
              </a:rPr>
              <a:t>①</a:t>
            </a:r>
            <a:r>
              <a:rPr kumimoji="0" lang="zh-TW" altLang="en-US" sz="1600" dirty="0" smtClean="0"/>
              <a:t>：</a:t>
            </a:r>
            <a:r>
              <a:rPr kumimoji="0" lang="en-US" altLang="zh-TW" dirty="0" smtClean="0"/>
              <a:t>A</a:t>
            </a:r>
            <a:r>
              <a:rPr lang="en-US" altLang="zh-TW" b="1" i="1" dirty="0" smtClean="0">
                <a:solidFill>
                  <a:srgbClr val="0000FF"/>
                </a:solidFill>
              </a:rPr>
              <a:t>w</a:t>
            </a:r>
          </a:p>
          <a:p>
            <a:pPr lvl="3">
              <a:buClr>
                <a:schemeClr val="tx1"/>
              </a:buClr>
              <a:defRPr/>
            </a:pPr>
            <a:r>
              <a:rPr lang="zh-TW" altLang="en-US" b="1" dirty="0">
                <a:solidFill>
                  <a:srgbClr val="0000FF"/>
                </a:solidFill>
              </a:rPr>
              <a:t>代表總共讀入</a:t>
            </a:r>
            <a:r>
              <a:rPr lang="en-US" altLang="zh-TW" b="1" dirty="0">
                <a:solidFill>
                  <a:srgbClr val="0000FF"/>
                </a:solidFill>
              </a:rPr>
              <a:t>w</a:t>
            </a:r>
            <a:r>
              <a:rPr lang="zh-TW" altLang="en-US" b="1" dirty="0" smtClean="0">
                <a:solidFill>
                  <a:srgbClr val="0000FF"/>
                </a:solidFill>
              </a:rPr>
              <a:t>個</a:t>
            </a:r>
            <a:r>
              <a:rPr lang="zh-TW" altLang="en-US" b="1" dirty="0">
                <a:solidFill>
                  <a:srgbClr val="0000FF"/>
                </a:solidFill>
              </a:rPr>
              <a:t>文字</a:t>
            </a:r>
            <a:r>
              <a:rPr lang="zh-TW" altLang="en-US" dirty="0" smtClean="0"/>
              <a:t>（</a:t>
            </a:r>
            <a:r>
              <a:rPr lang="zh-TW" altLang="en-US" dirty="0">
                <a:solidFill>
                  <a:srgbClr val="FF0000"/>
                </a:solidFill>
              </a:rPr>
              <a:t>空格也算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</a:rPr>
              <a:t>個文字</a:t>
            </a:r>
            <a:r>
              <a:rPr lang="zh-TW" altLang="en-US" dirty="0" smtClean="0"/>
              <a:t>）</a:t>
            </a:r>
            <a:endParaRPr lang="zh-TW" altLang="en-US" dirty="0"/>
          </a:p>
          <a:p>
            <a:pPr lvl="4">
              <a:defRPr/>
            </a:pPr>
            <a:r>
              <a:rPr kumimoji="0" lang="en-US" altLang="zh-TW" dirty="0" smtClean="0"/>
              <a:t>read(*, </a:t>
            </a:r>
            <a:r>
              <a:rPr kumimoji="0" lang="en-US" altLang="zh-TW" dirty="0" smtClean="0">
                <a:cs typeface="Arial" charset="0"/>
              </a:rPr>
              <a:t>'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A10, 2x, A5</a:t>
            </a:r>
            <a:r>
              <a:rPr lang="en-US" altLang="zh-TW" dirty="0" smtClean="0"/>
              <a:t>)</a:t>
            </a:r>
            <a:r>
              <a:rPr kumimoji="0" lang="en-US" altLang="zh-TW" dirty="0" smtClean="0">
                <a:cs typeface="Arial" charset="0"/>
              </a:rPr>
              <a:t>'</a:t>
            </a:r>
            <a:r>
              <a:rPr lang="en-US" altLang="zh-TW" dirty="0" smtClean="0"/>
              <a:t>)s1,s2  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778928" y="4384314"/>
            <a:ext cx="2664296" cy="108012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TW" altLang="en-US" sz="1400" b="1" dirty="0">
                <a:solidFill>
                  <a:schemeClr val="tx1"/>
                </a:solidFill>
              </a:rPr>
              <a:t>將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第</a:t>
            </a:r>
            <a:r>
              <a:rPr lang="en-US" altLang="zh-TW" sz="1400" b="1" dirty="0" smtClean="0">
                <a:solidFill>
                  <a:schemeClr val="tx1"/>
                </a:solidFill>
              </a:rPr>
              <a:t>1-10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個欄位內之資料讀入</a:t>
            </a:r>
            <a:r>
              <a:rPr lang="zh-TW" altLang="en-US" sz="1400" b="1" dirty="0">
                <a:solidFill>
                  <a:schemeClr val="tx1"/>
                </a:solidFill>
                <a:ea typeface="新細明體"/>
              </a:rPr>
              <a:t> </a:t>
            </a:r>
            <a:r>
              <a:rPr lang="zh-TW" altLang="en-US" sz="1400" b="1" dirty="0" smtClean="0">
                <a:solidFill>
                  <a:schemeClr val="tx1"/>
                </a:solidFill>
                <a:ea typeface="新細明體"/>
              </a:rPr>
              <a:t> → 儲存到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文字</a:t>
            </a:r>
            <a:r>
              <a:rPr lang="zh-TW" altLang="en-US" sz="1400" b="1" dirty="0">
                <a:solidFill>
                  <a:schemeClr val="tx1"/>
                </a:solidFill>
              </a:rPr>
              <a:t>變數</a:t>
            </a:r>
            <a:r>
              <a:rPr lang="en-US" altLang="zh-TW" sz="1400" b="1" dirty="0">
                <a:solidFill>
                  <a:schemeClr val="tx1"/>
                </a:solidFill>
              </a:rPr>
              <a:t>s1</a:t>
            </a:r>
            <a:r>
              <a:rPr lang="zh-TW" altLang="en-US" sz="1400" b="1" dirty="0" smtClean="0">
                <a:solidFill>
                  <a:schemeClr val="tx1"/>
                </a:solidFill>
                <a:ea typeface="新細明體"/>
              </a:rPr>
              <a:t>所在之記憶體內</a:t>
            </a:r>
            <a:r>
              <a:rPr lang="zh-TW" altLang="en-US" sz="1400" b="1" dirty="0" smtClean="0">
                <a:solidFill>
                  <a:srgbClr val="FF0000"/>
                </a:solidFill>
                <a:latin typeface="新細明體"/>
                <a:ea typeface="新細明體"/>
              </a:rPr>
              <a:t>（</a:t>
            </a:r>
            <a:r>
              <a:rPr lang="en-US" altLang="zh-TW" sz="1400" b="1" dirty="0" smtClean="0">
                <a:solidFill>
                  <a:srgbClr val="FF0000"/>
                </a:solidFill>
                <a:ea typeface="新細明體"/>
              </a:rPr>
              <a:t>s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1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是否有足夠記憶體儲存所有讀入資料是另一個課題</a:t>
            </a:r>
            <a:r>
              <a:rPr lang="zh-TW" altLang="en-US" sz="1400" b="1" dirty="0" smtClean="0">
                <a:solidFill>
                  <a:srgbClr val="FF0000"/>
                </a:solidFill>
                <a:latin typeface="新細明體"/>
                <a:ea typeface="新細明體"/>
              </a:rPr>
              <a:t>）</a:t>
            </a:r>
            <a:endParaRPr lang="en-US" altLang="zh-TW" sz="14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8" name="Group 422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1268198" y="3430636"/>
          <a:ext cx="6959580" cy="1006475"/>
        </p:xfrm>
        <a:graphic>
          <a:graphicData uri="http://schemas.openxmlformats.org/drawingml/2006/table">
            <a:tbl>
              <a:tblPr/>
              <a:tblGrid>
                <a:gridCol w="3479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4884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0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1</a:t>
                      </a:r>
                    </a:p>
                  </a:txBody>
                  <a:tcPr marT="45671" marB="45671" horzOverflow="overflow">
                    <a:lnL cap="flat"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2</a:t>
                      </a:r>
                    </a:p>
                  </a:txBody>
                  <a:tcPr marT="45671" marB="45671" horzOverflow="overflow">
                    <a:lnL cap="flat"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             </a:t>
                      </a:r>
                      <a:r>
                        <a:rPr kumimoji="1" lang="en-US" altLang="zh-TW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5                                              10</a:t>
                      </a:r>
                      <a:endParaRPr kumimoji="1" lang="zh-TW" altLang="zh-TW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horzOverflow="overflow">
                    <a:lnL cap="flat"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T="45671" marB="45671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</a:t>
                      </a:r>
                      <a:endParaRPr kumimoji="1" lang="zh-TW" altLang="zh-TW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13</a:t>
                      </a:r>
                      <a:endParaRPr kumimoji="1" lang="zh-TW" altLang="zh-TW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15</a:t>
                      </a:r>
                      <a:endParaRPr kumimoji="1" lang="zh-TW" altLang="zh-TW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17</a:t>
                      </a:r>
                      <a:endParaRPr kumimoji="1" lang="zh-TW" altLang="zh-TW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marT="45671" marB="45671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278646" y="3068960"/>
            <a:ext cx="5885642" cy="28803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</a:rPr>
              <a:t>                            A10</a:t>
            </a:r>
            <a:r>
              <a:rPr lang="zh-TW" altLang="en-US" b="1" dirty="0" smtClean="0">
                <a:solidFill>
                  <a:schemeClr val="tx1"/>
                </a:solidFill>
              </a:rPr>
              <a:t>                              </a:t>
            </a:r>
            <a:r>
              <a:rPr lang="en-US" altLang="zh-TW" b="1" dirty="0" smtClean="0">
                <a:solidFill>
                  <a:schemeClr val="tx1"/>
                </a:solidFill>
              </a:rPr>
              <a:t>,</a:t>
            </a:r>
            <a:r>
              <a:rPr lang="zh-TW" altLang="en-US" b="1" dirty="0" smtClean="0">
                <a:solidFill>
                  <a:schemeClr val="tx1"/>
                </a:solidFill>
              </a:rPr>
              <a:t>  </a:t>
            </a:r>
            <a:r>
              <a:rPr lang="en-US" altLang="zh-TW" b="1" dirty="0" smtClean="0">
                <a:solidFill>
                  <a:schemeClr val="tx1"/>
                </a:solidFill>
              </a:rPr>
              <a:t>2x</a:t>
            </a:r>
            <a:r>
              <a:rPr lang="zh-TW" altLang="en-US" b="1" dirty="0" smtClean="0">
                <a:solidFill>
                  <a:schemeClr val="tx1"/>
                </a:solidFill>
              </a:rPr>
              <a:t>  </a:t>
            </a:r>
            <a:r>
              <a:rPr lang="en-US" altLang="zh-TW" b="1" dirty="0" smtClean="0">
                <a:solidFill>
                  <a:schemeClr val="tx1"/>
                </a:solidFill>
              </a:rPr>
              <a:t>,</a:t>
            </a:r>
            <a:r>
              <a:rPr lang="zh-TW" altLang="en-US" b="1" dirty="0" smtClean="0">
                <a:solidFill>
                  <a:schemeClr val="tx1"/>
                </a:solidFill>
              </a:rPr>
              <a:t>                 </a:t>
            </a:r>
            <a:r>
              <a:rPr lang="en-US" altLang="zh-TW" b="1" dirty="0" smtClean="0">
                <a:solidFill>
                  <a:schemeClr val="tx1"/>
                </a:solidFill>
              </a:rPr>
              <a:t>A5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AutoShape 43"/>
          <p:cNvSpPr>
            <a:spLocks/>
          </p:cNvSpPr>
          <p:nvPr/>
        </p:nvSpPr>
        <p:spPr bwMode="auto">
          <a:xfrm rot="5400000">
            <a:off x="2932340" y="2491225"/>
            <a:ext cx="144016" cy="3461361"/>
          </a:xfrm>
          <a:prstGeom prst="rightBrace">
            <a:avLst>
              <a:gd name="adj1" fmla="val 75000"/>
              <a:gd name="adj2" fmla="val 4687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1" name="AutoShape 43"/>
          <p:cNvSpPr>
            <a:spLocks/>
          </p:cNvSpPr>
          <p:nvPr/>
        </p:nvSpPr>
        <p:spPr bwMode="auto">
          <a:xfrm rot="5400000">
            <a:off x="6237691" y="3375701"/>
            <a:ext cx="144016" cy="1709177"/>
          </a:xfrm>
          <a:prstGeom prst="rightBrace">
            <a:avLst>
              <a:gd name="adj1" fmla="val 75000"/>
              <a:gd name="adj2" fmla="val 4687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2" name="矩形 11"/>
          <p:cNvSpPr/>
          <p:nvPr/>
        </p:nvSpPr>
        <p:spPr>
          <a:xfrm>
            <a:off x="5516203" y="4384314"/>
            <a:ext cx="1781186" cy="168400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TW" altLang="en-US" sz="1400" b="1" dirty="0">
                <a:solidFill>
                  <a:schemeClr val="tx1"/>
                </a:solidFill>
              </a:rPr>
              <a:t>將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第</a:t>
            </a:r>
            <a:r>
              <a:rPr lang="en-US" altLang="zh-TW" sz="1400" b="1" dirty="0" smtClean="0">
                <a:solidFill>
                  <a:schemeClr val="tx1"/>
                </a:solidFill>
              </a:rPr>
              <a:t>13-17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個欄位內之資料讀入 </a:t>
            </a:r>
            <a:r>
              <a:rPr lang="zh-TW" altLang="en-US" sz="1400" b="1" dirty="0" smtClean="0">
                <a:solidFill>
                  <a:schemeClr val="tx1"/>
                </a:solidFill>
                <a:ea typeface="新細明體"/>
              </a:rPr>
              <a:t>→ 儲存到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文字</a:t>
            </a:r>
            <a:r>
              <a:rPr lang="zh-TW" altLang="en-US" sz="1400" b="1" dirty="0">
                <a:solidFill>
                  <a:schemeClr val="tx1"/>
                </a:solidFill>
              </a:rPr>
              <a:t>變數</a:t>
            </a:r>
            <a:r>
              <a:rPr lang="en-US" altLang="zh-TW" sz="1400" b="1" dirty="0" smtClean="0">
                <a:solidFill>
                  <a:schemeClr val="tx1"/>
                </a:solidFill>
              </a:rPr>
              <a:t>s2</a:t>
            </a:r>
            <a:r>
              <a:rPr lang="zh-TW" altLang="en-US" sz="1400" b="1" dirty="0" smtClean="0">
                <a:solidFill>
                  <a:schemeClr val="tx1"/>
                </a:solidFill>
                <a:ea typeface="新細明體"/>
              </a:rPr>
              <a:t>所在之記憶體內</a:t>
            </a:r>
            <a:r>
              <a:rPr lang="zh-TW" altLang="en-US" sz="1400" b="1" dirty="0" smtClean="0">
                <a:solidFill>
                  <a:srgbClr val="FF0000"/>
                </a:solidFill>
                <a:latin typeface="新細明體"/>
                <a:ea typeface="新細明體"/>
              </a:rPr>
              <a:t>（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s2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是否有足夠記憶體儲存所有讀入資料是另一個課題</a:t>
            </a:r>
            <a:r>
              <a:rPr lang="zh-TW" altLang="en-US" sz="1400" b="1" dirty="0" smtClean="0">
                <a:solidFill>
                  <a:srgbClr val="FF0000"/>
                </a:solidFill>
                <a:latin typeface="新細明體"/>
                <a:ea typeface="新細明體"/>
              </a:rPr>
              <a:t>）</a:t>
            </a:r>
            <a:endParaRPr lang="en-US" altLang="zh-TW" sz="1400" b="1" dirty="0" smtClean="0">
              <a:solidFill>
                <a:srgbClr val="FF0000"/>
              </a:solidFill>
            </a:endParaRPr>
          </a:p>
        </p:txBody>
      </p:sp>
      <p:sp>
        <p:nvSpPr>
          <p:cNvPr id="13" name="AutoShape 43"/>
          <p:cNvSpPr>
            <a:spLocks/>
          </p:cNvSpPr>
          <p:nvPr/>
        </p:nvSpPr>
        <p:spPr bwMode="auto">
          <a:xfrm rot="5400000">
            <a:off x="5027254" y="3866057"/>
            <a:ext cx="135631" cy="720081"/>
          </a:xfrm>
          <a:prstGeom prst="rightBrace">
            <a:avLst>
              <a:gd name="adj1" fmla="val 75000"/>
              <a:gd name="adj2" fmla="val 4687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n>
                <a:solidFill>
                  <a:srgbClr val="0000FF"/>
                </a:solidFill>
              </a:ln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23928" y="5517232"/>
            <a:ext cx="1557089" cy="72008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1400" b="1" dirty="0" smtClean="0">
                <a:solidFill>
                  <a:schemeClr val="tx1"/>
                </a:solidFill>
                <a:latin typeface="新細明體"/>
                <a:ea typeface="新細明體"/>
              </a:rPr>
              <a:t>∴</a:t>
            </a:r>
            <a:r>
              <a:rPr lang="en-US" altLang="zh-TW" sz="1400" b="1" dirty="0" smtClean="0">
                <a:solidFill>
                  <a:schemeClr val="tx1"/>
                </a:solidFill>
              </a:rPr>
              <a:t>2x 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代表</a:t>
            </a:r>
            <a:r>
              <a:rPr lang="zh-TW" altLang="en-US" sz="1400" b="1" dirty="0">
                <a:solidFill>
                  <a:schemeClr val="tx1"/>
                </a:solidFill>
              </a:rPr>
              <a:t>跳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過</a:t>
            </a:r>
            <a:r>
              <a:rPr lang="en-US" altLang="zh-TW" sz="1400" b="1" dirty="0" smtClean="0">
                <a:solidFill>
                  <a:schemeClr val="tx1"/>
                </a:solidFill>
              </a:rPr>
              <a:t>2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格資料</a:t>
            </a:r>
            <a:r>
              <a:rPr lang="zh-TW" altLang="en-US" sz="1400" b="1" dirty="0" smtClean="0">
                <a:solidFill>
                  <a:schemeClr val="tx1"/>
                </a:solidFill>
                <a:ea typeface="新細明體"/>
              </a:rPr>
              <a:t>（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第</a:t>
            </a:r>
            <a:r>
              <a:rPr lang="en-US" altLang="zh-TW" sz="1400" b="1" dirty="0" smtClean="0">
                <a:solidFill>
                  <a:schemeClr val="tx1"/>
                </a:solidFill>
              </a:rPr>
              <a:t>11-12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欄位資料）</a:t>
            </a:r>
            <a:endParaRPr lang="en-US" altLang="zh-TW" sz="1400" b="1" dirty="0" smtClean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44008" y="4384314"/>
            <a:ext cx="837009" cy="108012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1400" b="1" dirty="0" err="1" smtClean="0">
                <a:solidFill>
                  <a:srgbClr val="0000FF"/>
                </a:solidFill>
              </a:rPr>
              <a:t>nx</a:t>
            </a:r>
            <a:r>
              <a:rPr lang="en-US" altLang="zh-TW" sz="1400" b="1" dirty="0" smtClean="0">
                <a:solidFill>
                  <a:srgbClr val="0000FF"/>
                </a:solidFill>
              </a:rPr>
              <a:t> </a:t>
            </a:r>
            <a:r>
              <a:rPr lang="zh-TW" altLang="en-US" sz="1400" b="1" dirty="0" smtClean="0">
                <a:solidFill>
                  <a:srgbClr val="0000FF"/>
                </a:solidFill>
              </a:rPr>
              <a:t>代表</a:t>
            </a:r>
            <a:r>
              <a:rPr lang="zh-TW" altLang="en-US" sz="1400" b="1" dirty="0">
                <a:solidFill>
                  <a:srgbClr val="0000FF"/>
                </a:solidFill>
              </a:rPr>
              <a:t>跳</a:t>
            </a:r>
            <a:r>
              <a:rPr lang="zh-TW" altLang="en-US" sz="1400" b="1" dirty="0" smtClean="0">
                <a:solidFill>
                  <a:srgbClr val="0000FF"/>
                </a:solidFill>
              </a:rPr>
              <a:t>過</a:t>
            </a:r>
            <a:r>
              <a:rPr lang="en-US" altLang="zh-TW" sz="1400" b="1" dirty="0" smtClean="0">
                <a:solidFill>
                  <a:srgbClr val="0000FF"/>
                </a:solidFill>
              </a:rPr>
              <a:t>n</a:t>
            </a:r>
            <a:r>
              <a:rPr lang="zh-TW" altLang="en-US" sz="1400" b="1" dirty="0" smtClean="0">
                <a:solidFill>
                  <a:srgbClr val="0000FF"/>
                </a:solidFill>
              </a:rPr>
              <a:t>格資料</a:t>
            </a:r>
            <a:r>
              <a:rPr lang="zh-TW" altLang="en-US" sz="1400" b="1" dirty="0" smtClean="0">
                <a:solidFill>
                  <a:srgbClr val="0000FF"/>
                </a:solidFill>
                <a:ea typeface="新細明體"/>
              </a:rPr>
              <a:t>；</a:t>
            </a:r>
            <a:r>
              <a:rPr lang="zh-TW" altLang="en-US" sz="1400" b="1" dirty="0" smtClean="0">
                <a:solidFill>
                  <a:srgbClr val="FF0000"/>
                </a:solidFill>
                <a:ea typeface="新細明體"/>
              </a:rPr>
              <a:t>不一要有</a:t>
            </a:r>
            <a:r>
              <a:rPr lang="en-US" altLang="zh-TW" sz="1400" b="1" dirty="0">
                <a:solidFill>
                  <a:srgbClr val="FF0000"/>
                </a:solidFill>
              </a:rPr>
              <a:t>x</a:t>
            </a:r>
            <a:r>
              <a:rPr lang="zh-TW" altLang="en-US" sz="1400" b="1" dirty="0">
                <a:solidFill>
                  <a:srgbClr val="FF0000"/>
                </a:solidFill>
              </a:rPr>
              <a:t>格</a:t>
            </a:r>
            <a:r>
              <a:rPr lang="zh-TW" altLang="en-US" sz="1400" b="1" dirty="0" smtClean="0">
                <a:solidFill>
                  <a:srgbClr val="FF0000"/>
                </a:solidFill>
                <a:ea typeface="新細明體"/>
              </a:rPr>
              <a:t>式</a:t>
            </a:r>
            <a:endParaRPr lang="en-US" altLang="zh-TW" sz="1400" b="1" dirty="0" smtClean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88291" y="2492896"/>
            <a:ext cx="2760173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TW" altLang="en-US" sz="1400" b="1" dirty="0">
                <a:solidFill>
                  <a:srgbClr val="0000FF"/>
                </a:solidFill>
              </a:rPr>
              <a:t>從</a:t>
            </a:r>
            <a:r>
              <a:rPr lang="zh-TW" altLang="en-US" sz="1400" b="1" dirty="0" smtClean="0">
                <a:solidFill>
                  <a:srgbClr val="0000FF"/>
                </a:solidFill>
              </a:rPr>
              <a:t>第</a:t>
            </a:r>
            <a:r>
              <a:rPr lang="en-US" altLang="zh-TW" sz="1400" b="1" dirty="0" smtClean="0">
                <a:solidFill>
                  <a:srgbClr val="0000FF"/>
                </a:solidFill>
              </a:rPr>
              <a:t>1</a:t>
            </a:r>
            <a:r>
              <a:rPr lang="zh-TW" altLang="en-US" sz="1400" b="1" dirty="0" smtClean="0">
                <a:solidFill>
                  <a:srgbClr val="0000FF"/>
                </a:solidFill>
              </a:rPr>
              <a:t>個欄位開始數起</a:t>
            </a:r>
            <a:r>
              <a:rPr lang="zh-TW" altLang="en-US" sz="1400" b="1" dirty="0" smtClean="0">
                <a:solidFill>
                  <a:srgbClr val="0000FF"/>
                </a:solidFill>
                <a:latin typeface="新細明體"/>
                <a:ea typeface="新細明體"/>
              </a:rPr>
              <a:t>，透過數格子確認從那些欄位讀入資料</a:t>
            </a:r>
            <a:endParaRPr lang="en-US" altLang="zh-TW" sz="1400" b="1" dirty="0" smtClean="0">
              <a:solidFill>
                <a:srgbClr val="0000FF"/>
              </a:solidFill>
            </a:endParaRPr>
          </a:p>
        </p:txBody>
      </p:sp>
      <p:cxnSp>
        <p:nvCxnSpPr>
          <p:cNvPr id="20" name="肘形接點 19"/>
          <p:cNvCxnSpPr>
            <a:stCxn id="16" idx="1"/>
          </p:cNvCxnSpPr>
          <p:nvPr/>
        </p:nvCxnSpPr>
        <p:spPr>
          <a:xfrm rot="10800000">
            <a:off x="3540291" y="2600928"/>
            <a:ext cx="2448000" cy="180000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8" descr="MC900353197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1445231" cy="112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肘形接點 5"/>
          <p:cNvCxnSpPr/>
          <p:nvPr/>
        </p:nvCxnSpPr>
        <p:spPr>
          <a:xfrm>
            <a:off x="723481" y="2954215"/>
            <a:ext cx="750989" cy="724340"/>
          </a:xfrm>
          <a:prstGeom prst="bentConnector3">
            <a:avLst>
              <a:gd name="adj1" fmla="val -987"/>
            </a:avLst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35496" y="4385151"/>
            <a:ext cx="1461708" cy="822176"/>
          </a:xfrm>
          <a:prstGeom prst="flowChartDocumen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/>
              <a:t>……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/>
              <a:t>……..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/>
              <a:t>……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58901" y="4061012"/>
            <a:ext cx="6718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 smtClean="0">
                <a:latin typeface="+mn-lt"/>
              </a:rPr>
              <a:t>File</a:t>
            </a:r>
            <a:endParaRPr lang="en-US" altLang="zh-TW" sz="1600" b="1" dirty="0">
              <a:latin typeface="+mn-lt"/>
            </a:endParaRPr>
          </a:p>
        </p:txBody>
      </p:sp>
      <p:cxnSp>
        <p:nvCxnSpPr>
          <p:cNvPr id="19456" name="肘形接點 19455"/>
          <p:cNvCxnSpPr/>
          <p:nvPr/>
        </p:nvCxnSpPr>
        <p:spPr>
          <a:xfrm flipV="1">
            <a:off x="723480" y="3677920"/>
            <a:ext cx="756000" cy="864000"/>
          </a:xfrm>
          <a:prstGeom prst="bentConnector3">
            <a:avLst>
              <a:gd name="adj1" fmla="val -115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5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76672"/>
            <a:ext cx="8435280" cy="6120292"/>
          </a:xfrm>
        </p:spPr>
        <p:txBody>
          <a:bodyPr>
            <a:normAutofit/>
          </a:bodyPr>
          <a:lstStyle/>
          <a:p>
            <a:pPr lvl="2" eaLnBrk="1" hangingPunct="1">
              <a:spcBef>
                <a:spcPts val="1200"/>
              </a:spcBef>
              <a:defRPr/>
            </a:pPr>
            <a:r>
              <a:rPr kumimoji="0" lang="zh-TW" altLang="en-US" dirty="0" smtClean="0"/>
              <a:t>格式</a:t>
            </a:r>
            <a:r>
              <a:rPr kumimoji="0" lang="zh-TW" altLang="en-US" dirty="0" smtClean="0">
                <a:latin typeface="NSimSun" pitchFamily="49" charset="-122"/>
                <a:ea typeface="NSimSun" pitchFamily="49" charset="-122"/>
              </a:rPr>
              <a:t>②</a:t>
            </a:r>
            <a:r>
              <a:rPr kumimoji="0" lang="zh-TW" altLang="en-US" sz="2000" dirty="0" smtClean="0"/>
              <a:t>：</a:t>
            </a:r>
            <a:r>
              <a:rPr lang="en-US" altLang="zh-TW" dirty="0" smtClean="0"/>
              <a:t>A</a:t>
            </a:r>
          </a:p>
          <a:p>
            <a:pPr lvl="3">
              <a:buClr>
                <a:schemeClr val="tx1"/>
              </a:buClr>
              <a:defRPr/>
            </a:pPr>
            <a:r>
              <a:rPr kumimoji="0" lang="zh-TW" altLang="en-US" b="1" dirty="0" smtClean="0">
                <a:solidFill>
                  <a:srgbClr val="0000FF"/>
                </a:solidFill>
              </a:rPr>
              <a:t>以</a:t>
            </a:r>
            <a:r>
              <a:rPr lang="en-US" altLang="zh-TW" b="1" dirty="0" smtClean="0">
                <a:solidFill>
                  <a:srgbClr val="0000FF"/>
                </a:solidFill>
              </a:rPr>
              <a:t>A</a:t>
            </a:r>
            <a:r>
              <a:rPr kumimoji="0" lang="zh-TW" altLang="en-US" b="1" dirty="0" smtClean="0">
                <a:solidFill>
                  <a:srgbClr val="0000FF"/>
                </a:solidFill>
              </a:rPr>
              <a:t>格式相對應的</a:t>
            </a:r>
            <a:r>
              <a:rPr lang="en-US" altLang="zh-TW" b="1" dirty="0" smtClean="0">
                <a:solidFill>
                  <a:srgbClr val="0000FF"/>
                </a:solidFill>
              </a:rPr>
              <a:t>character</a:t>
            </a:r>
            <a:r>
              <a:rPr lang="zh-TW" altLang="en-US" b="1" dirty="0" smtClean="0">
                <a:solidFill>
                  <a:srgbClr val="0000FF"/>
                </a:solidFill>
              </a:rPr>
              <a:t>變數宣告</a:t>
            </a:r>
            <a:r>
              <a:rPr lang="zh-TW" altLang="en-US" b="1" dirty="0">
                <a:solidFill>
                  <a:srgbClr val="0000FF"/>
                </a:solidFill>
              </a:rPr>
              <a:t>的文字寬度 </a:t>
            </a:r>
            <a:r>
              <a:rPr lang="en-US" altLang="zh-TW" b="1" dirty="0" smtClean="0">
                <a:solidFill>
                  <a:srgbClr val="0000FF"/>
                </a:solidFill>
              </a:rPr>
              <a:t>(</a:t>
            </a:r>
            <a:r>
              <a:rPr lang="en-US" altLang="zh-TW" b="1" dirty="0" err="1" smtClean="0">
                <a:solidFill>
                  <a:srgbClr val="0000FF"/>
                </a:solidFill>
              </a:rPr>
              <a:t>ex</a:t>
            </a:r>
            <a:r>
              <a:rPr lang="en-US" altLang="en-US" b="1" dirty="0" err="1" smtClean="0">
                <a:solidFill>
                  <a:srgbClr val="0000FF"/>
                </a:solidFill>
              </a:rPr>
              <a:t>：</a:t>
            </a:r>
            <a:r>
              <a:rPr lang="en-US" altLang="zh-TW" b="1" dirty="0" err="1" smtClean="0">
                <a:solidFill>
                  <a:srgbClr val="0000FF"/>
                </a:solidFill>
              </a:rPr>
              <a:t>len</a:t>
            </a:r>
            <a:r>
              <a:rPr lang="en-US" altLang="zh-TW" b="1" dirty="0" smtClean="0">
                <a:solidFill>
                  <a:srgbClr val="0000FF"/>
                </a:solidFill>
              </a:rPr>
              <a:t>=8) </a:t>
            </a:r>
            <a:r>
              <a:rPr lang="zh-TW" altLang="en-US" b="1" dirty="0" smtClean="0">
                <a:solidFill>
                  <a:srgbClr val="0000FF"/>
                </a:solidFill>
              </a:rPr>
              <a:t>來決定總共要讀入幾個文字</a:t>
            </a:r>
          </a:p>
          <a:p>
            <a:pPr lvl="4" eaLnBrk="1" hangingPunct="1">
              <a:defRPr/>
            </a:pPr>
            <a:r>
              <a:rPr kumimoji="0" lang="en-US" altLang="zh-TW" dirty="0" smtClean="0"/>
              <a:t>character(</a:t>
            </a:r>
            <a:r>
              <a:rPr kumimoji="0" lang="en-US" altLang="zh-TW" dirty="0" err="1" smtClean="0">
                <a:solidFill>
                  <a:srgbClr val="FF0000"/>
                </a:solidFill>
              </a:rPr>
              <a:t>len</a:t>
            </a:r>
            <a:r>
              <a:rPr kumimoji="0" lang="en-US" altLang="zh-TW" dirty="0" smtClean="0">
                <a:solidFill>
                  <a:srgbClr val="FF0000"/>
                </a:solidFill>
              </a:rPr>
              <a:t>=8</a:t>
            </a:r>
            <a:r>
              <a:rPr kumimoji="0" lang="en-US" altLang="zh-TW" dirty="0" smtClean="0"/>
              <a:t>) :: s3</a:t>
            </a:r>
          </a:p>
          <a:p>
            <a:pPr marL="1828800" lvl="4" indent="0">
              <a:spcBef>
                <a:spcPts val="400"/>
              </a:spcBef>
              <a:buNone/>
              <a:defRPr/>
            </a:pPr>
            <a:r>
              <a:rPr lang="en-US" altLang="zh-TW" dirty="0"/>
              <a:t>    </a:t>
            </a:r>
            <a:r>
              <a:rPr lang="en-US" altLang="zh-TW" dirty="0" smtClean="0"/>
              <a:t>character(</a:t>
            </a:r>
            <a:r>
              <a:rPr lang="en-US" altLang="zh-TW" dirty="0" err="1" smtClean="0">
                <a:solidFill>
                  <a:srgbClr val="FF0000"/>
                </a:solidFill>
              </a:rPr>
              <a:t>len</a:t>
            </a:r>
            <a:r>
              <a:rPr lang="en-US" altLang="zh-TW" dirty="0" smtClean="0">
                <a:solidFill>
                  <a:srgbClr val="FF0000"/>
                </a:solidFill>
              </a:rPr>
              <a:t>=5</a:t>
            </a:r>
            <a:r>
              <a:rPr lang="en-US" altLang="zh-TW" dirty="0" smtClean="0"/>
              <a:t>) </a:t>
            </a:r>
            <a:r>
              <a:rPr lang="en-US" altLang="zh-TW" dirty="0"/>
              <a:t>:: </a:t>
            </a:r>
            <a:r>
              <a:rPr lang="en-US" altLang="zh-TW" dirty="0" smtClean="0"/>
              <a:t>s4</a:t>
            </a:r>
            <a:endParaRPr kumimoji="0" lang="en-US" altLang="zh-TW" dirty="0" smtClean="0"/>
          </a:p>
          <a:p>
            <a:pPr lvl="2">
              <a:spcBef>
                <a:spcPts val="400"/>
              </a:spcBef>
              <a:buNone/>
              <a:defRPr/>
            </a:pPr>
            <a:r>
              <a:rPr kumimoji="0" lang="en-US" altLang="zh-TW" sz="2000" dirty="0" smtClean="0"/>
              <a:t>                    read(10, </a:t>
            </a:r>
            <a:r>
              <a:rPr kumimoji="0" lang="en-US" altLang="zh-TW" sz="2000" dirty="0" smtClean="0">
                <a:cs typeface="Arial" charset="0"/>
              </a:rPr>
              <a:t>'</a:t>
            </a:r>
            <a:r>
              <a:rPr lang="en-US" altLang="zh-TW" sz="2000" dirty="0" smtClean="0"/>
              <a:t>(</a:t>
            </a:r>
            <a:r>
              <a:rPr lang="en-US" altLang="zh-TW" sz="2000" b="1" dirty="0" smtClean="0">
                <a:solidFill>
                  <a:srgbClr val="0000FF"/>
                </a:solidFill>
              </a:rPr>
              <a:t>A, A</a:t>
            </a:r>
            <a:r>
              <a:rPr lang="en-US" altLang="zh-TW" sz="2000" dirty="0" smtClean="0"/>
              <a:t>)</a:t>
            </a:r>
            <a:r>
              <a:rPr kumimoji="0" lang="en-US" altLang="zh-TW" sz="2000" dirty="0" smtClean="0">
                <a:cs typeface="Arial" charset="0"/>
              </a:rPr>
              <a:t>'</a:t>
            </a:r>
            <a:r>
              <a:rPr lang="en-US" altLang="zh-TW" sz="2000" dirty="0" smtClean="0"/>
              <a:t>) s3, </a:t>
            </a:r>
            <a:r>
              <a:rPr lang="en-US" altLang="zh-TW" sz="2000" dirty="0"/>
              <a:t>s4 </a:t>
            </a:r>
            <a:r>
              <a:rPr lang="en-US" altLang="zh-TW" sz="2000" dirty="0" smtClean="0"/>
              <a:t>     ! </a:t>
            </a:r>
            <a:r>
              <a:rPr lang="zh-TW" altLang="en-US" sz="2000" dirty="0"/>
              <a:t>等同於</a:t>
            </a:r>
            <a:r>
              <a:rPr lang="en-US" altLang="zh-TW" sz="2000" dirty="0"/>
              <a:t>read(10, </a:t>
            </a:r>
            <a:r>
              <a:rPr lang="en-US" altLang="zh-TW" sz="2000" dirty="0">
                <a:cs typeface="Arial" charset="0"/>
              </a:rPr>
              <a:t>'</a:t>
            </a:r>
            <a:r>
              <a:rPr lang="en-US" altLang="zh-TW" sz="2000" dirty="0"/>
              <a:t>(</a:t>
            </a:r>
            <a:r>
              <a:rPr lang="en-US" altLang="zh-TW" sz="2000" b="1" dirty="0" smtClean="0">
                <a:solidFill>
                  <a:srgbClr val="0000FF"/>
                </a:solidFill>
              </a:rPr>
              <a:t>A8,A5</a:t>
            </a:r>
            <a:r>
              <a:rPr lang="en-US" altLang="zh-TW" sz="2000" dirty="0" smtClean="0"/>
              <a:t>)</a:t>
            </a:r>
            <a:r>
              <a:rPr lang="en-US" altLang="zh-TW" sz="2000" dirty="0" smtClean="0">
                <a:cs typeface="Arial" charset="0"/>
              </a:rPr>
              <a:t>'</a:t>
            </a:r>
            <a:r>
              <a:rPr lang="en-US" altLang="zh-TW" sz="2000" dirty="0" smtClean="0"/>
              <a:t>) </a:t>
            </a:r>
            <a:r>
              <a:rPr lang="en-US" altLang="zh-TW" sz="2000" dirty="0"/>
              <a:t>s3, s4 </a:t>
            </a:r>
            <a:endParaRPr lang="zh-TW" altLang="en-US" sz="2000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7880" y="2780928"/>
            <a:ext cx="2916000" cy="79208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TW" altLang="en-US" sz="1600" b="1" dirty="0" smtClean="0">
                <a:solidFill>
                  <a:srgbClr val="0000FF"/>
                </a:solidFill>
              </a:rPr>
              <a:t>第</a:t>
            </a:r>
            <a:r>
              <a:rPr lang="en-US" altLang="zh-TW" sz="1600" b="1" dirty="0" smtClean="0">
                <a:solidFill>
                  <a:srgbClr val="0000FF"/>
                </a:solidFill>
              </a:rPr>
              <a:t>1</a:t>
            </a:r>
            <a:r>
              <a:rPr lang="zh-TW" altLang="en-US" sz="1600" b="1" dirty="0" smtClean="0">
                <a:solidFill>
                  <a:srgbClr val="0000FF"/>
                </a:solidFill>
              </a:rPr>
              <a:t>個</a:t>
            </a:r>
            <a:r>
              <a:rPr lang="en-US" altLang="zh-TW" sz="1600" b="1" dirty="0" smtClean="0">
                <a:solidFill>
                  <a:srgbClr val="0000FF"/>
                </a:solidFill>
              </a:rPr>
              <a:t>A</a:t>
            </a:r>
            <a:r>
              <a:rPr lang="zh-TW" altLang="en-US" sz="1600" b="1" dirty="0" smtClean="0">
                <a:solidFill>
                  <a:srgbClr val="0000FF"/>
                </a:solidFill>
              </a:rPr>
              <a:t>格式是用來讀入資料給</a:t>
            </a:r>
            <a:r>
              <a:rPr lang="en-US" altLang="zh-TW" sz="1600" b="1" dirty="0" smtClean="0">
                <a:solidFill>
                  <a:srgbClr val="0000FF"/>
                </a:solidFill>
              </a:rPr>
              <a:t>s3</a:t>
            </a:r>
            <a:r>
              <a:rPr lang="zh-TW" altLang="en-US" sz="1600" b="1" dirty="0" smtClean="0">
                <a:solidFill>
                  <a:srgbClr val="0000FF"/>
                </a:solidFill>
                <a:ea typeface="新細明體"/>
              </a:rPr>
              <a:t>，而</a:t>
            </a:r>
            <a:r>
              <a:rPr lang="en-US" altLang="zh-TW" sz="1600" b="1" dirty="0" smtClean="0">
                <a:solidFill>
                  <a:srgbClr val="0000FF"/>
                </a:solidFill>
              </a:rPr>
              <a:t>s3</a:t>
            </a:r>
            <a:r>
              <a:rPr lang="zh-TW" altLang="en-US" sz="1600" b="1" dirty="0" smtClean="0">
                <a:solidFill>
                  <a:srgbClr val="0000FF"/>
                </a:solidFill>
              </a:rPr>
              <a:t>依據宣告可儲存</a:t>
            </a:r>
            <a:r>
              <a:rPr lang="en-US" altLang="zh-TW" sz="1600" b="1" dirty="0" smtClean="0">
                <a:solidFill>
                  <a:srgbClr val="0000FF"/>
                </a:solidFill>
              </a:rPr>
              <a:t>8</a:t>
            </a:r>
            <a:r>
              <a:rPr lang="zh-TW" altLang="en-US" sz="1600" b="1" dirty="0" smtClean="0">
                <a:solidFill>
                  <a:srgbClr val="0000FF"/>
                </a:solidFill>
              </a:rPr>
              <a:t>個文字</a:t>
            </a:r>
            <a:r>
              <a:rPr lang="zh-TW" altLang="en-US" sz="1600" b="1" dirty="0" smtClean="0">
                <a:solidFill>
                  <a:srgbClr val="0000FF"/>
                </a:solidFill>
                <a:ea typeface="新細明體"/>
              </a:rPr>
              <a:t>，因此第</a:t>
            </a:r>
            <a:r>
              <a:rPr lang="en-US" altLang="zh-TW" sz="1600" b="1" dirty="0" smtClean="0">
                <a:solidFill>
                  <a:srgbClr val="0000FF"/>
                </a:solidFill>
                <a:ea typeface="新細明體"/>
              </a:rPr>
              <a:t>1</a:t>
            </a:r>
            <a:r>
              <a:rPr lang="zh-TW" altLang="en-US" sz="1600" b="1" dirty="0" smtClean="0">
                <a:solidFill>
                  <a:srgbClr val="0000FF"/>
                </a:solidFill>
                <a:ea typeface="新細明體"/>
              </a:rPr>
              <a:t>個</a:t>
            </a:r>
            <a:r>
              <a:rPr lang="en-US" altLang="zh-TW" sz="1600" b="1" dirty="0" smtClean="0">
                <a:solidFill>
                  <a:srgbClr val="0000FF"/>
                </a:solidFill>
                <a:ea typeface="新細明體"/>
              </a:rPr>
              <a:t>A</a:t>
            </a:r>
            <a:r>
              <a:rPr lang="zh-TW" altLang="en-US" sz="1600" b="1" dirty="0" smtClean="0">
                <a:solidFill>
                  <a:srgbClr val="0000FF"/>
                </a:solidFill>
                <a:ea typeface="新細明體"/>
              </a:rPr>
              <a:t>等同於</a:t>
            </a:r>
            <a:r>
              <a:rPr lang="en-US" altLang="zh-TW" sz="1600" b="1" dirty="0" smtClean="0">
                <a:solidFill>
                  <a:srgbClr val="0000FF"/>
                </a:solidFill>
                <a:ea typeface="新細明體"/>
              </a:rPr>
              <a:t>A8</a:t>
            </a:r>
            <a:endParaRPr lang="en-US" altLang="zh-TW" sz="1600" b="1" dirty="0" smtClean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05888" y="2780928"/>
            <a:ext cx="2916000" cy="79208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TW" altLang="en-US" sz="1600" b="1" dirty="0" smtClean="0">
                <a:solidFill>
                  <a:srgbClr val="0000FF"/>
                </a:solidFill>
              </a:rPr>
              <a:t>第</a:t>
            </a:r>
            <a:r>
              <a:rPr lang="en-US" altLang="zh-TW" sz="1600" b="1" dirty="0" smtClean="0">
                <a:solidFill>
                  <a:srgbClr val="0000FF"/>
                </a:solidFill>
              </a:rPr>
              <a:t>2</a:t>
            </a:r>
            <a:r>
              <a:rPr lang="zh-TW" altLang="en-US" sz="1600" b="1" dirty="0" smtClean="0">
                <a:solidFill>
                  <a:srgbClr val="0000FF"/>
                </a:solidFill>
              </a:rPr>
              <a:t>個</a:t>
            </a:r>
            <a:r>
              <a:rPr lang="en-US" altLang="zh-TW" sz="1600" b="1" dirty="0" smtClean="0">
                <a:solidFill>
                  <a:srgbClr val="0000FF"/>
                </a:solidFill>
              </a:rPr>
              <a:t>A</a:t>
            </a:r>
            <a:r>
              <a:rPr lang="zh-TW" altLang="en-US" sz="1600" b="1" dirty="0" smtClean="0">
                <a:solidFill>
                  <a:srgbClr val="0000FF"/>
                </a:solidFill>
              </a:rPr>
              <a:t>格式是用來讀入資料給</a:t>
            </a:r>
            <a:r>
              <a:rPr lang="en-US" altLang="zh-TW" sz="1600" b="1" dirty="0" smtClean="0">
                <a:solidFill>
                  <a:srgbClr val="0000FF"/>
                </a:solidFill>
              </a:rPr>
              <a:t>s4</a:t>
            </a:r>
            <a:r>
              <a:rPr lang="zh-TW" altLang="en-US" sz="1600" b="1" dirty="0" smtClean="0">
                <a:solidFill>
                  <a:srgbClr val="0000FF"/>
                </a:solidFill>
                <a:ea typeface="新細明體"/>
              </a:rPr>
              <a:t>，而</a:t>
            </a:r>
            <a:r>
              <a:rPr lang="en-US" altLang="zh-TW" sz="1600" b="1" dirty="0" smtClean="0">
                <a:solidFill>
                  <a:srgbClr val="0000FF"/>
                </a:solidFill>
              </a:rPr>
              <a:t>s4</a:t>
            </a:r>
            <a:r>
              <a:rPr lang="zh-TW" altLang="en-US" sz="1600" b="1" dirty="0" smtClean="0">
                <a:solidFill>
                  <a:srgbClr val="0000FF"/>
                </a:solidFill>
              </a:rPr>
              <a:t>依據宣告可儲存</a:t>
            </a:r>
            <a:r>
              <a:rPr lang="en-US" altLang="zh-TW" sz="1600" b="1" dirty="0" smtClean="0">
                <a:solidFill>
                  <a:srgbClr val="0000FF"/>
                </a:solidFill>
              </a:rPr>
              <a:t>5</a:t>
            </a:r>
            <a:r>
              <a:rPr lang="zh-TW" altLang="en-US" sz="1600" b="1" dirty="0" smtClean="0">
                <a:solidFill>
                  <a:srgbClr val="0000FF"/>
                </a:solidFill>
              </a:rPr>
              <a:t>個文字</a:t>
            </a:r>
            <a:r>
              <a:rPr lang="zh-TW" altLang="en-US" sz="1600" b="1" dirty="0" smtClean="0">
                <a:solidFill>
                  <a:srgbClr val="0000FF"/>
                </a:solidFill>
                <a:ea typeface="新細明體"/>
              </a:rPr>
              <a:t>，因此第</a:t>
            </a:r>
            <a:r>
              <a:rPr lang="en-US" altLang="zh-TW" sz="1600" b="1" dirty="0" smtClean="0">
                <a:solidFill>
                  <a:srgbClr val="0000FF"/>
                </a:solidFill>
                <a:ea typeface="新細明體"/>
              </a:rPr>
              <a:t>2</a:t>
            </a:r>
            <a:r>
              <a:rPr lang="zh-TW" altLang="en-US" sz="1600" b="1" dirty="0" smtClean="0">
                <a:solidFill>
                  <a:srgbClr val="0000FF"/>
                </a:solidFill>
                <a:ea typeface="新細明體"/>
              </a:rPr>
              <a:t>個</a:t>
            </a:r>
            <a:r>
              <a:rPr lang="en-US" altLang="zh-TW" sz="1600" b="1" dirty="0" smtClean="0">
                <a:solidFill>
                  <a:srgbClr val="0000FF"/>
                </a:solidFill>
                <a:ea typeface="新細明體"/>
              </a:rPr>
              <a:t>A</a:t>
            </a:r>
            <a:r>
              <a:rPr lang="zh-TW" altLang="en-US" sz="1600" b="1" dirty="0">
                <a:solidFill>
                  <a:srgbClr val="0000FF"/>
                </a:solidFill>
                <a:ea typeface="新細明體"/>
              </a:rPr>
              <a:t>等同於</a:t>
            </a:r>
            <a:r>
              <a:rPr lang="en-US" altLang="zh-TW" sz="1600" b="1" dirty="0" smtClean="0">
                <a:solidFill>
                  <a:srgbClr val="0000FF"/>
                </a:solidFill>
                <a:ea typeface="新細明體"/>
              </a:rPr>
              <a:t>A5</a:t>
            </a:r>
            <a:endParaRPr lang="en-US" altLang="zh-TW" sz="1600" b="1" dirty="0" smtClean="0">
              <a:solidFill>
                <a:srgbClr val="0000FF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3736474" y="2585720"/>
            <a:ext cx="1382" cy="19520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005714" y="2585720"/>
            <a:ext cx="1382" cy="19520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422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1268198" y="4222724"/>
          <a:ext cx="6959580" cy="1006475"/>
        </p:xfrm>
        <a:graphic>
          <a:graphicData uri="http://schemas.openxmlformats.org/drawingml/2006/table">
            <a:tbl>
              <a:tblPr/>
              <a:tblGrid>
                <a:gridCol w="3479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4884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0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1</a:t>
                      </a:r>
                    </a:p>
                  </a:txBody>
                  <a:tcPr marT="45671" marB="45671" horzOverflow="overflow">
                    <a:lnL cap="flat"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2</a:t>
                      </a:r>
                    </a:p>
                  </a:txBody>
                  <a:tcPr marT="45671" marB="45671" horzOverflow="overflow">
                    <a:lnL cap="flat"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             </a:t>
                      </a:r>
                      <a:r>
                        <a:rPr kumimoji="1" lang="en-US" altLang="zh-TW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5                            8        9</a:t>
                      </a:r>
                      <a:endParaRPr kumimoji="1" lang="zh-TW" altLang="zh-TW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horzOverflow="overflow">
                    <a:lnL cap="flat"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13</a:t>
                      </a:r>
                      <a:endParaRPr kumimoji="1" lang="zh-TW" altLang="zh-TW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marT="45671" marB="45671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278646" y="3861048"/>
            <a:ext cx="4492234" cy="28803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</a:rPr>
              <a:t>                   A = A8</a:t>
            </a:r>
            <a:r>
              <a:rPr lang="zh-TW" altLang="en-US" b="1" dirty="0" smtClean="0">
                <a:solidFill>
                  <a:schemeClr val="tx1"/>
                </a:solidFill>
              </a:rPr>
              <a:t>                              </a:t>
            </a:r>
            <a:r>
              <a:rPr lang="en-US" altLang="zh-TW" b="1" dirty="0" smtClean="0">
                <a:solidFill>
                  <a:schemeClr val="tx1"/>
                </a:solidFill>
              </a:rPr>
              <a:t>A = A5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AutoShape 43"/>
          <p:cNvSpPr>
            <a:spLocks/>
          </p:cNvSpPr>
          <p:nvPr/>
        </p:nvSpPr>
        <p:spPr bwMode="auto">
          <a:xfrm rot="5400000">
            <a:off x="2594671" y="3620985"/>
            <a:ext cx="144014" cy="2786020"/>
          </a:xfrm>
          <a:prstGeom prst="rightBrace">
            <a:avLst>
              <a:gd name="adj1" fmla="val 75000"/>
              <a:gd name="adj2" fmla="val 4687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5" name="AutoShape 43"/>
          <p:cNvSpPr>
            <a:spLocks/>
          </p:cNvSpPr>
          <p:nvPr/>
        </p:nvSpPr>
        <p:spPr bwMode="auto">
          <a:xfrm rot="5400000">
            <a:off x="4855450" y="4170572"/>
            <a:ext cx="127922" cy="1702937"/>
          </a:xfrm>
          <a:prstGeom prst="rightBrace">
            <a:avLst>
              <a:gd name="adj1" fmla="val 75000"/>
              <a:gd name="adj2" fmla="val 4687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6" name="矩形 15"/>
          <p:cNvSpPr/>
          <p:nvPr/>
        </p:nvSpPr>
        <p:spPr>
          <a:xfrm>
            <a:off x="1673270" y="5152112"/>
            <a:ext cx="2157050" cy="79127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TW" altLang="en-US" sz="1400" b="1" dirty="0">
                <a:solidFill>
                  <a:schemeClr val="tx1"/>
                </a:solidFill>
              </a:rPr>
              <a:t>將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第</a:t>
            </a:r>
            <a:r>
              <a:rPr lang="en-US" altLang="zh-TW" sz="1400" b="1" dirty="0" smtClean="0">
                <a:solidFill>
                  <a:schemeClr val="tx1"/>
                </a:solidFill>
              </a:rPr>
              <a:t>1-8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個欄位內之資料讀入</a:t>
            </a:r>
            <a:r>
              <a:rPr lang="zh-TW" altLang="en-US" sz="1400" b="1" dirty="0" smtClean="0">
                <a:solidFill>
                  <a:schemeClr val="tx1"/>
                </a:solidFill>
                <a:ea typeface="新細明體"/>
              </a:rPr>
              <a:t>→ 儲存到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文字</a:t>
            </a:r>
            <a:r>
              <a:rPr lang="zh-TW" altLang="en-US" sz="1400" b="1" dirty="0">
                <a:solidFill>
                  <a:schemeClr val="tx1"/>
                </a:solidFill>
              </a:rPr>
              <a:t>變數</a:t>
            </a:r>
            <a:r>
              <a:rPr lang="en-US" altLang="zh-TW" sz="1400" b="1" dirty="0" smtClean="0">
                <a:solidFill>
                  <a:schemeClr val="tx1"/>
                </a:solidFill>
              </a:rPr>
              <a:t>s3</a:t>
            </a:r>
            <a:r>
              <a:rPr lang="zh-TW" altLang="en-US" sz="1400" b="1" dirty="0" smtClean="0">
                <a:solidFill>
                  <a:schemeClr val="tx1"/>
                </a:solidFill>
                <a:ea typeface="新細明體"/>
              </a:rPr>
              <a:t>所在之記憶體內</a:t>
            </a:r>
            <a:endParaRPr lang="en-US" altLang="zh-TW" sz="1400" b="1" dirty="0" smtClean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06520" y="5158009"/>
            <a:ext cx="2137008" cy="79127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TW" altLang="en-US" sz="1400" b="1" dirty="0">
                <a:solidFill>
                  <a:schemeClr val="tx1"/>
                </a:solidFill>
              </a:rPr>
              <a:t>將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第</a:t>
            </a:r>
            <a:r>
              <a:rPr lang="en-US" altLang="zh-TW" sz="1400" b="1" dirty="0" smtClean="0">
                <a:solidFill>
                  <a:schemeClr val="tx1"/>
                </a:solidFill>
              </a:rPr>
              <a:t>9-13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個欄位內之資料讀入</a:t>
            </a:r>
            <a:r>
              <a:rPr lang="zh-TW" altLang="en-US" sz="1400" b="1" dirty="0" smtClean="0">
                <a:solidFill>
                  <a:schemeClr val="tx1"/>
                </a:solidFill>
                <a:ea typeface="新細明體"/>
              </a:rPr>
              <a:t>→ 儲存到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文字</a:t>
            </a:r>
            <a:r>
              <a:rPr lang="zh-TW" altLang="en-US" sz="1400" b="1" dirty="0">
                <a:solidFill>
                  <a:schemeClr val="tx1"/>
                </a:solidFill>
              </a:rPr>
              <a:t>變數</a:t>
            </a:r>
            <a:r>
              <a:rPr lang="en-US" altLang="zh-TW" sz="1400" b="1" dirty="0" smtClean="0">
                <a:solidFill>
                  <a:schemeClr val="tx1"/>
                </a:solidFill>
              </a:rPr>
              <a:t>s4</a:t>
            </a:r>
            <a:r>
              <a:rPr lang="zh-TW" altLang="en-US" sz="1400" b="1" dirty="0" smtClean="0">
                <a:solidFill>
                  <a:schemeClr val="tx1"/>
                </a:solidFill>
                <a:ea typeface="新細明體"/>
              </a:rPr>
              <a:t>所在之記憶體內</a:t>
            </a:r>
            <a:endParaRPr lang="en-US" altLang="zh-TW" sz="1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7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763200"/>
            <a:ext cx="8579296" cy="5715000"/>
          </a:xfrm>
          <a:noFill/>
        </p:spPr>
        <p:txBody>
          <a:bodyPr>
            <a:normAutofit/>
          </a:bodyPr>
          <a:lstStyle/>
          <a:p>
            <a:pPr lvl="3">
              <a:buClr>
                <a:schemeClr val="tx1"/>
              </a:buClr>
            </a:pPr>
            <a:r>
              <a:rPr lang="zh-TW" altLang="en-US" b="1" dirty="0" smtClean="0">
                <a:solidFill>
                  <a:srgbClr val="FF0000"/>
                </a:solidFill>
              </a:rPr>
              <a:t>使用</a:t>
            </a:r>
            <a:r>
              <a:rPr lang="zh-TW" altLang="en-US" b="1" dirty="0">
                <a:solidFill>
                  <a:srgbClr val="FF0000"/>
                </a:solidFill>
              </a:rPr>
              <a:t>格式 </a:t>
            </a:r>
            <a:r>
              <a:rPr lang="en-US" altLang="zh-TW" b="1" dirty="0">
                <a:solidFill>
                  <a:srgbClr val="FF0000"/>
                </a:solidFill>
              </a:rPr>
              <a:t>A</a:t>
            </a:r>
            <a:r>
              <a:rPr lang="zh-TW" altLang="en-US" b="1" dirty="0">
                <a:solidFill>
                  <a:srgbClr val="FF0000"/>
                </a:solidFill>
              </a:rPr>
              <a:t>（非</a:t>
            </a:r>
            <a:r>
              <a:rPr lang="en-US" altLang="zh-TW" b="1" dirty="0">
                <a:solidFill>
                  <a:srgbClr val="FF0000"/>
                </a:solidFill>
              </a:rPr>
              <a:t>A</a:t>
            </a:r>
            <a:r>
              <a:rPr lang="en-US" altLang="zh-TW" b="1" i="1" dirty="0">
                <a:solidFill>
                  <a:srgbClr val="FF0000"/>
                </a:solidFill>
              </a:rPr>
              <a:t>w</a:t>
            </a:r>
            <a:r>
              <a:rPr lang="zh-TW" altLang="en-US" b="1" dirty="0" smtClean="0">
                <a:solidFill>
                  <a:srgbClr val="FF0000"/>
                </a:solidFill>
              </a:rPr>
              <a:t>）</a:t>
            </a:r>
            <a:r>
              <a:rPr lang="zh-TW" altLang="en-US" b="1" dirty="0" smtClean="0">
                <a:latin typeface="新細明體"/>
                <a:ea typeface="新細明體"/>
              </a:rPr>
              <a:t>，</a:t>
            </a:r>
            <a:r>
              <a:rPr lang="zh-TW" altLang="en-US" dirty="0" smtClean="0"/>
              <a:t>讀入的文字數目會</a:t>
            </a:r>
            <a:r>
              <a:rPr lang="zh-TW" altLang="en-US" b="1" u="sng" dirty="0" smtClean="0">
                <a:solidFill>
                  <a:srgbClr val="0000FF"/>
                </a:solidFill>
              </a:rPr>
              <a:t>等於</a:t>
            </a:r>
            <a:r>
              <a:rPr lang="en-US" altLang="zh-TW" dirty="0" smtClean="0"/>
              <a:t>character</a:t>
            </a:r>
            <a:r>
              <a:rPr lang="zh-TW" altLang="en-US" dirty="0" smtClean="0"/>
              <a:t>變數所能夠儲存的文字數（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=xx</a:t>
            </a:r>
            <a:r>
              <a:rPr lang="zh-TW" altLang="en-US" dirty="0" smtClean="0"/>
              <a:t>）</a:t>
            </a:r>
          </a:p>
          <a:p>
            <a:pPr lvl="4">
              <a:buClr>
                <a:schemeClr val="tx1"/>
              </a:buClr>
            </a:pPr>
            <a:r>
              <a:rPr kumimoji="0" lang="zh-TW" altLang="en-US" sz="2200" b="1" dirty="0" smtClean="0">
                <a:solidFill>
                  <a:srgbClr val="FF0000"/>
                </a:solidFill>
              </a:rPr>
              <a:t>使用格式 </a:t>
            </a:r>
            <a:r>
              <a:rPr kumimoji="0" lang="en-US" altLang="zh-TW" sz="2200" b="1" dirty="0" smtClean="0">
                <a:solidFill>
                  <a:srgbClr val="FF0000"/>
                </a:solidFill>
              </a:rPr>
              <a:t>A</a:t>
            </a:r>
            <a:r>
              <a:rPr kumimoji="0" lang="zh-TW" altLang="en-US" sz="2200" b="1" dirty="0" smtClean="0">
                <a:solidFill>
                  <a:srgbClr val="FF0000"/>
                </a:solidFill>
              </a:rPr>
              <a:t>（非</a:t>
            </a:r>
            <a:r>
              <a:rPr kumimoji="0" lang="en-US" altLang="zh-TW" sz="2200" b="1" dirty="0" smtClean="0">
                <a:solidFill>
                  <a:srgbClr val="FF0000"/>
                </a:solidFill>
              </a:rPr>
              <a:t>A</a:t>
            </a:r>
            <a:r>
              <a:rPr kumimoji="0" lang="en-US" altLang="zh-TW" sz="2200" b="1" i="1" dirty="0" smtClean="0">
                <a:solidFill>
                  <a:srgbClr val="FF0000"/>
                </a:solidFill>
              </a:rPr>
              <a:t>w</a:t>
            </a:r>
            <a:r>
              <a:rPr kumimoji="0" lang="zh-TW" altLang="en-US" sz="2200" b="1" dirty="0" smtClean="0">
                <a:solidFill>
                  <a:srgbClr val="FF0000"/>
                </a:solidFill>
              </a:rPr>
              <a:t>）</a:t>
            </a:r>
          </a:p>
          <a:p>
            <a:pPr lvl="5"/>
            <a:r>
              <a:rPr kumimoji="0" lang="en-US" altLang="zh-TW" dirty="0" smtClean="0"/>
              <a:t>character(</a:t>
            </a:r>
            <a:r>
              <a:rPr kumimoji="0" lang="en-US" altLang="zh-TW" dirty="0" err="1" smtClean="0">
                <a:solidFill>
                  <a:srgbClr val="FF0000"/>
                </a:solidFill>
              </a:rPr>
              <a:t>len</a:t>
            </a:r>
            <a:r>
              <a:rPr kumimoji="0" lang="en-US" altLang="zh-TW" dirty="0" smtClean="0">
                <a:solidFill>
                  <a:srgbClr val="FF0000"/>
                </a:solidFill>
              </a:rPr>
              <a:t>=10</a:t>
            </a:r>
            <a:r>
              <a:rPr kumimoji="0" lang="en-US" altLang="zh-TW" dirty="0" smtClean="0"/>
              <a:t>) :: s1   </a:t>
            </a:r>
            <a:r>
              <a:rPr kumimoji="0" lang="zh-TW" altLang="en-US" dirty="0" smtClean="0"/>
              <a:t> </a:t>
            </a:r>
            <a:r>
              <a:rPr kumimoji="0" lang="en-US" altLang="zh-TW" dirty="0" smtClean="0"/>
              <a:t> ! s1</a:t>
            </a:r>
            <a:r>
              <a:rPr kumimoji="0" lang="zh-TW" altLang="en-US" dirty="0" smtClean="0"/>
              <a:t>可儲存</a:t>
            </a:r>
            <a:r>
              <a:rPr kumimoji="0" lang="en-US" altLang="zh-TW" dirty="0" smtClean="0"/>
              <a:t>10</a:t>
            </a:r>
            <a:r>
              <a:rPr kumimoji="0" lang="zh-TW" altLang="en-US" dirty="0" smtClean="0"/>
              <a:t>個文字</a:t>
            </a:r>
          </a:p>
          <a:p>
            <a:pPr lvl="2">
              <a:buNone/>
            </a:pPr>
            <a:r>
              <a:rPr lang="zh-TW" altLang="en-US" sz="2000" dirty="0" smtClean="0"/>
              <a:t>                            </a:t>
            </a:r>
            <a:r>
              <a:rPr lang="en-US" altLang="zh-TW" sz="2000" dirty="0" smtClean="0"/>
              <a:t>read(10, </a:t>
            </a:r>
            <a:r>
              <a:rPr lang="en-US" altLang="zh-TW" sz="2000" dirty="0">
                <a:cs typeface="Arial" charset="0"/>
              </a:rPr>
              <a:t>'</a:t>
            </a:r>
            <a:r>
              <a:rPr lang="en-US" altLang="zh-TW" sz="2000" dirty="0" smtClean="0"/>
              <a:t>(</a:t>
            </a:r>
            <a:r>
              <a:rPr lang="en-US" altLang="zh-TW" sz="2000" b="1" dirty="0" smtClean="0">
                <a:solidFill>
                  <a:srgbClr val="0000FF"/>
                </a:solidFill>
              </a:rPr>
              <a:t>A</a:t>
            </a:r>
            <a:r>
              <a:rPr lang="en-US" altLang="zh-TW" sz="2000" dirty="0" smtClean="0"/>
              <a:t>)</a:t>
            </a:r>
            <a:r>
              <a:rPr lang="en-US" altLang="zh-TW" sz="2000" dirty="0" smtClean="0">
                <a:cs typeface="Arial" charset="0"/>
              </a:rPr>
              <a:t>'</a:t>
            </a:r>
            <a:r>
              <a:rPr lang="en-US" altLang="zh-TW" sz="2000" dirty="0" smtClean="0"/>
              <a:t>) s1         </a:t>
            </a:r>
            <a:r>
              <a:rPr lang="zh-TW" altLang="en-US" sz="2000" dirty="0" smtClean="0"/>
              <a:t>      </a:t>
            </a:r>
            <a:r>
              <a:rPr lang="en-US" altLang="zh-TW" sz="2000" dirty="0" smtClean="0"/>
              <a:t> ! </a:t>
            </a:r>
            <a:r>
              <a:rPr lang="zh-TW" altLang="en-US" sz="2000" dirty="0" smtClean="0"/>
              <a:t>等同於</a:t>
            </a:r>
            <a:r>
              <a:rPr lang="en-US" altLang="zh-TW" sz="2000" dirty="0" smtClean="0"/>
              <a:t>read(10, </a:t>
            </a:r>
            <a:r>
              <a:rPr kumimoji="0" lang="en-US" altLang="zh-TW" sz="2000" dirty="0" smtClean="0">
                <a:cs typeface="Arial" charset="0"/>
              </a:rPr>
              <a:t>'</a:t>
            </a:r>
            <a:r>
              <a:rPr lang="en-US" altLang="zh-TW" sz="2000" dirty="0" smtClean="0"/>
              <a:t>(</a:t>
            </a:r>
            <a:r>
              <a:rPr lang="en-US" altLang="zh-TW" sz="2000" b="1" dirty="0" smtClean="0">
                <a:solidFill>
                  <a:srgbClr val="0000FF"/>
                </a:solidFill>
              </a:rPr>
              <a:t>A10</a:t>
            </a:r>
            <a:r>
              <a:rPr lang="en-US" altLang="zh-TW" sz="2000" dirty="0" smtClean="0"/>
              <a:t>)</a:t>
            </a:r>
            <a:r>
              <a:rPr kumimoji="0" lang="en-US" altLang="zh-TW" sz="2000" dirty="0" smtClean="0">
                <a:cs typeface="Arial" charset="0"/>
              </a:rPr>
              <a:t>'</a:t>
            </a:r>
            <a:r>
              <a:rPr lang="en-US" altLang="zh-TW" sz="2000" dirty="0" smtClean="0"/>
              <a:t>) s1 </a:t>
            </a:r>
            <a:endParaRPr lang="en-US" altLang="zh-TW" sz="2200" dirty="0" smtClean="0"/>
          </a:p>
          <a:p>
            <a:pPr lvl="4">
              <a:spcBef>
                <a:spcPts val="1800"/>
              </a:spcBef>
            </a:pPr>
            <a:r>
              <a:rPr lang="zh-TW" altLang="en-US" sz="2200" dirty="0" smtClean="0"/>
              <a:t>輸入資料</a:t>
            </a:r>
            <a:r>
              <a:rPr lang="zh-TW" altLang="en-US" sz="2200" dirty="0" smtClean="0">
                <a:latin typeface="新細明體"/>
                <a:ea typeface="新細明體"/>
              </a:rPr>
              <a:t>（</a:t>
            </a:r>
            <a:r>
              <a:rPr lang="en-US" altLang="zh-TW" sz="2200" dirty="0">
                <a:ea typeface="新細明體"/>
              </a:rPr>
              <a:t>from</a:t>
            </a:r>
            <a:r>
              <a:rPr lang="en-US" altLang="zh-TW" sz="2200" dirty="0" smtClean="0">
                <a:latin typeface="新細明體"/>
                <a:ea typeface="新細明體"/>
              </a:rPr>
              <a:t> </a:t>
            </a:r>
            <a:r>
              <a:rPr lang="en-US" altLang="zh-TW" sz="2200" dirty="0" smtClean="0">
                <a:ea typeface="新細明體"/>
              </a:rPr>
              <a:t>keyboard or file</a:t>
            </a:r>
            <a:r>
              <a:rPr lang="zh-TW" altLang="en-US" sz="2200" dirty="0" smtClean="0">
                <a:latin typeface="新細明體"/>
                <a:ea typeface="新細明體"/>
              </a:rPr>
              <a:t>）</a:t>
            </a:r>
            <a:endParaRPr kumimoji="0" lang="zh-TW" altLang="en-US" sz="2200" dirty="0" smtClean="0"/>
          </a:p>
          <a:p>
            <a:pPr lvl="1" eaLnBrk="1" hangingPunct="1">
              <a:buFont typeface="Wingdings" pitchFamily="2" charset="2"/>
              <a:buNone/>
            </a:pPr>
            <a:endParaRPr kumimoji="0" lang="zh-TW" altLang="en-US" sz="2200" dirty="0" smtClean="0"/>
          </a:p>
          <a:p>
            <a:pPr lvl="1" eaLnBrk="1" hangingPunct="1"/>
            <a:endParaRPr kumimoji="0" lang="zh-TW" altLang="en-US" sz="2200" dirty="0" smtClean="0"/>
          </a:p>
          <a:p>
            <a:pPr lvl="1" eaLnBrk="1" hangingPunct="1"/>
            <a:endParaRPr kumimoji="0" lang="zh-TW" altLang="en-US" sz="2200" dirty="0" smtClean="0"/>
          </a:p>
          <a:p>
            <a:pPr lvl="4">
              <a:spcBef>
                <a:spcPts val="3000"/>
              </a:spcBef>
            </a:pPr>
            <a:r>
              <a:rPr kumimoji="0" lang="zh-TW" altLang="en-US" sz="2200" dirty="0" smtClean="0"/>
              <a:t>讀入結果：變數</a:t>
            </a:r>
            <a:r>
              <a:rPr kumimoji="0" lang="en-US" altLang="zh-TW" sz="2200" dirty="0" smtClean="0"/>
              <a:t>s1</a:t>
            </a:r>
            <a:r>
              <a:rPr kumimoji="0" lang="zh-TW" altLang="en-US" sz="2200" dirty="0" smtClean="0"/>
              <a:t>儲存的資料如下</a:t>
            </a:r>
            <a:r>
              <a:rPr kumimoji="0" lang="zh-TW" altLang="en-US" sz="2200" dirty="0" smtClean="0">
                <a:latin typeface="新細明體"/>
                <a:ea typeface="新細明體"/>
              </a:rPr>
              <a:t>：</a:t>
            </a:r>
            <a:endParaRPr kumimoji="0" lang="zh-TW" altLang="en-US" sz="2200" dirty="0" smtClean="0"/>
          </a:p>
        </p:txBody>
      </p:sp>
      <p:graphicFrame>
        <p:nvGraphicFramePr>
          <p:cNvPr id="13" name="Group 4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11437"/>
              </p:ext>
            </p:extLst>
          </p:nvPr>
        </p:nvGraphicFramePr>
        <p:xfrm>
          <a:off x="2592675" y="3501008"/>
          <a:ext cx="5219685" cy="703746"/>
        </p:xfrm>
        <a:graphic>
          <a:graphicData uri="http://schemas.openxmlformats.org/drawingml/2006/table">
            <a:tbl>
              <a:tblPr/>
              <a:tblGrid>
                <a:gridCol w="3479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47979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584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G</a:t>
                      </a: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J</a:t>
                      </a: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K</a:t>
                      </a: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</a:t>
                      </a:r>
                      <a:endParaRPr kumimoji="1" lang="zh-TW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endParaRPr kumimoji="1" lang="zh-TW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</a:t>
                      </a:r>
                      <a:endParaRPr kumimoji="1" lang="zh-TW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1</a:t>
                      </a:r>
                    </a:p>
                  </a:txBody>
                  <a:tcPr marT="45671" marB="45671" horzOverflow="overflow">
                    <a:lnL cap="flat"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2</a:t>
                      </a:r>
                    </a:p>
                  </a:txBody>
                  <a:tcPr marT="45671" marB="45671" horzOverflow="overflow">
                    <a:lnL cap="flat"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             </a:t>
                      </a:r>
                      <a:r>
                        <a:rPr kumimoji="1" lang="en-US" altLang="zh-TW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5                                               10</a:t>
                      </a:r>
                      <a:endParaRPr kumimoji="1" lang="zh-TW" altLang="zh-TW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horzOverflow="overflow">
                    <a:lnL cap="flat"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T="45671" marB="45671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71" marB="4567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7199" name="Group 47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022973176"/>
              </p:ext>
            </p:extLst>
          </p:nvPr>
        </p:nvGraphicFramePr>
        <p:xfrm>
          <a:off x="2621632" y="5102324"/>
          <a:ext cx="4038600" cy="342900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48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48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032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032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0481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0322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0481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0322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A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A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A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A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A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A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A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A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A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A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603123" y="3212976"/>
            <a:ext cx="3470595" cy="28803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</a:rPr>
              <a:t>                         A = A10</a:t>
            </a:r>
            <a:r>
              <a:rPr lang="zh-TW" altLang="en-US" b="1" dirty="0" smtClean="0">
                <a:solidFill>
                  <a:schemeClr val="tx1"/>
                </a:solidFill>
              </a:rPr>
              <a:t>                              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6" name="AutoShape 43"/>
          <p:cNvSpPr>
            <a:spLocks/>
          </p:cNvSpPr>
          <p:nvPr/>
        </p:nvSpPr>
        <p:spPr bwMode="auto">
          <a:xfrm rot="5400000">
            <a:off x="4270591" y="2418398"/>
            <a:ext cx="144014" cy="3461362"/>
          </a:xfrm>
          <a:prstGeom prst="rightBrace">
            <a:avLst>
              <a:gd name="adj1" fmla="val 75000"/>
              <a:gd name="adj2" fmla="val 4687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7" name="Rectangle 65"/>
          <p:cNvSpPr>
            <a:spLocks noChangeArrowheads="1"/>
          </p:cNvSpPr>
          <p:nvPr/>
        </p:nvSpPr>
        <p:spPr bwMode="auto">
          <a:xfrm>
            <a:off x="2611916" y="4282046"/>
            <a:ext cx="3616267" cy="33855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 b="1" dirty="0" smtClean="0"/>
              <a:t>讀入第</a:t>
            </a:r>
            <a:r>
              <a:rPr lang="en-US" altLang="zh-TW" sz="1600" b="1" dirty="0" smtClean="0">
                <a:latin typeface="+mn-lt"/>
              </a:rPr>
              <a:t>1-10</a:t>
            </a:r>
            <a:r>
              <a:rPr lang="zh-TW" altLang="en-US" sz="1600" b="1" dirty="0" smtClean="0">
                <a:latin typeface="+mn-lt"/>
              </a:rPr>
              <a:t>欄位資料→儲存</a:t>
            </a:r>
            <a:r>
              <a:rPr lang="zh-TW" altLang="en-US" sz="1600" b="1" dirty="0">
                <a:latin typeface="+mn-lt"/>
              </a:rPr>
              <a:t>到</a:t>
            </a:r>
            <a:r>
              <a:rPr lang="zh-TW" altLang="en-US" sz="1600" b="1" dirty="0" smtClean="0">
                <a:latin typeface="+mn-lt"/>
              </a:rPr>
              <a:t>變數</a:t>
            </a:r>
            <a:r>
              <a:rPr lang="en-US" altLang="zh-TW" sz="1600" b="1" dirty="0" smtClean="0">
                <a:latin typeface="+mn-lt"/>
              </a:rPr>
              <a:t>s1</a:t>
            </a:r>
            <a:r>
              <a:rPr lang="zh-TW" altLang="en-US" sz="1600" b="1" dirty="0" smtClean="0">
                <a:latin typeface="+mn-lt"/>
              </a:rPr>
              <a:t>內</a:t>
            </a:r>
            <a:endParaRPr lang="zh-TW" altLang="en-US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27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r>
              <a:rPr lang="en-US" altLang="zh-TW" sz="2800" dirty="0" smtClean="0"/>
              <a:t>Due day</a:t>
            </a:r>
          </a:p>
          <a:p>
            <a:pPr lvl="1"/>
            <a:r>
              <a:rPr lang="zh-TW" altLang="en-US" sz="2400" dirty="0" smtClean="0"/>
              <a:t>最晚</a:t>
            </a:r>
            <a:r>
              <a:rPr lang="en-US" altLang="zh-TW" sz="2400" dirty="0" smtClean="0"/>
              <a:t>11</a:t>
            </a:r>
            <a:r>
              <a:rPr lang="zh-TW" altLang="en-US" sz="2400" dirty="0" smtClean="0"/>
              <a:t>月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日</a:t>
            </a:r>
            <a:r>
              <a:rPr lang="en-US" altLang="zh-TW" sz="2400" dirty="0" smtClean="0"/>
              <a:t>(Friday)5pm</a:t>
            </a:r>
            <a:r>
              <a:rPr lang="zh-TW" altLang="en-US" sz="2400" dirty="0" smtClean="0"/>
              <a:t>前上傳至</a:t>
            </a:r>
            <a:r>
              <a:rPr lang="en-US" altLang="zh-TW" sz="2400" dirty="0" smtClean="0"/>
              <a:t>New e3</a:t>
            </a:r>
          </a:p>
          <a:p>
            <a:endParaRPr lang="en-US" altLang="zh-TW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繳交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資料如下</a:t>
            </a:r>
            <a:r>
              <a:rPr lang="zh-TW" altLang="en-US" sz="2800" dirty="0">
                <a:latin typeface="新細明體"/>
                <a:cs typeface="Calibri" panose="020F0502020204030204" pitchFamily="34" charset="0"/>
              </a:rPr>
              <a:t>：</a:t>
            </a: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TW" altLang="en-US" sz="2400" dirty="0"/>
              <a:t>程式檔 </a:t>
            </a:r>
            <a:r>
              <a:rPr lang="en-US" altLang="zh-TW" sz="2400" dirty="0"/>
              <a:t>[</a:t>
            </a:r>
            <a:r>
              <a:rPr lang="zh-TW" altLang="en-US" sz="2400" dirty="0"/>
              <a:t>檔案類型</a:t>
            </a:r>
            <a:r>
              <a:rPr lang="en-US" altLang="zh-TW" sz="2400" dirty="0"/>
              <a:t>Fortran Source</a:t>
            </a:r>
            <a:r>
              <a:rPr lang="zh-TW" altLang="en-US" sz="2400" dirty="0"/>
              <a:t> </a:t>
            </a:r>
            <a:r>
              <a:rPr lang="en-US" altLang="zh-TW" sz="2400" dirty="0"/>
              <a:t>(.f90)</a:t>
            </a:r>
            <a:r>
              <a:rPr lang="zh-TW" altLang="en-US" sz="2400" dirty="0"/>
              <a:t>檔</a:t>
            </a:r>
            <a:r>
              <a:rPr lang="en-US" altLang="zh-TW" sz="2400" dirty="0" smtClean="0"/>
              <a:t>]</a:t>
            </a:r>
          </a:p>
          <a:p>
            <a:pPr lvl="1">
              <a:buClr>
                <a:schemeClr val="tx1"/>
              </a:buClr>
            </a:pPr>
            <a:r>
              <a:rPr lang="en-US" altLang="zh-TW" sz="2400" dirty="0" smtClean="0"/>
              <a:t>Output data file</a:t>
            </a:r>
            <a:endParaRPr lang="en-US" altLang="zh-TW" sz="2400" dirty="0"/>
          </a:p>
          <a:p>
            <a:pPr marL="0" indent="0">
              <a:buNone/>
              <a:defRPr/>
            </a:pPr>
            <a:endParaRPr lang="en-US" altLang="zh-TW" sz="2800" dirty="0" smtClean="0"/>
          </a:p>
          <a:p>
            <a:pPr>
              <a:defRPr/>
            </a:pPr>
            <a:r>
              <a:rPr lang="zh-TW" altLang="en-US" sz="2800" dirty="0" smtClean="0"/>
              <a:t>程式命名</a:t>
            </a:r>
            <a:r>
              <a:rPr lang="en-US" altLang="zh-TW" sz="2800" dirty="0" smtClean="0"/>
              <a:t>(name </a:t>
            </a:r>
            <a:r>
              <a:rPr lang="en-US" altLang="zh-TW" sz="2800" dirty="0"/>
              <a:t>of </a:t>
            </a:r>
            <a:r>
              <a:rPr lang="en-US" altLang="zh-TW" sz="2800" dirty="0" smtClean="0"/>
              <a:t>program</a:t>
            </a:r>
            <a:r>
              <a:rPr lang="en-US" altLang="zh-TW" sz="2800" dirty="0">
                <a:latin typeface="新細明體"/>
                <a:ea typeface="新細明體"/>
              </a:rPr>
              <a:t>)</a:t>
            </a:r>
            <a:endParaRPr lang="en-US" altLang="zh-TW" sz="2800" dirty="0" smtClean="0">
              <a:latin typeface="新細明體"/>
              <a:ea typeface="新細明體"/>
            </a:endParaRPr>
          </a:p>
          <a:p>
            <a:pPr lvl="1">
              <a:defRPr/>
            </a:pP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作業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名稱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學</a:t>
            </a: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號</a:t>
            </a:r>
            <a:endParaRPr lang="en-US" altLang="zh-TW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以學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號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0711214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為例，則命名</a:t>
            </a: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為</a:t>
            </a:r>
            <a:r>
              <a:rPr lang="en-US" altLang="zh-TW" sz="24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PRA5</a:t>
            </a:r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0711214</a:t>
            </a:r>
            <a:endParaRPr lang="en-US" altLang="zh-TW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96463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TW" altLang="en-US" sz="2800" b="1" dirty="0" smtClean="0">
                <a:solidFill>
                  <a:srgbClr val="0000FF"/>
                </a:solidFill>
              </a:rPr>
              <a:t>程式風格</a:t>
            </a:r>
            <a:r>
              <a:rPr lang="en-US" altLang="zh-TW" sz="2800" b="1" dirty="0">
                <a:solidFill>
                  <a:srgbClr val="0000FF"/>
                </a:solidFill>
              </a:rPr>
              <a:t>(program style)</a:t>
            </a:r>
          </a:p>
          <a:p>
            <a:pPr lvl="1"/>
            <a:r>
              <a:rPr lang="zh-TW" altLang="en-US" sz="2400" dirty="0" smtClean="0"/>
              <a:t>請依據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參考資料</a:t>
            </a:r>
            <a:r>
              <a:rPr lang="zh-TW" altLang="en-US" sz="2400" b="1" dirty="0">
                <a:solidFill>
                  <a:srgbClr val="FF0000"/>
                </a:solidFill>
              </a:rPr>
              <a:t>「</a:t>
            </a:r>
            <a:r>
              <a:rPr lang="en-US" altLang="zh-TW" sz="2400" b="1" dirty="0">
                <a:solidFill>
                  <a:srgbClr val="FF0000"/>
                </a:solidFill>
              </a:rPr>
              <a:t>2</a:t>
            </a:r>
            <a:r>
              <a:rPr lang="zh-TW" altLang="en-US" sz="2400" b="1" dirty="0">
                <a:solidFill>
                  <a:srgbClr val="FF0000"/>
                </a:solidFill>
              </a:rPr>
              <a:t>程式風格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」</a:t>
            </a:r>
            <a:r>
              <a:rPr lang="zh-TW" altLang="zh-TW" sz="2400" b="1" dirty="0"/>
              <a:t>創造屬於自己的風格</a:t>
            </a:r>
            <a:r>
              <a:rPr lang="zh-TW" altLang="en-US" sz="2400" b="1" dirty="0"/>
              <a:t>，</a:t>
            </a:r>
            <a:r>
              <a:rPr lang="zh-TW" altLang="zh-TW" sz="2400" b="1" dirty="0"/>
              <a:t>讓程式更易於閱讀</a:t>
            </a:r>
            <a:r>
              <a:rPr lang="zh-TW" altLang="en-US" sz="2400" b="1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zh-TW" sz="2400" b="1" dirty="0"/>
              <a:t>易懂</a:t>
            </a:r>
            <a:r>
              <a:rPr lang="zh-TW" altLang="en-US" sz="2400" b="1" dirty="0">
                <a:latin typeface="PMingLiU" panose="02020500000000000000" pitchFamily="18" charset="-120"/>
                <a:ea typeface="PMingLiU" panose="02020500000000000000" pitchFamily="18" charset="-120"/>
              </a:rPr>
              <a:t>、除錯與</a:t>
            </a:r>
            <a:r>
              <a:rPr lang="zh-TW" altLang="en-US" sz="2400" b="1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修改</a:t>
            </a:r>
            <a:endParaRPr lang="en-US" altLang="zh-TW" sz="2400" b="1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endParaRPr lang="en-US" altLang="zh-TW" b="1" dirty="0" smtClean="0"/>
          </a:p>
          <a:p>
            <a:pPr>
              <a:buClr>
                <a:schemeClr val="tx1"/>
              </a:buClr>
            </a:pPr>
            <a:r>
              <a:rPr lang="en-US" altLang="zh-TW" sz="2800" b="1" dirty="0" smtClean="0">
                <a:solidFill>
                  <a:srgbClr val="0000FF"/>
                </a:solidFill>
              </a:rPr>
              <a:t>Pseudocode</a:t>
            </a:r>
          </a:p>
          <a:p>
            <a:pPr lvl="1">
              <a:buClr>
                <a:schemeClr val="tx1"/>
              </a:buClr>
            </a:pPr>
            <a:r>
              <a:rPr lang="zh-TW" altLang="en-US" sz="2400" b="1" dirty="0"/>
              <a:t>詳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參考</a:t>
            </a:r>
            <a:r>
              <a:rPr lang="zh-TW" altLang="en-US" sz="2400" b="1" dirty="0">
                <a:solidFill>
                  <a:srgbClr val="FF0000"/>
                </a:solidFill>
              </a:rPr>
              <a:t>資料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「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3</a:t>
            </a:r>
            <a:r>
              <a:rPr lang="zh-TW" altLang="en-US" sz="2400" b="1" dirty="0">
                <a:solidFill>
                  <a:srgbClr val="FF0000"/>
                </a:solidFill>
              </a:rPr>
              <a:t>程式設計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概念」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TW" altLang="en-US" sz="2400" dirty="0"/>
              <a:t>當問題簡單時</a:t>
            </a:r>
            <a:r>
              <a:rPr lang="zh-TW" altLang="en-US" sz="2400" dirty="0">
                <a:latin typeface="新細明體"/>
              </a:rPr>
              <a:t>，是可以不用分析問題直接寫出程式</a:t>
            </a:r>
            <a:endParaRPr lang="en-US" altLang="zh-TW" sz="2400" dirty="0">
              <a:latin typeface="新細明體"/>
            </a:endParaRPr>
          </a:p>
          <a:p>
            <a:pPr lvl="2">
              <a:defRPr/>
            </a:pPr>
            <a:r>
              <a:rPr lang="en-US" altLang="zh-TW" sz="2000" dirty="0"/>
              <a:t>ex</a:t>
            </a:r>
            <a:r>
              <a:rPr lang="zh-TW" altLang="en-US" sz="2000" dirty="0"/>
              <a:t>：求座落在</a:t>
            </a:r>
            <a:r>
              <a:rPr lang="en-US" altLang="zh-TW" sz="2000" dirty="0"/>
              <a:t>XY</a:t>
            </a:r>
            <a:r>
              <a:rPr lang="zh-TW" altLang="en-US" sz="2000" dirty="0"/>
              <a:t>平面上 </a:t>
            </a:r>
            <a:r>
              <a:rPr lang="en-US" altLang="zh-TW" sz="2000" dirty="0"/>
              <a:t>P, Q </a:t>
            </a:r>
            <a:r>
              <a:rPr lang="zh-TW" altLang="en-US" sz="2000" dirty="0"/>
              <a:t>兩點</a:t>
            </a:r>
            <a:r>
              <a:rPr lang="zh-TW" altLang="en-US" sz="2000" dirty="0" smtClean="0"/>
              <a:t>距離</a:t>
            </a:r>
            <a:endParaRPr lang="en-US" altLang="zh-TW" sz="2000" dirty="0" smtClean="0"/>
          </a:p>
          <a:p>
            <a:pPr lvl="1">
              <a:defRPr/>
            </a:pPr>
            <a:r>
              <a:rPr lang="zh-TW" altLang="en-US" sz="2400" dirty="0" smtClean="0"/>
              <a:t>但當問題越來越複雜時，就必須先分析問題並將問題分解成許多小步驟，然後再依分解之小步驟依序一步一步的運算以求得問題的結果</a:t>
            </a:r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Pseudocode)</a:t>
            </a:r>
            <a:endParaRPr lang="en-US" altLang="zh-TW" sz="2400" dirty="0" smtClean="0"/>
          </a:p>
          <a:p>
            <a:pPr lvl="2">
              <a:defRPr/>
            </a:pPr>
            <a:endParaRPr lang="en-US" altLang="zh-TW" sz="2000" dirty="0"/>
          </a:p>
          <a:p>
            <a:pPr lvl="1">
              <a:buClr>
                <a:schemeClr val="tx1"/>
              </a:buClr>
            </a:pPr>
            <a:endParaRPr lang="zh-TW" altLang="zh-TW" sz="2400" b="1" dirty="0">
              <a:solidFill>
                <a:srgbClr val="0000FF"/>
              </a:solidFill>
            </a:endParaRPr>
          </a:p>
          <a:p>
            <a:pPr>
              <a:defRPr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2723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r>
              <a:rPr lang="zh-TW" altLang="en-US" sz="2800" dirty="0"/>
              <a:t>程式</a:t>
            </a:r>
            <a:r>
              <a:rPr lang="zh-TW" altLang="en-US" sz="2800" dirty="0" smtClean="0"/>
              <a:t>說明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請寫一程式計算所讀入的每一行資料中</a:t>
            </a:r>
            <a:r>
              <a:rPr lang="en-US" altLang="zh-TW" sz="2400" dirty="0" smtClean="0"/>
              <a:t>a, b, c, d, e</a:t>
            </a:r>
            <a:r>
              <a:rPr lang="zh-TW" altLang="en-US" sz="2400" dirty="0" smtClean="0"/>
              <a:t>各出現幾次</a:t>
            </a:r>
            <a:endParaRPr lang="en-US" altLang="zh-TW" sz="2400" dirty="0" smtClean="0"/>
          </a:p>
          <a:p>
            <a:pPr lvl="2"/>
            <a:r>
              <a:rPr lang="zh-TW" altLang="en-US" sz="2000" dirty="0" smtClean="0"/>
              <a:t>判讀文字時，大寫的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和小寫的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不一樣，依此類推</a:t>
            </a:r>
            <a:endParaRPr lang="en-US" altLang="zh-TW" sz="2000" dirty="0" smtClean="0"/>
          </a:p>
          <a:p>
            <a:pPr lvl="1"/>
            <a:r>
              <a:rPr lang="zh-TW" altLang="en-US" sz="2400" dirty="0" smtClean="0"/>
              <a:t>同時，計算出輸入檔案</a:t>
            </a:r>
            <a:r>
              <a:rPr lang="en-US" altLang="zh-TW" sz="2400" dirty="0" smtClean="0"/>
              <a:t>(input data file)</a:t>
            </a:r>
            <a:r>
              <a:rPr lang="zh-TW" altLang="en-US" sz="2400" dirty="0" smtClean="0"/>
              <a:t>內</a:t>
            </a:r>
            <a:r>
              <a:rPr lang="en-US" altLang="zh-TW" sz="2400" dirty="0"/>
              <a:t>a, b, c, d, </a:t>
            </a:r>
            <a:r>
              <a:rPr lang="en-US" altLang="zh-TW" sz="2400" dirty="0" smtClean="0"/>
              <a:t>e</a:t>
            </a:r>
            <a:r>
              <a:rPr lang="zh-TW" altLang="en-US" sz="2400" dirty="0" smtClean="0"/>
              <a:t>總共各</a:t>
            </a:r>
            <a:r>
              <a:rPr lang="zh-TW" altLang="en-US" sz="2400" dirty="0"/>
              <a:t>出現幾次</a:t>
            </a:r>
            <a:endParaRPr lang="en-US" altLang="zh-TW" sz="2400" dirty="0"/>
          </a:p>
          <a:p>
            <a:pPr lvl="1"/>
            <a:endParaRPr lang="en-US" altLang="zh-TW" sz="2400" dirty="0" smtClean="0"/>
          </a:p>
          <a:p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 data file</a:t>
            </a: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zh-TW" altLang="en-US" sz="2400" b="1" dirty="0">
                <a:solidFill>
                  <a:srgbClr val="FF0000"/>
                </a:solidFill>
              </a:rPr>
              <a:t>已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提供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(input.txt)</a:t>
            </a:r>
            <a:r>
              <a:rPr lang="zh-TW" altLang="en-US" sz="2400" dirty="0" smtClean="0"/>
              <a:t>，事先不知總共有幾行資料</a:t>
            </a:r>
            <a:endParaRPr lang="en-US" altLang="zh-TW" sz="2400" dirty="0" smtClean="0"/>
          </a:p>
          <a:p>
            <a:pPr lvl="1"/>
            <a:r>
              <a:rPr lang="zh-TW" altLang="en-US" sz="2400" dirty="0"/>
              <a:t>每一行</a:t>
            </a:r>
            <a:r>
              <a:rPr lang="zh-TW" altLang="en-US" sz="2400" dirty="0" smtClean="0"/>
              <a:t>最多有</a:t>
            </a:r>
            <a:r>
              <a:rPr lang="en-US" altLang="zh-TW" sz="2400" dirty="0" smtClean="0"/>
              <a:t>100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characters(</a:t>
            </a:r>
            <a:r>
              <a:rPr lang="zh-TW" altLang="en-US" sz="2400" dirty="0" smtClean="0"/>
              <a:t>含</a:t>
            </a:r>
            <a:r>
              <a:rPr lang="en-US" altLang="zh-TW" sz="2400" dirty="0" smtClean="0"/>
              <a:t>blank</a:t>
            </a:r>
            <a:r>
              <a:rPr lang="zh-TW" altLang="en-US" sz="2400" dirty="0" smtClean="0"/>
              <a:t>等文</a:t>
            </a:r>
            <a:r>
              <a:rPr lang="zh-TW" altLang="en-US" sz="2400" dirty="0"/>
              <a:t>字</a:t>
            </a:r>
            <a:r>
              <a:rPr lang="en-US" altLang="zh-TW" sz="2400" dirty="0" smtClean="0"/>
              <a:t>)</a:t>
            </a:r>
          </a:p>
          <a:p>
            <a:pPr marL="0" indent="0">
              <a:buNone/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5343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r>
              <a:rPr lang="zh-TW" altLang="en-US" sz="2800" dirty="0"/>
              <a:t>要求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必須用</a:t>
            </a:r>
            <a:r>
              <a:rPr lang="en-US" altLang="zh-TW" sz="2400" dirty="0" smtClean="0"/>
              <a:t>whole </a:t>
            </a:r>
            <a:r>
              <a:rPr lang="en-US" altLang="zh-TW" sz="2400" dirty="0"/>
              <a:t>program</a:t>
            </a:r>
            <a:r>
              <a:rPr lang="zh-TW" altLang="en-US" sz="2400" dirty="0"/>
              <a:t>架構</a:t>
            </a:r>
            <a:r>
              <a:rPr lang="en-US" altLang="zh-TW" sz="2400" dirty="0"/>
              <a:t>(</a:t>
            </a:r>
            <a:r>
              <a:rPr lang="zh-TW" altLang="en-US" sz="2400" dirty="0"/>
              <a:t>詳參考資料「</a:t>
            </a:r>
            <a:r>
              <a:rPr lang="en-US" altLang="zh-TW" sz="2400" dirty="0"/>
              <a:t>4</a:t>
            </a:r>
            <a:r>
              <a:rPr lang="zh-TW" altLang="en-US" sz="2400" dirty="0"/>
              <a:t>完整程式</a:t>
            </a:r>
            <a:r>
              <a:rPr lang="en-US" altLang="zh-TW" sz="2400" dirty="0"/>
              <a:t>1</a:t>
            </a:r>
            <a:r>
              <a:rPr lang="zh-TW" altLang="en-US" sz="2400" dirty="0"/>
              <a:t> 」</a:t>
            </a:r>
            <a:r>
              <a:rPr lang="en-US" altLang="zh-TW" sz="2400" dirty="0"/>
              <a:t>)</a:t>
            </a:r>
            <a:r>
              <a:rPr lang="zh-TW" altLang="en-US" sz="2400" dirty="0"/>
              <a:t>撰寫</a:t>
            </a:r>
            <a:r>
              <a:rPr lang="zh-TW" altLang="en-US" sz="2400" dirty="0" smtClean="0"/>
              <a:t>程式</a:t>
            </a:r>
            <a:endParaRPr lang="en-US" altLang="zh-TW" sz="2400" dirty="0" smtClean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altLang="zh-TW" sz="2400" b="1" dirty="0">
                <a:solidFill>
                  <a:srgbClr val="FF0000"/>
                </a:solidFill>
              </a:rPr>
              <a:t>main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program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只能有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zh-TW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指令</a:t>
            </a:r>
            <a:r>
              <a:rPr lang="zh-TW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及呼叫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zh-TW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subroutine</a:t>
            </a:r>
            <a:r>
              <a:rPr lang="zh-TW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執行之指令</a:t>
            </a:r>
            <a:endParaRPr lang="en-US" altLang="zh-TW" sz="24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zh-TW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ex: use </a:t>
            </a:r>
            <a:r>
              <a:rPr lang="en-US" altLang="zh-TW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  <a:r>
              <a:rPr lang="zh-TW" alt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call</a:t>
            </a:r>
            <a:r>
              <a:rPr lang="zh-TW" alt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  <a:endParaRPr lang="en-US" altLang="zh-TW" sz="2000" b="1" dirty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zh-TW" altLang="en-US" sz="2400" dirty="0" smtClean="0"/>
              <a:t>檔案輸出輸入</a:t>
            </a:r>
            <a:endParaRPr lang="en-US" altLang="zh-TW" sz="2400" dirty="0" smtClean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zh-TW" altLang="en-US" sz="2400" b="1" dirty="0" smtClean="0">
                <a:solidFill>
                  <a:srgbClr val="FF0000"/>
                </a:solidFill>
              </a:rPr>
              <a:t>格式化輸出</a:t>
            </a:r>
            <a:r>
              <a:rPr lang="en-US" altLang="zh-TW" sz="2400" dirty="0"/>
              <a:t>(</a:t>
            </a:r>
            <a:r>
              <a:rPr lang="zh-TW" altLang="en-US" sz="2400" dirty="0"/>
              <a:t>詳講義「 </a:t>
            </a:r>
            <a:r>
              <a:rPr lang="en-US" altLang="zh-TW" sz="2400" dirty="0"/>
              <a:t>8</a:t>
            </a:r>
            <a:r>
              <a:rPr lang="zh-TW" altLang="en-US" sz="2400" dirty="0"/>
              <a:t>格式化輸出輸入及文字</a:t>
            </a:r>
            <a:r>
              <a:rPr lang="zh-TW" altLang="en-US" sz="2400" dirty="0" smtClean="0"/>
              <a:t>操作」</a:t>
            </a:r>
            <a:r>
              <a:rPr lang="en-US" altLang="zh-TW" sz="2400" dirty="0" smtClean="0"/>
              <a:t>)</a:t>
            </a:r>
            <a:endParaRPr lang="en-US" altLang="zh-TW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507288" cy="5661328"/>
          </a:xfrm>
        </p:spPr>
        <p:txBody>
          <a:bodyPr/>
          <a:lstStyle/>
          <a:p>
            <a:r>
              <a:rPr lang="zh-TW" altLang="en-US" sz="2800" dirty="0" smtClean="0"/>
              <a:t>提</a:t>
            </a:r>
            <a:r>
              <a:rPr lang="zh-TW" altLang="en-US" sz="2800" dirty="0"/>
              <a:t>示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文字變數宣告</a:t>
            </a:r>
            <a:endParaRPr lang="en-US" altLang="zh-TW" sz="2400" dirty="0" smtClean="0"/>
          </a:p>
          <a:p>
            <a:pPr lvl="2">
              <a:buClr>
                <a:schemeClr val="tx1"/>
              </a:buClr>
            </a:pPr>
            <a:r>
              <a:rPr lang="en-US" altLang="zh-TW" sz="2400" b="1" dirty="0" smtClean="0">
                <a:solidFill>
                  <a:srgbClr val="0033CC"/>
                </a:solidFill>
              </a:rPr>
              <a:t>character(</a:t>
            </a:r>
            <a:r>
              <a:rPr lang="en-US" altLang="zh-TW" sz="2400" b="1" dirty="0" err="1" smtClean="0">
                <a:solidFill>
                  <a:srgbClr val="0033CC"/>
                </a:solidFill>
              </a:rPr>
              <a:t>len</a:t>
            </a:r>
            <a:r>
              <a:rPr lang="en-US" altLang="zh-TW" sz="2400" b="1" dirty="0" smtClean="0">
                <a:solidFill>
                  <a:srgbClr val="0033CC"/>
                </a:solidFill>
              </a:rPr>
              <a:t> </a:t>
            </a:r>
            <a:r>
              <a:rPr lang="en-US" altLang="zh-TW" sz="2400" b="1" dirty="0">
                <a:solidFill>
                  <a:srgbClr val="0033CC"/>
                </a:solidFill>
              </a:rPr>
              <a:t>= </a:t>
            </a:r>
            <a:r>
              <a:rPr lang="en-US" altLang="zh-TW" sz="2400" b="1" dirty="0" smtClean="0">
                <a:solidFill>
                  <a:srgbClr val="0033CC"/>
                </a:solidFill>
              </a:rPr>
              <a:t>100) </a:t>
            </a:r>
            <a:r>
              <a:rPr lang="en-US" altLang="zh-TW" sz="2400" dirty="0"/>
              <a:t>:: </a:t>
            </a:r>
            <a:r>
              <a:rPr lang="en-US" altLang="zh-TW" sz="2400" dirty="0" err="1"/>
              <a:t>str</a:t>
            </a:r>
            <a:r>
              <a:rPr lang="en-US" altLang="zh-TW" sz="2400" dirty="0"/>
              <a:t>    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! </a:t>
            </a:r>
            <a:r>
              <a:rPr lang="zh-TW" altLang="zh-TW" sz="2400" dirty="0"/>
              <a:t>文字變數</a:t>
            </a:r>
            <a:r>
              <a:rPr lang="en-US" altLang="zh-TW" sz="2400" dirty="0"/>
              <a:t>(</a:t>
            </a:r>
            <a:r>
              <a:rPr lang="zh-TW" altLang="en-US" sz="2400" dirty="0" smtClean="0"/>
              <a:t>儲存</a:t>
            </a:r>
            <a:r>
              <a:rPr lang="en-US" altLang="zh-TW" sz="2400" dirty="0" smtClean="0"/>
              <a:t>100</a:t>
            </a:r>
            <a:r>
              <a:rPr lang="zh-TW" altLang="en-US" sz="2400" dirty="0"/>
              <a:t>個文字</a:t>
            </a:r>
            <a:r>
              <a:rPr lang="en-US" altLang="zh-TW" sz="2400" dirty="0" smtClean="0"/>
              <a:t>)</a:t>
            </a:r>
          </a:p>
          <a:p>
            <a:pPr lvl="2">
              <a:buClr>
                <a:schemeClr val="tx1"/>
              </a:buClr>
            </a:pPr>
            <a:r>
              <a:rPr lang="en-US" altLang="zh-TW" sz="2400" b="1" dirty="0" smtClean="0">
                <a:solidFill>
                  <a:srgbClr val="0033CC"/>
                </a:solidFill>
              </a:rPr>
              <a:t>character</a:t>
            </a:r>
            <a:r>
              <a:rPr lang="en-US" altLang="zh-TW" sz="2400" dirty="0"/>
              <a:t>:: str1 </a:t>
            </a:r>
            <a:r>
              <a:rPr lang="en-US" altLang="zh-TW" sz="2400" dirty="0" smtClean="0"/>
              <a:t>         </a:t>
            </a:r>
            <a:r>
              <a:rPr lang="zh-TW" altLang="en-US" sz="2400" dirty="0" smtClean="0"/>
              <a:t>           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! </a:t>
            </a:r>
            <a:r>
              <a:rPr lang="zh-TW" altLang="zh-TW" sz="2400" dirty="0"/>
              <a:t>文字變數</a:t>
            </a:r>
            <a:r>
              <a:rPr lang="en-US" altLang="zh-TW" sz="2400" dirty="0"/>
              <a:t>(</a:t>
            </a:r>
            <a:r>
              <a:rPr lang="zh-TW" altLang="en-US" sz="2400" dirty="0"/>
              <a:t>儲存</a:t>
            </a:r>
            <a:r>
              <a:rPr lang="en-US" altLang="zh-TW" sz="2400" dirty="0"/>
              <a:t>1</a:t>
            </a:r>
            <a:r>
              <a:rPr lang="zh-TW" altLang="en-US" sz="2400" dirty="0"/>
              <a:t>個文字</a:t>
            </a:r>
            <a:r>
              <a:rPr lang="en-US" altLang="zh-TW" sz="2400" dirty="0" smtClean="0"/>
              <a:t>)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zh-TW" altLang="en-US" sz="2400" dirty="0" smtClean="0"/>
              <a:t>參考資料</a:t>
            </a:r>
            <a:r>
              <a:rPr lang="en-US" altLang="zh-TW" sz="2400" dirty="0"/>
              <a:t>6</a:t>
            </a:r>
            <a:r>
              <a:rPr lang="zh-TW" altLang="en-US" sz="2400" dirty="0"/>
              <a:t>檔案輸出入與</a:t>
            </a:r>
            <a:r>
              <a:rPr lang="en-US" altLang="zh-TW" sz="2400" dirty="0" err="1" smtClean="0"/>
              <a:t>derived_data_type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7format</a:t>
            </a:r>
            <a:r>
              <a:rPr lang="zh-TW" altLang="en-US" sz="2400" dirty="0"/>
              <a:t>例題、</a:t>
            </a:r>
            <a:r>
              <a:rPr lang="en-US" altLang="zh-TW" sz="2400" dirty="0" smtClean="0"/>
              <a:t>8branch</a:t>
            </a:r>
            <a:r>
              <a:rPr lang="zh-TW" altLang="en-US" sz="2400" dirty="0" smtClean="0"/>
              <a:t>內容具參考性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32014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865292" y="1844824"/>
            <a:ext cx="1828800" cy="731534"/>
          </a:xfrm>
          <a:prstGeom prst="rect">
            <a:avLst/>
          </a:prstGeom>
          <a:solidFill>
            <a:srgbClr val="FFFFCC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b="1" dirty="0" smtClean="0">
                <a:solidFill>
                  <a:schemeClr val="tx1"/>
                </a:solidFill>
              </a:rPr>
              <a:t>每一行</a:t>
            </a:r>
            <a:r>
              <a:rPr lang="en-US" altLang="zh-TW" dirty="0">
                <a:solidFill>
                  <a:schemeClr val="tx1"/>
                </a:solidFill>
              </a:rPr>
              <a:t>a, b, c, d, </a:t>
            </a:r>
            <a:r>
              <a:rPr lang="en-US" altLang="zh-TW" dirty="0" smtClean="0">
                <a:solidFill>
                  <a:schemeClr val="tx1"/>
                </a:solidFill>
              </a:rPr>
              <a:t>e</a:t>
            </a:r>
            <a:r>
              <a:rPr lang="zh-TW" altLang="en-US" b="1" dirty="0">
                <a:solidFill>
                  <a:schemeClr val="tx1"/>
                </a:solidFill>
              </a:rPr>
              <a:t>出現的次數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zh-TW" altLang="en-US" sz="2800" dirty="0" smtClean="0">
                <a:latin typeface="新細明體"/>
                <a:ea typeface="新細明體"/>
                <a:cs typeface="Calibri" panose="020F0502020204030204" pitchFamily="34" charset="0"/>
              </a:rPr>
              <a:t>：</a:t>
            </a:r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 data</a:t>
            </a:r>
          </a:p>
        </p:txBody>
      </p:sp>
      <p:sp>
        <p:nvSpPr>
          <p:cNvPr id="7" name="矩形 6"/>
          <p:cNvSpPr/>
          <p:nvPr/>
        </p:nvSpPr>
        <p:spPr>
          <a:xfrm>
            <a:off x="6873953" y="2616997"/>
            <a:ext cx="1295400" cy="324323"/>
          </a:xfrm>
          <a:prstGeom prst="rect">
            <a:avLst/>
          </a:prstGeom>
          <a:solidFill>
            <a:srgbClr val="FFFFCC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b="1" dirty="0" smtClean="0">
                <a:solidFill>
                  <a:schemeClr val="tx1"/>
                </a:solidFill>
              </a:rPr>
              <a:t>合計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>
            <a:stCxn id="7" idx="1"/>
          </p:cNvCxnSpPr>
          <p:nvPr/>
        </p:nvCxnSpPr>
        <p:spPr>
          <a:xfrm flipH="1">
            <a:off x="6528635" y="2779159"/>
            <a:ext cx="360000" cy="684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563888" y="3356992"/>
            <a:ext cx="1490662" cy="609600"/>
          </a:xfrm>
          <a:prstGeom prst="rect">
            <a:avLst/>
          </a:prstGeom>
          <a:solidFill>
            <a:srgbClr val="FFFFCC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600" b="1" dirty="0" smtClean="0">
                <a:solidFill>
                  <a:schemeClr val="tx1"/>
                </a:solidFill>
              </a:rPr>
              <a:t>格式化輸出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816" y="1381352"/>
            <a:ext cx="4781033" cy="1643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右大括弧 1"/>
          <p:cNvSpPr/>
          <p:nvPr/>
        </p:nvSpPr>
        <p:spPr>
          <a:xfrm>
            <a:off x="6177280" y="1778000"/>
            <a:ext cx="266929" cy="86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12" idx="1"/>
          </p:cNvCxnSpPr>
          <p:nvPr/>
        </p:nvCxnSpPr>
        <p:spPr>
          <a:xfrm flipH="1" flipV="1">
            <a:off x="6497892" y="2209801"/>
            <a:ext cx="360000" cy="7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9" idx="0"/>
          </p:cNvCxnSpPr>
          <p:nvPr/>
        </p:nvCxnSpPr>
        <p:spPr>
          <a:xfrm flipV="1">
            <a:off x="4309219" y="3025093"/>
            <a:ext cx="0" cy="3318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8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58674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defRPr/>
            </a:pPr>
            <a:r>
              <a:rPr lang="zh-TW" altLang="en-US" b="1" dirty="0">
                <a:solidFill>
                  <a:srgbClr val="0000FF"/>
                </a:solidFill>
              </a:rPr>
              <a:t>資料輸入</a:t>
            </a:r>
            <a:r>
              <a:rPr lang="zh-TW" altLang="en-US" dirty="0">
                <a:solidFill>
                  <a:srgbClr val="0000FF"/>
                </a:solidFill>
              </a:rPr>
              <a:t>以</a:t>
            </a:r>
            <a:r>
              <a:rPr lang="en-US" altLang="zh-TW" b="1" dirty="0">
                <a:solidFill>
                  <a:srgbClr val="0000FF"/>
                </a:solidFill>
              </a:rPr>
              <a:t>free format</a:t>
            </a:r>
            <a:r>
              <a:rPr lang="zh-TW" altLang="en-US" dirty="0">
                <a:solidFill>
                  <a:srgbClr val="0000FF"/>
                </a:solidFill>
              </a:rPr>
              <a:t>為主</a:t>
            </a:r>
          </a:p>
          <a:p>
            <a:pPr lvl="1">
              <a:defRPr/>
            </a:pPr>
            <a:r>
              <a:rPr lang="en-US" altLang="zh-TW" dirty="0"/>
              <a:t>Free format</a:t>
            </a:r>
            <a:r>
              <a:rPr lang="zh-TW" altLang="zh-TW" dirty="0"/>
              <a:t>用</a:t>
            </a:r>
            <a:r>
              <a:rPr lang="zh-TW" altLang="zh-TW" b="1" dirty="0">
                <a:solidFill>
                  <a:srgbClr val="FF0000"/>
                </a:solidFill>
              </a:rPr>
              <a:t>逗號</a:t>
            </a:r>
            <a:r>
              <a:rPr lang="zh-TW" altLang="zh-TW" dirty="0"/>
              <a:t>或</a:t>
            </a:r>
            <a:r>
              <a:rPr lang="zh-TW" altLang="zh-TW" b="1" dirty="0">
                <a:solidFill>
                  <a:srgbClr val="FF0000"/>
                </a:solidFill>
              </a:rPr>
              <a:t>空格</a:t>
            </a:r>
            <a:r>
              <a:rPr lang="zh-TW" altLang="en-US" dirty="0"/>
              <a:t>來</a:t>
            </a:r>
            <a:r>
              <a:rPr lang="zh-TW" altLang="zh-TW" dirty="0"/>
              <a:t>區隔輸入之</a:t>
            </a:r>
            <a:r>
              <a:rPr lang="zh-TW" altLang="zh-TW" dirty="0" smtClean="0"/>
              <a:t>資料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ex</a:t>
            </a:r>
            <a:r>
              <a:rPr lang="zh-TW" altLang="en-US" dirty="0" smtClean="0">
                <a:latin typeface="新細明體"/>
                <a:ea typeface="新細明體"/>
              </a:rPr>
              <a:t>：</a:t>
            </a:r>
            <a:endParaRPr lang="en-US" altLang="zh-TW" dirty="0" smtClean="0">
              <a:latin typeface="新細明體"/>
              <a:ea typeface="新細明體"/>
            </a:endParaRPr>
          </a:p>
          <a:p>
            <a:pPr marL="914400" lvl="2" indent="0">
              <a:buNone/>
              <a:defRPr/>
            </a:pPr>
            <a:r>
              <a:rPr lang="en-US" altLang="zh-TW" dirty="0">
                <a:latin typeface="新細明體"/>
                <a:ea typeface="新細明體"/>
              </a:rPr>
              <a:t> </a:t>
            </a:r>
            <a:r>
              <a:rPr lang="en-US" altLang="zh-TW" dirty="0" smtClean="0">
                <a:latin typeface="新細明體"/>
                <a:ea typeface="新細明體"/>
              </a:rPr>
              <a:t>   </a:t>
            </a:r>
            <a:r>
              <a:rPr lang="en-US" altLang="zh-TW" sz="2200" dirty="0"/>
              <a:t>real :: distance, speed</a:t>
            </a:r>
            <a:endParaRPr lang="en-US" altLang="zh-TW" sz="2200" dirty="0" smtClean="0">
              <a:latin typeface="新細明體"/>
              <a:ea typeface="新細明體"/>
            </a:endParaRPr>
          </a:p>
          <a:p>
            <a:pPr marL="914400" lvl="2" indent="0">
              <a:buNone/>
              <a:defRPr/>
            </a:pPr>
            <a:r>
              <a:rPr lang="en-US" altLang="zh-TW" sz="2200" dirty="0">
                <a:latin typeface="新細明體"/>
                <a:ea typeface="新細明體"/>
              </a:rPr>
              <a:t> </a:t>
            </a:r>
            <a:r>
              <a:rPr lang="en-US" altLang="zh-TW" sz="2200" dirty="0" smtClean="0">
                <a:latin typeface="新細明體"/>
                <a:ea typeface="新細明體"/>
              </a:rPr>
              <a:t>   </a:t>
            </a:r>
            <a:r>
              <a:rPr lang="en-US" altLang="zh-TW" sz="2200" dirty="0" smtClean="0"/>
              <a:t>read(10</a:t>
            </a:r>
            <a:r>
              <a:rPr lang="en-US" altLang="zh-TW" sz="2200" dirty="0"/>
              <a:t>, *) </a:t>
            </a:r>
            <a:r>
              <a:rPr lang="en-US" altLang="zh-TW" sz="2200" dirty="0" smtClean="0"/>
              <a:t>distance, speed</a:t>
            </a:r>
            <a:endParaRPr lang="en-US" altLang="zh-TW" sz="2200" b="1" dirty="0" smtClean="0"/>
          </a:p>
          <a:p>
            <a:pPr>
              <a:spcBef>
                <a:spcPts val="1800"/>
              </a:spcBef>
              <a:defRPr/>
            </a:pPr>
            <a:r>
              <a:rPr lang="zh-TW" altLang="en-US" b="1" dirty="0" smtClean="0"/>
              <a:t>但</a:t>
            </a:r>
            <a:r>
              <a:rPr lang="en-US" altLang="zh-TW" b="1" dirty="0" smtClean="0">
                <a:solidFill>
                  <a:srgbClr val="0000FF"/>
                </a:solidFill>
              </a:rPr>
              <a:t>character</a:t>
            </a:r>
            <a:r>
              <a:rPr lang="zh-TW" altLang="en-US" b="1" dirty="0">
                <a:solidFill>
                  <a:srgbClr val="0000FF"/>
                </a:solidFill>
              </a:rPr>
              <a:t>變數以格式化</a:t>
            </a:r>
            <a:r>
              <a:rPr lang="zh-TW" altLang="en-US" b="1" dirty="0" smtClean="0">
                <a:solidFill>
                  <a:srgbClr val="0000FF"/>
                </a:solidFill>
              </a:rPr>
              <a:t>輸入為主</a:t>
            </a:r>
            <a:endParaRPr lang="en-US" altLang="zh-TW" b="1" dirty="0" smtClean="0">
              <a:solidFill>
                <a:srgbClr val="0000FF"/>
              </a:solidFill>
            </a:endParaRPr>
          </a:p>
          <a:p>
            <a:pPr lvl="1">
              <a:buClr>
                <a:schemeClr val="tx1"/>
              </a:buClr>
              <a:defRPr/>
            </a:pPr>
            <a:r>
              <a:rPr lang="zh-TW" altLang="en-US" dirty="0" smtClean="0">
                <a:solidFill>
                  <a:srgbClr val="FF0000"/>
                </a:solidFill>
              </a:rPr>
              <a:t>利用</a:t>
            </a:r>
            <a:r>
              <a:rPr lang="en-US" altLang="zh-TW" b="1" dirty="0" smtClean="0">
                <a:solidFill>
                  <a:srgbClr val="FF0000"/>
                </a:solidFill>
              </a:rPr>
              <a:t>read</a:t>
            </a:r>
            <a:r>
              <a:rPr lang="zh-TW" altLang="en-US" b="1" dirty="0" smtClean="0">
                <a:solidFill>
                  <a:srgbClr val="FF0000"/>
                </a:solidFill>
              </a:rPr>
              <a:t>指令</a:t>
            </a:r>
            <a:r>
              <a:rPr lang="zh-TW" altLang="en-US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（</a:t>
            </a:r>
            <a:r>
              <a:rPr lang="en-US" altLang="zh-TW" b="1" dirty="0">
                <a:solidFill>
                  <a:srgbClr val="FF0000"/>
                </a:solidFill>
              </a:rPr>
              <a:t>A</a:t>
            </a:r>
            <a:r>
              <a:rPr lang="zh-TW" altLang="en-US" b="1" dirty="0">
                <a:solidFill>
                  <a:srgbClr val="FF0000"/>
                </a:solidFill>
              </a:rPr>
              <a:t>格式</a:t>
            </a:r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）</a:t>
            </a:r>
            <a:r>
              <a:rPr lang="zh-TW" altLang="en-US" dirty="0" smtClean="0">
                <a:solidFill>
                  <a:srgbClr val="FF0000"/>
                </a:solidFill>
              </a:rPr>
              <a:t>設定</a:t>
            </a:r>
            <a:r>
              <a:rPr lang="en-US" altLang="zh-TW" dirty="0">
                <a:solidFill>
                  <a:srgbClr val="FF0000"/>
                </a:solidFill>
              </a:rPr>
              <a:t>character</a:t>
            </a:r>
            <a:r>
              <a:rPr lang="zh-TW" altLang="en-US" dirty="0">
                <a:solidFill>
                  <a:srgbClr val="FF0000"/>
                </a:solidFill>
              </a:rPr>
              <a:t>變數</a:t>
            </a:r>
            <a:r>
              <a:rPr lang="zh-TW" altLang="en-US" dirty="0" smtClean="0">
                <a:solidFill>
                  <a:srgbClr val="FF0000"/>
                </a:solidFill>
              </a:rPr>
              <a:t>資料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en-US" altLang="zh-TW" dirty="0" smtClean="0"/>
              <a:t>ex</a:t>
            </a:r>
            <a:r>
              <a:rPr lang="zh-TW" altLang="en-US" dirty="0" smtClean="0">
                <a:latin typeface="新細明體"/>
                <a:ea typeface="新細明體"/>
              </a:rPr>
              <a:t>：</a:t>
            </a:r>
            <a:endParaRPr lang="en-US" altLang="zh-TW" dirty="0" smtClean="0">
              <a:latin typeface="新細明體"/>
              <a:ea typeface="新細明體"/>
            </a:endParaRPr>
          </a:p>
          <a:p>
            <a:pPr marL="914400" lvl="2" indent="0">
              <a:buNone/>
              <a:defRPr/>
            </a:pPr>
            <a:r>
              <a:rPr lang="en-US" altLang="zh-TW" dirty="0">
                <a:latin typeface="新細明體"/>
                <a:ea typeface="新細明體"/>
              </a:rPr>
              <a:t> </a:t>
            </a:r>
            <a:r>
              <a:rPr lang="en-US" altLang="zh-TW" dirty="0" smtClean="0">
                <a:latin typeface="新細明體"/>
                <a:ea typeface="新細明體"/>
              </a:rPr>
              <a:t>   </a:t>
            </a:r>
            <a:r>
              <a:rPr lang="en-US" altLang="zh-TW" sz="2200" dirty="0" smtClean="0"/>
              <a:t>character(</a:t>
            </a:r>
            <a:r>
              <a:rPr lang="en-US" altLang="zh-TW" sz="2200" dirty="0" err="1" smtClean="0"/>
              <a:t>len</a:t>
            </a:r>
            <a:r>
              <a:rPr lang="en-US" altLang="zh-TW" sz="2200" dirty="0" smtClean="0"/>
              <a:t>=20</a:t>
            </a:r>
            <a:r>
              <a:rPr lang="en-US" altLang="zh-TW" sz="2200" dirty="0"/>
              <a:t>) </a:t>
            </a:r>
            <a:r>
              <a:rPr lang="en-US" altLang="zh-TW" sz="2200" dirty="0" smtClean="0"/>
              <a:t>:: s1</a:t>
            </a:r>
            <a:r>
              <a:rPr lang="en-US" altLang="zh-TW" sz="2200" dirty="0"/>
              <a:t>, </a:t>
            </a:r>
            <a:r>
              <a:rPr lang="en-US" altLang="zh-TW" sz="2200" dirty="0" smtClean="0"/>
              <a:t>s2</a:t>
            </a:r>
          </a:p>
          <a:p>
            <a:pPr marL="914400" lvl="2" indent="0">
              <a:buNone/>
              <a:defRPr/>
            </a:pPr>
            <a:r>
              <a:rPr lang="en-US" altLang="zh-TW" sz="2200" dirty="0" smtClean="0"/>
              <a:t>     character(</a:t>
            </a:r>
            <a:r>
              <a:rPr lang="en-US" altLang="zh-TW" sz="2200" dirty="0" err="1" smtClean="0"/>
              <a:t>len</a:t>
            </a:r>
            <a:r>
              <a:rPr lang="en-US" altLang="zh-TW" sz="2200" dirty="0" smtClean="0"/>
              <a:t>=10</a:t>
            </a:r>
            <a:r>
              <a:rPr lang="en-US" altLang="zh-TW" sz="2200" dirty="0"/>
              <a:t>) :: </a:t>
            </a:r>
            <a:r>
              <a:rPr lang="en-US" altLang="zh-TW" sz="2200" dirty="0" smtClean="0"/>
              <a:t>s3 </a:t>
            </a:r>
            <a:endParaRPr lang="en-US" altLang="zh-TW" sz="2200" dirty="0"/>
          </a:p>
          <a:p>
            <a:pPr marL="914400" lvl="2" indent="0">
              <a:buNone/>
              <a:defRPr/>
            </a:pPr>
            <a:r>
              <a:rPr lang="en-US" altLang="zh-TW" sz="2200" dirty="0" smtClean="0"/>
              <a:t>     read</a:t>
            </a:r>
            <a:r>
              <a:rPr lang="en-US" altLang="zh-TW" sz="2200" dirty="0"/>
              <a:t>(*, </a:t>
            </a:r>
            <a:r>
              <a:rPr lang="en-US" altLang="zh-TW" sz="2200" dirty="0">
                <a:cs typeface="Arial" charset="0"/>
              </a:rPr>
              <a:t>'</a:t>
            </a:r>
            <a:r>
              <a:rPr lang="en-US" altLang="zh-TW" sz="2200" dirty="0"/>
              <a:t>(</a:t>
            </a:r>
            <a:r>
              <a:rPr lang="en-US" altLang="zh-TW" sz="2200" dirty="0" smtClean="0">
                <a:solidFill>
                  <a:srgbClr val="FF0000"/>
                </a:solidFill>
              </a:rPr>
              <a:t>A20, A</a:t>
            </a:r>
            <a:r>
              <a:rPr lang="en-US" altLang="zh-TW" sz="2200" dirty="0" smtClean="0"/>
              <a:t>)</a:t>
            </a:r>
            <a:r>
              <a:rPr lang="en-US" altLang="zh-TW" sz="2200" dirty="0" smtClean="0">
                <a:cs typeface="Arial" charset="0"/>
              </a:rPr>
              <a:t>'</a:t>
            </a:r>
            <a:r>
              <a:rPr lang="en-US" altLang="zh-TW" sz="2200" dirty="0" smtClean="0"/>
              <a:t>)s1, s2</a:t>
            </a:r>
          </a:p>
          <a:p>
            <a:pPr marL="914400" lvl="2" indent="0">
              <a:buNone/>
              <a:defRPr/>
            </a:pPr>
            <a:r>
              <a:rPr lang="en-US" altLang="zh-TW" sz="2200" dirty="0" smtClean="0"/>
              <a:t>     read</a:t>
            </a:r>
            <a:r>
              <a:rPr lang="en-US" altLang="zh-TW" sz="2200" dirty="0"/>
              <a:t>(*, </a:t>
            </a:r>
            <a:r>
              <a:rPr lang="en-US" altLang="zh-TW" sz="2200" dirty="0">
                <a:cs typeface="Arial" charset="0"/>
              </a:rPr>
              <a:t>'</a:t>
            </a:r>
            <a:r>
              <a:rPr lang="en-US" altLang="zh-TW" sz="2200" dirty="0"/>
              <a:t>(</a:t>
            </a:r>
            <a:r>
              <a:rPr lang="en-US" altLang="zh-TW" sz="2200" dirty="0" smtClean="0">
                <a:solidFill>
                  <a:srgbClr val="FF0000"/>
                </a:solidFill>
              </a:rPr>
              <a:t>A</a:t>
            </a:r>
            <a:r>
              <a:rPr lang="en-US" altLang="zh-TW" sz="2200" dirty="0" smtClean="0"/>
              <a:t>)</a:t>
            </a:r>
            <a:r>
              <a:rPr lang="en-US" altLang="zh-TW" sz="2200" dirty="0" smtClean="0">
                <a:cs typeface="Arial" charset="0"/>
              </a:rPr>
              <a:t>'</a:t>
            </a:r>
            <a:r>
              <a:rPr lang="en-US" altLang="zh-TW" sz="2200" dirty="0" smtClean="0"/>
              <a:t>)s3</a:t>
            </a:r>
            <a:endParaRPr lang="en-US" altLang="zh-TW" sz="22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41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001000" cy="2971800"/>
          </a:xfrm>
          <a:noFill/>
        </p:spPr>
        <p:txBody>
          <a:bodyPr/>
          <a:lstStyle/>
          <a:p>
            <a:pPr marL="0" indent="0" eaLnBrk="1" hangingPunct="1">
              <a:buNone/>
            </a:pPr>
            <a:r>
              <a:rPr lang="zh-TW" altLang="en-US" sz="2400" dirty="0" smtClean="0"/>
              <a:t>     </a:t>
            </a:r>
            <a:r>
              <a:rPr lang="en-US" altLang="zh-TW" sz="2400" dirty="0" smtClean="0"/>
              <a:t>Program example</a:t>
            </a:r>
          </a:p>
          <a:p>
            <a:pPr marL="0" indent="0" eaLnBrk="1" hangingPunct="1">
              <a:buNone/>
            </a:pPr>
            <a:r>
              <a:rPr lang="zh-TW" altLang="en-US" sz="2400" dirty="0" smtClean="0"/>
              <a:t>     </a:t>
            </a:r>
            <a:r>
              <a:rPr lang="en-US" altLang="zh-TW" sz="2400" dirty="0" smtClean="0"/>
              <a:t>   </a:t>
            </a:r>
            <a:r>
              <a:rPr lang="en-US" altLang="zh-TW" sz="2400" dirty="0" smtClean="0">
                <a:solidFill>
                  <a:srgbClr val="FF0000"/>
                </a:solidFill>
              </a:rPr>
              <a:t>implicit none</a:t>
            </a:r>
          </a:p>
          <a:p>
            <a:pPr marL="0" indent="0" eaLnBrk="1" hangingPunct="1">
              <a:buNone/>
            </a:pPr>
            <a:r>
              <a:rPr lang="zh-TW" altLang="en-US" sz="2400" dirty="0" smtClean="0"/>
              <a:t>     </a:t>
            </a:r>
            <a:r>
              <a:rPr lang="en-US" altLang="zh-TW" sz="2400" dirty="0" smtClean="0"/>
              <a:t>   character(</a:t>
            </a:r>
            <a:r>
              <a:rPr lang="en-US" altLang="zh-TW" sz="2400" dirty="0" err="1" smtClean="0"/>
              <a:t>len</a:t>
            </a:r>
            <a:r>
              <a:rPr lang="en-US" altLang="zh-TW" sz="2400" dirty="0" smtClean="0"/>
              <a:t>=80) :: a</a:t>
            </a:r>
            <a:endParaRPr lang="zh-TW" altLang="en-US" sz="2400" dirty="0" smtClean="0"/>
          </a:p>
          <a:p>
            <a:pPr marL="0" indent="0" eaLnBrk="1" hangingPunct="1">
              <a:buNone/>
            </a:pPr>
            <a:r>
              <a:rPr lang="zh-TW" altLang="en-US" sz="2400" dirty="0" smtClean="0"/>
              <a:t>        </a:t>
            </a:r>
            <a:r>
              <a:rPr lang="en-US" altLang="zh-TW" sz="2400" dirty="0" smtClean="0"/>
              <a:t>read(*,</a:t>
            </a:r>
            <a:r>
              <a:rPr lang="en-US" altLang="zh-TW" sz="2400" dirty="0" smtClean="0">
                <a:solidFill>
                  <a:srgbClr val="FF0000"/>
                </a:solidFill>
              </a:rPr>
              <a:t>*</a:t>
            </a:r>
            <a:r>
              <a:rPr lang="en-US" altLang="zh-TW" sz="2400" dirty="0" smtClean="0"/>
              <a:t>) a        ! </a:t>
            </a:r>
            <a:r>
              <a:rPr lang="en-US" altLang="zh-TW" sz="2400" dirty="0" smtClean="0">
                <a:solidFill>
                  <a:srgbClr val="FF3300"/>
                </a:solidFill>
              </a:rPr>
              <a:t>Free format</a:t>
            </a:r>
          </a:p>
          <a:p>
            <a:pPr marL="0" indent="0" eaLnBrk="1" hangingPunct="1">
              <a:buNone/>
            </a:pPr>
            <a:r>
              <a:rPr lang="zh-TW" altLang="en-US" sz="2400" dirty="0" smtClean="0"/>
              <a:t>     </a:t>
            </a:r>
            <a:r>
              <a:rPr lang="en-US" altLang="zh-TW" sz="2400" dirty="0" smtClean="0"/>
              <a:t>   write(*,*) a</a:t>
            </a:r>
          </a:p>
          <a:p>
            <a:pPr marL="0" indent="0" eaLnBrk="1" hangingPunct="1">
              <a:buNone/>
            </a:pPr>
            <a:r>
              <a:rPr lang="zh-TW" altLang="en-US" sz="2400" dirty="0" smtClean="0"/>
              <a:t>     </a:t>
            </a:r>
            <a:r>
              <a:rPr lang="en-US" altLang="zh-TW" sz="2400" dirty="0" smtClean="0"/>
              <a:t>End program</a:t>
            </a:r>
          </a:p>
        </p:txBody>
      </p:sp>
      <p:pic>
        <p:nvPicPr>
          <p:cNvPr id="35844" name="Picture 6" descr="MC900389838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08250"/>
            <a:ext cx="3048000" cy="331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7"/>
          <p:cNvSpPr>
            <a:spLocks noChangeArrowheads="1"/>
          </p:cNvSpPr>
          <p:nvPr/>
        </p:nvSpPr>
        <p:spPr bwMode="auto">
          <a:xfrm>
            <a:off x="3924300" y="3200400"/>
            <a:ext cx="1752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FF3300"/>
                </a:solidFill>
              </a:rPr>
              <a:t>Happy Birthday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/>
              <a:t>     Happy</a:t>
            </a:r>
          </a:p>
        </p:txBody>
      </p:sp>
      <p:pic>
        <p:nvPicPr>
          <p:cNvPr id="35846" name="Picture 8" descr="MC900353197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3895725"/>
            <a:ext cx="1781175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線單箭頭接點 2"/>
          <p:cNvCxnSpPr/>
          <p:nvPr/>
        </p:nvCxnSpPr>
        <p:spPr>
          <a:xfrm flipH="1" flipV="1">
            <a:off x="5343525" y="3394075"/>
            <a:ext cx="1971675" cy="8731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2667000" y="2794000"/>
            <a:ext cx="1558925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4572000" y="1905000"/>
            <a:ext cx="771525" cy="13716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191000" y="457200"/>
            <a:ext cx="4876800" cy="1447800"/>
          </a:xfrm>
          <a:prstGeom prst="rect">
            <a:avLst/>
          </a:prstGeom>
          <a:solidFill>
            <a:srgbClr val="FBFD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zh-TW" b="1" dirty="0">
                <a:solidFill>
                  <a:srgbClr val="FF0000"/>
                </a:solidFill>
              </a:rPr>
              <a:t>Free format</a:t>
            </a:r>
            <a:r>
              <a:rPr lang="zh-TW" altLang="zh-TW" dirty="0">
                <a:solidFill>
                  <a:schemeClr val="tx1"/>
                </a:solidFill>
              </a:rPr>
              <a:t>用</a:t>
            </a:r>
            <a:r>
              <a:rPr lang="zh-TW" altLang="zh-TW" b="1" dirty="0">
                <a:solidFill>
                  <a:srgbClr val="FF0000"/>
                </a:solidFill>
              </a:rPr>
              <a:t>逗號</a:t>
            </a:r>
            <a:r>
              <a:rPr lang="zh-TW" altLang="zh-TW" dirty="0">
                <a:solidFill>
                  <a:schemeClr val="tx1"/>
                </a:solidFill>
              </a:rPr>
              <a:t>或</a:t>
            </a:r>
            <a:r>
              <a:rPr lang="zh-TW" altLang="zh-TW" b="1" dirty="0">
                <a:solidFill>
                  <a:srgbClr val="FF0000"/>
                </a:solidFill>
              </a:rPr>
              <a:t>空格</a:t>
            </a:r>
            <a:r>
              <a:rPr lang="zh-TW" altLang="zh-TW" dirty="0">
                <a:solidFill>
                  <a:schemeClr val="tx1"/>
                </a:solidFill>
              </a:rPr>
              <a:t>來區隔輸入</a:t>
            </a:r>
            <a:r>
              <a:rPr lang="zh-TW" altLang="en-US" dirty="0">
                <a:solidFill>
                  <a:schemeClr val="tx1"/>
                </a:solidFill>
              </a:rPr>
              <a:t>的每一筆</a:t>
            </a:r>
            <a:r>
              <a:rPr lang="zh-TW" altLang="zh-TW" dirty="0">
                <a:solidFill>
                  <a:schemeClr val="tx1"/>
                </a:solidFill>
              </a:rPr>
              <a:t>資料</a:t>
            </a:r>
            <a:r>
              <a:rPr lang="zh-TW" altLang="en-US" dirty="0">
                <a:solidFill>
                  <a:schemeClr val="tx1"/>
                </a:solidFill>
              </a:rPr>
              <a:t>； </a:t>
            </a:r>
            <a:r>
              <a:rPr lang="en-US" altLang="zh-TW" b="1" dirty="0">
                <a:solidFill>
                  <a:schemeClr val="tx1"/>
                </a:solidFill>
              </a:rPr>
              <a:t>Happy</a:t>
            </a:r>
            <a:r>
              <a:rPr lang="zh-TW" altLang="en-US" dirty="0">
                <a:solidFill>
                  <a:schemeClr val="tx1"/>
                </a:solidFill>
              </a:rPr>
              <a:t>和</a:t>
            </a:r>
            <a:r>
              <a:rPr lang="en-US" altLang="zh-TW" b="1" dirty="0">
                <a:solidFill>
                  <a:schemeClr val="tx1"/>
                </a:solidFill>
              </a:rPr>
              <a:t>Birthday</a:t>
            </a:r>
            <a:r>
              <a:rPr lang="zh-TW" altLang="en-US" b="1" dirty="0">
                <a:solidFill>
                  <a:schemeClr val="tx1"/>
                </a:solidFill>
              </a:rPr>
              <a:t>之間有空格</a:t>
            </a:r>
            <a:r>
              <a:rPr lang="zh-TW" altLang="en-US" dirty="0">
                <a:solidFill>
                  <a:schemeClr val="tx1"/>
                </a:solidFill>
              </a:rPr>
              <a:t>，因此</a:t>
            </a:r>
            <a:r>
              <a:rPr lang="zh-TW" altLang="en-US" b="1" dirty="0">
                <a:solidFill>
                  <a:schemeClr val="tx1"/>
                </a:solidFill>
              </a:rPr>
              <a:t>被視為兩筆資料</a:t>
            </a:r>
            <a:r>
              <a:rPr lang="zh-TW" altLang="en-US" dirty="0">
                <a:solidFill>
                  <a:schemeClr val="tx1"/>
                </a:solidFill>
              </a:rPr>
              <a:t>，所以僅</a:t>
            </a:r>
            <a:r>
              <a:rPr lang="en-US" altLang="zh-TW" b="1" dirty="0">
                <a:solidFill>
                  <a:schemeClr val="tx1"/>
                </a:solidFill>
              </a:rPr>
              <a:t>Happy</a:t>
            </a:r>
            <a:r>
              <a:rPr lang="zh-TW" altLang="en-US" dirty="0">
                <a:solidFill>
                  <a:schemeClr val="tx1"/>
                </a:solidFill>
              </a:rPr>
              <a:t>被讀入，</a:t>
            </a:r>
            <a:r>
              <a:rPr lang="en-US" altLang="zh-TW" b="1" dirty="0">
                <a:solidFill>
                  <a:schemeClr val="tx1"/>
                </a:solidFill>
              </a:rPr>
              <a:t>Birthday</a:t>
            </a:r>
            <a:r>
              <a:rPr lang="zh-TW" altLang="en-US" b="1" dirty="0">
                <a:solidFill>
                  <a:schemeClr val="tx1"/>
                </a:solidFill>
              </a:rPr>
              <a:t>被視為多輸入的資料無用途</a:t>
            </a:r>
            <a:r>
              <a:rPr lang="zh-TW" altLang="en-US" dirty="0">
                <a:solidFill>
                  <a:schemeClr val="tx1"/>
                </a:solidFill>
              </a:rPr>
              <a:t>；</a:t>
            </a:r>
            <a:r>
              <a:rPr lang="zh-TW" altLang="en-US" b="1" dirty="0">
                <a:solidFill>
                  <a:srgbClr val="FF0000"/>
                </a:solidFill>
              </a:rPr>
              <a:t>若要避免被視為兩筆資料，需要格式化輸入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59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1041</Words>
  <Application>Microsoft Office PowerPoint</Application>
  <PresentationFormat>如螢幕大小 (4:3)</PresentationFormat>
  <Paragraphs>156</Paragraphs>
  <Slides>12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Practice 5 Count Character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73</cp:revision>
  <dcterms:created xsi:type="dcterms:W3CDTF">2018-09-21T13:43:34Z</dcterms:created>
  <dcterms:modified xsi:type="dcterms:W3CDTF">2018-10-24T13:32:01Z</dcterms:modified>
</cp:coreProperties>
</file>