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77" r:id="rId5"/>
    <p:sldId id="285" r:id="rId6"/>
    <p:sldId id="267" r:id="rId7"/>
    <p:sldId id="268" r:id="rId8"/>
    <p:sldId id="287" r:id="rId9"/>
    <p:sldId id="27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51BA-BA46-4962-A199-6E9BC807CB18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255E-7CF5-4132-AFC2-A35169A67B4A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39E7-8AD0-4CC0-BE29-F7B31E3917F3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5F4-DCAC-4C69-9A3A-39AB80F8E7CE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39B2-D44A-4D19-BB11-D46382B37439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E010-DAFC-40D0-975F-52B29A9F48A7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BC44-3DB7-407D-BE94-1F7DE1D3B43F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439B-A3EA-4156-9FCD-32252A1D95D1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927-5D3D-4941-8C12-112FE344DD80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245B-FF5C-4E0F-BD98-F7D81B784714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E6B-7624-4987-B1D3-67ADC89D206A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CC-D777-4227-ABAF-B36087718BC9}" type="datetime1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dirty="0">
                <a:latin typeface="+mn-lt"/>
                <a:cs typeface="Times New Roman" panose="02020603050405020304" pitchFamily="18" charset="0"/>
              </a:rPr>
              <a:t>Practice 6</a:t>
            </a: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Salary Tax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12</a:t>
            </a:r>
            <a:r>
              <a:rPr lang="zh-TW" altLang="en-US" sz="2400" dirty="0" smtClean="0"/>
              <a:t>日</a:t>
            </a:r>
            <a:r>
              <a:rPr lang="en-US" altLang="zh-TW" sz="2400" smtClean="0"/>
              <a:t>(Monday)11pm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繳交資料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(name </a:t>
            </a:r>
            <a:r>
              <a:rPr lang="en-US" altLang="zh-TW" sz="2800" dirty="0"/>
              <a:t>of </a:t>
            </a:r>
            <a:r>
              <a:rPr lang="en-US" altLang="zh-TW" sz="2800" dirty="0" smtClean="0"/>
              <a:t>program</a:t>
            </a:r>
            <a:r>
              <a:rPr lang="en-US" altLang="zh-TW" sz="2800" dirty="0">
                <a:latin typeface="新細明體"/>
                <a:ea typeface="新細明體"/>
              </a:rPr>
              <a:t>)</a:t>
            </a:r>
            <a:endParaRPr lang="en-US" altLang="zh-TW" sz="2800" dirty="0" smtClean="0">
              <a:latin typeface="新細明體"/>
              <a:ea typeface="新細明體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PRA6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en-US" sz="2800" dirty="0"/>
              <a:t>程式</a:t>
            </a:r>
            <a:r>
              <a:rPr lang="zh-TW" altLang="en-US" sz="2800" dirty="0" smtClean="0"/>
              <a:t>說明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請寫一程式計算所得稅</a:t>
            </a:r>
            <a:endParaRPr lang="en-US" altLang="zh-TW" sz="2400" dirty="0" smtClean="0"/>
          </a:p>
          <a:p>
            <a:pPr lvl="1">
              <a:defRPr/>
            </a:pPr>
            <a:r>
              <a:rPr lang="zh-TW" altLang="en-US" sz="2400" dirty="0"/>
              <a:t>稅（</a:t>
            </a:r>
            <a:r>
              <a:rPr lang="en-US" altLang="zh-TW" sz="2400" dirty="0"/>
              <a:t>tax</a:t>
            </a:r>
            <a:r>
              <a:rPr lang="zh-TW" altLang="en-US" sz="2400" dirty="0" smtClean="0"/>
              <a:t>）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年薪（</a:t>
            </a:r>
            <a:r>
              <a:rPr lang="en-US" altLang="zh-TW" sz="2400" dirty="0"/>
              <a:t>salary</a:t>
            </a:r>
            <a:r>
              <a:rPr lang="zh-TW" altLang="en-US" sz="2400" dirty="0"/>
              <a:t>）</a:t>
            </a:r>
            <a:r>
              <a:rPr lang="en-US" altLang="zh-TW" sz="2400" dirty="0"/>
              <a:t>x</a:t>
            </a:r>
            <a:r>
              <a:rPr lang="zh-TW" altLang="en-US" sz="2400" dirty="0"/>
              <a:t> 稅率（</a:t>
            </a:r>
            <a:r>
              <a:rPr lang="en-US" altLang="zh-TW" sz="2400" dirty="0"/>
              <a:t>tax rate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pPr lvl="2">
              <a:defRPr/>
            </a:pPr>
            <a:r>
              <a:rPr lang="zh-TW" altLang="en-US" sz="2200" dirty="0">
                <a:latin typeface="+mj-ea"/>
                <a:ea typeface="+mj-ea"/>
                <a:cs typeface="Calibri" panose="020F0502020204030204" pitchFamily="34" charset="0"/>
              </a:rPr>
              <a:t>每個</a:t>
            </a:r>
            <a:r>
              <a:rPr lang="zh-TW" altLang="en-US" sz="2200" dirty="0" smtClean="0">
                <a:latin typeface="+mj-ea"/>
                <a:ea typeface="+mj-ea"/>
                <a:cs typeface="Calibri" panose="020F0502020204030204" pitchFamily="34" charset="0"/>
              </a:rPr>
              <a:t>國家依據年薪分為</a:t>
            </a:r>
            <a:r>
              <a:rPr lang="en-US" altLang="zh-TW" dirty="0"/>
              <a:t>4</a:t>
            </a:r>
            <a:r>
              <a:rPr lang="zh-TW" altLang="en-US" sz="2200" dirty="0" smtClean="0">
                <a:latin typeface="+mj-ea"/>
                <a:ea typeface="+mj-ea"/>
                <a:cs typeface="Calibri" panose="020F0502020204030204" pitchFamily="34" charset="0"/>
              </a:rPr>
              <a:t>個課稅薪級如下表</a:t>
            </a: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4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680755"/>
              </p:ext>
            </p:extLst>
          </p:nvPr>
        </p:nvGraphicFramePr>
        <p:xfrm>
          <a:off x="1547663" y="2601932"/>
          <a:ext cx="6048672" cy="3995420"/>
        </p:xfrm>
        <a:graphic>
          <a:graphicData uri="http://schemas.openxmlformats.org/drawingml/2006/table">
            <a:tbl>
              <a:tblPr/>
              <a:tblGrid>
                <a:gridCol w="1944217"/>
                <a:gridCol w="432048"/>
                <a:gridCol w="1656184"/>
                <a:gridCol w="2016223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</a:t>
                      </a:r>
                      <a:r>
                        <a:rPr kumimoji="0" lang="zh-TW" altLang="en-US" sz="1600" b="1" dirty="0" smtClean="0">
                          <a:latin typeface="Calibri" panose="020F0502020204030204" pitchFamily="34" charset="0"/>
                          <a:ea typeface="新細明體"/>
                          <a:cs typeface="Calibri" panose="020F0502020204030204" pitchFamily="34" charset="0"/>
                        </a:rPr>
                        <a:t>（</a:t>
                      </a:r>
                      <a:r>
                        <a:rPr kumimoji="0" lang="zh-TW" alt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國家</a:t>
                      </a:r>
                      <a:r>
                        <a:rPr kumimoji="0" lang="zh-TW" altLang="en-US" sz="1600" b="1" dirty="0" smtClean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）</a:t>
                      </a:r>
                      <a:endParaRPr lang="zh-TW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salary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（年薪）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tax rate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（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稅率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）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220663">
                <a:tc rowSpan="4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TW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A1,</a:t>
                      </a:r>
                      <a:r>
                        <a:rPr lang="en-US" altLang="zh-TW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A3</a:t>
                      </a:r>
                      <a:endParaRPr lang="zh-TW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1001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2001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IV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5001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rowSpan="4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TW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B6</a:t>
                      </a:r>
                      <a:endParaRPr lang="zh-TW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1501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2500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2501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5500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IV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5501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 rowSpan="4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TW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C2, C4, C5</a:t>
                      </a:r>
                      <a:endParaRPr lang="zh-TW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2001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3000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3001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～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6000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IV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6001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0.08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661328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 file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b="1" dirty="0">
                <a:solidFill>
                  <a:srgbClr val="FF0000"/>
                </a:solidFill>
              </a:rPr>
              <a:t>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提供</a:t>
            </a:r>
            <a:r>
              <a:rPr lang="en-US" altLang="zh-TW" sz="2400" b="1" dirty="0">
                <a:solidFill>
                  <a:srgbClr val="FF0000"/>
                </a:solidFill>
              </a:rPr>
              <a:t>(salary_tax_input.txt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，事先不知總共有幾行資料</a:t>
            </a:r>
            <a:endParaRPr lang="en-US" altLang="zh-TW" sz="2400" dirty="0" smtClean="0"/>
          </a:p>
          <a:p>
            <a:pPr lvl="1"/>
            <a:r>
              <a:rPr lang="zh-TW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每一行</a:t>
            </a:r>
            <a:r>
              <a:rPr lang="zh-TW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TW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筆</a:t>
            </a:r>
            <a:r>
              <a:rPr lang="zh-TW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資料，分別代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國家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(country)</a:t>
            </a:r>
            <a:r>
              <a:rPr lang="zh-TW" altLang="en-US" sz="2400" dirty="0" smtClean="0">
                <a:latin typeface="新細明體"/>
                <a:cs typeface="Calibri" panose="020F0502020204030204" pitchFamily="34" charset="0"/>
              </a:rPr>
              <a:t>及年薪</a:t>
            </a:r>
            <a:r>
              <a:rPr lang="en-US" altLang="zh-TW" sz="2400" dirty="0">
                <a:cs typeface="Calibri" panose="020F0502020204030204" pitchFamily="34" charset="0"/>
              </a:rPr>
              <a:t>(</a:t>
            </a:r>
            <a:r>
              <a:rPr kumimoji="1" lang="en-US" altLang="zh-TW" sz="2400" dirty="0" smtClean="0">
                <a:ea typeface="新細明體" charset="-120"/>
                <a:cs typeface="Calibri" panose="020F0502020204030204" pitchFamily="34" charset="0"/>
              </a:rPr>
              <a:t>salary)</a:t>
            </a:r>
          </a:p>
          <a:p>
            <a:pPr lvl="1"/>
            <a:endParaRPr kumimoji="1" lang="en-US" altLang="zh-TW" sz="240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endParaRPr kumimoji="1" lang="en-US" altLang="zh-TW" sz="2400" dirty="0" smtClean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endParaRPr kumimoji="1" lang="en-US" altLang="zh-TW" sz="240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endParaRPr kumimoji="1" lang="en-US" altLang="zh-TW" sz="2400" dirty="0" smtClean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 smtClean="0"/>
              <a:t>資料</a:t>
            </a:r>
            <a:r>
              <a:rPr lang="zh-TW" altLang="en-US" sz="2400" dirty="0"/>
              <a:t>中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國家</a:t>
            </a:r>
            <a:r>
              <a:rPr lang="zh-TW" altLang="en-US" sz="2400" dirty="0" smtClean="0"/>
              <a:t>或</a:t>
            </a:r>
            <a:r>
              <a:rPr lang="zh-TW" altLang="en-US" sz="2400" u="sng" dirty="0">
                <a:solidFill>
                  <a:srgbClr val="FF0000"/>
                </a:solidFill>
              </a:rPr>
              <a:t>年薪</a:t>
            </a:r>
            <a:r>
              <a:rPr lang="zh-TW" altLang="zh-TW" sz="2400" dirty="0"/>
              <a:t>有可能不</a:t>
            </a:r>
            <a:r>
              <a:rPr lang="zh-TW" altLang="zh-TW" sz="2400" dirty="0" smtClean="0"/>
              <a:t>正確</a:t>
            </a:r>
            <a:r>
              <a:rPr lang="zh-TW" altLang="en-US" sz="2400" dirty="0" smtClean="0">
                <a:latin typeface="新細明體"/>
                <a:ea typeface="新細明體"/>
              </a:rPr>
              <a:t>，</a:t>
            </a:r>
            <a:r>
              <a:rPr lang="zh-TW" altLang="en-US" sz="2400" dirty="0" smtClean="0"/>
              <a:t>但</a:t>
            </a:r>
            <a:r>
              <a:rPr lang="zh-TW" altLang="zh-TW" sz="2400" dirty="0"/>
              <a:t>僅</a:t>
            </a:r>
            <a:r>
              <a:rPr lang="zh-TW" altLang="en-US" sz="2400" dirty="0"/>
              <a:t>其中</a:t>
            </a:r>
            <a:r>
              <a:rPr lang="zh-TW" altLang="zh-TW" sz="2400" dirty="0"/>
              <a:t>一筆資料</a:t>
            </a:r>
            <a:r>
              <a:rPr lang="zh-TW" altLang="en-US" sz="2400" dirty="0"/>
              <a:t>會不正確</a:t>
            </a:r>
            <a:r>
              <a:rPr lang="zh-TW" altLang="en-US" sz="2400" dirty="0">
                <a:latin typeface="新細明體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不會出現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國家</a:t>
            </a:r>
            <a:r>
              <a:rPr lang="zh-TW" altLang="en-US" sz="2400" dirty="0" smtClean="0">
                <a:solidFill>
                  <a:srgbClr val="FF0000"/>
                </a:solidFill>
              </a:rPr>
              <a:t>及</a:t>
            </a:r>
            <a:r>
              <a:rPr lang="zh-TW" altLang="en-US" sz="2400" u="sng" dirty="0">
                <a:solidFill>
                  <a:srgbClr val="FF0000"/>
                </a:solidFill>
              </a:rPr>
              <a:t>年薪</a:t>
            </a:r>
            <a:r>
              <a:rPr lang="zh-TW" altLang="en-US" sz="2400" dirty="0">
                <a:solidFill>
                  <a:srgbClr val="FF0000"/>
                </a:solidFill>
              </a:rPr>
              <a:t>同時不正確的</a:t>
            </a:r>
            <a:r>
              <a:rPr lang="zh-TW" altLang="en-US" sz="2400" dirty="0" smtClean="0">
                <a:solidFill>
                  <a:srgbClr val="FF0000"/>
                </a:solidFill>
              </a:rPr>
              <a:t>情形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例如：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 </a:t>
            </a:r>
            <a:r>
              <a:rPr lang="pt-BR" altLang="zh-TW" sz="2000" dirty="0" smtClean="0">
                <a:solidFill>
                  <a:srgbClr val="FF0000"/>
                </a:solidFill>
                <a:cs typeface="Calibri" panose="020F0502020204030204" pitchFamily="34" charset="0"/>
              </a:rPr>
              <a:t>A2    </a:t>
            </a:r>
            <a:r>
              <a:rPr lang="pt-BR" altLang="zh-TW" sz="2000" dirty="0">
                <a:cs typeface="Calibri" panose="020F0502020204030204" pitchFamily="34" charset="0"/>
              </a:rPr>
              <a:t>6300 </a:t>
            </a:r>
            <a:r>
              <a:rPr lang="zh-TW" altLang="zh-TW" sz="2000" dirty="0">
                <a:cs typeface="Calibri" panose="020F0502020204030204" pitchFamily="34" charset="0"/>
              </a:rPr>
              <a:t>（</a:t>
            </a:r>
            <a:r>
              <a:rPr lang="zh-TW" altLang="en-US" sz="2000" dirty="0" smtClean="0">
                <a:cs typeface="Calibri" panose="020F0502020204030204" pitchFamily="34" charset="0"/>
              </a:rPr>
              <a:t>國家</a:t>
            </a:r>
            <a:r>
              <a:rPr lang="zh-TW" altLang="zh-TW" sz="2000" dirty="0" smtClean="0">
                <a:cs typeface="Calibri" panose="020F0502020204030204" pitchFamily="34" charset="0"/>
              </a:rPr>
              <a:t>錯誤</a:t>
            </a:r>
            <a:r>
              <a:rPr lang="zh-TW" altLang="en-US" sz="2000" dirty="0" smtClean="0">
                <a:ea typeface="新細明體"/>
                <a:cs typeface="Calibri" panose="020F0502020204030204" pitchFamily="34" charset="0"/>
              </a:rPr>
              <a:t>，</a:t>
            </a:r>
            <a:r>
              <a:rPr lang="en-US" altLang="zh-TW" sz="2000" dirty="0" smtClean="0"/>
              <a:t>invalid </a:t>
            </a:r>
            <a:r>
              <a:rPr lang="en-US" altLang="zh-TW" sz="2000" dirty="0"/>
              <a:t>country </a:t>
            </a:r>
            <a:r>
              <a:rPr lang="zh-TW" altLang="zh-TW" sz="2000" dirty="0" smtClean="0">
                <a:cs typeface="Calibri" panose="020F0502020204030204" pitchFamily="34" charset="0"/>
              </a:rPr>
              <a:t>）</a:t>
            </a:r>
            <a:endParaRPr lang="en-US" altLang="zh-TW" sz="2000" dirty="0" smtClean="0">
              <a:cs typeface="Calibri" panose="020F0502020204030204" pitchFamily="34" charset="0"/>
            </a:endParaRPr>
          </a:p>
          <a:p>
            <a:pPr lvl="2"/>
            <a:r>
              <a:rPr lang="zh-TW" altLang="en-US" sz="2000" dirty="0">
                <a:cs typeface="Calibri" panose="020F0502020204030204" pitchFamily="34" charset="0"/>
              </a:rPr>
              <a:t> </a:t>
            </a:r>
            <a:r>
              <a:rPr lang="pt-BR" altLang="zh-TW" sz="2000" dirty="0" smtClean="0">
                <a:cs typeface="Calibri" panose="020F0502020204030204" pitchFamily="34" charset="0"/>
              </a:rPr>
              <a:t>C2   </a:t>
            </a:r>
            <a:r>
              <a:rPr lang="pt-BR" altLang="zh-TW" sz="2000" dirty="0">
                <a:solidFill>
                  <a:srgbClr val="FF0000"/>
                </a:solidFill>
                <a:cs typeface="Calibri" panose="020F0502020204030204" pitchFamily="34" charset="0"/>
              </a:rPr>
              <a:t>-1000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zh-TW" altLang="zh-TW" sz="2000" dirty="0">
                <a:cs typeface="Calibri" panose="020F0502020204030204" pitchFamily="34" charset="0"/>
              </a:rPr>
              <a:t>（</a:t>
            </a:r>
            <a:r>
              <a:rPr lang="zh-TW" altLang="en-US" sz="2000" dirty="0">
                <a:cs typeface="Calibri" panose="020F0502020204030204" pitchFamily="34" charset="0"/>
              </a:rPr>
              <a:t>年薪</a:t>
            </a:r>
            <a:r>
              <a:rPr lang="zh-TW" altLang="zh-TW" sz="2000" dirty="0" smtClean="0">
                <a:cs typeface="Calibri" panose="020F0502020204030204" pitchFamily="34" charset="0"/>
              </a:rPr>
              <a:t>錯誤</a:t>
            </a:r>
            <a:r>
              <a:rPr lang="zh-TW" altLang="en-US" sz="2000" dirty="0" smtClean="0">
                <a:ea typeface="新細明體"/>
                <a:cs typeface="Calibri" panose="020F0502020204030204" pitchFamily="34" charset="0"/>
              </a:rPr>
              <a:t>，</a:t>
            </a:r>
            <a:r>
              <a:rPr lang="en-US" altLang="zh-TW" sz="2000" dirty="0" smtClean="0"/>
              <a:t>invalid </a:t>
            </a:r>
            <a:r>
              <a:rPr lang="en-US" altLang="zh-TW" sz="2000" dirty="0"/>
              <a:t>salary </a:t>
            </a:r>
            <a:r>
              <a:rPr lang="zh-TW" altLang="zh-TW" sz="2000" dirty="0" smtClean="0">
                <a:cs typeface="Calibri" panose="020F0502020204030204" pitchFamily="34" charset="0"/>
              </a:rPr>
              <a:t>）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501162" y="3140968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肘形接點 7"/>
          <p:cNvCxnSpPr/>
          <p:nvPr/>
        </p:nvCxnSpPr>
        <p:spPr>
          <a:xfrm rot="5400000">
            <a:off x="4396659" y="376205"/>
            <a:ext cx="360000" cy="371184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00" y="2284424"/>
            <a:ext cx="12287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84363" y="2276872"/>
            <a:ext cx="1548000" cy="2705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/>
          <a:lstStyle/>
          <a:p>
            <a:r>
              <a:rPr lang="en-US" altLang="zh-TW" sz="2800" dirty="0" smtClean="0"/>
              <a:t>output data</a:t>
            </a:r>
          </a:p>
          <a:p>
            <a:pPr lvl="1"/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稅</a:t>
            </a:r>
            <a:r>
              <a:rPr lang="zh-TW" altLang="zh-TW" sz="2400" dirty="0"/>
              <a:t>（取整數</a:t>
            </a:r>
            <a:r>
              <a:rPr lang="zh-TW" altLang="en-US" sz="2400" dirty="0">
                <a:latin typeface="新細明體"/>
              </a:rPr>
              <a:t>，</a:t>
            </a:r>
            <a:r>
              <a:rPr lang="zh-TW" altLang="zh-TW" sz="2400" dirty="0" smtClean="0"/>
              <a:t>小數</a:t>
            </a:r>
            <a:r>
              <a:rPr lang="zh-TW" altLang="en-US" sz="2400" dirty="0"/>
              <a:t>資料</a:t>
            </a:r>
            <a:r>
              <a:rPr lang="zh-TW" altLang="zh-TW" sz="2400" dirty="0" smtClean="0"/>
              <a:t>去除</a:t>
            </a:r>
            <a:r>
              <a:rPr lang="zh-TW" altLang="zh-TW" sz="2400" dirty="0"/>
              <a:t>）</a:t>
            </a:r>
          </a:p>
          <a:p>
            <a:pPr lvl="2"/>
            <a:r>
              <a:rPr lang="zh-TW" altLang="zh-TW" sz="2200" dirty="0"/>
              <a:t>若</a:t>
            </a:r>
            <a:r>
              <a:rPr lang="zh-TW" altLang="en-US" sz="2200" u="sng" dirty="0" smtClean="0">
                <a:solidFill>
                  <a:srgbClr val="FF0000"/>
                </a:solidFill>
              </a:rPr>
              <a:t>國家</a:t>
            </a:r>
            <a:r>
              <a:rPr lang="zh-TW" altLang="en-US" sz="2200" dirty="0" smtClean="0"/>
              <a:t>資料</a:t>
            </a:r>
            <a:r>
              <a:rPr lang="zh-TW" altLang="zh-TW" sz="2200" dirty="0"/>
              <a:t>錯誤</a:t>
            </a:r>
            <a:r>
              <a:rPr lang="zh-TW" altLang="en-US" sz="2200" dirty="0"/>
              <a:t>，輸出 </a:t>
            </a:r>
            <a:r>
              <a:rPr lang="en-US" altLang="zh-TW" sz="2200" dirty="0"/>
              <a:t>invalid </a:t>
            </a:r>
            <a:r>
              <a:rPr lang="en-US" altLang="zh-TW" sz="2200" dirty="0" smtClean="0"/>
              <a:t>country</a:t>
            </a:r>
          </a:p>
          <a:p>
            <a:pPr lvl="2"/>
            <a:r>
              <a:rPr lang="zh-TW" altLang="zh-TW" sz="2200" dirty="0"/>
              <a:t>若</a:t>
            </a:r>
            <a:r>
              <a:rPr lang="zh-TW" altLang="en-US" sz="2200" u="sng" dirty="0">
                <a:solidFill>
                  <a:srgbClr val="FF0000"/>
                </a:solidFill>
              </a:rPr>
              <a:t>年薪</a:t>
            </a:r>
            <a:r>
              <a:rPr lang="zh-TW" altLang="en-US" sz="2200" dirty="0"/>
              <a:t>資料</a:t>
            </a:r>
            <a:r>
              <a:rPr lang="zh-TW" altLang="zh-TW" sz="2200" dirty="0"/>
              <a:t>錯誤</a:t>
            </a:r>
            <a:r>
              <a:rPr lang="zh-TW" altLang="en-US" sz="2200" dirty="0">
                <a:latin typeface="新細明體"/>
              </a:rPr>
              <a:t>，輸出 </a:t>
            </a:r>
            <a:r>
              <a:rPr lang="en-US" altLang="zh-TW" sz="2200" dirty="0"/>
              <a:t>invalid </a:t>
            </a:r>
            <a:r>
              <a:rPr lang="en-US" altLang="zh-TW" sz="2200" dirty="0" smtClean="0"/>
              <a:t>salary</a:t>
            </a:r>
          </a:p>
          <a:p>
            <a:pPr lvl="1"/>
            <a:r>
              <a:rPr lang="zh-TW" altLang="en-US" sz="2400" dirty="0"/>
              <a:t>總人數</a:t>
            </a:r>
            <a:endParaRPr lang="zh-TW" altLang="zh-TW" sz="2400" dirty="0"/>
          </a:p>
          <a:p>
            <a:pPr lvl="1"/>
            <a:r>
              <a:rPr lang="zh-TW" altLang="en-US" sz="2400" dirty="0" smtClean="0"/>
              <a:t>各類國家</a:t>
            </a:r>
            <a:r>
              <a:rPr lang="zh-TW" altLang="zh-TW" sz="2400" dirty="0"/>
              <a:t>各別</a:t>
            </a:r>
            <a:r>
              <a:rPr lang="zh-TW" altLang="zh-TW" sz="2400" dirty="0" smtClean="0"/>
              <a:t>人數</a:t>
            </a:r>
            <a:r>
              <a:rPr lang="en-US" altLang="zh-TW" sz="2400" dirty="0" smtClean="0"/>
              <a:t>(2</a:t>
            </a:r>
            <a:r>
              <a:rPr lang="zh-TW" altLang="en-US" sz="2400" dirty="0" smtClean="0"/>
              <a:t>筆資料都正確的人數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200" dirty="0">
                <a:latin typeface="新細明體"/>
              </a:rPr>
              <a:t>以開頭為</a:t>
            </a:r>
            <a:r>
              <a:rPr lang="en-US" altLang="zh-TW" sz="2200" dirty="0"/>
              <a:t>A, B, C</a:t>
            </a:r>
            <a:r>
              <a:rPr lang="zh-TW" altLang="en-US" sz="2200" dirty="0"/>
              <a:t>分為</a:t>
            </a:r>
            <a:r>
              <a:rPr lang="en-US" altLang="zh-TW" sz="2200" dirty="0"/>
              <a:t>3</a:t>
            </a:r>
            <a:r>
              <a:rPr lang="zh-TW" altLang="en-US" sz="2200" dirty="0"/>
              <a:t>類國家</a:t>
            </a:r>
            <a:endParaRPr lang="en-US" altLang="zh-TW" sz="2200" dirty="0"/>
          </a:p>
          <a:p>
            <a:pPr lvl="1"/>
            <a:r>
              <a:rPr lang="zh-TW" altLang="en-US" sz="2400" dirty="0" smtClean="0"/>
              <a:t>國家資料</a:t>
            </a:r>
            <a:r>
              <a:rPr lang="zh-TW" altLang="zh-TW" sz="2400" dirty="0" smtClean="0"/>
              <a:t>錯誤</a:t>
            </a:r>
            <a:r>
              <a:rPr lang="zh-TW" altLang="en-US" sz="2400" dirty="0"/>
              <a:t>人數</a:t>
            </a:r>
            <a:r>
              <a:rPr lang="zh-TW" altLang="zh-TW" sz="2400" dirty="0"/>
              <a:t>、</a:t>
            </a:r>
            <a:r>
              <a:rPr lang="zh-TW" altLang="en-US" sz="2400" dirty="0" smtClean="0"/>
              <a:t>年薪資料</a:t>
            </a:r>
            <a:r>
              <a:rPr lang="zh-TW" altLang="zh-TW" sz="2400" dirty="0" smtClean="0"/>
              <a:t>錯誤</a:t>
            </a:r>
            <a:r>
              <a:rPr lang="zh-TW" altLang="zh-TW" sz="2400" dirty="0"/>
              <a:t>人數</a:t>
            </a:r>
          </a:p>
          <a:p>
            <a:pPr lvl="1"/>
            <a:r>
              <a:rPr lang="zh-TW" altLang="en-US" sz="2400" dirty="0" smtClean="0"/>
              <a:t>各類國家</a:t>
            </a:r>
            <a:r>
              <a:rPr lang="zh-TW" altLang="zh-TW" sz="2400" dirty="0" smtClean="0"/>
              <a:t>各</a:t>
            </a:r>
            <a:r>
              <a:rPr lang="zh-TW" altLang="en-US" sz="2400" dirty="0"/>
              <a:t>課稅薪</a:t>
            </a:r>
            <a:r>
              <a:rPr lang="zh-TW" altLang="en-US" sz="2400" dirty="0" smtClean="0"/>
              <a:t>級</a:t>
            </a:r>
            <a:r>
              <a:rPr lang="en-US" altLang="zh-TW" sz="2400" dirty="0" smtClean="0"/>
              <a:t>(I~IV</a:t>
            </a:r>
            <a:r>
              <a:rPr lang="zh-TW" altLang="en-US" sz="2400" dirty="0" smtClean="0"/>
              <a:t>級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人數</a:t>
            </a:r>
            <a:endParaRPr lang="en-US" altLang="zh-TW" sz="2400" dirty="0" smtClean="0"/>
          </a:p>
          <a:p>
            <a:pPr lvl="2"/>
            <a:endParaRPr lang="zh-TW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1"/>
            <a:ext cx="4902352" cy="42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zh-TW" altLang="en-US" sz="2800" dirty="0" smtClean="0"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  <a:r>
              <a:rPr lang="zh-TW" altLang="zh-TW" sz="2800" b="1" dirty="0" smtClean="0"/>
              <a:t>（</a:t>
            </a:r>
            <a:r>
              <a:rPr lang="zh-TW" altLang="en-US" sz="2800" b="1" dirty="0"/>
              <a:t>版面</a:t>
            </a:r>
            <a:r>
              <a:rPr lang="zh-TW" altLang="en-US" sz="2800" b="1" dirty="0" smtClean="0"/>
              <a:t>可</a:t>
            </a:r>
            <a:r>
              <a:rPr lang="zh-TW" altLang="en-US" sz="2800" b="1" dirty="0"/>
              <a:t>自行設計</a:t>
            </a:r>
            <a:r>
              <a:rPr lang="zh-TW" altLang="zh-TW" sz="2800" b="1" dirty="0" smtClean="0"/>
              <a:t>）</a:t>
            </a:r>
            <a:endParaRPr lang="en-US" altLang="zh-TW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559593" y="3356992"/>
            <a:ext cx="1728192" cy="4701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格式化輸出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5983449" y="3504819"/>
            <a:ext cx="576064" cy="1630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2" y="845786"/>
            <a:ext cx="5471736" cy="35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90190" y="3765128"/>
            <a:ext cx="1723645" cy="52852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zh-TW" sz="1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類國家</a:t>
            </a:r>
            <a:r>
              <a:rPr lang="en-US" altLang="zh-TW" sz="1400" b="1" dirty="0">
                <a:solidFill>
                  <a:srgbClr val="FF0000"/>
                </a:solidFill>
              </a:rPr>
              <a:t>(A, B, C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</a:p>
          <a:p>
            <a:pPr marL="0" lvl="2"/>
            <a:r>
              <a:rPr lang="zh-TW" altLang="zh-TW" sz="1400" b="1" dirty="0" smtClean="0">
                <a:solidFill>
                  <a:srgbClr val="FF0000"/>
                </a:solidFill>
              </a:rPr>
              <a:t>各</a:t>
            </a:r>
            <a:r>
              <a:rPr lang="zh-TW" altLang="en-US" sz="1400" b="1" dirty="0">
                <a:solidFill>
                  <a:srgbClr val="FF0000"/>
                </a:solidFill>
              </a:rPr>
              <a:t>課稅薪級</a:t>
            </a:r>
            <a:r>
              <a:rPr lang="zh-TW" altLang="zh-TW" sz="1400" b="1" dirty="0" smtClean="0">
                <a:solidFill>
                  <a:srgbClr val="FF0000"/>
                </a:solidFill>
              </a:rPr>
              <a:t>人數</a:t>
            </a:r>
            <a:endParaRPr lang="zh-TW" altLang="zh-TW" sz="1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8065" y="3707842"/>
            <a:ext cx="5510354" cy="643094"/>
          </a:xfrm>
          <a:prstGeom prst="rect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90190" y="2854764"/>
            <a:ext cx="1723645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zh-TW" altLang="en-US" sz="1400" b="1" dirty="0" smtClean="0">
                <a:solidFill>
                  <a:srgbClr val="FF0000"/>
                </a:solidFill>
              </a:rPr>
              <a:t>總人數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marL="0" lvl="2"/>
            <a:r>
              <a:rPr lang="zh-TW" altLang="en-US" sz="1400" b="1" dirty="0" smtClean="0">
                <a:solidFill>
                  <a:srgbClr val="FF0000"/>
                </a:solidFill>
                <a:latin typeface="新細明體"/>
                <a:ea typeface="新細明體"/>
              </a:rPr>
              <a:t>各類國家</a:t>
            </a:r>
            <a:r>
              <a:rPr lang="zh-TW" altLang="zh-TW" sz="1400" b="1" dirty="0" smtClean="0">
                <a:solidFill>
                  <a:srgbClr val="FF0000"/>
                </a:solidFill>
              </a:rPr>
              <a:t>人數</a:t>
            </a:r>
            <a:endParaRPr lang="en-US" altLang="zh-TW" sz="1400" b="1" dirty="0" smtClean="0">
              <a:solidFill>
                <a:srgbClr val="FF0000"/>
              </a:solidFill>
              <a:latin typeface="新細明體"/>
              <a:ea typeface="新細明體"/>
            </a:endParaRPr>
          </a:p>
          <a:p>
            <a:pPr marL="0" lvl="2"/>
            <a:r>
              <a:rPr lang="zh-TW" altLang="en-US" sz="1400" b="1" dirty="0" smtClean="0">
                <a:solidFill>
                  <a:srgbClr val="FF0000"/>
                </a:solidFill>
                <a:latin typeface="新細明體"/>
                <a:ea typeface="新細明體"/>
              </a:rPr>
              <a:t>各錯誤類別</a:t>
            </a:r>
            <a:r>
              <a:rPr lang="zh-TW" altLang="zh-TW" sz="1400" b="1" dirty="0" smtClean="0">
                <a:solidFill>
                  <a:srgbClr val="FF0000"/>
                </a:solidFill>
              </a:rPr>
              <a:t>人數</a:t>
            </a:r>
            <a:endParaRPr lang="zh-TW" altLang="zh-TW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8065" y="2823587"/>
            <a:ext cx="5510354" cy="783771"/>
          </a:xfrm>
          <a:prstGeom prst="rect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2" idx="1"/>
            <a:endCxn id="16" idx="3"/>
          </p:cNvCxnSpPr>
          <p:nvPr/>
        </p:nvCxnSpPr>
        <p:spPr>
          <a:xfrm flipH="1">
            <a:off x="6408419" y="3214804"/>
            <a:ext cx="281771" cy="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1"/>
            <a:endCxn id="5" idx="3"/>
          </p:cNvCxnSpPr>
          <p:nvPr/>
        </p:nvCxnSpPr>
        <p:spPr>
          <a:xfrm flipH="1">
            <a:off x="6408419" y="4029389"/>
            <a:ext cx="2817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555281" y="1434639"/>
            <a:ext cx="1728192" cy="4701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格式化輸出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 rot="10800000">
            <a:off x="5979137" y="1582466"/>
            <a:ext cx="576064" cy="1630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en-US" sz="2800" dirty="0"/>
              <a:t>要求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必須用</a:t>
            </a:r>
            <a:r>
              <a:rPr lang="en-US" altLang="zh-TW" sz="2400" dirty="0" smtClean="0"/>
              <a:t>whole </a:t>
            </a:r>
            <a:r>
              <a:rPr lang="en-US" altLang="zh-TW" sz="2400" dirty="0"/>
              <a:t>program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詳參考資料「</a:t>
            </a:r>
            <a:r>
              <a:rPr lang="en-US" altLang="zh-TW" sz="2400" dirty="0"/>
              <a:t>4</a:t>
            </a:r>
            <a:r>
              <a:rPr lang="zh-TW" altLang="en-US" sz="2400" dirty="0"/>
              <a:t>完整程式</a:t>
            </a:r>
            <a:r>
              <a:rPr lang="en-US" altLang="zh-TW" sz="2400" dirty="0"/>
              <a:t>1</a:t>
            </a:r>
            <a:r>
              <a:rPr lang="zh-TW" altLang="en-US" sz="2400" dirty="0"/>
              <a:t> 」</a:t>
            </a:r>
            <a:r>
              <a:rPr lang="en-US" altLang="zh-TW" sz="2400" dirty="0"/>
              <a:t>)</a:t>
            </a:r>
            <a:r>
              <a:rPr lang="zh-TW" altLang="en-US" sz="2400" dirty="0"/>
              <a:t>撰寫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altLang="zh-TW" sz="2400" b="1" dirty="0">
                <a:solidFill>
                  <a:srgbClr val="FF0000"/>
                </a:solidFill>
              </a:rPr>
              <a:t>main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program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只能有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及呼叫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subroutine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執行之指令</a:t>
            </a:r>
            <a:endParaRPr lang="en-US" altLang="zh-TW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ex: use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endParaRPr lang="en-US" altLang="zh-TW" sz="2000" b="1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檔案輸出輸入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 smtClean="0">
                <a:solidFill>
                  <a:srgbClr val="FF0000"/>
                </a:solidFill>
              </a:rPr>
              <a:t>格式化輸出</a:t>
            </a:r>
            <a:r>
              <a:rPr lang="en-US" altLang="zh-TW" sz="2400" dirty="0"/>
              <a:t>(</a:t>
            </a:r>
            <a:r>
              <a:rPr lang="zh-TW" altLang="en-US" sz="2400" dirty="0"/>
              <a:t>詳講義「 </a:t>
            </a:r>
            <a:r>
              <a:rPr lang="en-US" altLang="zh-TW" sz="2400" dirty="0"/>
              <a:t>8</a:t>
            </a:r>
            <a:r>
              <a:rPr lang="zh-TW" altLang="en-US" sz="2400" dirty="0"/>
              <a:t>格式化輸出輸入及文字</a:t>
            </a:r>
            <a:r>
              <a:rPr lang="zh-TW" altLang="en-US" sz="2400" dirty="0" smtClean="0"/>
              <a:t>操作」</a:t>
            </a:r>
            <a:r>
              <a:rPr lang="en-US" altLang="zh-TW" sz="2400" dirty="0" smtClean="0"/>
              <a:t>)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548</Words>
  <Application>Microsoft Office PowerPoint</Application>
  <PresentationFormat>如螢幕大小 (4:3)</PresentationFormat>
  <Paragraphs>112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Practice 6 Salary Tax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86</cp:revision>
  <dcterms:created xsi:type="dcterms:W3CDTF">2018-09-21T13:43:34Z</dcterms:created>
  <dcterms:modified xsi:type="dcterms:W3CDTF">2018-10-29T11:50:35Z</dcterms:modified>
</cp:coreProperties>
</file>