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4" r:id="rId7"/>
    <p:sldId id="260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5" r:id="rId20"/>
    <p:sldId id="273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6" y="1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ABD-F690-4398-A553-80BD2567B400}" type="datetimeFigureOut">
              <a:rPr lang="zh-TW" altLang="en-US" smtClean="0"/>
              <a:t>2020/11/21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9F88-8E52-42DD-8DAC-EF8F0096C35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15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ABD-F690-4398-A553-80BD2567B400}" type="datetimeFigureOut">
              <a:rPr lang="zh-TW" altLang="en-US" smtClean="0"/>
              <a:t>2020/11/21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9F88-8E52-42DD-8DAC-EF8F0096C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67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ABD-F690-4398-A553-80BD2567B400}" type="datetimeFigureOut">
              <a:rPr lang="zh-TW" altLang="en-US" smtClean="0"/>
              <a:t>2020/11/21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9F88-8E52-42DD-8DAC-EF8F0096C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98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ABD-F690-4398-A553-80BD2567B400}" type="datetimeFigureOut">
              <a:rPr lang="zh-TW" altLang="en-US" smtClean="0"/>
              <a:t>2020/11/21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9F88-8E52-42DD-8DAC-EF8F0096C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6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ABD-F690-4398-A553-80BD2567B400}" type="datetimeFigureOut">
              <a:rPr lang="zh-TW" altLang="en-US" smtClean="0"/>
              <a:t>2020/11/21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9F88-8E52-42DD-8DAC-EF8F0096C35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ABD-F690-4398-A553-80BD2567B400}" type="datetimeFigureOut">
              <a:rPr lang="zh-TW" altLang="en-US" smtClean="0"/>
              <a:t>2020/11/21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9F88-8E52-42DD-8DAC-EF8F0096C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64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ABD-F690-4398-A553-80BD2567B400}" type="datetimeFigureOut">
              <a:rPr lang="zh-TW" altLang="en-US" smtClean="0"/>
              <a:t>2020/11/21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9F88-8E52-42DD-8DAC-EF8F0096C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4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ABD-F690-4398-A553-80BD2567B400}" type="datetimeFigureOut">
              <a:rPr lang="zh-TW" altLang="en-US" smtClean="0"/>
              <a:t>2020/11/21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9F88-8E52-42DD-8DAC-EF8F0096C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22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ABD-F690-4398-A553-80BD2567B400}" type="datetimeFigureOut">
              <a:rPr lang="zh-TW" altLang="en-US" smtClean="0"/>
              <a:t>2020/11/21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9F88-8E52-42DD-8DAC-EF8F0096C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5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E6CABD-F690-4398-A553-80BD2567B400}" type="datetimeFigureOut">
              <a:rPr lang="zh-TW" altLang="en-US" smtClean="0"/>
              <a:t>2020/11/21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D9F88-8E52-42DD-8DAC-EF8F0096C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44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ABD-F690-4398-A553-80BD2567B400}" type="datetimeFigureOut">
              <a:rPr lang="zh-TW" altLang="en-US" smtClean="0"/>
              <a:t>2020/11/21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9F88-8E52-42DD-8DAC-EF8F0096C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58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E6CABD-F690-4398-A553-80BD2567B400}" type="datetimeFigureOut">
              <a:rPr lang="zh-TW" altLang="en-US" smtClean="0"/>
              <a:t>2020/11/21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BD9F88-8E52-42DD-8DAC-EF8F0096C35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22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EAC406-BA0F-404F-8D92-9DC9BDEB6B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n-lt"/>
              </a:rPr>
              <a:t>Introduction to Computer Graphics </a:t>
            </a:r>
            <a:br>
              <a:rPr lang="en-US" altLang="zh-TW" dirty="0">
                <a:latin typeface="+mn-lt"/>
              </a:rPr>
            </a:br>
            <a:r>
              <a:rPr lang="en-US" altLang="zh-TW" dirty="0">
                <a:latin typeface="+mn-lt"/>
              </a:rPr>
              <a:t>HW2:GLSL Explanation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BF3D6C6-A130-4BB4-B3AE-A559F57851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0711239 </a:t>
            </a:r>
            <a:r>
              <a:rPr lang="zh-TW" altLang="en-US" dirty="0"/>
              <a:t>李勝維</a:t>
            </a:r>
          </a:p>
        </p:txBody>
      </p:sp>
    </p:spTree>
    <p:extLst>
      <p:ext uri="{BB962C8B-B14F-4D97-AF65-F5344CB8AC3E}">
        <p14:creationId xmlns:p14="http://schemas.microsoft.com/office/powerpoint/2010/main" val="51550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C5EA3B-2087-4DCF-B733-65E8DD9E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In </a:t>
            </a:r>
            <a:r>
              <a:rPr lang="en-US" altLang="zh-TW" dirty="0" err="1">
                <a:latin typeface="+mn-lt"/>
              </a:rPr>
              <a:t>vertexShader.vert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6964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BB7171-6839-448D-AF70-BAF2D9FA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1 Input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02D7D3-D2BE-4784-97F2-E6159A5B9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927767"/>
            <a:ext cx="10058400" cy="19413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由</a:t>
            </a:r>
            <a:r>
              <a:rPr lang="en-US" altLang="zh-TW" dirty="0"/>
              <a:t>VBO</a:t>
            </a:r>
            <a:r>
              <a:rPr lang="zh-TW" altLang="en-US" dirty="0"/>
              <a:t>讀入資料，在</a:t>
            </a:r>
            <a:r>
              <a:rPr lang="en-US" altLang="zh-TW" dirty="0"/>
              <a:t>main.cpp</a:t>
            </a:r>
            <a:r>
              <a:rPr lang="zh-TW" altLang="en-US" dirty="0"/>
              <a:t>裡面定義的</a:t>
            </a:r>
            <a:r>
              <a:rPr lang="en-US" altLang="zh-TW" dirty="0"/>
              <a:t>VBO[0],VBO[1],VBO[2]</a:t>
            </a:r>
            <a:r>
              <a:rPr lang="zh-TW" altLang="en-US" dirty="0"/>
              <a:t>分別為</a:t>
            </a:r>
            <a:r>
              <a:rPr lang="en-US" altLang="zh-TW" dirty="0"/>
              <a:t>position</a:t>
            </a:r>
            <a:r>
              <a:rPr lang="zh-TW" altLang="en-US" dirty="0"/>
              <a:t>、</a:t>
            </a:r>
            <a:r>
              <a:rPr lang="en-US" altLang="zh-TW" dirty="0"/>
              <a:t>normal</a:t>
            </a:r>
            <a:r>
              <a:rPr lang="zh-TW" altLang="en-US" dirty="0"/>
              <a:t>、</a:t>
            </a:r>
            <a:r>
              <a:rPr lang="en-US" altLang="zh-TW" dirty="0"/>
              <a:t>texture coordinate</a:t>
            </a:r>
            <a:r>
              <a:rPr lang="zh-TW" altLang="en-US" dirty="0"/>
              <a:t>，對應到三組</a:t>
            </a:r>
            <a:r>
              <a:rPr lang="en-US" altLang="zh-TW" dirty="0"/>
              <a:t>vector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“接”由</a:t>
            </a:r>
            <a:r>
              <a:rPr lang="en-US" altLang="zh-TW" dirty="0"/>
              <a:t>main.cpp</a:t>
            </a:r>
            <a:r>
              <a:rPr lang="zh-TW" altLang="en-US" dirty="0"/>
              <a:t>存入的</a:t>
            </a:r>
            <a:r>
              <a:rPr lang="en-US" altLang="zh-TW" dirty="0"/>
              <a:t>Uniform</a:t>
            </a:r>
            <a:r>
              <a:rPr lang="zh-TW" altLang="en-US" dirty="0"/>
              <a:t>，分別為</a:t>
            </a:r>
            <a:r>
              <a:rPr lang="en-US" altLang="zh-TW" dirty="0"/>
              <a:t>model, viewport, projection matrix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8EE2D3E-0CA3-4237-B414-25556ED0A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786"/>
          <a:stretch/>
        </p:blipFill>
        <p:spPr>
          <a:xfrm>
            <a:off x="1097280" y="1833611"/>
            <a:ext cx="10058400" cy="194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97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11C9EA-A4D2-44B0-9EE4-B8DF8721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2 Output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F5715A-3159-4369-BD46-319B61F4C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07984"/>
            <a:ext cx="10058400" cy="28611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這裡的</a:t>
            </a:r>
            <a:r>
              <a:rPr lang="en-US" altLang="zh-TW" dirty="0"/>
              <a:t>out</a:t>
            </a:r>
            <a:r>
              <a:rPr lang="zh-TW" altLang="en-US" dirty="0"/>
              <a:t>會直接傳給</a:t>
            </a:r>
            <a:r>
              <a:rPr lang="en-US" altLang="zh-TW" dirty="0"/>
              <a:t>fragment shader</a:t>
            </a:r>
            <a:r>
              <a:rPr lang="zh-TW" altLang="en-US" dirty="0"/>
              <a:t>，而要傳的有</a:t>
            </a:r>
            <a:r>
              <a:rPr lang="en-US" altLang="zh-TW" dirty="0"/>
              <a:t>texture coordinate</a:t>
            </a:r>
            <a:r>
              <a:rPr lang="zh-TW" altLang="en-US" dirty="0"/>
              <a:t>和</a:t>
            </a:r>
            <a:r>
              <a:rPr lang="en-US" altLang="zh-TW" dirty="0"/>
              <a:t>normal</a:t>
            </a:r>
            <a:r>
              <a:rPr lang="zh-TW" altLang="en-US" dirty="0"/>
              <a:t>兩組</a:t>
            </a:r>
            <a:r>
              <a:rPr lang="en-US" altLang="zh-TW" dirty="0"/>
              <a:t>vector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2F65345-955B-4457-96EC-B4B7C115D0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951"/>
          <a:stretch/>
        </p:blipFill>
        <p:spPr>
          <a:xfrm>
            <a:off x="1097280" y="1857766"/>
            <a:ext cx="10058400" cy="102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07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C05C2E-427A-48AE-B7FE-6CF10574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3 main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8F7D7-939D-4C59-B2C4-514FDE732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778006"/>
            <a:ext cx="10058400" cy="20910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根據上課所學，先將</a:t>
            </a:r>
            <a:r>
              <a:rPr lang="en-US" altLang="zh-TW" dirty="0"/>
              <a:t>3</a:t>
            </a:r>
            <a:r>
              <a:rPr lang="zh-TW" altLang="en-US" dirty="0"/>
              <a:t>維的座標轉換為</a:t>
            </a:r>
            <a:r>
              <a:rPr lang="en-US" altLang="zh-TW" dirty="0"/>
              <a:t>4</a:t>
            </a:r>
            <a:r>
              <a:rPr lang="zh-TW" altLang="en-US" dirty="0"/>
              <a:t>維齊次座標系並以正確順序乘上</a:t>
            </a:r>
            <a:r>
              <a:rPr lang="en-US" altLang="zh-TW" dirty="0"/>
              <a:t>MVP</a:t>
            </a:r>
            <a:r>
              <a:rPr lang="zh-TW" altLang="en-US" dirty="0"/>
              <a:t>三矩陣得到</a:t>
            </a:r>
            <a:r>
              <a:rPr lang="en-US" altLang="zh-TW" dirty="0" err="1"/>
              <a:t>gl_Position</a:t>
            </a:r>
            <a:r>
              <a:rPr lang="zh-TW" altLang="en-US" dirty="0"/>
              <a:t>，即為該</a:t>
            </a:r>
            <a:r>
              <a:rPr lang="en-US" altLang="zh-TW" dirty="0"/>
              <a:t>vertex</a:t>
            </a:r>
            <a:r>
              <a:rPr lang="zh-TW" altLang="en-US" dirty="0"/>
              <a:t>最終的座標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將</a:t>
            </a:r>
            <a:r>
              <a:rPr lang="en-US" altLang="zh-TW" dirty="0"/>
              <a:t>texture coordinate</a:t>
            </a:r>
            <a:r>
              <a:rPr lang="zh-TW" altLang="en-US" dirty="0"/>
              <a:t>和</a:t>
            </a:r>
            <a:r>
              <a:rPr lang="en-US" altLang="zh-TW" dirty="0"/>
              <a:t>normal</a:t>
            </a:r>
            <a:r>
              <a:rPr lang="zh-TW" altLang="en-US" dirty="0"/>
              <a:t>繼續傳給</a:t>
            </a:r>
            <a:r>
              <a:rPr lang="en-US" altLang="zh-TW" dirty="0"/>
              <a:t>fragment shader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AD0E3A2-D196-47CC-9B68-3BFF43069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10056085" cy="182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6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82A61D-13FA-4FD3-A99B-BAD237D0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In </a:t>
            </a:r>
            <a:r>
              <a:rPr lang="en-US" altLang="zh-TW" dirty="0" err="1">
                <a:latin typeface="+mn-lt"/>
              </a:rPr>
              <a:t>fragmentShader.frag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7394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EB1BAD-F526-41F2-AB8C-EB6BDDDF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1 Input / Output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D58FF7-23F6-4B71-9732-61C8DD261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018636"/>
            <a:ext cx="10058400" cy="18504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Texcoord</a:t>
            </a:r>
            <a:r>
              <a:rPr lang="zh-TW" altLang="en-US" dirty="0"/>
              <a:t>和</a:t>
            </a:r>
            <a:r>
              <a:rPr lang="en-US" altLang="zh-TW" dirty="0"/>
              <a:t>Normal</a:t>
            </a:r>
            <a:r>
              <a:rPr lang="zh-TW" altLang="en-US" dirty="0"/>
              <a:t>為</a:t>
            </a:r>
            <a:r>
              <a:rPr lang="en-US" altLang="zh-TW" dirty="0"/>
              <a:t>vertex shader</a:t>
            </a:r>
            <a:r>
              <a:rPr lang="zh-TW" altLang="en-US" dirty="0"/>
              <a:t>傳入的</a:t>
            </a:r>
            <a:r>
              <a:rPr lang="en-US" altLang="zh-TW" dirty="0"/>
              <a:t>texture coordinate</a:t>
            </a:r>
            <a:r>
              <a:rPr lang="zh-TW" altLang="en-US" dirty="0"/>
              <a:t>和</a:t>
            </a:r>
            <a:r>
              <a:rPr lang="en-US" altLang="zh-TW" dirty="0"/>
              <a:t>normal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“接”由</a:t>
            </a:r>
            <a:r>
              <a:rPr lang="en-US" altLang="zh-TW" dirty="0"/>
              <a:t>main.cpp</a:t>
            </a:r>
            <a:r>
              <a:rPr lang="zh-TW" altLang="en-US" dirty="0"/>
              <a:t>存入的</a:t>
            </a:r>
            <a:r>
              <a:rPr lang="en-US" altLang="zh-TW" dirty="0"/>
              <a:t>Uniform</a:t>
            </a:r>
            <a:r>
              <a:rPr lang="zh-TW" altLang="en-US" dirty="0"/>
              <a:t>，為</a:t>
            </a:r>
            <a:r>
              <a:rPr lang="en-US" altLang="zh-TW" dirty="0"/>
              <a:t>texture id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輸出為該</a:t>
            </a:r>
            <a:r>
              <a:rPr lang="en-US" altLang="zh-TW" dirty="0"/>
              <a:t>fragment(pixel)</a:t>
            </a:r>
            <a:r>
              <a:rPr lang="zh-TW" altLang="en-US" dirty="0"/>
              <a:t>的顏色值，一個</a:t>
            </a:r>
            <a:r>
              <a:rPr lang="en-US" altLang="zh-TW" dirty="0"/>
              <a:t>4</a:t>
            </a:r>
            <a:r>
              <a:rPr lang="zh-TW" altLang="en-US" dirty="0"/>
              <a:t>維</a:t>
            </a:r>
            <a:r>
              <a:rPr lang="en-US" altLang="zh-TW" dirty="0"/>
              <a:t>vector</a:t>
            </a:r>
            <a:r>
              <a:rPr lang="zh-TW" altLang="en-US" dirty="0"/>
              <a:t>，代表了</a:t>
            </a:r>
            <a:r>
              <a:rPr lang="en-US" altLang="zh-TW" dirty="0"/>
              <a:t>RGB</a:t>
            </a:r>
            <a:r>
              <a:rPr lang="zh-TW" altLang="en-US" dirty="0"/>
              <a:t>和不透明度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C240D02-8BE6-424D-B4D9-A81D13CAAE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54"/>
          <a:stretch/>
        </p:blipFill>
        <p:spPr>
          <a:xfrm>
            <a:off x="1097280" y="1845734"/>
            <a:ext cx="10058400" cy="206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10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68C874-37D8-42EE-920A-B07EA767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2 main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A2E889-BB0D-4CAE-9D52-6AF0DF67D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29000"/>
            <a:ext cx="10058400" cy="24400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使用</a:t>
            </a:r>
            <a:r>
              <a:rPr lang="en-US" altLang="zh-TW" dirty="0"/>
              <a:t>”texture2D()”</a:t>
            </a:r>
            <a:r>
              <a:rPr lang="zh-TW" altLang="en-US" dirty="0"/>
              <a:t>來將材質資料</a:t>
            </a:r>
            <a:r>
              <a:rPr lang="en-US" altLang="zh-TW" dirty="0"/>
              <a:t>(Umbreon.jpg)</a:t>
            </a:r>
            <a:r>
              <a:rPr lang="zh-TW" altLang="en-US" dirty="0"/>
              <a:t>在</a:t>
            </a:r>
            <a:r>
              <a:rPr lang="en-US" altLang="zh-TW" dirty="0"/>
              <a:t>1024*(</a:t>
            </a:r>
            <a:r>
              <a:rPr lang="en-US" altLang="zh-TW" dirty="0" err="1"/>
              <a:t>Texcoord.x</a:t>
            </a:r>
            <a:r>
              <a:rPr lang="en-US" altLang="zh-TW" dirty="0"/>
              <a:t>, </a:t>
            </a:r>
            <a:r>
              <a:rPr lang="en-US" altLang="zh-TW" dirty="0" err="1"/>
              <a:t>Texcoord.y</a:t>
            </a:r>
            <a:r>
              <a:rPr lang="en-US" altLang="zh-TW" dirty="0"/>
              <a:t>)</a:t>
            </a:r>
            <a:r>
              <a:rPr lang="zh-TW" altLang="en-US" dirty="0"/>
              <a:t>的顏色提取出來並輸出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90E41A9-6311-4890-9461-1BDBDF9572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86"/>
          <a:stretch/>
        </p:blipFill>
        <p:spPr>
          <a:xfrm>
            <a:off x="1097281" y="1845734"/>
            <a:ext cx="10058400" cy="145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97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75F8ED-EB9E-4E85-9BA3-BBAD79352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Done</a:t>
            </a:r>
            <a:r>
              <a:rPr lang="zh-TW" altLang="en-US" dirty="0"/>
              <a:t>！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C429C54-DBC6-4BAB-9831-413203978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4096" y="1846263"/>
            <a:ext cx="382413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53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F0B763-030F-4622-9711-6111235C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Problems I’ve met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7001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136CAB-4D98-4196-A428-4DA8A7139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Texture Coordinate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69C7EB-E1E6-4584-9AE3-BCF001ACC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我一直以為</a:t>
            </a:r>
            <a:r>
              <a:rPr lang="en-US" altLang="zh-TW" dirty="0"/>
              <a:t>Texture Coordinate</a:t>
            </a:r>
            <a:r>
              <a:rPr lang="zh-TW" altLang="en-US" dirty="0"/>
              <a:t>是從左上</a:t>
            </a:r>
            <a:r>
              <a:rPr lang="en-US" altLang="zh-TW" dirty="0"/>
              <a:t>(0,0)</a:t>
            </a:r>
            <a:r>
              <a:rPr lang="zh-TW" altLang="en-US" dirty="0"/>
              <a:t>到右下</a:t>
            </a:r>
            <a:r>
              <a:rPr lang="en-US" altLang="zh-TW" dirty="0"/>
              <a:t>(1,1)</a:t>
            </a:r>
            <a:r>
              <a:rPr lang="zh-TW" altLang="en-US" dirty="0"/>
              <a:t>，但其實是左下</a:t>
            </a:r>
            <a:r>
              <a:rPr lang="en-US" altLang="zh-TW" dirty="0"/>
              <a:t>(0,0)</a:t>
            </a:r>
            <a:r>
              <a:rPr lang="zh-TW" altLang="en-US" dirty="0"/>
              <a:t>到右上</a:t>
            </a:r>
            <a:r>
              <a:rPr lang="en-US" altLang="zh-TW" dirty="0"/>
              <a:t>(1,1)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投影片裡面其實有寫，助教對不起我眼睛有問題</a:t>
            </a:r>
          </a:p>
        </p:txBody>
      </p:sp>
    </p:spTree>
    <p:extLst>
      <p:ext uri="{BB962C8B-B14F-4D97-AF65-F5344CB8AC3E}">
        <p14:creationId xmlns:p14="http://schemas.microsoft.com/office/powerpoint/2010/main" val="222139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9451A-F503-4402-BB60-1A8DF97CC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In main.cpp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3353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23C5FB-31CA-4419-8945-F617E8A26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變數名稱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0E4688-16C4-4CA4-B3F7-DBBE7DC0C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起初，在</a:t>
            </a:r>
            <a:r>
              <a:rPr lang="en-US" altLang="zh-TW" dirty="0" err="1"/>
              <a:t>vertexShader</a:t>
            </a:r>
            <a:r>
              <a:rPr lang="zh-TW" altLang="en-US" dirty="0"/>
              <a:t>中的</a:t>
            </a:r>
            <a:r>
              <a:rPr lang="en-US" altLang="zh-TW" dirty="0"/>
              <a:t>out vec2 </a:t>
            </a:r>
            <a:r>
              <a:rPr lang="en-US" altLang="zh-TW" dirty="0" err="1"/>
              <a:t>Texcoord</a:t>
            </a:r>
            <a:r>
              <a:rPr lang="zh-TW" altLang="en-US" dirty="0"/>
              <a:t>的變數名稱為</a:t>
            </a:r>
            <a:r>
              <a:rPr lang="en-US" altLang="zh-TW" dirty="0"/>
              <a:t>out vec2 </a:t>
            </a:r>
            <a:r>
              <a:rPr lang="en-US" altLang="zh-TW" dirty="0" err="1"/>
              <a:t>out_texcoord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奇怪的是變數名稱前面加上</a:t>
            </a:r>
            <a:r>
              <a:rPr lang="en-US" altLang="zh-TW" dirty="0"/>
              <a:t>out_</a:t>
            </a:r>
            <a:r>
              <a:rPr lang="zh-TW" altLang="en-US" dirty="0"/>
              <a:t>好像會把事情搞砸，讓整個結果爛掉，而我</a:t>
            </a:r>
            <a:r>
              <a:rPr lang="en-US" altLang="zh-TW" dirty="0"/>
              <a:t>debug</a:t>
            </a:r>
            <a:r>
              <a:rPr lang="zh-TW" altLang="en-US" dirty="0"/>
              <a:t>了</a:t>
            </a:r>
            <a:r>
              <a:rPr lang="en-US" altLang="zh-TW" dirty="0"/>
              <a:t>3</a:t>
            </a:r>
            <a:r>
              <a:rPr lang="zh-TW" altLang="en-US" dirty="0"/>
              <a:t>個小時才發現到原來是變數名稱的問題，我寫</a:t>
            </a:r>
            <a:r>
              <a:rPr lang="en-US" altLang="zh-TW" dirty="0"/>
              <a:t>code</a:t>
            </a:r>
            <a:r>
              <a:rPr lang="zh-TW" altLang="en-US" dirty="0"/>
              <a:t>也才花了</a:t>
            </a:r>
            <a:r>
              <a:rPr lang="en-US" altLang="zh-TW" dirty="0"/>
              <a:t>1</a:t>
            </a:r>
            <a:r>
              <a:rPr lang="zh-TW" altLang="en-US" dirty="0"/>
              <a:t>小時，真的搞死人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把變數名稱開頭加上</a:t>
            </a:r>
            <a:r>
              <a:rPr lang="en-US" altLang="zh-TW" dirty="0"/>
              <a:t>out_</a:t>
            </a:r>
            <a:r>
              <a:rPr lang="zh-TW" altLang="en-US" dirty="0"/>
              <a:t>，結果如下</a:t>
            </a:r>
            <a:r>
              <a:rPr lang="zh-TW" altLang="en-US" dirty="0">
                <a:sym typeface="Wingdings" panose="05000000000000000000" pitchFamily="2" charset="2"/>
              </a:rPr>
              <a:t>：（我還是不懂是什麼原理）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DC9B8D-B369-4673-A70B-607811E91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15" t="37225" r="11751" b="5247"/>
          <a:stretch/>
        </p:blipFill>
        <p:spPr>
          <a:xfrm>
            <a:off x="1097280" y="3429000"/>
            <a:ext cx="3922295" cy="314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88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9C52D3-C35E-428A-82EC-F14DC757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Bonus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2174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D07316-1F87-4EDB-8BD1-40D511EB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可變換伊布的材質貼圖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利用</a:t>
            </a:r>
            <a:r>
              <a:rPr lang="en-US" altLang="zh-TW" dirty="0"/>
              <a:t>fragment shader</a:t>
            </a:r>
            <a:r>
              <a:rPr lang="zh-TW" altLang="en-US" dirty="0"/>
              <a:t>實現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D9AD5D-E3E6-4098-B16F-873CBC02A7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原本：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6780C4-CE04-4932-95B5-705C8699B4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按下</a:t>
            </a:r>
            <a:r>
              <a:rPr lang="en-US" altLang="zh-TW" dirty="0"/>
              <a:t>space</a:t>
            </a:r>
            <a:r>
              <a:rPr lang="zh-TW" altLang="en-US" dirty="0"/>
              <a:t>鍵：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CF16F4-B4BE-4962-8799-DD6AA9F6D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3" t="9173" r="3071" b="1415"/>
          <a:stretch/>
        </p:blipFill>
        <p:spPr>
          <a:xfrm>
            <a:off x="1187917" y="2213810"/>
            <a:ext cx="4603283" cy="464418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9CD72F2-D8B3-490B-A951-EF9D1CA934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938" t="10588" r="4938"/>
          <a:stretch/>
        </p:blipFill>
        <p:spPr>
          <a:xfrm>
            <a:off x="6096000" y="2213809"/>
            <a:ext cx="4937760" cy="464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6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4A6D8A-A478-4BBF-8C68-3814A9697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 Create Program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BF7EDE-D4CA-47C4-B75C-146832CA7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915493"/>
            <a:ext cx="10058400" cy="1953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使用助教包好的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createShader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來載入並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compile vertex shader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fragment shader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使用助教包好的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createProgram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將兩個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shader attach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program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link program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E57A26A-F4BE-4283-8BB7-A2A990056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95176"/>
            <a:ext cx="10058400" cy="19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3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8ABC8-BB0A-4AAD-B7CB-1DE218B8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24436" cy="1450757"/>
          </a:xfrm>
        </p:spPr>
        <p:txBody>
          <a:bodyPr/>
          <a:lstStyle/>
          <a:p>
            <a:r>
              <a:rPr lang="en-US" altLang="zh-TW" dirty="0"/>
              <a:t>Step 2-1 Create VAO &amp; setup VBO[0]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5FD975-B562-4A04-8A91-CAE3DA73F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358791"/>
            <a:ext cx="10058400" cy="19457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使用“</a:t>
            </a:r>
            <a:r>
              <a:rPr lang="en-US" altLang="zh-TW" dirty="0" err="1"/>
              <a:t>glGenVertexArrays</a:t>
            </a:r>
            <a:r>
              <a:rPr lang="en-US" altLang="zh-TW" dirty="0"/>
              <a:t>()</a:t>
            </a:r>
            <a:r>
              <a:rPr lang="zh-TW" altLang="en-US" dirty="0"/>
              <a:t>”和“</a:t>
            </a:r>
            <a:r>
              <a:rPr lang="en-US" altLang="zh-TW" dirty="0" err="1"/>
              <a:t>glBindVertexArray</a:t>
            </a:r>
            <a:r>
              <a:rPr lang="en-US" altLang="zh-TW" dirty="0"/>
              <a:t>()</a:t>
            </a:r>
            <a:r>
              <a:rPr lang="zh-TW" altLang="en-US" dirty="0"/>
              <a:t>”來掛載</a:t>
            </a:r>
            <a:r>
              <a:rPr lang="en-US" altLang="zh-TW" dirty="0"/>
              <a:t>VAO(</a:t>
            </a:r>
            <a:r>
              <a:rPr lang="zh-TW" altLang="en-US" dirty="0"/>
              <a:t>之後</a:t>
            </a:r>
            <a:r>
              <a:rPr lang="en-US" altLang="zh-TW" dirty="0"/>
              <a:t>bind</a:t>
            </a:r>
            <a:r>
              <a:rPr lang="zh-TW" altLang="en-US" dirty="0"/>
              <a:t>的</a:t>
            </a:r>
            <a:r>
              <a:rPr lang="en-US" altLang="zh-TW" dirty="0"/>
              <a:t>VBO</a:t>
            </a:r>
            <a:r>
              <a:rPr lang="zh-TW" altLang="en-US" dirty="0"/>
              <a:t>都會在這個</a:t>
            </a:r>
            <a:r>
              <a:rPr lang="en-US" altLang="zh-TW" dirty="0"/>
              <a:t>VAO</a:t>
            </a:r>
            <a:r>
              <a:rPr lang="zh-TW" altLang="en-US" dirty="0"/>
              <a:t>裡面</a:t>
            </a:r>
            <a:r>
              <a:rPr lang="en-US" altLang="zh-TW" dirty="0"/>
              <a:t>)</a:t>
            </a:r>
            <a:r>
              <a:rPr lang="zh-TW" altLang="en-US" dirty="0"/>
              <a:t>，並用“</a:t>
            </a:r>
            <a:r>
              <a:rPr lang="en-US" altLang="zh-TW" dirty="0" err="1"/>
              <a:t>glGenBuffers</a:t>
            </a:r>
            <a:r>
              <a:rPr lang="en-US" altLang="zh-TW" dirty="0"/>
              <a:t>”</a:t>
            </a:r>
            <a:r>
              <a:rPr lang="zh-TW" altLang="en-US" dirty="0"/>
              <a:t>生成</a:t>
            </a:r>
            <a:r>
              <a:rPr lang="en-US" altLang="zh-TW" dirty="0"/>
              <a:t>3</a:t>
            </a:r>
            <a:r>
              <a:rPr lang="zh-TW" altLang="en-US" dirty="0"/>
              <a:t>個等等要用的</a:t>
            </a:r>
            <a:r>
              <a:rPr lang="en-US" altLang="zh-TW" dirty="0"/>
              <a:t>VBO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VBO[0]</a:t>
            </a:r>
            <a:r>
              <a:rPr lang="zh-TW" altLang="en-US" dirty="0"/>
              <a:t>代表的是</a:t>
            </a:r>
            <a:r>
              <a:rPr lang="en-US" altLang="zh-TW" dirty="0"/>
              <a:t>positions</a:t>
            </a:r>
            <a:r>
              <a:rPr lang="zh-TW" altLang="en-US" dirty="0"/>
              <a:t>，將資料由</a:t>
            </a:r>
            <a:r>
              <a:rPr lang="en-US" altLang="zh-TW" dirty="0"/>
              <a:t>”</a:t>
            </a:r>
            <a:r>
              <a:rPr lang="en-US" altLang="zh-TW" dirty="0" err="1"/>
              <a:t>glBufferData</a:t>
            </a:r>
            <a:r>
              <a:rPr lang="en-US" altLang="zh-TW" dirty="0"/>
              <a:t>()”</a:t>
            </a:r>
            <a:r>
              <a:rPr lang="zh-TW" altLang="en-US" dirty="0"/>
              <a:t>傳入並用</a:t>
            </a:r>
            <a:r>
              <a:rPr lang="en-US" altLang="zh-TW" dirty="0"/>
              <a:t>”</a:t>
            </a:r>
            <a:r>
              <a:rPr lang="en-US" altLang="zh-TW" dirty="0" err="1"/>
              <a:t>glVertexAttribPointer</a:t>
            </a:r>
            <a:r>
              <a:rPr lang="en-US" altLang="zh-TW" dirty="0"/>
              <a:t>()”</a:t>
            </a:r>
            <a:r>
              <a:rPr lang="zh-TW" altLang="en-US" dirty="0"/>
              <a:t>設定</a:t>
            </a:r>
            <a:r>
              <a:rPr lang="en-US" altLang="zh-TW" dirty="0"/>
              <a:t>index</a:t>
            </a:r>
            <a:r>
              <a:rPr lang="zh-TW" altLang="en-US" dirty="0"/>
              <a:t>和</a:t>
            </a:r>
            <a:r>
              <a:rPr lang="en-US" altLang="zh-TW" dirty="0"/>
              <a:t>stride</a:t>
            </a:r>
            <a:r>
              <a:rPr lang="zh-TW" altLang="en-US" dirty="0"/>
              <a:t>等參數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最後用</a:t>
            </a:r>
            <a:r>
              <a:rPr lang="en-US" altLang="zh-TW" dirty="0"/>
              <a:t>”</a:t>
            </a:r>
            <a:r>
              <a:rPr lang="en-US" altLang="zh-TW" dirty="0" err="1"/>
              <a:t>glEnableVertexAttribArray</a:t>
            </a:r>
            <a:r>
              <a:rPr lang="en-US" altLang="zh-TW" dirty="0"/>
              <a:t>(0)”</a:t>
            </a:r>
            <a:r>
              <a:rPr lang="zh-TW" altLang="en-US" dirty="0"/>
              <a:t>來讓</a:t>
            </a:r>
            <a:r>
              <a:rPr lang="en-US" altLang="zh-TW" dirty="0"/>
              <a:t>GLSL</a:t>
            </a:r>
            <a:r>
              <a:rPr lang="zh-TW" altLang="en-US" dirty="0"/>
              <a:t>知道</a:t>
            </a:r>
            <a:r>
              <a:rPr lang="en-US" altLang="zh-TW" dirty="0"/>
              <a:t>location 0</a:t>
            </a:r>
            <a:r>
              <a:rPr lang="zh-TW" altLang="en-US" dirty="0"/>
              <a:t>有東西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CDEB49-03BF-4906-A1BA-AA60BA586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45734"/>
            <a:ext cx="10058400" cy="240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3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8434AD-E16C-44F1-B274-79906DAC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2-2 Setup VBO[1] &amp; VBO[2]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74EC48-D260-4642-BFD4-C25FF6011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418336"/>
            <a:ext cx="10058400" cy="145075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VBO[1]</a:t>
            </a:r>
            <a:r>
              <a:rPr lang="zh-TW" altLang="en-US" dirty="0"/>
              <a:t>代表了</a:t>
            </a:r>
            <a:r>
              <a:rPr lang="en-US" altLang="zh-TW" dirty="0" err="1"/>
              <a:t>normals</a:t>
            </a:r>
            <a:r>
              <a:rPr lang="zh-TW" altLang="en-US" dirty="0"/>
              <a:t>，</a:t>
            </a:r>
            <a:r>
              <a:rPr lang="en-US" altLang="zh-TW" dirty="0"/>
              <a:t>VBO[2]</a:t>
            </a:r>
            <a:r>
              <a:rPr lang="zh-TW" altLang="en-US" dirty="0"/>
              <a:t>代表了</a:t>
            </a:r>
            <a:r>
              <a:rPr lang="en-US" altLang="zh-TW" dirty="0"/>
              <a:t>texture coordinates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不同的是</a:t>
            </a:r>
            <a:r>
              <a:rPr lang="en-US" altLang="zh-TW" dirty="0"/>
              <a:t>VBO[2]</a:t>
            </a:r>
            <a:r>
              <a:rPr lang="zh-TW" altLang="en-US" dirty="0"/>
              <a:t>每個</a:t>
            </a:r>
            <a:r>
              <a:rPr lang="en-US" altLang="zh-TW" dirty="0"/>
              <a:t>vertex</a:t>
            </a:r>
            <a:r>
              <a:rPr lang="zh-TW" altLang="en-US" dirty="0"/>
              <a:t>只有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float(2D)</a:t>
            </a:r>
            <a:r>
              <a:rPr lang="zh-TW" altLang="en-US" dirty="0"/>
              <a:t>而非</a:t>
            </a:r>
            <a:r>
              <a:rPr lang="en-US" altLang="zh-TW" dirty="0"/>
              <a:t>3</a:t>
            </a:r>
            <a:r>
              <a:rPr lang="zh-TW" altLang="en-US" dirty="0"/>
              <a:t>個，因此</a:t>
            </a:r>
            <a:r>
              <a:rPr lang="en-US" altLang="zh-TW" dirty="0" err="1"/>
              <a:t>glVertexAttribPointer</a:t>
            </a:r>
            <a:r>
              <a:rPr lang="zh-TW" altLang="en-US" dirty="0"/>
              <a:t>的參數也要有所不同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完成了</a:t>
            </a:r>
            <a:r>
              <a:rPr lang="en-US" altLang="zh-TW" dirty="0"/>
              <a:t>VAO</a:t>
            </a:r>
            <a:r>
              <a:rPr lang="zh-TW" altLang="en-US" dirty="0"/>
              <a:t>和</a:t>
            </a:r>
            <a:r>
              <a:rPr lang="en-US" altLang="zh-TW" dirty="0"/>
              <a:t>VBO</a:t>
            </a:r>
            <a:r>
              <a:rPr lang="zh-TW" altLang="en-US" dirty="0"/>
              <a:t>的設定，在最後將其</a:t>
            </a:r>
            <a:r>
              <a:rPr lang="en-US" altLang="zh-TW" dirty="0"/>
              <a:t>unbind(</a:t>
            </a:r>
            <a:r>
              <a:rPr lang="zh-TW" altLang="en-US" dirty="0"/>
              <a:t>截圖沒有，在最後一行下面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6699DCE-AD6A-47FE-9C02-887043B40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45734"/>
            <a:ext cx="10058400" cy="253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3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9E92F-93D7-43AB-B275-7E8D915B5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3-1 Before drawing </a:t>
            </a:r>
            <a:r>
              <a:rPr lang="en-US" altLang="zh-TW" dirty="0" err="1"/>
              <a:t>Umbreon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C778B3-A377-49D4-8883-4336B51B3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398628"/>
            <a:ext cx="10058400" cy="24704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呼叫</a:t>
            </a:r>
            <a:r>
              <a:rPr lang="en-US" altLang="zh-TW" dirty="0"/>
              <a:t>” </a:t>
            </a:r>
            <a:r>
              <a:rPr lang="en-US" altLang="zh-TW" dirty="0" err="1"/>
              <a:t>glUseProgram</a:t>
            </a:r>
            <a:r>
              <a:rPr lang="en-US" altLang="zh-TW" dirty="0"/>
              <a:t>()”</a:t>
            </a:r>
            <a:r>
              <a:rPr lang="zh-TW" altLang="en-US" dirty="0"/>
              <a:t>，在此之後的任何繪製都會先去</a:t>
            </a:r>
            <a:r>
              <a:rPr lang="en-US" altLang="zh-TW" dirty="0"/>
              <a:t>shader</a:t>
            </a:r>
            <a:r>
              <a:rPr lang="zh-TW" altLang="en-US" dirty="0"/>
              <a:t>處理，可以上色、計算</a:t>
            </a:r>
            <a:r>
              <a:rPr lang="en-US" altLang="zh-TW" dirty="0" err="1"/>
              <a:t>phong</a:t>
            </a:r>
            <a:r>
              <a:rPr lang="en-US" altLang="zh-TW" dirty="0"/>
              <a:t> </a:t>
            </a:r>
            <a:r>
              <a:rPr lang="en-US" altLang="zh-TW" dirty="0" err="1"/>
              <a:t>refelction</a:t>
            </a:r>
            <a:r>
              <a:rPr lang="en-US" altLang="zh-TW" dirty="0"/>
              <a:t> model…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呼叫</a:t>
            </a:r>
            <a:r>
              <a:rPr lang="en-US" altLang="zh-TW" dirty="0"/>
              <a:t>”</a:t>
            </a:r>
            <a:r>
              <a:rPr lang="en-US" altLang="zh-TW" dirty="0" err="1"/>
              <a:t>glBindVertexArray</a:t>
            </a:r>
            <a:r>
              <a:rPr lang="en-US" altLang="zh-TW" dirty="0"/>
              <a:t>()”</a:t>
            </a:r>
            <a:r>
              <a:rPr lang="zh-TW" altLang="en-US" dirty="0"/>
              <a:t>，這樣</a:t>
            </a:r>
            <a:r>
              <a:rPr lang="en-US" altLang="zh-TW" dirty="0"/>
              <a:t>shader</a:t>
            </a:r>
            <a:r>
              <a:rPr lang="zh-TW" altLang="en-US" dirty="0"/>
              <a:t>可以直接從</a:t>
            </a:r>
            <a:r>
              <a:rPr lang="en-US" altLang="zh-TW" dirty="0"/>
              <a:t>VAO</a:t>
            </a:r>
            <a:r>
              <a:rPr lang="zh-TW" altLang="en-US" dirty="0"/>
              <a:t>和它裡面的</a:t>
            </a:r>
            <a:r>
              <a:rPr lang="en-US" altLang="zh-TW" dirty="0"/>
              <a:t>VBO</a:t>
            </a:r>
            <a:r>
              <a:rPr lang="zh-TW" altLang="en-US" dirty="0"/>
              <a:t>抓</a:t>
            </a:r>
            <a:r>
              <a:rPr lang="en-US" altLang="zh-TW" dirty="0"/>
              <a:t>vertex</a:t>
            </a:r>
            <a:r>
              <a:rPr lang="zh-TW" altLang="en-US" dirty="0"/>
              <a:t>資料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63AD2FB-CE34-4E63-B1E9-F37EB55DD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690"/>
          <a:stretch/>
        </p:blipFill>
        <p:spPr>
          <a:xfrm>
            <a:off x="1097281" y="1791209"/>
            <a:ext cx="10058400" cy="160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6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B2A10B-0B00-40C5-BB16-46D77BE0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3-2 Pass matrixes by Uniform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523710-1FEA-49F2-B346-815A93473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5972" y="1845734"/>
            <a:ext cx="4199707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先由計算或</a:t>
            </a:r>
            <a:r>
              <a:rPr lang="en-US" altLang="zh-TW" dirty="0" err="1"/>
              <a:t>getP</a:t>
            </a:r>
            <a:r>
              <a:rPr lang="en-US" altLang="zh-TW" dirty="0"/>
              <a:t>/</a:t>
            </a:r>
            <a:r>
              <a:rPr lang="en-US" altLang="zh-TW" dirty="0" err="1"/>
              <a:t>getV</a:t>
            </a:r>
            <a:r>
              <a:rPr lang="zh-TW" altLang="en-US" dirty="0"/>
              <a:t>得到要傳入的</a:t>
            </a:r>
            <a:r>
              <a:rPr lang="en-US" altLang="zh-TW" dirty="0"/>
              <a:t>matrix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使用</a:t>
            </a:r>
            <a:r>
              <a:rPr lang="en-US" altLang="zh-TW" dirty="0"/>
              <a:t>”</a:t>
            </a:r>
            <a:r>
              <a:rPr lang="en-US" altLang="zh-TW" dirty="0" err="1"/>
              <a:t>glGetUniformLocation</a:t>
            </a:r>
            <a:r>
              <a:rPr lang="en-US" altLang="zh-TW" dirty="0"/>
              <a:t>()”</a:t>
            </a:r>
            <a:r>
              <a:rPr lang="zh-TW" altLang="en-US" dirty="0"/>
              <a:t>來從名字得到該</a:t>
            </a:r>
            <a:r>
              <a:rPr lang="en-US" altLang="zh-TW" dirty="0"/>
              <a:t>Uniform</a:t>
            </a:r>
            <a:r>
              <a:rPr lang="zh-TW" altLang="en-US" dirty="0"/>
              <a:t>的位址，並使用</a:t>
            </a:r>
            <a:r>
              <a:rPr lang="en-US" altLang="zh-TW" dirty="0"/>
              <a:t>” glUniformMatrix4fv()”</a:t>
            </a:r>
            <a:r>
              <a:rPr lang="zh-TW" altLang="en-US" dirty="0"/>
              <a:t>將欲傳入資料的</a:t>
            </a:r>
            <a:r>
              <a:rPr lang="en-US" altLang="zh-TW" dirty="0"/>
              <a:t>pointer</a:t>
            </a:r>
            <a:r>
              <a:rPr lang="zh-TW" altLang="en-US" dirty="0"/>
              <a:t>傳入</a:t>
            </a:r>
            <a:r>
              <a:rPr lang="en-US" altLang="zh-TW" dirty="0"/>
              <a:t>(</a:t>
            </a:r>
            <a:r>
              <a:rPr lang="zh-TW" altLang="en-US" dirty="0"/>
              <a:t>此處為傳入</a:t>
            </a:r>
            <a:r>
              <a:rPr lang="en-US" altLang="zh-TW" dirty="0"/>
              <a:t>4x4 matrix</a:t>
            </a:r>
            <a:r>
              <a:rPr lang="zh-TW" altLang="en-US" dirty="0"/>
              <a:t>的</a:t>
            </a:r>
            <a:r>
              <a:rPr lang="en-US" altLang="zh-TW" dirty="0"/>
              <a:t>pointer</a:t>
            </a:r>
            <a:r>
              <a:rPr lang="zh-TW" altLang="en-US" dirty="0"/>
              <a:t>）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F0267E-5586-4C1D-978F-EAAB59AE4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90253"/>
            <a:ext cx="5858693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8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27887-4FA7-410F-B3A1-CAD64568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3-3 Pass Texture(sampler2D)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467340-E2D3-4B63-BB0E-40D1C1C03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811742"/>
            <a:ext cx="10058400" cy="20573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T</a:t>
            </a:r>
            <a:r>
              <a:rPr lang="zh-TW" altLang="en-US" dirty="0"/>
              <a:t>為一</a:t>
            </a:r>
            <a:r>
              <a:rPr lang="en-US" altLang="zh-TW" dirty="0" err="1"/>
              <a:t>boolean</a:t>
            </a:r>
            <a:r>
              <a:rPr lang="zh-TW" altLang="en-US" dirty="0"/>
              <a:t>值，根據</a:t>
            </a:r>
            <a:r>
              <a:rPr lang="en-US" altLang="zh-TW" dirty="0"/>
              <a:t>T</a:t>
            </a:r>
            <a:r>
              <a:rPr lang="zh-TW" altLang="en-US" dirty="0"/>
              <a:t>來選擇傳入的</a:t>
            </a:r>
            <a:r>
              <a:rPr lang="en-US" altLang="zh-TW" dirty="0"/>
              <a:t>texture</a:t>
            </a:r>
            <a:r>
              <a:rPr lang="zh-TW" altLang="en-US" dirty="0"/>
              <a:t>為</a:t>
            </a:r>
            <a:r>
              <a:rPr lang="en-US" altLang="zh-TW" dirty="0" err="1"/>
              <a:t>modeltexture</a:t>
            </a:r>
            <a:r>
              <a:rPr lang="zh-TW" altLang="en-US" dirty="0"/>
              <a:t>或</a:t>
            </a:r>
            <a:r>
              <a:rPr lang="en-US" altLang="zh-TW" dirty="0" err="1"/>
              <a:t>basistexture</a:t>
            </a:r>
            <a:r>
              <a:rPr lang="zh-TW" altLang="en-US" dirty="0"/>
              <a:t>（這邊是我的</a:t>
            </a:r>
            <a:r>
              <a:rPr lang="en-US" altLang="zh-TW" dirty="0"/>
              <a:t>bonus</a:t>
            </a:r>
            <a:r>
              <a:rPr lang="zh-TW" altLang="en-US" dirty="0"/>
              <a:t>，非本次作業必須，正常應傳入</a:t>
            </a:r>
            <a:r>
              <a:rPr lang="en-US" altLang="zh-TW" dirty="0" err="1"/>
              <a:t>modelbasis</a:t>
            </a:r>
            <a:r>
              <a:rPr lang="zh-TW" altLang="en-US" dirty="0"/>
              <a:t>）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同樣使用</a:t>
            </a:r>
            <a:r>
              <a:rPr lang="en-US" altLang="zh-TW" dirty="0"/>
              <a:t>”</a:t>
            </a:r>
            <a:r>
              <a:rPr lang="en-US" altLang="zh-TW" dirty="0" err="1"/>
              <a:t>glGetUniformLocation</a:t>
            </a:r>
            <a:r>
              <a:rPr lang="en-US" altLang="zh-TW" dirty="0"/>
              <a:t>()”</a:t>
            </a:r>
            <a:r>
              <a:rPr lang="zh-TW" altLang="en-US" dirty="0"/>
              <a:t>來得到“</a:t>
            </a:r>
            <a:r>
              <a:rPr lang="en-US" altLang="zh-TW" dirty="0"/>
              <a:t>TEX</a:t>
            </a:r>
            <a:r>
              <a:rPr lang="zh-TW" altLang="en-US" dirty="0"/>
              <a:t>”的位址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不同的是這次傳入的只是傳入</a:t>
            </a:r>
            <a:r>
              <a:rPr lang="en-US" altLang="zh-TW" dirty="0"/>
              <a:t>texture id</a:t>
            </a:r>
            <a:r>
              <a:rPr lang="zh-TW" altLang="en-US" dirty="0"/>
              <a:t>，也就是整數</a:t>
            </a:r>
            <a:r>
              <a:rPr lang="en-US" altLang="zh-TW" dirty="0"/>
              <a:t>0</a:t>
            </a:r>
            <a:r>
              <a:rPr lang="zh-TW" altLang="en-US" dirty="0"/>
              <a:t>，因此使用</a:t>
            </a:r>
            <a:r>
              <a:rPr lang="en-US" altLang="zh-TW" dirty="0"/>
              <a:t>”glUniform1i()”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0D2CA61-E639-4166-A643-C511E1E69B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048"/>
          <a:stretch/>
        </p:blipFill>
        <p:spPr>
          <a:xfrm>
            <a:off x="1097281" y="1826681"/>
            <a:ext cx="10058400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6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7BF146-5C65-46CB-8286-3B3E36B4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4 Draw </a:t>
            </a:r>
            <a:r>
              <a:rPr lang="en-US" altLang="zh-TW" dirty="0" err="1"/>
              <a:t>Umbreon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321D72-8F72-4CDF-A06B-1CC1F4AB3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174958"/>
            <a:ext cx="10058400" cy="16941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使用</a:t>
            </a:r>
            <a:r>
              <a:rPr lang="en-US" altLang="zh-TW" dirty="0"/>
              <a:t>”</a:t>
            </a:r>
            <a:r>
              <a:rPr lang="en-US" altLang="zh-TW" dirty="0" err="1"/>
              <a:t>glDrawArrays</a:t>
            </a:r>
            <a:r>
              <a:rPr lang="en-US" altLang="zh-TW" dirty="0"/>
              <a:t>()”</a:t>
            </a:r>
            <a:r>
              <a:rPr lang="zh-TW" altLang="en-US" dirty="0"/>
              <a:t>畫出每個</a:t>
            </a:r>
            <a:r>
              <a:rPr lang="en-US" altLang="zh-TW" dirty="0"/>
              <a:t>primitive</a:t>
            </a:r>
            <a:r>
              <a:rPr lang="zh-TW" altLang="en-US" dirty="0"/>
              <a:t>，繪製前會經過</a:t>
            </a:r>
            <a:r>
              <a:rPr lang="en-US" altLang="zh-TW" dirty="0"/>
              <a:t>shader program</a:t>
            </a:r>
            <a:r>
              <a:rPr lang="zh-TW" altLang="en-US" dirty="0"/>
              <a:t>的運算。而</a:t>
            </a:r>
            <a:r>
              <a:rPr lang="en-US" altLang="zh-TW" dirty="0"/>
              <a:t>model-&gt;</a:t>
            </a:r>
            <a:r>
              <a:rPr lang="en-US" altLang="zh-TW" dirty="0" err="1"/>
              <a:t>fNum</a:t>
            </a:r>
            <a:r>
              <a:rPr lang="zh-TW" altLang="en-US" dirty="0"/>
              <a:t>會等同於</a:t>
            </a:r>
            <a:r>
              <a:rPr lang="en-US" altLang="zh-TW" dirty="0"/>
              <a:t>vertex</a:t>
            </a:r>
            <a:r>
              <a:rPr lang="zh-TW" altLang="en-US" dirty="0"/>
              <a:t>數</a:t>
            </a:r>
            <a:r>
              <a:rPr lang="en-US" altLang="zh-TW" dirty="0"/>
              <a:t>/4</a:t>
            </a:r>
            <a:r>
              <a:rPr lang="zh-TW" altLang="en-US" dirty="0"/>
              <a:t>，也就是</a:t>
            </a:r>
            <a:r>
              <a:rPr lang="en-US" altLang="zh-TW" dirty="0"/>
              <a:t>model-&gt;</a:t>
            </a:r>
            <a:r>
              <a:rPr lang="en-US" altLang="zh-TW" dirty="0" err="1"/>
              <a:t>positions.size</a:t>
            </a:r>
            <a:r>
              <a:rPr lang="en-US" altLang="zh-TW" dirty="0"/>
              <a:t>()/3/4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畫完之後</a:t>
            </a:r>
            <a:r>
              <a:rPr lang="en-US" altLang="zh-TW" dirty="0"/>
              <a:t>unbind</a:t>
            </a:r>
            <a:r>
              <a:rPr lang="zh-TW" altLang="en-US" dirty="0"/>
              <a:t>乾淨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7C7CC81-DEC8-488C-BF8D-59377215D5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837"/>
          <a:stretch/>
        </p:blipFill>
        <p:spPr>
          <a:xfrm>
            <a:off x="1097280" y="1847545"/>
            <a:ext cx="10058400" cy="224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9419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</TotalTime>
  <Words>857</Words>
  <Application>Microsoft Office PowerPoint</Application>
  <PresentationFormat>寬螢幕</PresentationFormat>
  <Paragraphs>56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微軟正黑體</vt:lpstr>
      <vt:lpstr>新細明體</vt:lpstr>
      <vt:lpstr>Calibri</vt:lpstr>
      <vt:lpstr>Calibri Light</vt:lpstr>
      <vt:lpstr>Wingdings</vt:lpstr>
      <vt:lpstr>回顧</vt:lpstr>
      <vt:lpstr>Introduction to Computer Graphics  HW2:GLSL Explanation</vt:lpstr>
      <vt:lpstr>In main.cpp</vt:lpstr>
      <vt:lpstr>Step 1 Create Program</vt:lpstr>
      <vt:lpstr>Step 2-1 Create VAO &amp; setup VBO[0]</vt:lpstr>
      <vt:lpstr>Step 2-2 Setup VBO[1] &amp; VBO[2]</vt:lpstr>
      <vt:lpstr>Step 3-1 Before drawing Umbreon</vt:lpstr>
      <vt:lpstr>Step 3-2 Pass matrixes by Uniform</vt:lpstr>
      <vt:lpstr>Step 3-3 Pass Texture(sampler2D)</vt:lpstr>
      <vt:lpstr>Step 4 Draw Umbreon</vt:lpstr>
      <vt:lpstr>In vertexShader.vert</vt:lpstr>
      <vt:lpstr>Part 1 Input Data</vt:lpstr>
      <vt:lpstr>Part 2 Output data</vt:lpstr>
      <vt:lpstr>Part 3 main function</vt:lpstr>
      <vt:lpstr>In fragmentShader.frag</vt:lpstr>
      <vt:lpstr>Part 1 Input / Output data</vt:lpstr>
      <vt:lpstr>Part 2 main function</vt:lpstr>
      <vt:lpstr>Done！</vt:lpstr>
      <vt:lpstr>Problems I’ve met</vt:lpstr>
      <vt:lpstr>Texture Coordinate</vt:lpstr>
      <vt:lpstr>變數名稱</vt:lpstr>
      <vt:lpstr>Bonus</vt:lpstr>
      <vt:lpstr>可變換伊布的材質貼圖 (利用fragment shader實現)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Graphics   HW2</dc:title>
  <dc:creator>pha123661</dc:creator>
  <cp:lastModifiedBy>pha123661</cp:lastModifiedBy>
  <cp:revision>165</cp:revision>
  <dcterms:created xsi:type="dcterms:W3CDTF">2020-11-21T14:32:32Z</dcterms:created>
  <dcterms:modified xsi:type="dcterms:W3CDTF">2020-11-21T16:05:29Z</dcterms:modified>
</cp:coreProperties>
</file>