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81" r:id="rId4"/>
    <p:sldId id="282" r:id="rId5"/>
    <p:sldId id="278" r:id="rId6"/>
    <p:sldId id="280" r:id="rId7"/>
    <p:sldId id="279" r:id="rId8"/>
    <p:sldId id="283" r:id="rId9"/>
    <p:sldId id="284" r:id="rId10"/>
    <p:sldId id="285" r:id="rId11"/>
    <p:sldId id="258" r:id="rId12"/>
    <p:sldId id="286" r:id="rId13"/>
    <p:sldId id="291" r:id="rId14"/>
    <p:sldId id="290" r:id="rId15"/>
    <p:sldId id="288" r:id="rId16"/>
    <p:sldId id="28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3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8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1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22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9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41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9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1442-E5FD-4045-907E-835D97FDD2A2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596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bsprojec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 Introduction to Computer Graphics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1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Load Model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 file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(about face information)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 vertex position/texture coordinate/normal</a:t>
            </a:r>
            <a:br>
              <a:rPr lang="en-US" altLang="zh-TW" dirty="0" smtClean="0"/>
            </a:br>
            <a:r>
              <a:rPr lang="en-US" altLang="zh-TW" dirty="0" smtClean="0"/>
              <a:t>f </a:t>
            </a:r>
            <a:r>
              <a:rPr lang="en-US" altLang="zh-TW" dirty="0"/>
              <a:t>1/1/1 473/2/2 </a:t>
            </a:r>
            <a:r>
              <a:rPr lang="en-US" altLang="zh-TW" dirty="0" smtClean="0"/>
              <a:t>1370/3/3 		(3 </a:t>
            </a:r>
            <a:r>
              <a:rPr lang="en-US" altLang="zh-TW" dirty="0" err="1" smtClean="0"/>
              <a:t>vertice</a:t>
            </a:r>
            <a:r>
              <a:rPr lang="en-US" altLang="zh-TW" dirty="0" smtClean="0"/>
              <a:t>/primitive)</a:t>
            </a:r>
            <a:br>
              <a:rPr lang="en-US" altLang="zh-TW" dirty="0" smtClean="0"/>
            </a:br>
            <a:r>
              <a:rPr lang="en-US" altLang="zh-TW" dirty="0"/>
              <a:t>f 1/1/1 473/2/2 1370/3/3 479/4/4	(4 </a:t>
            </a:r>
            <a:r>
              <a:rPr lang="en-US" altLang="zh-TW" dirty="0" err="1"/>
              <a:t>vertice</a:t>
            </a:r>
            <a:r>
              <a:rPr lang="en-US" altLang="zh-TW" dirty="0"/>
              <a:t>/primitive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f </a:t>
            </a:r>
            <a:r>
              <a:rPr lang="en-US" altLang="zh-TW" dirty="0"/>
              <a:t>1</a:t>
            </a:r>
            <a:r>
              <a:rPr lang="en-US" altLang="zh-TW" dirty="0" smtClean="0"/>
              <a:t>//</a:t>
            </a:r>
            <a:r>
              <a:rPr lang="en-US" altLang="zh-TW" dirty="0"/>
              <a:t>1 473</a:t>
            </a:r>
            <a:r>
              <a:rPr lang="en-US" altLang="zh-TW" dirty="0" smtClean="0"/>
              <a:t>//</a:t>
            </a:r>
            <a:r>
              <a:rPr lang="en-US" altLang="zh-TW" dirty="0"/>
              <a:t>2 1370</a:t>
            </a:r>
            <a:r>
              <a:rPr lang="en-US" altLang="zh-TW" dirty="0" smtClean="0"/>
              <a:t>//</a:t>
            </a:r>
            <a:r>
              <a:rPr lang="en-US" altLang="zh-TW" dirty="0"/>
              <a:t>3 </a:t>
            </a:r>
            <a:r>
              <a:rPr lang="en-US" altLang="zh-TW" dirty="0" smtClean="0"/>
              <a:t>			(no </a:t>
            </a:r>
            <a:r>
              <a:rPr lang="en-US" altLang="zh-TW" dirty="0"/>
              <a:t>texture coordinate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In Object.cpp file, the format of the face information must be f 1/2/3 or f 1//3. (</a:t>
            </a:r>
            <a:r>
              <a:rPr lang="en-US" altLang="zh-TW" dirty="0"/>
              <a:t>f </a:t>
            </a:r>
            <a:r>
              <a:rPr lang="en-US" altLang="zh-TW" dirty="0" smtClean="0"/>
              <a:t>1/3 cannot be read.)</a:t>
            </a:r>
            <a:br>
              <a:rPr lang="en-US" altLang="zh-TW" dirty="0" smtClean="0"/>
            </a:br>
            <a:r>
              <a:rPr lang="en-US" altLang="zh-TW" dirty="0" smtClean="0"/>
              <a:t>You can modify Object.cpp or write another code for read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 file.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In geometry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r>
              <a:rPr lang="en-US" altLang="zh-TW" dirty="0" smtClean="0">
                <a:solidFill>
                  <a:srgbClr val="FF0000"/>
                </a:solidFill>
              </a:rPr>
              <a:t>, you cannot render the object with </a:t>
            </a:r>
            <a:r>
              <a:rPr lang="en-US" altLang="zh-TW" dirty="0" err="1" smtClean="0">
                <a:solidFill>
                  <a:srgbClr val="FF0000"/>
                </a:solidFill>
              </a:rPr>
              <a:t>glDrawArrays</a:t>
            </a:r>
            <a:r>
              <a:rPr lang="en-US" altLang="zh-TW" dirty="0" smtClean="0">
                <a:solidFill>
                  <a:srgbClr val="FF0000"/>
                </a:solidFill>
              </a:rPr>
              <a:t>(GL_QUADS).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You can put the quad into two triangles with another code by yourself.</a:t>
            </a:r>
          </a:p>
        </p:txBody>
      </p:sp>
    </p:spTree>
    <p:extLst>
      <p:ext uri="{BB962C8B-B14F-4D97-AF65-F5344CB8AC3E}">
        <p14:creationId xmlns:p14="http://schemas.microsoft.com/office/powerpoint/2010/main" val="41813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2606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HW4  -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Animation with Three Types of </a:t>
            </a:r>
            <a:r>
              <a:rPr lang="en-US" altLang="zh-TW" sz="4000" b="1" dirty="0" err="1"/>
              <a:t>Shaders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198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4- </a:t>
            </a:r>
            <a:r>
              <a:rPr lang="en-US" altLang="zh-TW" sz="3200" dirty="0">
                <a:solidFill>
                  <a:schemeClr val="tx1">
                    <a:lumMod val="85000"/>
                  </a:schemeClr>
                </a:solidFill>
              </a:rPr>
              <a:t>Goal</a:t>
            </a:r>
            <a:endParaRPr lang="zh-TW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Make a 20  ̴45 seconds video.</a:t>
            </a:r>
            <a:br>
              <a:rPr lang="en-US" altLang="zh-TW" dirty="0"/>
            </a:br>
            <a:r>
              <a:rPr lang="en-US" altLang="zh-TW" dirty="0"/>
              <a:t>First 10  ̴30 seconds for playing the video.</a:t>
            </a:r>
            <a:br>
              <a:rPr lang="en-US" altLang="zh-TW" dirty="0"/>
            </a:br>
            <a:r>
              <a:rPr lang="en-US" altLang="zh-TW" dirty="0"/>
              <a:t>Last 10  ̴15 seconds for introducing the features of the video and technique you have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Theme : Animation with Three Types of </a:t>
            </a:r>
            <a:r>
              <a:rPr lang="en-US" altLang="zh-TW" dirty="0" err="1" smtClean="0"/>
              <a:t>Shaders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Must include</a:t>
            </a:r>
            <a:r>
              <a:rPr lang="zh-TW" altLang="en-US" sz="2800" dirty="0" smtClean="0"/>
              <a:t>：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(1) At least an object</a:t>
            </a:r>
            <a:br>
              <a:rPr lang="en-US" altLang="zh-TW" sz="2800" dirty="0"/>
            </a:br>
            <a:r>
              <a:rPr lang="en-US" altLang="zh-TW" sz="2800" dirty="0"/>
              <a:t>(2) Geometry </a:t>
            </a:r>
            <a:r>
              <a:rPr lang="en-US" altLang="zh-TW" sz="2800" dirty="0" err="1" smtClean="0"/>
              <a:t>shader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* You can refer to the examples on the Internet, but you must mention it in the introduction part of the video and </a:t>
            </a:r>
            <a:r>
              <a:rPr lang="en-US" altLang="zh-TW" dirty="0">
                <a:solidFill>
                  <a:srgbClr val="FF0000"/>
                </a:solidFill>
              </a:rPr>
              <a:t> cite the original source.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4- </a:t>
            </a:r>
            <a:r>
              <a:rPr lang="en-US" altLang="zh-TW" sz="3200" dirty="0" smtClean="0">
                <a:solidFill>
                  <a:schemeClr val="tx1">
                    <a:lumMod val="85000"/>
                  </a:schemeClr>
                </a:solidFill>
              </a:rPr>
              <a:t>Recording </a:t>
            </a:r>
            <a:r>
              <a:rPr lang="en-US" altLang="zh-TW" sz="3200" dirty="0">
                <a:solidFill>
                  <a:schemeClr val="tx1">
                    <a:lumMod val="85000"/>
                  </a:schemeClr>
                </a:solidFill>
              </a:rPr>
              <a:t>tools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Screen </a:t>
            </a:r>
            <a:r>
              <a:rPr lang="en-US" altLang="zh-TW" dirty="0"/>
              <a:t>recording :</a:t>
            </a:r>
            <a:br>
              <a:rPr lang="en-US" altLang="zh-TW" dirty="0"/>
            </a:br>
            <a:r>
              <a:rPr lang="en-US" altLang="zh-TW" dirty="0"/>
              <a:t>OBS 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obsproject.com/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Introduce </a:t>
            </a:r>
            <a:r>
              <a:rPr lang="en-US" altLang="zh-TW" dirty="0"/>
              <a:t>your video :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 smtClean="0"/>
              <a:t>1) PowerPoint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 smtClean="0"/>
              <a:t>2) Other </a:t>
            </a:r>
            <a:r>
              <a:rPr lang="en-US" altLang="zh-TW" dirty="0"/>
              <a:t>video editing </a:t>
            </a:r>
            <a:r>
              <a:rPr lang="en-US" altLang="zh-TW" dirty="0" smtClean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483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4- 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Something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you can 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do with Geometry </a:t>
            </a:r>
            <a:r>
              <a:rPr lang="en-US" altLang="zh-TW" sz="2800" dirty="0" err="1" smtClean="0">
                <a:solidFill>
                  <a:schemeClr val="tx1">
                    <a:lumMod val="85000"/>
                  </a:schemeClr>
                </a:solidFill>
              </a:rPr>
              <a:t>shader</a:t>
            </a:r>
            <a:endParaRPr lang="zh-TW" alt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Explosion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Shrinking triangles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Silhouettes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Other </a:t>
            </a:r>
            <a:r>
              <a:rPr lang="en-US" altLang="zh-TW" dirty="0"/>
              <a:t>creative ideas</a:t>
            </a: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6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4- </a:t>
            </a:r>
            <a:r>
              <a:rPr lang="en-US" altLang="zh-TW" sz="3200" dirty="0" smtClean="0">
                <a:solidFill>
                  <a:schemeClr val="tx1">
                    <a:lumMod val="85000"/>
                  </a:schemeClr>
                </a:solidFill>
              </a:rPr>
              <a:t>Score</a:t>
            </a:r>
            <a:endParaRPr lang="zh-TW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Creativity/ Richness/</a:t>
            </a:r>
            <a:r>
              <a:rPr lang="en-US" altLang="zh-TW" dirty="0"/>
              <a:t>technical difficulty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%)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Your code is executable </a:t>
            </a:r>
            <a:r>
              <a:rPr lang="en-US" altLang="zh-TW" dirty="0" smtClean="0">
                <a:solidFill>
                  <a:srgbClr val="FF0000"/>
                </a:solidFill>
              </a:rPr>
              <a:t>(30</a:t>
            </a:r>
            <a:r>
              <a:rPr lang="en-US" altLang="zh-TW" dirty="0" smtClean="0">
                <a:solidFill>
                  <a:srgbClr val="FF0000"/>
                </a:solidFill>
              </a:rPr>
              <a:t>%)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Votes </a:t>
            </a:r>
            <a:r>
              <a:rPr lang="en-US" altLang="zh-TW" dirty="0"/>
              <a:t>from classmates </a:t>
            </a:r>
            <a:r>
              <a:rPr lang="en-US" altLang="zh-TW" dirty="0">
                <a:solidFill>
                  <a:srgbClr val="FF0000"/>
                </a:solidFill>
              </a:rPr>
              <a:t>(30%)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/>
              <a:t>(We will provide a Google sheet and let you choose 5 best videos 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zh-TW" altLang="zh-TW" dirty="0">
                <a:solidFill>
                  <a:srgbClr val="FF0000"/>
                </a:solidFill>
              </a:rPr>
              <a:t>Requirements for </a:t>
            </a:r>
            <a:r>
              <a:rPr lang="en-US" altLang="zh-TW" dirty="0">
                <a:solidFill>
                  <a:srgbClr val="FF0000"/>
                </a:solidFill>
              </a:rPr>
              <a:t>geometry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/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1)</a:t>
            </a:r>
            <a:r>
              <a:rPr lang="en-US" altLang="zh-TW" dirty="0">
                <a:solidFill>
                  <a:srgbClr val="FF0000"/>
                </a:solidFill>
              </a:rPr>
              <a:t>You should do a different effect from the example code we provided, or your score will be zero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(2) </a:t>
            </a:r>
            <a:r>
              <a:rPr lang="en-US" altLang="zh-TW" dirty="0">
                <a:solidFill>
                  <a:srgbClr val="FF0000"/>
                </a:solidFill>
              </a:rPr>
              <a:t>Developing a simple function with Geometry </a:t>
            </a:r>
            <a:r>
              <a:rPr lang="en-US" altLang="zh-TW" dirty="0" err="1">
                <a:solidFill>
                  <a:srgbClr val="FF0000"/>
                </a:solidFill>
              </a:rPr>
              <a:t>shader</a:t>
            </a:r>
            <a:r>
              <a:rPr lang="en-US" altLang="zh-TW" dirty="0">
                <a:solidFill>
                  <a:srgbClr val="FF0000"/>
                </a:solidFill>
              </a:rPr>
              <a:t> can meet the basic </a:t>
            </a:r>
            <a:r>
              <a:rPr lang="en-US" altLang="zh-TW" dirty="0" smtClean="0">
                <a:solidFill>
                  <a:srgbClr val="FF0000"/>
                </a:solidFill>
              </a:rPr>
              <a:t>requirement.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4- </a:t>
            </a:r>
            <a:r>
              <a:rPr lang="en-US" altLang="zh-TW" sz="3200" dirty="0" smtClean="0">
                <a:solidFill>
                  <a:schemeClr val="tx1">
                    <a:lumMod val="85000"/>
                  </a:schemeClr>
                </a:solidFill>
              </a:rPr>
              <a:t>Upload Format and Rules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Upload </a:t>
            </a:r>
            <a:r>
              <a:rPr lang="en-US" altLang="zh-TW" dirty="0"/>
              <a:t>your video to </a:t>
            </a:r>
            <a:r>
              <a:rPr lang="en-US" altLang="zh-TW" dirty="0" err="1"/>
              <a:t>Youtube</a:t>
            </a:r>
            <a:r>
              <a:rPr lang="en-US" altLang="zh-TW" dirty="0"/>
              <a:t> (must be </a:t>
            </a:r>
            <a:r>
              <a:rPr lang="en-US" altLang="zh-TW" dirty="0" smtClean="0"/>
              <a:t>anonymous).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Please </a:t>
            </a:r>
            <a:r>
              <a:rPr lang="en-US" altLang="zh-TW" dirty="0"/>
              <a:t>hand in your video link </a:t>
            </a:r>
            <a:r>
              <a:rPr lang="en-US" altLang="zh-TW" dirty="0" smtClean="0"/>
              <a:t>and the </a:t>
            </a:r>
            <a:r>
              <a:rPr lang="en-US" altLang="zh-TW" dirty="0"/>
              <a:t>whole </a:t>
            </a:r>
            <a:r>
              <a:rPr lang="en-US" altLang="zh-TW" dirty="0">
                <a:solidFill>
                  <a:srgbClr val="FF0000"/>
                </a:solidFill>
              </a:rPr>
              <a:t>project </a:t>
            </a:r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  <a:r>
              <a:rPr lang="en-US" altLang="zh-TW" dirty="0" smtClean="0"/>
              <a:t> as </a:t>
            </a:r>
            <a:r>
              <a:rPr lang="en-US" altLang="zh-TW" dirty="0"/>
              <a:t>STUDENTID_Name.zip ​ to e3 </a:t>
            </a:r>
            <a:r>
              <a:rPr lang="en-US" altLang="zh-TW" dirty="0" smtClean="0"/>
              <a:t>platform.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If your uploading format doesn’t match our requirement, there will be penalty to your score. (-5</a:t>
            </a:r>
            <a:r>
              <a:rPr lang="en-US" altLang="zh-TW" dirty="0" smtClean="0">
                <a:solidFill>
                  <a:srgbClr val="FF0000"/>
                </a:solidFill>
              </a:rPr>
              <a:t>%)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DeadLine</a:t>
            </a:r>
            <a:r>
              <a:rPr lang="en-US" altLang="zh-TW" dirty="0"/>
              <a:t>: 2021/ 1 / 15  23: 59:59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you submit your homework late, the score will be 0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Use </a:t>
            </a:r>
            <a:r>
              <a:rPr lang="en-US" altLang="zh-TW" dirty="0">
                <a:solidFill>
                  <a:srgbClr val="FF0000"/>
                </a:solidFill>
              </a:rPr>
              <a:t>g</a:t>
            </a:r>
            <a:r>
              <a:rPr lang="en-US" altLang="zh-TW" dirty="0" smtClean="0">
                <a:solidFill>
                  <a:srgbClr val="FF0000"/>
                </a:solidFill>
              </a:rPr>
              <a:t>eometry </a:t>
            </a:r>
            <a:r>
              <a:rPr lang="en-US" altLang="zh-TW" dirty="0" err="1">
                <a:solidFill>
                  <a:srgbClr val="FF0000"/>
                </a:solidFill>
              </a:rPr>
              <a:t>shader</a:t>
            </a:r>
            <a:r>
              <a:rPr lang="en-US" altLang="zh-TW" dirty="0">
                <a:solidFill>
                  <a:srgbClr val="FF0000"/>
                </a:solidFill>
              </a:rPr>
              <a:t> to do this homework, otherwise you’ll get zero </a:t>
            </a:r>
            <a:r>
              <a:rPr lang="en-US" altLang="zh-TW" dirty="0" smtClean="0">
                <a:solidFill>
                  <a:srgbClr val="FF0000"/>
                </a:solidFill>
              </a:rPr>
              <a:t>points.</a:t>
            </a:r>
          </a:p>
        </p:txBody>
      </p:sp>
    </p:spTree>
    <p:extLst>
      <p:ext uri="{BB962C8B-B14F-4D97-AF65-F5344CB8AC3E}">
        <p14:creationId xmlns:p14="http://schemas.microsoft.com/office/powerpoint/2010/main" val="34985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6" y="1375190"/>
            <a:ext cx="9076207" cy="50220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50424" y="1473805"/>
            <a:ext cx="1882588" cy="13255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48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Geometry Shader</a:t>
            </a:r>
            <a:endParaRPr lang="zh-TW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8137"/>
            <a:ext cx="10515600" cy="1325563"/>
          </a:xfrm>
        </p:spPr>
        <p:txBody>
          <a:bodyPr/>
          <a:lstStyle/>
          <a:p>
            <a:r>
              <a:rPr lang="en-US" altLang="zh-TW" dirty="0"/>
              <a:t>Geometry </a:t>
            </a:r>
            <a:r>
              <a:rPr lang="en-US" altLang="zh-TW" dirty="0" err="1" smtClean="0"/>
              <a:t>Shader</a:t>
            </a:r>
            <a:endParaRPr lang="zh-TW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Sample code </a:t>
            </a:r>
            <a:r>
              <a:rPr lang="en-US" altLang="zh-TW" dirty="0" smtClean="0"/>
              <a:t>demo (</a:t>
            </a:r>
            <a:r>
              <a:rPr lang="en-US" altLang="zh-TW" dirty="0"/>
              <a:t>Normal </a:t>
            </a:r>
            <a:r>
              <a:rPr lang="en-US" altLang="zh-TW" dirty="0" smtClean="0"/>
              <a:t>Visualizer)</a:t>
            </a:r>
            <a:br>
              <a:rPr lang="en-US" altLang="zh-TW" dirty="0" smtClean="0"/>
            </a:b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383" t="19498" r="4886" b="26474"/>
          <a:stretch/>
        </p:blipFill>
        <p:spPr>
          <a:xfrm>
            <a:off x="2216180" y="1811138"/>
            <a:ext cx="7759640" cy="45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8137"/>
            <a:ext cx="10515600" cy="1325563"/>
          </a:xfrm>
        </p:spPr>
        <p:txBody>
          <a:bodyPr/>
          <a:lstStyle/>
          <a:p>
            <a:r>
              <a:rPr lang="en-US" altLang="zh-TW" dirty="0"/>
              <a:t>Geometry </a:t>
            </a:r>
            <a:r>
              <a:rPr lang="en-US" altLang="zh-TW" dirty="0" err="1" smtClean="0"/>
              <a:t>Shader</a:t>
            </a:r>
            <a:endParaRPr lang="zh-TW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GLuint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createProgram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GLuint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vert,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GLuint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geom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GLuint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frag);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TW" b="1" dirty="0" smtClean="0"/>
              <a:t> </a:t>
            </a:r>
            <a:r>
              <a:rPr lang="en-US" altLang="zh-TW" dirty="0" smtClean="0"/>
              <a:t>If </a:t>
            </a:r>
            <a:r>
              <a:rPr lang="en-US" altLang="zh-TW" dirty="0"/>
              <a:t>you don’t </a:t>
            </a:r>
            <a:r>
              <a:rPr lang="en-US" altLang="zh-TW" dirty="0" smtClean="0"/>
              <a:t>need the </a:t>
            </a:r>
            <a:r>
              <a:rPr lang="en-US" altLang="zh-TW" dirty="0"/>
              <a:t>geometry </a:t>
            </a:r>
            <a:r>
              <a:rPr lang="en-US" altLang="zh-TW" dirty="0" err="1"/>
              <a:t>shader</a:t>
            </a:r>
            <a:r>
              <a:rPr lang="en-US" altLang="zh-TW" dirty="0"/>
              <a:t>, you can put </a:t>
            </a:r>
            <a:r>
              <a:rPr lang="en-US" altLang="zh-TW" dirty="0" smtClean="0"/>
              <a:t>“0” </a:t>
            </a:r>
            <a:r>
              <a:rPr lang="en-US" altLang="zh-TW" dirty="0"/>
              <a:t>at </a:t>
            </a:r>
            <a:r>
              <a:rPr lang="en-US" altLang="zh-TW" dirty="0" err="1" smtClean="0"/>
              <a:t>geom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292"/>
          <a:stretch/>
        </p:blipFill>
        <p:spPr>
          <a:xfrm>
            <a:off x="1255058" y="2243540"/>
            <a:ext cx="8144351" cy="39223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7133499" y="2329604"/>
            <a:ext cx="2165060" cy="40011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FF00"/>
                </a:solidFill>
              </a:rPr>
              <a:t>Code in “main.cpp”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 smtClean="0"/>
              <a:t>Shader</a:t>
            </a:r>
            <a:r>
              <a:rPr lang="en-US" altLang="zh-TW" b="1" dirty="0" smtClean="0"/>
              <a:t>-</a:t>
            </a:r>
            <a:r>
              <a:rPr lang="en-US" altLang="zh-TW" b="1" dirty="0"/>
              <a:t>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d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eclare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the type of primitive 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input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 smtClean="0"/>
              <a:t>Declare </a:t>
            </a:r>
            <a:r>
              <a:rPr lang="en-US" altLang="zh-TW" dirty="0"/>
              <a:t>the type of primitive input </a:t>
            </a:r>
            <a:r>
              <a:rPr lang="en-US" altLang="zh-TW" dirty="0" smtClean="0"/>
              <a:t>we're </a:t>
            </a:r>
            <a:r>
              <a:rPr lang="en-US" altLang="zh-TW" dirty="0"/>
              <a:t>receiving from the vertex </a:t>
            </a:r>
            <a:r>
              <a:rPr lang="en-US" altLang="zh-TW" dirty="0" err="1"/>
              <a:t>shader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Method</a:t>
            </a:r>
            <a:r>
              <a:rPr lang="zh-TW" altLang="en-US" dirty="0" smtClean="0"/>
              <a:t>：</a:t>
            </a:r>
            <a:r>
              <a:rPr lang="en-US" altLang="zh-TW" dirty="0"/>
              <a:t>D</a:t>
            </a:r>
            <a:r>
              <a:rPr lang="en-US" altLang="zh-TW" dirty="0" smtClean="0"/>
              <a:t>eclaring </a:t>
            </a:r>
            <a:r>
              <a:rPr lang="en-US" altLang="zh-TW" dirty="0"/>
              <a:t>a layout specifier in front of the </a:t>
            </a:r>
            <a:r>
              <a:rPr lang="en-US" altLang="zh-TW" dirty="0" smtClean="0"/>
              <a:t>”in”</a:t>
            </a:r>
            <a:r>
              <a:rPr lang="en-US" altLang="zh-TW" dirty="0"/>
              <a:t> </a:t>
            </a:r>
            <a:r>
              <a:rPr lang="en-US" altLang="zh-TW" dirty="0" smtClean="0"/>
              <a:t>keyword.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layout(</a:t>
            </a:r>
            <a:r>
              <a:rPr lang="en-US" altLang="zh-TW" dirty="0"/>
              <a:t>primitive values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in;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79976"/>
              </p:ext>
            </p:extLst>
          </p:nvPr>
        </p:nvGraphicFramePr>
        <p:xfrm>
          <a:off x="1132542" y="3234926"/>
          <a:ext cx="9926916" cy="3182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823"/>
                <a:gridCol w="4742330"/>
                <a:gridCol w="2599763"/>
              </a:tblGrid>
              <a:tr h="420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primitive values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Rendering primitives(</a:t>
                      </a:r>
                      <a:r>
                        <a:rPr lang="en-US" altLang="zh-TW" sz="2000" b="0" kern="1200" dirty="0" err="1" smtClean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glDrawArrays</a:t>
                      </a:r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)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New Tai Lue" panose="020B0502040204020203" pitchFamily="34" charset="0"/>
                        <a:ea typeface="+mn-ea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Points per</a:t>
                      </a:r>
                      <a:r>
                        <a:rPr lang="en-US" altLang="zh-TW" sz="2000" b="0" kern="1200" baseline="0" dirty="0" smtClean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 primitive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New Tai Lue" panose="020B0502040204020203" pitchFamily="34" charset="0"/>
                        <a:ea typeface="+mn-ea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</a:tr>
              <a:tr h="420837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dirty="0" smtClean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points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GL_POINTS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420837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dirty="0" smtClean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lines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GL_LINES</a:t>
                      </a:r>
                      <a:r>
                        <a:rPr lang="en-US" altLang="zh-TW" sz="1600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TW" altLang="zh-TW" sz="1600" dirty="0" smtClean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or </a:t>
                      </a:r>
                      <a:r>
                        <a:rPr lang="zh-TW" altLang="zh-TW" sz="1600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GL_LINE_STRIP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61573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dirty="0" smtClean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lines_adjacency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 smtClean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 </a:t>
                      </a:r>
                      <a:r>
                        <a:rPr lang="zh-TW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GL_LINES_ADJACENCY</a:t>
                      </a:r>
                      <a:r>
                        <a:rPr lang="en-US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</a:br>
                      <a:r>
                        <a:rPr lang="zh-TW" altLang="zh-TW" dirty="0" smtClean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or </a:t>
                      </a:r>
                      <a:r>
                        <a:rPr lang="en-US" altLang="zh-TW" dirty="0" smtClean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 </a:t>
                      </a:r>
                      <a:r>
                        <a:rPr lang="zh-TW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GL_LINE_STRIP_ADJACENCY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6157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T</a:t>
                      </a:r>
                      <a:r>
                        <a:rPr lang="zh-TW" altLang="zh-TW" sz="1800" dirty="0" smtClean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riangles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GL_TRIANGLES</a:t>
                      </a:r>
                      <a:r>
                        <a:rPr lang="zh-TW" altLang="zh-TW" dirty="0" smtClean="0">
                          <a:solidFill>
                            <a:srgbClr val="111111"/>
                          </a:solidFill>
                          <a:ea typeface="Gudea"/>
                        </a:rPr>
                        <a:t>,</a:t>
                      </a:r>
                      <a:r>
                        <a:rPr lang="zh-TW" altLang="zh-TW" dirty="0" smtClean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 </a:t>
                      </a:r>
                      <a:r>
                        <a:rPr lang="zh-TW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GL_TRIANGLE_STRIP</a:t>
                      </a:r>
                      <a:r>
                        <a:rPr lang="en-US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 </a:t>
                      </a:r>
                      <a:br>
                        <a:rPr lang="en-US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</a:br>
                      <a:r>
                        <a:rPr lang="zh-TW" altLang="zh-TW" dirty="0" smtClean="0">
                          <a:solidFill>
                            <a:srgbClr val="111111"/>
                          </a:solidFill>
                          <a:ea typeface="Gudea"/>
                        </a:rPr>
                        <a:t> </a:t>
                      </a:r>
                      <a:r>
                        <a:rPr lang="zh-TW" altLang="zh-TW" dirty="0" smtClean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or </a:t>
                      </a:r>
                      <a:r>
                        <a:rPr lang="en-US" altLang="zh-TW" dirty="0" smtClean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 </a:t>
                      </a:r>
                      <a:r>
                        <a:rPr lang="zh-TW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GL_TRIANGLE_FAN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61573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dirty="0" smtClean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triangles_adjacency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GL_TRIANGLES_ADJACENCY</a:t>
                      </a:r>
                      <a:r>
                        <a:rPr lang="zh-TW" altLang="zh-TW" dirty="0" smtClean="0">
                          <a:solidFill>
                            <a:srgbClr val="111111"/>
                          </a:solidFill>
                          <a:ea typeface="Gudea"/>
                        </a:rPr>
                        <a:t> </a:t>
                      </a:r>
                      <a:r>
                        <a:rPr lang="en-US" altLang="zh-TW" dirty="0" smtClean="0">
                          <a:solidFill>
                            <a:srgbClr val="111111"/>
                          </a:solidFill>
                          <a:ea typeface="Gudea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rgbClr val="111111"/>
                          </a:solidFill>
                          <a:ea typeface="Gudea"/>
                        </a:rPr>
                      </a:br>
                      <a:r>
                        <a:rPr lang="zh-TW" altLang="zh-TW" dirty="0" smtClean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or </a:t>
                      </a:r>
                      <a:r>
                        <a:rPr lang="en-US" altLang="zh-TW" dirty="0" smtClean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 </a:t>
                      </a:r>
                      <a:r>
                        <a:rPr lang="zh-TW" altLang="zh-TW" dirty="0" smtClean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GL_TRIANGLE_STRIP_ADJACENCY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左箭號 3"/>
          <p:cNvSpPr/>
          <p:nvPr/>
        </p:nvSpPr>
        <p:spPr>
          <a:xfrm rot="17671962">
            <a:off x="3268597" y="3110399"/>
            <a:ext cx="329771" cy="249054"/>
          </a:xfrm>
          <a:prstGeom prst="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 smtClean="0"/>
              <a:t>Shader</a:t>
            </a:r>
            <a:r>
              <a:rPr lang="en-US" altLang="zh-TW" b="1" dirty="0" smtClean="0"/>
              <a:t>-</a:t>
            </a:r>
            <a:r>
              <a:rPr lang="en-US" altLang="zh-TW" b="1" dirty="0"/>
              <a:t>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d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eclare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the type of primitive 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output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We also need to specify a primitive type that the geometry </a:t>
            </a:r>
            <a:r>
              <a:rPr lang="en-US" altLang="zh-TW" dirty="0" err="1"/>
              <a:t>shader</a:t>
            </a:r>
            <a:r>
              <a:rPr lang="en-US" altLang="zh-TW" dirty="0"/>
              <a:t> will </a:t>
            </a:r>
            <a:r>
              <a:rPr lang="en-US" altLang="zh-TW" dirty="0" smtClean="0"/>
              <a:t>output.</a:t>
            </a:r>
          </a:p>
          <a:p>
            <a:r>
              <a:rPr lang="en-US" altLang="zh-TW" dirty="0" smtClean="0"/>
              <a:t>Method</a:t>
            </a:r>
            <a:r>
              <a:rPr lang="zh-TW" altLang="en-US" dirty="0" smtClean="0"/>
              <a:t>：</a:t>
            </a:r>
            <a:r>
              <a:rPr lang="en-US" altLang="zh-TW" dirty="0"/>
              <a:t>D</a:t>
            </a:r>
            <a:r>
              <a:rPr lang="en-US" altLang="zh-TW" dirty="0" smtClean="0"/>
              <a:t>eclaring </a:t>
            </a:r>
            <a:r>
              <a:rPr lang="en-US" altLang="zh-TW" dirty="0"/>
              <a:t>a layout specifier in front of the </a:t>
            </a:r>
            <a:r>
              <a:rPr lang="en-US" altLang="zh-TW" dirty="0" smtClean="0"/>
              <a:t>”out”</a:t>
            </a:r>
            <a:r>
              <a:rPr lang="en-US" altLang="zh-TW" dirty="0"/>
              <a:t> </a:t>
            </a:r>
            <a:r>
              <a:rPr lang="en-US" altLang="zh-TW" dirty="0" smtClean="0"/>
              <a:t>keyword.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layout(</a:t>
            </a:r>
            <a:r>
              <a:rPr lang="en-US" altLang="zh-TW" dirty="0"/>
              <a:t>primitive </a:t>
            </a:r>
            <a:r>
              <a:rPr lang="en-US" altLang="zh-TW" dirty="0" smtClean="0"/>
              <a:t>values,</a:t>
            </a:r>
            <a:r>
              <a:rPr lang="en-US" altLang="zh-TW" dirty="0"/>
              <a:t> </a:t>
            </a:r>
            <a:r>
              <a:rPr lang="en-US" altLang="zh-TW" dirty="0" err="1"/>
              <a:t>max_vertices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out;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/>
              <a:t>primitive values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  <a:r>
              <a:rPr lang="en-US" altLang="zh-TW" dirty="0" smtClean="0"/>
              <a:t>points, </a:t>
            </a:r>
            <a:r>
              <a:rPr lang="en-US" altLang="zh-TW" dirty="0" err="1" smtClean="0"/>
              <a:t>line_strip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triangle_strip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max_vertices</a:t>
            </a:r>
            <a:r>
              <a:rPr lang="zh-TW" altLang="en-US" dirty="0" smtClean="0">
                <a:latin typeface="新細明體" panose="02020500000000000000" pitchFamily="18" charset="-120"/>
              </a:rPr>
              <a:t>：</a:t>
            </a:r>
            <a:r>
              <a:rPr lang="en-US" altLang="zh-TW" dirty="0"/>
              <a:t>If you exceed this number, OpenGL won't </a:t>
            </a:r>
            <a:r>
              <a:rPr lang="en-US" altLang="zh-TW" dirty="0" smtClean="0"/>
              <a:t>draw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       the</a:t>
            </a:r>
            <a:r>
              <a:rPr lang="en-US" altLang="zh-TW" dirty="0"/>
              <a:t> extra vertices.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63786" r="51861" b="5577"/>
          <a:stretch/>
        </p:blipFill>
        <p:spPr>
          <a:xfrm>
            <a:off x="1202967" y="4814305"/>
            <a:ext cx="5963696" cy="8865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4524766" y="4867136"/>
            <a:ext cx="2579142" cy="40011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FF00"/>
                </a:solidFill>
              </a:rPr>
              <a:t>Code in “</a:t>
            </a:r>
            <a:r>
              <a:rPr lang="en-US" altLang="zh-TW" sz="2000" dirty="0" err="1" smtClean="0">
                <a:solidFill>
                  <a:srgbClr val="FFFF00"/>
                </a:solidFill>
              </a:rPr>
              <a:t>normal.geom</a:t>
            </a:r>
            <a:r>
              <a:rPr lang="en-US" altLang="zh-TW" sz="2000" dirty="0" smtClean="0">
                <a:solidFill>
                  <a:srgbClr val="FFFF00"/>
                </a:solidFill>
              </a:rPr>
              <a:t>”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 smtClean="0"/>
              <a:t>Shader</a:t>
            </a:r>
            <a:r>
              <a:rPr lang="en-US" altLang="zh-TW" b="1" dirty="0" smtClean="0"/>
              <a:t>-</a:t>
            </a:r>
            <a:r>
              <a:rPr lang="en-US" altLang="zh-TW" b="1" dirty="0"/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update attributes to geometry </a:t>
            </a:r>
            <a:r>
              <a:rPr lang="en-US" altLang="zh-TW" sz="2800" dirty="0" err="1" smtClean="0">
                <a:solidFill>
                  <a:schemeClr val="tx1">
                    <a:lumMod val="85000"/>
                  </a:schemeClr>
                </a:solidFill>
              </a:rPr>
              <a:t>shader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 smtClean="0"/>
              <a:t>We can update some attributes(color, normal) from vertex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to </a:t>
            </a:r>
            <a:r>
              <a:rPr lang="en-US" altLang="zh-TW" dirty="0"/>
              <a:t>the geometry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Method</a:t>
            </a:r>
            <a:r>
              <a:rPr lang="zh-TW" altLang="en-US" dirty="0" smtClean="0"/>
              <a:t>：</a:t>
            </a:r>
            <a:r>
              <a:rPr lang="en-US" altLang="zh-TW" dirty="0"/>
              <a:t> Using an interface block</a:t>
            </a:r>
            <a:r>
              <a:rPr lang="en-US" altLang="zh-TW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altLang="zh-TW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10423"/>
              </p:ext>
            </p:extLst>
          </p:nvPr>
        </p:nvGraphicFramePr>
        <p:xfrm>
          <a:off x="1431365" y="2812363"/>
          <a:ext cx="87704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235"/>
                <a:gridCol w="43852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Code</a:t>
                      </a:r>
                      <a:r>
                        <a:rPr lang="en-US" altLang="zh-TW" sz="2400" baseline="0" dirty="0" smtClean="0"/>
                        <a:t> in vertex </a:t>
                      </a:r>
                      <a:r>
                        <a:rPr lang="en-US" altLang="zh-TW" sz="2400" baseline="0" dirty="0" err="1" smtClean="0"/>
                        <a:t>shader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Code</a:t>
                      </a:r>
                      <a:r>
                        <a:rPr lang="en-US" altLang="zh-TW" sz="2400" baseline="0" dirty="0" smtClean="0"/>
                        <a:t> in geometry </a:t>
                      </a:r>
                      <a:r>
                        <a:rPr lang="en-US" altLang="zh-TW" sz="2400" baseline="0" dirty="0" err="1" smtClean="0"/>
                        <a:t>shader</a:t>
                      </a:r>
                      <a:endParaRPr lang="zh-TW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 VS_OUT {</a:t>
                      </a:r>
                      <a:b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vec3 normal;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//other</a:t>
                      </a:r>
                      <a:r>
                        <a:rPr lang="en-US" altLang="zh-TW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attributes</a:t>
                      </a:r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zh-TW" sz="24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vs_out</a:t>
                      </a:r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VS_OUT {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vec3 normal;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//other</a:t>
                      </a:r>
                      <a:r>
                        <a:rPr lang="en-US" altLang="zh-TW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attributes</a:t>
                      </a:r>
                      <a:endParaRPr lang="en-US" altLang="zh-TW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gs_in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[];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vs_out.normal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gs_in</a:t>
                      </a:r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[index].normal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(index</a:t>
                      </a: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 for input vertices)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3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 smtClean="0"/>
              <a:t>Shader</a:t>
            </a:r>
            <a:r>
              <a:rPr lang="en-US" altLang="zh-TW" b="1" dirty="0" smtClean="0"/>
              <a:t>-</a:t>
            </a:r>
            <a:r>
              <a:rPr lang="en-US" altLang="zh-TW" b="1" dirty="0"/>
              <a:t> </a:t>
            </a:r>
            <a:r>
              <a:rPr lang="en-US" altLang="zh-TW" sz="2800" dirty="0" err="1">
                <a:solidFill>
                  <a:schemeClr val="tx1">
                    <a:lumMod val="85000"/>
                  </a:schemeClr>
                </a:solidFill>
              </a:rPr>
              <a:t>gl_in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 variable 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GLSL gives us a built-in variable called </a:t>
            </a:r>
            <a:r>
              <a:rPr lang="en-US" altLang="zh-TW" dirty="0" err="1" smtClean="0"/>
              <a:t>gl_in</a:t>
            </a:r>
            <a:r>
              <a:rPr lang="en-US" altLang="zh-TW" dirty="0"/>
              <a:t> that internally (probably) looks something like </a:t>
            </a:r>
            <a:r>
              <a:rPr lang="en-US" altLang="zh-TW" dirty="0" smtClean="0"/>
              <a:t>this: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30" y="2350258"/>
            <a:ext cx="2990685" cy="21410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22474" b="47388"/>
          <a:stretch/>
        </p:blipFill>
        <p:spPr>
          <a:xfrm>
            <a:off x="1163530" y="4964391"/>
            <a:ext cx="8204588" cy="4436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6685086" y="4986164"/>
            <a:ext cx="2579142" cy="40011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FF00"/>
                </a:solidFill>
              </a:rPr>
              <a:t>Code in “</a:t>
            </a:r>
            <a:r>
              <a:rPr lang="en-US" altLang="zh-TW" sz="2000" dirty="0" err="1" smtClean="0">
                <a:solidFill>
                  <a:srgbClr val="FFFF00"/>
                </a:solidFill>
              </a:rPr>
              <a:t>normal.geom</a:t>
            </a:r>
            <a:r>
              <a:rPr lang="en-US" altLang="zh-TW" sz="2000" dirty="0" smtClean="0">
                <a:solidFill>
                  <a:srgbClr val="FFFF00"/>
                </a:solidFill>
              </a:rPr>
              <a:t>”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 smtClean="0"/>
              <a:t>Shader</a:t>
            </a:r>
            <a:r>
              <a:rPr lang="en-US" altLang="zh-TW" b="1" dirty="0" smtClean="0"/>
              <a:t>-</a:t>
            </a:r>
            <a:r>
              <a:rPr lang="en-US" altLang="zh-TW" b="1" dirty="0"/>
              <a:t> </a:t>
            </a:r>
            <a:r>
              <a:rPr lang="en-US" altLang="zh-TW" sz="2800" dirty="0" err="1">
                <a:solidFill>
                  <a:schemeClr val="tx1">
                    <a:lumMod val="85000"/>
                  </a:schemeClr>
                </a:solidFill>
              </a:rPr>
              <a:t>EmitVertex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 /</a:t>
            </a:r>
            <a:r>
              <a:rPr lang="en-US" altLang="zh-TW" sz="2800" dirty="0" err="1" smtClean="0">
                <a:solidFill>
                  <a:schemeClr val="tx1">
                    <a:lumMod val="85000"/>
                  </a:schemeClr>
                </a:solidFill>
              </a:rPr>
              <a:t>EndPrimitive</a:t>
            </a:r>
            <a:r>
              <a:rPr lang="zh-TW" altLang="en-US" sz="2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function</a:t>
            </a:r>
            <a:r>
              <a:rPr lang="en-US" altLang="zh-TW" sz="2800" dirty="0"/>
              <a:t> 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Each time we call </a:t>
            </a:r>
            <a:r>
              <a:rPr lang="en-US" altLang="zh-TW" dirty="0" err="1" smtClean="0"/>
              <a:t>EmitVertex</a:t>
            </a:r>
            <a:r>
              <a:rPr lang="en-US" altLang="zh-TW" dirty="0" smtClean="0"/>
              <a:t>(), </a:t>
            </a:r>
            <a:r>
              <a:rPr lang="en-US" altLang="zh-TW" dirty="0"/>
              <a:t>the vector currently set to </a:t>
            </a:r>
            <a:r>
              <a:rPr lang="en-US" altLang="zh-TW" dirty="0" err="1"/>
              <a:t>gl_Position</a:t>
            </a:r>
            <a:r>
              <a:rPr lang="en-US" altLang="zh-TW" dirty="0"/>
              <a:t> is added to the output primitive. </a:t>
            </a:r>
          </a:p>
          <a:p>
            <a:r>
              <a:rPr lang="en-US" altLang="zh-TW" dirty="0"/>
              <a:t>Whenever </a:t>
            </a:r>
            <a:r>
              <a:rPr lang="en-US" altLang="zh-TW" dirty="0" err="1" smtClean="0"/>
              <a:t>EndPrimitive</a:t>
            </a:r>
            <a:r>
              <a:rPr lang="en-US" altLang="zh-TW" dirty="0" smtClean="0"/>
              <a:t>()</a:t>
            </a:r>
            <a:r>
              <a:rPr lang="en-US" altLang="zh-TW" dirty="0"/>
              <a:t> is called, all emitted vertices for this primitive are combined into the specified output render primitive. 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96" y="3482922"/>
            <a:ext cx="9560208" cy="19549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8110474" y="3644287"/>
            <a:ext cx="2579142" cy="40011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FF00"/>
                </a:solidFill>
              </a:rPr>
              <a:t>Code in “</a:t>
            </a:r>
            <a:r>
              <a:rPr lang="en-US" altLang="zh-TW" sz="2000" dirty="0" err="1" smtClean="0">
                <a:solidFill>
                  <a:srgbClr val="FFFF00"/>
                </a:solidFill>
              </a:rPr>
              <a:t>normal.geom</a:t>
            </a:r>
            <a:r>
              <a:rPr lang="en-US" altLang="zh-TW" sz="2000" dirty="0" smtClean="0">
                <a:solidFill>
                  <a:srgbClr val="FFFF00"/>
                </a:solidFill>
              </a:rPr>
              <a:t>”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2754" y="5706328"/>
            <a:ext cx="966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Reference</a:t>
            </a:r>
            <a:r>
              <a:rPr lang="zh-TW" altLang="en-US" sz="2400" dirty="0" smtClean="0"/>
              <a:t>：</a:t>
            </a:r>
            <a:r>
              <a:rPr lang="en-US" altLang="zh-TW" sz="2400" dirty="0"/>
              <a:t> https://learnopengl.com/Advanced-OpenGL/Geometry-Shader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92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</TotalTime>
  <Words>343</Words>
  <Application>Microsoft Office PowerPoint</Application>
  <PresentationFormat>寬螢幕</PresentationFormat>
  <Paragraphs>91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Gudea</vt:lpstr>
      <vt:lpstr>新細明體</vt:lpstr>
      <vt:lpstr>Arial</vt:lpstr>
      <vt:lpstr>Calibri</vt:lpstr>
      <vt:lpstr>Calibri Light</vt:lpstr>
      <vt:lpstr>Courier New</vt:lpstr>
      <vt:lpstr>Microsoft New Tai Lue</vt:lpstr>
      <vt:lpstr>Wingdings</vt:lpstr>
      <vt:lpstr>Office Theme</vt:lpstr>
      <vt:lpstr>HW4</vt:lpstr>
      <vt:lpstr>PowerPoint 簡報</vt:lpstr>
      <vt:lpstr>Geometry Shader</vt:lpstr>
      <vt:lpstr>Geometry Shader</vt:lpstr>
      <vt:lpstr>Geometry Shader- declare the type of primitive input</vt:lpstr>
      <vt:lpstr>Geometry Shader- declare the type of primitive output</vt:lpstr>
      <vt:lpstr>Geometry Shader- update attributes to geometry shader</vt:lpstr>
      <vt:lpstr>Geometry Shader- gl_in variable </vt:lpstr>
      <vt:lpstr>Geometry Shader- EmitVertex /EndPrimitive function </vt:lpstr>
      <vt:lpstr>Load Model</vt:lpstr>
      <vt:lpstr>HW4  - Animation with Three Types of Shaders</vt:lpstr>
      <vt:lpstr>Homework 4- Goal</vt:lpstr>
      <vt:lpstr>Homework 4- Recording tools</vt:lpstr>
      <vt:lpstr>Homework 4- Something you can do with Geometry shader</vt:lpstr>
      <vt:lpstr>Homework 4- Score</vt:lpstr>
      <vt:lpstr>Homework 4- Upload Format and Rules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林陽</dc:creator>
  <cp:lastModifiedBy>yihuachiu</cp:lastModifiedBy>
  <cp:revision>73</cp:revision>
  <dcterms:created xsi:type="dcterms:W3CDTF">2020-12-08T06:10:42Z</dcterms:created>
  <dcterms:modified xsi:type="dcterms:W3CDTF">2020-12-14T13:39:49Z</dcterms:modified>
</cp:coreProperties>
</file>