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C89F9A-07DF-429C-BCE4-00626C3A0409}">
  <a:tblStyle styleId="{AAC89F9A-07DF-429C-BCE4-00626C3A0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3681d3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3681d3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這次的任務是做pun location，我們的做法是希望在輸入一連串的詞後，預測每個詞是不是雙關語，相當於sequence labeling，接下來會說明我們如何實現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681d35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681d35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這是整個流程的架構圖，首先要處理輸入的部分，我們透過contextualized word encoder將每個詞從文字轉換成</a:t>
            </a:r>
            <a:r>
              <a:rPr lang="zh-TW">
                <a:solidFill>
                  <a:schemeClr val="dk1"/>
                </a:solidFill>
              </a:rPr>
              <a:t>向量</a:t>
            </a:r>
            <a:r>
              <a:rPr lang="zh-TW"/>
              <a:t>，這部分是選用BERT來完成，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原因是BERT是</a:t>
            </a: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雙向的語言模型加上multi-head self attention的技術 ，這使得它輸出的每個 token 同時蘊含了前後文資訊，可以得到整個句子較準確的語義。</a:t>
            </a:r>
            <a:endParaRPr>
              <a:solidFill>
                <a:srgbClr val="3032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032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接下來我們想找出embedding之間的dependancy，採用self-attention encoder計算每個</a:t>
            </a:r>
            <a:r>
              <a:rPr lang="zh-TW">
                <a:solidFill>
                  <a:schemeClr val="dk1"/>
                </a:solidFill>
              </a:rPr>
              <a:t>embedding的attention score ‘alpha’，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每個詞最後的embedding會是alpha乘上Ti，然後接上fully connected layer用softmax得到是pun和不是pun的機率，我們選機率較大的作為分類標籤。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2e677e7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2e677e7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我們這次採用的模型是有12層transfomer layer的BERT BASE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2cbb5fb0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2cbb5fb0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42544b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42544b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接下來是實驗結果的部分，這是我們預設的參數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42544bd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42544bd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這頁則是我們調整不同參數的值得出來的score，可以看出來我們做了很多次測試，而最好的結果剛好就是我們一開始預設的參數，為了避免只是random出來的結果剛好很好，我們也有換過不同random seed，最後得出誤差是0.0125，也就是random seed只會有一到兩題的誤差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42544bd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42544bd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另外我們有找到一篇f1-score很好的paper叫做......，他的model基本上就是我們的word embedding加上他提出的pronunciation embedding再去做判斷，</a:t>
            </a:r>
            <a:r>
              <a:rPr lang="zh-TW">
                <a:solidFill>
                  <a:schemeClr val="dk1"/>
                </a:solidFill>
              </a:rPr>
              <a:t>這篇paper試著將字的發音納入考量，而實驗出來的效果非常好，想法也蠻特別的，所以我們想實做看看，首先來介紹一下什麼是phoneme，根據維基百科，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phoneme指的是人類語言中能夠區別意義的最小聲音單位，概念跟kk音標很像，以nature為例，會被拆成N EY CH ER這四個phoneme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2e6c852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32e6c852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這張圖是model的framework ，左半邊紫色框框的部分是Contextualized Word Embeddings這部分採用一般的bert model即可，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如果只經過這部分就做linear transform就會是我們的model，而這個model特別的地方是它右半邊的部分，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每個word都會先被拆成word phonemes，然後經過處理變成phoneme embeddings，再依序計算出phonological attention和pronunciation embeddings，最後把兩邊的embedding結果合在一起，然後再經過他的self-attentive encoder計算後，再去做linear transform，就能得出每個字的prediction，</a:t>
            </a:r>
            <a:r>
              <a:rPr lang="zh-TW">
                <a:solidFill>
                  <a:schemeClr val="dk1"/>
                </a:solidFill>
              </a:rPr>
              <a:t>prediction</a:t>
            </a:r>
            <a:r>
              <a:rPr lang="zh-TW"/>
              <a:t>最大的word就是pun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2e6c8529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2e6c852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雖然整個過程非常的複雜，但是實做出來的結果卻和我們當前的model一模一樣，我們認為會有這樣的結果一方面是因為本來的word embedding便足以判斷大部分的pun location，另一方面是因為data太少，train data只有1200多個，不足以讓兩個model產生足夠大的差別，因為兩個model都有用到contexual word embedding，而test data 只有320個，也很難比較出細微的差距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42544bd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42544bd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在多次validation後，我們大致將error分成以下三種類別: 跟pun相關的字, 慣用語內的pun, 以及少用字義的pun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25944b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25944b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transformer的attention</a:t>
            </a:r>
            <a:r>
              <a:rPr lang="zh-TW"/>
              <a:t>機制讓我們可以從像文字有上下文關聯的資料產生好的embedding，幾年前，google公開了一個新的模型，也就是今天會說到的BERT，BERT的架構就是</a:t>
            </a:r>
            <a:r>
              <a:rPr lang="zh-TW">
                <a:solidFill>
                  <a:schemeClr val="dk1"/>
                </a:solidFill>
              </a:rPr>
              <a:t>transformer，在本次的project，我們會利用pre-train BERT來找出雙關詞彙的位置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42544bd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42544bd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首先是最常見的error，word related to pun，也就是與pun相關，或是決定pun是pun的字，以下有三個例子，</a:t>
            </a:r>
            <a:r>
              <a:rPr lang="zh-TW">
                <a:solidFill>
                  <a:schemeClr val="dk1"/>
                </a:solidFill>
              </a:rPr>
              <a:t>這三個例子中因為flea所以scratch是pun，因為fainted所以came是pun，因為tree所以sap是pun，而我們的model預測的pun卻是flea, fainted, tree。我們推測是因為model雖然可以偵測到跟pun相關的字組，但是無法正確的從字組中選出真正的pun，因為兩者都是導致pun產生的原因。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42544bd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42544bd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第二個則是pun inside of an idiom，也就是慣用語中的pun，以下有兩個例子，第一個例子的pun是recipe，因為他是慣用語a recipe for disaster的一部分，但是又和慣用語外的其他部份產生關連，而第二個例子的pun是慣用語out of this world的world，一樣因為它既是慣用語的一部份，卻又和慣用語外的部分產生關聯，</a:t>
            </a:r>
            <a:r>
              <a:rPr lang="zh-TW">
                <a:solidFill>
                  <a:schemeClr val="dk1"/>
                </a:solidFill>
              </a:rPr>
              <a:t>這兩個例子的pun在慣用語內外都有關聯，但是實際上字義根本沒變，嚴格來說比較像是整個慣用語才是homographic pun，只是關鍵的字在recipe或是world。所以我們推測因為慣用語是一組字形成獨立的意思，而model主要是判斷字句的關係，無法判斷慣用語，所以也就判斷不出pun的位置。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42544bd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42544bd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最後則是使用少用字義或是不存在的字義的pun，以下三個例子</a:t>
            </a:r>
            <a:r>
              <a:rPr lang="zh-TW">
                <a:solidFill>
                  <a:schemeClr val="dk1"/>
                </a:solidFill>
              </a:rPr>
              <a:t>中的pun分別為melon、fly、retail，這裡的melon用到少見字義大肚子，fly用到少見字義褲襠拉鍊，retail甚至是拆字拆成re-tail。我們推測model很難甚至根本沒有能力辨識這種少見或不存在的字義，導致model找不出pun。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3e212025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3e21202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25944b2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25944b2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要使用BERT，必須要產生三種張量</a:t>
            </a:r>
            <a:r>
              <a:rPr lang="zh-TW">
                <a:solidFill>
                  <a:schemeClr val="dk1"/>
                </a:solidFill>
              </a:rPr>
              <a:t>input_ids, attention_mask, and token_type_ids，本次因為輸入不是一次兩個句子，因此不需要對</a:t>
            </a:r>
            <a:r>
              <a:rPr lang="zh-TW">
                <a:solidFill>
                  <a:schemeClr val="dk1"/>
                </a:solidFill>
              </a:rPr>
              <a:t>token_type_ids特別處裡，全部設0就好，input_ids是要把詞彙映射到整數空間，所以就把每個詞收集做成辭典，然後在把句子中的每個字都從辭典轉為整數就好，attention_mask的需要是因為輸入長度是固定的，但句子長度卻不是，所以要attention_mask告訴BERT句子長度多少，所以句子長多少，attention_mask就有多少個1，再用0 pad長固定長度即可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25944b2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25944b2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作者在contexual word embedding使用了常見的NLP NN model BERT，在句子拆成tokens，加上[CLS]和[SEP]，之後產生positional embedding（arange句子長度後用nn.Embedding產生）、word embedding，進入BERT後產生Contextualized Word Embeddings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3e2120252_2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3e2120252_2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3e2120252_2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3e2120252_2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3e2120252_2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3e2120252_2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3e2120252_2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3e2120252_2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2e677e7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2e677e7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Pun Location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9625" y="3172900"/>
            <a:ext cx="76881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13：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0711239 李勝維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0711278 符凱喻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0812501 許瀚宇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0816038 林俊宇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Task：</a:t>
            </a:r>
            <a:r>
              <a:rPr lang="zh-TW" sz="25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 location</a:t>
            </a:r>
            <a:r>
              <a:rPr lang="zh-TW" sz="2538"/>
              <a:t> </a:t>
            </a:r>
            <a:endParaRPr sz="2538"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consists of a sequence of N words {w</a:t>
            </a:r>
            <a:r>
              <a:rPr baseline="-25000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baseline="-25000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,..., w</a:t>
            </a:r>
            <a:r>
              <a:rPr baseline="-25000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and one of them is a pun.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word w</a:t>
            </a:r>
            <a:r>
              <a:rPr baseline="-25000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would like to predict a binary label y</a:t>
            </a:r>
            <a:r>
              <a:rPr baseline="-25000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30000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that indicates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</a:t>
            </a:r>
            <a:r>
              <a:rPr baseline="-25000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punning word.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729450" y="4299825"/>
            <a:ext cx="76887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25" y="1539325"/>
            <a:ext cx="4965500" cy="32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150" y="2620513"/>
            <a:ext cx="1205650" cy="12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/>
          <p:nvPr/>
        </p:nvSpPr>
        <p:spPr>
          <a:xfrm rot="10800000">
            <a:off x="2206800" y="3194550"/>
            <a:ext cx="392100" cy="16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1237925" y="3782300"/>
            <a:ext cx="9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BERT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5775475" y="802825"/>
            <a:ext cx="3730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</a:t>
            </a:r>
            <a:r>
              <a:rPr baseline="-25000" lang="zh-TW"/>
              <a:t>i, attention</a:t>
            </a:r>
            <a:r>
              <a:rPr lang="zh-TW"/>
              <a:t> =  𝛼</a:t>
            </a:r>
            <a:r>
              <a:rPr baseline="-25000" lang="zh-TW"/>
              <a:t>i  </a:t>
            </a:r>
            <a:r>
              <a:rPr lang="zh-TW"/>
              <a:t>*  T</a:t>
            </a:r>
            <a:r>
              <a:rPr baseline="-25000" lang="zh-TW"/>
              <a:t>i</a:t>
            </a:r>
            <a:endParaRPr baseline="-2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</a:t>
            </a:r>
            <a:r>
              <a:rPr baseline="-25000" lang="zh-TW"/>
              <a:t>i</a:t>
            </a:r>
            <a:r>
              <a:rPr baseline="30000" lang="zh-TW"/>
              <a:t>L </a:t>
            </a:r>
            <a:r>
              <a:rPr lang="zh-TW"/>
              <a:t> = argmax F</a:t>
            </a:r>
            <a:r>
              <a:rPr baseline="-25000" lang="zh-TW"/>
              <a:t>L</a:t>
            </a:r>
            <a:r>
              <a:rPr lang="zh-TW"/>
              <a:t>(T</a:t>
            </a:r>
            <a:r>
              <a:rPr baseline="-25000" lang="zh-TW"/>
              <a:t>i, attention</a:t>
            </a:r>
            <a:r>
              <a:rPr lang="zh-TW"/>
              <a:t>)</a:t>
            </a:r>
            <a:r>
              <a:rPr baseline="-25000" lang="zh-TW"/>
              <a:t>k</a:t>
            </a:r>
            <a:r>
              <a:rPr lang="zh-TW"/>
              <a:t>, k ∈ {0 ,1}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3"/>
          <p:cNvSpPr/>
          <p:nvPr/>
        </p:nvSpPr>
        <p:spPr>
          <a:xfrm rot="-4484462">
            <a:off x="5962567" y="1722507"/>
            <a:ext cx="392124" cy="1629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Model：BERT BASE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88" y="1853850"/>
            <a:ext cx="4989416" cy="29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default : 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batch size : 32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epoch : 3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learning rate : 0.00005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pretrained model : bert-based-cased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Google Shape;365;p27"/>
          <p:cNvGraphicFramePr/>
          <p:nvPr/>
        </p:nvGraphicFramePr>
        <p:xfrm>
          <a:off x="363025" y="27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{AAC89F9A-07DF-429C-BCE4-00626C3A0409}</a:tableStyleId>
              </a:tblPr>
              <a:tblGrid>
                <a:gridCol w="1536825"/>
                <a:gridCol w="153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learning rate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0.85625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0.85625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0.83125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6" name="Google Shape;366;p27"/>
          <p:cNvGraphicFramePr/>
          <p:nvPr/>
        </p:nvGraphicFramePr>
        <p:xfrm>
          <a:off x="4572000" y="271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{AAC89F9A-07DF-429C-BCE4-00626C3A0409}</a:tableStyleId>
              </a:tblPr>
              <a:tblGrid>
                <a:gridCol w="2178650"/>
                <a:gridCol w="1432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pretrained 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5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bert-based-uncased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0.88125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bert-based-cased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0.90625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7" name="Google Shape;367;p27"/>
          <p:cNvGraphicFramePr/>
          <p:nvPr/>
        </p:nvGraphicFramePr>
        <p:xfrm>
          <a:off x="363025" y="788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{AAC89F9A-07DF-429C-BCE4-00626C3A0409}</a:tableStyleId>
              </a:tblPr>
              <a:tblGrid>
                <a:gridCol w="1536825"/>
                <a:gridCol w="1536825"/>
              </a:tblGrid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batch size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0.90625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0.86250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8" name="Google Shape;368;p27"/>
          <p:cNvGraphicFramePr/>
          <p:nvPr/>
        </p:nvGraphicFramePr>
        <p:xfrm>
          <a:off x="4572000" y="78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{AAC89F9A-07DF-429C-BCE4-00626C3A0409}</a:tableStyleId>
              </a:tblPr>
              <a:tblGrid>
                <a:gridCol w="2178650"/>
                <a:gridCol w="1432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epoch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score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0.88125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0.90625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0.87500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9" name="Google Shape;369;p27"/>
          <p:cNvGraphicFramePr/>
          <p:nvPr/>
        </p:nvGraphicFramePr>
        <p:xfrm>
          <a:off x="4572000" y="43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{AAC89F9A-07DF-429C-BCE4-00626C3A0409}</a:tableStyleId>
              </a:tblPr>
              <a:tblGrid>
                <a:gridCol w="2178650"/>
                <a:gridCol w="1432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random seed </a:t>
                      </a:r>
                      <a:r>
                        <a:rPr lang="zh-TW"/>
                        <a:t>誤差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0.0125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“The Boating Store Had Its Best Sail Ever”: Pronunciation-attentive Contextualized Pun Recognition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contextualized word embedding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pronunciation embedding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phoneme : 人類語言中能區別意義的最小聲音單位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e.g. nature   --------&gt; N, EY, CH, ER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0" y="723625"/>
            <a:ext cx="7928900" cy="41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Results</a:t>
            </a:r>
            <a:endParaRPr/>
          </a:p>
        </p:txBody>
      </p:sp>
      <p:sp>
        <p:nvSpPr>
          <p:cNvPr id="387" name="Google Shape;387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same result 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same contextualized word embeddings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too little data</a:t>
            </a:r>
            <a:endParaRPr sz="1500">
              <a:solidFill>
                <a:schemeClr val="dk2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zh-TW" sz="1500">
                <a:solidFill>
                  <a:schemeClr val="dk2"/>
                </a:solidFill>
              </a:rPr>
              <a:t>1200 train data</a:t>
            </a:r>
            <a:endParaRPr sz="1500">
              <a:solidFill>
                <a:schemeClr val="dk2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zh-TW" sz="1500">
                <a:solidFill>
                  <a:schemeClr val="dk2"/>
                </a:solidFill>
              </a:rPr>
              <a:t>320 test data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Error Analysis and Discussion</a:t>
            </a:r>
            <a:endParaRPr/>
          </a:p>
        </p:txBody>
      </p:sp>
      <p:sp>
        <p:nvSpPr>
          <p:cNvPr id="393" name="Google Shape;393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3 type :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word related to pun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pun inside of an idiom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pun with seldom used meaning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025" y="1253725"/>
            <a:ext cx="6482974" cy="38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Word Related to Pun</a:t>
            </a:r>
            <a:endParaRPr/>
          </a:p>
        </p:txBody>
      </p:sp>
      <p:sp>
        <p:nvSpPr>
          <p:cNvPr id="399" name="Google Shape;399;p32"/>
          <p:cNvSpPr txBox="1"/>
          <p:nvPr>
            <p:ph idx="1" type="body"/>
          </p:nvPr>
        </p:nvSpPr>
        <p:spPr>
          <a:xfrm>
            <a:off x="729450" y="2078875"/>
            <a:ext cx="76887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Scientists have created a flea from a scratch.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predict : flea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pun : scratch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My friend came around for dinner. We ate for 20 minutes, then he fainted again.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predict : fainted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pun : came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I’m a sap for tree jokes.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predict : tree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pun : sap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Pun Inside of an Idiom</a:t>
            </a:r>
            <a:endParaRPr/>
          </a:p>
        </p:txBody>
      </p:sp>
      <p:sp>
        <p:nvSpPr>
          <p:cNvPr id="405" name="Google Shape;405;p33"/>
          <p:cNvSpPr txBox="1"/>
          <p:nvPr>
            <p:ph idx="1" type="body"/>
          </p:nvPr>
        </p:nvSpPr>
        <p:spPr>
          <a:xfrm>
            <a:off x="729450" y="2078875"/>
            <a:ext cx="76887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My job as head chef at a top rated restaurant is in jeopardy because my latest culinary creation was called a recipe for disaster.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idiom : a recipe for disaster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pun : </a:t>
            </a:r>
            <a:r>
              <a:rPr lang="zh-TW" sz="1500">
                <a:solidFill>
                  <a:schemeClr val="dk2"/>
                </a:solidFill>
              </a:rPr>
              <a:t>recipe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The astronauts said their experience on the moon was out of this world.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idiom : out of this world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pun : world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	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Pun with Seldom Used Meaning</a:t>
            </a:r>
            <a:endParaRPr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729450" y="2078875"/>
            <a:ext cx="76887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She was only a fruit vendor’s daughter, but, my, she had big melons.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pun : melons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‘’Waiter, there’s a fly in my soup!’’ ‘’Force of habit, sir, the chef used to be a tailor.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pun : fly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If an animal loses its tail it should shop at a retail store.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zh-TW" sz="1500">
                <a:solidFill>
                  <a:schemeClr val="dk2"/>
                </a:solidFill>
              </a:rPr>
              <a:t>pun : retail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Pre-processing and External resources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input_ids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attention_mask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zh-TW" sz="1500">
                <a:solidFill>
                  <a:schemeClr val="dk2"/>
                </a:solidFill>
              </a:rPr>
              <a:t>token_type_ids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kind of word sense representation used and experimented in your model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400" y="2279925"/>
            <a:ext cx="61150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Location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588" y="1135150"/>
            <a:ext cx="5670826" cy="40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Location - Percentage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588" y="1135150"/>
            <a:ext cx="5670826" cy="40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 Tag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588" y="1135150"/>
            <a:ext cx="5670826" cy="40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and Our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