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43"/>
  </p:notesMasterIdLst>
  <p:handoutMasterIdLst>
    <p:handoutMasterId r:id="rId44"/>
  </p:handoutMasterIdLst>
  <p:sldIdLst>
    <p:sldId id="256" r:id="rId2"/>
    <p:sldId id="257" r:id="rId3"/>
    <p:sldId id="315" r:id="rId4"/>
    <p:sldId id="322" r:id="rId5"/>
    <p:sldId id="274" r:id="rId6"/>
    <p:sldId id="275" r:id="rId7"/>
    <p:sldId id="316" r:id="rId8"/>
    <p:sldId id="321" r:id="rId9"/>
    <p:sldId id="268" r:id="rId10"/>
    <p:sldId id="313" r:id="rId11"/>
    <p:sldId id="319" r:id="rId12"/>
    <p:sldId id="320" r:id="rId13"/>
    <p:sldId id="318" r:id="rId14"/>
    <p:sldId id="317" r:id="rId15"/>
    <p:sldId id="324" r:id="rId16"/>
    <p:sldId id="323" r:id="rId17"/>
    <p:sldId id="325" r:id="rId18"/>
    <p:sldId id="331" r:id="rId19"/>
    <p:sldId id="332" r:id="rId20"/>
    <p:sldId id="333" r:id="rId21"/>
    <p:sldId id="334" r:id="rId22"/>
    <p:sldId id="337" r:id="rId23"/>
    <p:sldId id="335" r:id="rId24"/>
    <p:sldId id="338" r:id="rId25"/>
    <p:sldId id="339" r:id="rId26"/>
    <p:sldId id="340" r:id="rId27"/>
    <p:sldId id="342" r:id="rId28"/>
    <p:sldId id="343" r:id="rId29"/>
    <p:sldId id="344" r:id="rId30"/>
    <p:sldId id="345" r:id="rId31"/>
    <p:sldId id="346" r:id="rId32"/>
    <p:sldId id="347" r:id="rId33"/>
    <p:sldId id="349" r:id="rId34"/>
    <p:sldId id="350" r:id="rId35"/>
    <p:sldId id="351" r:id="rId36"/>
    <p:sldId id="326" r:id="rId37"/>
    <p:sldId id="327" r:id="rId38"/>
    <p:sldId id="328" r:id="rId39"/>
    <p:sldId id="329" r:id="rId40"/>
    <p:sldId id="352" r:id="rId41"/>
    <p:sldId id="314" r:id="rId4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3450" autoAdjust="0"/>
  </p:normalViewPr>
  <p:slideViewPr>
    <p:cSldViewPr snapToGrid="0" snapToObjects="1">
      <p:cViewPr varScale="1">
        <p:scale>
          <a:sx n="141" d="100"/>
          <a:sy n="141" d="100"/>
        </p:scale>
        <p:origin x="744" y="14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870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7BADCFFC-6906-4699-AE96-98B491966DD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8F19263-09C7-4EDC-B7F3-16ABBD3B11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E6D743-2663-4822-A78D-A17C088D9ACF}" type="datetimeFigureOut">
              <a:rPr lang="de-CH" smtClean="0"/>
              <a:t>12.04.2019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D22D9E2-D2F3-49E3-B1EF-ECC5D4B022D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4EB91E3-76B4-49A2-9AF7-2E9F9E188D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EED66C-420C-42A3-963E-5FB7256E39A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35745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4FC06-5C3E-42EE-8F15-E6A1BAD20D1E}" type="datetimeFigureOut">
              <a:rPr lang="de-CH" smtClean="0"/>
              <a:t>12.04.2019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850BA-B7E8-407A-8166-D9E0A03630E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22632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4850BA-B7E8-407A-8166-D9E0A03630EA}" type="slidenum">
              <a:rPr lang="de-CH" smtClean="0"/>
              <a:t>33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70755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51435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16133"/>
            <a:ext cx="3679116" cy="470388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16133"/>
            <a:ext cx="3505200" cy="17346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6" y="2031357"/>
            <a:ext cx="3313355" cy="127662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CH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6" y="3315810"/>
            <a:ext cx="3309803" cy="945472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137621"/>
            <a:ext cx="2133600" cy="563236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April 12, 2019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4566213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4289975"/>
            <a:ext cx="2831592" cy="273844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4289975"/>
            <a:ext cx="643666" cy="27384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4566213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April 12,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772610"/>
            <a:ext cx="1484453" cy="3585258"/>
          </a:xfrm>
        </p:spPr>
        <p:txBody>
          <a:bodyPr vert="eaVert" anchor="ctr"/>
          <a:lstStyle/>
          <a:p>
            <a:r>
              <a:rPr lang="de-CH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772610"/>
            <a:ext cx="5423704" cy="3585258"/>
          </a:xfrm>
        </p:spPr>
        <p:txBody>
          <a:bodyPr vert="eaVert"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April 12,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April 12,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175622"/>
            <a:ext cx="6637468" cy="1021556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de-CH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6" y="3200400"/>
            <a:ext cx="6637467" cy="114031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April 12,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Mastertitelformat bearbeiten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April 12,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1735074"/>
            <a:ext cx="3419856" cy="2619756"/>
          </a:xfrm>
        </p:spPr>
        <p:txBody>
          <a:bodyPr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1735073"/>
            <a:ext cx="3419856" cy="2619756"/>
          </a:xfrm>
        </p:spPr>
        <p:txBody>
          <a:bodyPr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1737007"/>
            <a:ext cx="3057148" cy="47982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231021"/>
            <a:ext cx="3419856" cy="21268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8" y="1737007"/>
            <a:ext cx="3055717" cy="47982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231021"/>
            <a:ext cx="3419856" cy="21268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April 12,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12, 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April 12,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51435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16133"/>
            <a:ext cx="3679116" cy="470388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16133"/>
            <a:ext cx="3505200" cy="4679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April 12, 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2" y="451413"/>
            <a:ext cx="3562257" cy="423633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642395"/>
            <a:ext cx="3090440" cy="3863051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4566213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293627"/>
            <a:ext cx="3493664" cy="27384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1993076"/>
            <a:ext cx="3304572" cy="109736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CH"/>
              <a:t>Mastertitelformat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3102746"/>
            <a:ext cx="3298784" cy="113842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/>
              <a:t>Mastertextformat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51435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16133"/>
            <a:ext cx="3679116" cy="470388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16133"/>
            <a:ext cx="3505200" cy="4679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2" y="451413"/>
            <a:ext cx="3562257" cy="4236334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4566213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1995678"/>
            <a:ext cx="3300984" cy="109728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CH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9" y="520346"/>
            <a:ext cx="3359623" cy="4101084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CH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1" y="3099816"/>
            <a:ext cx="3300573" cy="113967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April 12,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293627"/>
            <a:ext cx="3493664" cy="27384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51435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250116"/>
            <a:ext cx="8229600" cy="463923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16133"/>
            <a:ext cx="3679116" cy="524433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16133"/>
            <a:ext cx="3505200" cy="4679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770748"/>
            <a:ext cx="7024744" cy="857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CH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3" y="1742739"/>
            <a:ext cx="6777317" cy="2631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168369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April 12,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4389120"/>
            <a:ext cx="350215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168369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abian.leuthold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ress.ly/rubik/rubik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://rubikscube.info/ortega.ph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peedsolving.com/wiki/index.php/Roux_method#Step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eedsolving.com/wiki/index.php/PLL#A_Permutation_:_a" TargetMode="External"/><Relationship Id="rId2" Type="http://schemas.openxmlformats.org/officeDocument/2006/relationships/hyperlink" Target="https://ruwix.com/the-rubiks-cube/advanced-cfop-fridrich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yanheise.com/cube/human_thistlethwaite_algorithm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kociemba.org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3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3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5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5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de.wikipedia.org/wiki/Mnemotechnik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de.wikipedia.org/wiki/Major-System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major-system.info/de/?ln=465&amp;s=3" TargetMode="External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andelshofer.ch/" TargetMode="External"/><Relationship Id="rId2" Type="http://schemas.openxmlformats.org/officeDocument/2006/relationships/hyperlink" Target="http://kociemba.org/cube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indcuber.com/" TargetMode="External"/><Relationship Id="rId4" Type="http://schemas.openxmlformats.org/officeDocument/2006/relationships/hyperlink" Target="http://www.ws.binghamton.edu/fridrich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Zauberwürfel Workshop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Fabian Leuthold</a:t>
            </a:r>
          </a:p>
          <a:p>
            <a:r>
              <a:rPr lang="de-DE" sz="1100" dirty="0">
                <a:hlinkClick r:id="rId2"/>
              </a:rPr>
              <a:t>fabian.leuthold@gmail.com</a:t>
            </a:r>
            <a:r>
              <a:rPr lang="de-DE" sz="1100" dirty="0"/>
              <a:t> 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6635621" y="44168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303520" y="4289975"/>
            <a:ext cx="2831592" cy="273844"/>
          </a:xfrm>
        </p:spPr>
        <p:txBody>
          <a:bodyPr>
            <a:normAutofit lnSpcReduction="10000"/>
          </a:bodyPr>
          <a:lstStyle/>
          <a:p>
            <a:r>
              <a:rPr lang="en-US"/>
              <a:t>Quartierverein Äusseres Lind</a:t>
            </a:r>
            <a:endParaRPr lang="en-US" dirty="0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>
          <a:xfrm>
            <a:off x="4738744" y="1137621"/>
            <a:ext cx="2133600" cy="563236"/>
          </a:xfrm>
        </p:spPr>
        <p:txBody>
          <a:bodyPr/>
          <a:lstStyle/>
          <a:p>
            <a:r>
              <a:rPr lang="en-US" dirty="0"/>
              <a:t>13. April 2019</a:t>
            </a:r>
          </a:p>
        </p:txBody>
      </p:sp>
    </p:spTree>
    <p:extLst>
      <p:ext uri="{BB962C8B-B14F-4D97-AF65-F5344CB8AC3E}">
        <p14:creationId xmlns:p14="http://schemas.microsoft.com/office/powerpoint/2010/main" val="166299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TextShape 1"/>
          <p:cNvSpPr txBox="1"/>
          <p:nvPr/>
        </p:nvSpPr>
        <p:spPr>
          <a:xfrm>
            <a:off x="5997240" y="16848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4. April 2017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1" name="TextShape 2"/>
          <p:cNvSpPr txBox="1"/>
          <p:nvPr/>
        </p:nvSpPr>
        <p:spPr>
          <a:xfrm>
            <a:off x="4641480" y="4389120"/>
            <a:ext cx="350172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2" name="TextShape 3"/>
          <p:cNvSpPr txBox="1"/>
          <p:nvPr/>
        </p:nvSpPr>
        <p:spPr>
          <a:xfrm>
            <a:off x="4649040" y="168480"/>
            <a:ext cx="1331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4A73C0D8-03EA-4E47-8CAD-49C16C0E6650}" type="slidenum">
              <a:rPr lang="en-US" sz="1200" b="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10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3" name="Custom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4" name="CustomShape 5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5" name="CustomShape 6"/>
          <p:cNvSpPr/>
          <p:nvPr/>
        </p:nvSpPr>
        <p:spPr>
          <a:xfrm>
            <a:off x="460440" y="16020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6" name="CustomShape 7"/>
          <p:cNvSpPr/>
          <p:nvPr/>
        </p:nvSpPr>
        <p:spPr>
          <a:xfrm>
            <a:off x="612720" y="31284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7" name="CustomShape 8"/>
          <p:cNvSpPr/>
          <p:nvPr/>
        </p:nvSpPr>
        <p:spPr>
          <a:xfrm>
            <a:off x="765000" y="46512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8" name="CustomShape 9"/>
          <p:cNvSpPr/>
          <p:nvPr/>
        </p:nvSpPr>
        <p:spPr>
          <a:xfrm>
            <a:off x="917640" y="61740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9" name="CustomShape 10"/>
          <p:cNvSpPr/>
          <p:nvPr/>
        </p:nvSpPr>
        <p:spPr>
          <a:xfrm>
            <a:off x="1069920" y="77004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43493" y="1396011"/>
            <a:ext cx="6777317" cy="286707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de-CH" b="1" dirty="0"/>
              <a:t>Anfänger-Methode LBL (Layer </a:t>
            </a:r>
            <a:r>
              <a:rPr lang="de-CH" b="1" dirty="0" err="1"/>
              <a:t>by</a:t>
            </a:r>
            <a:r>
              <a:rPr lang="de-CH" b="1" dirty="0"/>
              <a:t> Layer)</a:t>
            </a:r>
            <a:br>
              <a:rPr lang="de-CH" b="1" dirty="0"/>
            </a:br>
            <a:r>
              <a:rPr lang="de-DE" dirty="0"/>
              <a:t>Spiegellösung, veröffentlicht im Spiegel 1981</a:t>
            </a:r>
          </a:p>
          <a:p>
            <a:pPr>
              <a:buFont typeface="Wingdings" charset="2"/>
              <a:buChar char="§"/>
            </a:pPr>
            <a:endParaRPr lang="de-CH" b="1" dirty="0"/>
          </a:p>
          <a:p>
            <a:pPr lvl="1">
              <a:buFont typeface="Wingdings" charset="2"/>
              <a:buChar char="§"/>
            </a:pPr>
            <a:endParaRPr lang="de-DE" sz="1500" dirty="0"/>
          </a:p>
        </p:txBody>
      </p:sp>
      <p:sp>
        <p:nvSpPr>
          <p:cNvPr id="21" name="TextShape 11">
            <a:extLst>
              <a:ext uri="{FF2B5EF4-FFF2-40B4-BE49-F238E27FC236}">
                <a16:creationId xmlns:a16="http://schemas.microsoft.com/office/drawing/2014/main" id="{BFCD1383-6EFD-4815-8EDB-8B650563A599}"/>
              </a:ext>
            </a:extLst>
          </p:cNvPr>
          <p:cNvSpPr txBox="1"/>
          <p:nvPr/>
        </p:nvSpPr>
        <p:spPr>
          <a:xfrm>
            <a:off x="1005840" y="731520"/>
            <a:ext cx="7024320" cy="567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spc="-1" dirty="0" err="1">
                <a:solidFill>
                  <a:srgbClr val="94C600"/>
                </a:solidFill>
                <a:uFill>
                  <a:solidFill>
                    <a:srgbClr val="FFFFFF"/>
                  </a:solidFill>
                </a:uFill>
              </a:rPr>
              <a:t>Lösungsmethoden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E59D7A4-F6A2-491A-9CAA-68214F65B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360" y="2339009"/>
            <a:ext cx="1802156" cy="2450804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A0B7810-F5B5-49C3-AABF-319653710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9040" y="2339009"/>
            <a:ext cx="1802155" cy="2464904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E7A7CD0D-CB3B-45C8-9D58-39CF084EA328}"/>
              </a:ext>
            </a:extLst>
          </p:cNvPr>
          <p:cNvSpPr txBox="1"/>
          <p:nvPr/>
        </p:nvSpPr>
        <p:spPr>
          <a:xfrm rot="1100503">
            <a:off x="5366292" y="2428501"/>
            <a:ext cx="3122582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de-CH" sz="2400" b="1" dirty="0">
                <a:solidFill>
                  <a:srgbClr val="FF0000"/>
                </a:solidFill>
              </a:rPr>
              <a:t>Erste weitum bekannte Lösung!</a:t>
            </a:r>
          </a:p>
        </p:txBody>
      </p:sp>
    </p:spTree>
    <p:extLst>
      <p:ext uri="{BB962C8B-B14F-4D97-AF65-F5344CB8AC3E}">
        <p14:creationId xmlns:p14="http://schemas.microsoft.com/office/powerpoint/2010/main" val="47394560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TextShape 1"/>
          <p:cNvSpPr txBox="1"/>
          <p:nvPr/>
        </p:nvSpPr>
        <p:spPr>
          <a:xfrm>
            <a:off x="5997240" y="16848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4. April 2017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1" name="TextShape 2"/>
          <p:cNvSpPr txBox="1"/>
          <p:nvPr/>
        </p:nvSpPr>
        <p:spPr>
          <a:xfrm>
            <a:off x="4641480" y="4389120"/>
            <a:ext cx="350172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2" name="TextShape 3"/>
          <p:cNvSpPr txBox="1"/>
          <p:nvPr/>
        </p:nvSpPr>
        <p:spPr>
          <a:xfrm>
            <a:off x="4649040" y="168480"/>
            <a:ext cx="1331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4A73C0D8-03EA-4E47-8CAD-49C16C0E6650}" type="slidenum">
              <a:rPr lang="en-US" sz="1200" b="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11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3" name="Custom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4" name="CustomShape 5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5" name="CustomShape 6"/>
          <p:cNvSpPr/>
          <p:nvPr/>
        </p:nvSpPr>
        <p:spPr>
          <a:xfrm>
            <a:off x="460440" y="16020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6" name="CustomShape 7"/>
          <p:cNvSpPr/>
          <p:nvPr/>
        </p:nvSpPr>
        <p:spPr>
          <a:xfrm>
            <a:off x="612720" y="31284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7" name="CustomShape 8"/>
          <p:cNvSpPr/>
          <p:nvPr/>
        </p:nvSpPr>
        <p:spPr>
          <a:xfrm>
            <a:off x="765000" y="46512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8" name="CustomShape 9"/>
          <p:cNvSpPr/>
          <p:nvPr/>
        </p:nvSpPr>
        <p:spPr>
          <a:xfrm>
            <a:off x="917640" y="61740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9" name="CustomShape 10"/>
          <p:cNvSpPr/>
          <p:nvPr/>
        </p:nvSpPr>
        <p:spPr>
          <a:xfrm>
            <a:off x="1069920" y="77004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43493" y="1396011"/>
            <a:ext cx="6777317" cy="286707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charset="2"/>
              <a:buChar char="§"/>
            </a:pPr>
            <a:r>
              <a:rPr lang="de-CH" b="1" dirty="0"/>
              <a:t>Hamburger Technik (</a:t>
            </a:r>
            <a:r>
              <a:rPr lang="de-CH" b="1" dirty="0">
                <a:hlinkClick r:id="rId2"/>
              </a:rPr>
              <a:t>Link</a:t>
            </a:r>
            <a:r>
              <a:rPr lang="de-CH" b="1" dirty="0"/>
              <a:t>)</a:t>
            </a:r>
          </a:p>
          <a:p>
            <a:pPr lvl="1">
              <a:buFont typeface="Wingdings" charset="2"/>
              <a:buChar char="§"/>
            </a:pPr>
            <a:r>
              <a:rPr lang="de-DE" b="1" dirty="0"/>
              <a:t>Ablauf: </a:t>
            </a:r>
            <a:r>
              <a:rPr lang="de-DE" dirty="0"/>
              <a:t>Layer </a:t>
            </a:r>
            <a:r>
              <a:rPr lang="de-DE" dirty="0" err="1"/>
              <a:t>by</a:t>
            </a:r>
            <a:r>
              <a:rPr lang="de-DE" dirty="0"/>
              <a:t> Layer Methode, </a:t>
            </a:r>
            <a:r>
              <a:rPr lang="de-DE" dirty="0" err="1"/>
              <a:t>start</a:t>
            </a:r>
            <a:r>
              <a:rPr lang="de-DE" dirty="0"/>
              <a:t> mit Gänseblümchen, </a:t>
            </a:r>
            <a:r>
              <a:rPr lang="de-DE" dirty="0" err="1"/>
              <a:t>weisses</a:t>
            </a:r>
            <a:r>
              <a:rPr lang="de-DE" dirty="0"/>
              <a:t> Kreuz, Layer1/2, zuletzt Layer 3 über gelbes Kreuz.</a:t>
            </a:r>
          </a:p>
          <a:p>
            <a:pPr lvl="1">
              <a:buFont typeface="Wingdings" charset="2"/>
              <a:buChar char="§"/>
            </a:pPr>
            <a:r>
              <a:rPr lang="de-DE" b="1" dirty="0"/>
              <a:t>Veröffentlicht </a:t>
            </a:r>
            <a:r>
              <a:rPr lang="de-DE" dirty="0"/>
              <a:t>von </a:t>
            </a:r>
            <a:r>
              <a:rPr lang="de-DE" dirty="0" err="1"/>
              <a:t>von</a:t>
            </a:r>
            <a:r>
              <a:rPr lang="de-DE" dirty="0"/>
              <a:t> Philipp Freimann im November 2017 (Version 1.1), </a:t>
            </a:r>
            <a:r>
              <a:rPr lang="de-DE" dirty="0">
                <a:hlinkClick r:id="rId2"/>
              </a:rPr>
              <a:t>Webseite</a:t>
            </a:r>
            <a:endParaRPr lang="de-DE" b="1" dirty="0"/>
          </a:p>
          <a:p>
            <a:pPr lvl="1">
              <a:buFont typeface="Wingdings" charset="2"/>
              <a:buChar char="§"/>
            </a:pPr>
            <a:r>
              <a:rPr lang="de-DE" dirty="0"/>
              <a:t>Sehr </a:t>
            </a:r>
            <a:r>
              <a:rPr lang="de-DE" b="1" dirty="0"/>
              <a:t>gut erlernbar</a:t>
            </a:r>
            <a:r>
              <a:rPr lang="de-DE" dirty="0"/>
              <a:t>, mit anschaulichen und gut memorierbaren Zugfolgen</a:t>
            </a:r>
          </a:p>
          <a:p>
            <a:pPr lvl="1">
              <a:buFont typeface="Wingdings" charset="2"/>
              <a:buChar char="§"/>
            </a:pPr>
            <a:r>
              <a:rPr lang="de-CH" b="1" dirty="0"/>
              <a:t>erfordert keine Drehung </a:t>
            </a:r>
            <a:r>
              <a:rPr lang="de-CH" dirty="0"/>
              <a:t>des Würfels, daher einfacheres Vorausschauen möglich</a:t>
            </a:r>
          </a:p>
          <a:p>
            <a:pPr lvl="1">
              <a:buFont typeface="Wingdings" charset="2"/>
              <a:buChar char="§"/>
            </a:pPr>
            <a:endParaRPr lang="de-DE" sz="1500" dirty="0"/>
          </a:p>
        </p:txBody>
      </p:sp>
      <p:sp>
        <p:nvSpPr>
          <p:cNvPr id="21" name="TextShape 11">
            <a:extLst>
              <a:ext uri="{FF2B5EF4-FFF2-40B4-BE49-F238E27FC236}">
                <a16:creationId xmlns:a16="http://schemas.microsoft.com/office/drawing/2014/main" id="{BFCD1383-6EFD-4815-8EDB-8B650563A599}"/>
              </a:ext>
            </a:extLst>
          </p:cNvPr>
          <p:cNvSpPr txBox="1"/>
          <p:nvPr/>
        </p:nvSpPr>
        <p:spPr>
          <a:xfrm>
            <a:off x="1005840" y="731520"/>
            <a:ext cx="7024320" cy="567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spc="-1" dirty="0" err="1">
                <a:solidFill>
                  <a:srgbClr val="94C600"/>
                </a:solidFill>
                <a:uFill>
                  <a:solidFill>
                    <a:srgbClr val="FFFFFF"/>
                  </a:solidFill>
                </a:uFill>
              </a:rPr>
              <a:t>Lösungsmethoden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9342633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TextShape 1"/>
          <p:cNvSpPr txBox="1"/>
          <p:nvPr/>
        </p:nvSpPr>
        <p:spPr>
          <a:xfrm>
            <a:off x="5997240" y="16848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4. April 2017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1" name="TextShape 2"/>
          <p:cNvSpPr txBox="1"/>
          <p:nvPr/>
        </p:nvSpPr>
        <p:spPr>
          <a:xfrm>
            <a:off x="4641480" y="4389120"/>
            <a:ext cx="350172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2" name="TextShape 3"/>
          <p:cNvSpPr txBox="1"/>
          <p:nvPr/>
        </p:nvSpPr>
        <p:spPr>
          <a:xfrm>
            <a:off x="4649040" y="168480"/>
            <a:ext cx="1331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4A73C0D8-03EA-4E47-8CAD-49C16C0E6650}" type="slidenum">
              <a:rPr lang="en-US" sz="1200" b="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12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3" name="Custom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4" name="CustomShape 5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5" name="CustomShape 6"/>
          <p:cNvSpPr/>
          <p:nvPr/>
        </p:nvSpPr>
        <p:spPr>
          <a:xfrm>
            <a:off x="460440" y="16020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6" name="CustomShape 7"/>
          <p:cNvSpPr/>
          <p:nvPr/>
        </p:nvSpPr>
        <p:spPr>
          <a:xfrm>
            <a:off x="612720" y="31284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7" name="CustomShape 8"/>
          <p:cNvSpPr/>
          <p:nvPr/>
        </p:nvSpPr>
        <p:spPr>
          <a:xfrm>
            <a:off x="765000" y="46512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8" name="CustomShape 9"/>
          <p:cNvSpPr/>
          <p:nvPr/>
        </p:nvSpPr>
        <p:spPr>
          <a:xfrm>
            <a:off x="917640" y="61740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9" name="CustomShape 10"/>
          <p:cNvSpPr/>
          <p:nvPr/>
        </p:nvSpPr>
        <p:spPr>
          <a:xfrm>
            <a:off x="1069920" y="77004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43493" y="1396011"/>
            <a:ext cx="6777317" cy="2867070"/>
          </a:xfrm>
        </p:spPr>
        <p:txBody>
          <a:bodyPr>
            <a:noAutofit/>
          </a:bodyPr>
          <a:lstStyle/>
          <a:p>
            <a:pPr>
              <a:buFont typeface="Wingdings" charset="2"/>
              <a:buChar char="§"/>
            </a:pPr>
            <a:r>
              <a:rPr lang="de-CH" sz="1700" b="1" dirty="0" err="1"/>
              <a:t>Corner's</a:t>
            </a:r>
            <a:r>
              <a:rPr lang="de-CH" sz="1700" b="1" dirty="0"/>
              <a:t> First Methode (</a:t>
            </a:r>
            <a:r>
              <a:rPr lang="de-CH" sz="1700" b="1" dirty="0">
                <a:hlinkClick r:id="rId2"/>
              </a:rPr>
              <a:t>Link</a:t>
            </a:r>
            <a:r>
              <a:rPr lang="de-CH" sz="1700" b="1" dirty="0"/>
              <a:t>)</a:t>
            </a:r>
          </a:p>
          <a:p>
            <a:pPr lvl="1">
              <a:buFont typeface="Wingdings" charset="2"/>
              <a:buChar char="§"/>
            </a:pPr>
            <a:r>
              <a:rPr lang="de-DE" sz="1700" b="1" dirty="0"/>
              <a:t>Ablauf: </a:t>
            </a:r>
            <a:r>
              <a:rPr lang="de-DE" sz="1700" dirty="0"/>
              <a:t>Lösen aller Ecken, danach lösen </a:t>
            </a:r>
            <a:br>
              <a:rPr lang="de-DE" sz="1700" dirty="0"/>
            </a:br>
            <a:r>
              <a:rPr lang="de-DE" sz="1700" dirty="0"/>
              <a:t>der unteren/oberen Ebene, zuletzt Mittelschicht</a:t>
            </a:r>
          </a:p>
          <a:p>
            <a:pPr lvl="1">
              <a:buFont typeface="Wingdings" charset="2"/>
              <a:buChar char="§"/>
            </a:pPr>
            <a:r>
              <a:rPr lang="de-DE" sz="1700" b="1" dirty="0"/>
              <a:t>Veröffentlicht </a:t>
            </a:r>
            <a:r>
              <a:rPr lang="de-DE" sz="1700" dirty="0"/>
              <a:t>von </a:t>
            </a:r>
            <a:r>
              <a:rPr lang="de-CH" sz="1700" dirty="0"/>
              <a:t>Victor Ortega </a:t>
            </a:r>
            <a:r>
              <a:rPr lang="de-DE" sz="1700" dirty="0"/>
              <a:t>im Jahre 2001</a:t>
            </a:r>
          </a:p>
          <a:p>
            <a:pPr lvl="1">
              <a:buFont typeface="Wingdings" charset="2"/>
              <a:buChar char="§"/>
            </a:pPr>
            <a:r>
              <a:rPr lang="de-DE" sz="1700" b="1" dirty="0"/>
              <a:t>Basierend </a:t>
            </a:r>
            <a:r>
              <a:rPr lang="de-DE" sz="1700" dirty="0"/>
              <a:t>auf der </a:t>
            </a:r>
            <a:r>
              <a:rPr lang="de-CH" sz="1700" b="1" dirty="0"/>
              <a:t>Minh Thai Methode</a:t>
            </a:r>
            <a:r>
              <a:rPr lang="de-CH" sz="1700" dirty="0"/>
              <a:t>, </a:t>
            </a:r>
            <a:br>
              <a:rPr lang="de-CH" sz="1700" dirty="0"/>
            </a:br>
            <a:r>
              <a:rPr lang="de-CH" sz="1700" dirty="0"/>
              <a:t>erster Weltmeister 1982 in Budapest mit </a:t>
            </a:r>
            <a:br>
              <a:rPr lang="de-CH" sz="1700" dirty="0"/>
            </a:br>
            <a:r>
              <a:rPr lang="de-CH" sz="1700" dirty="0"/>
              <a:t>einer Zeit von 22.95 Sekunden</a:t>
            </a:r>
            <a:endParaRPr lang="de-DE" sz="1700" b="1" dirty="0"/>
          </a:p>
          <a:p>
            <a:pPr lvl="1">
              <a:buFont typeface="Wingdings" charset="2"/>
              <a:buChar char="§"/>
            </a:pPr>
            <a:r>
              <a:rPr lang="de-DE" sz="1700" dirty="0"/>
              <a:t>Sehr </a:t>
            </a:r>
            <a:r>
              <a:rPr lang="de-DE" sz="1700" b="1" dirty="0"/>
              <a:t>gut lernbar</a:t>
            </a:r>
            <a:r>
              <a:rPr lang="de-DE" sz="1700" dirty="0"/>
              <a:t>, </a:t>
            </a:r>
            <a:r>
              <a:rPr lang="de-DE" sz="1700" dirty="0" err="1"/>
              <a:t>grosser</a:t>
            </a:r>
            <a:r>
              <a:rPr lang="de-DE" sz="1700" dirty="0"/>
              <a:t> Teil intuitiv ohne Zugfolgen lösbar</a:t>
            </a:r>
            <a:endParaRPr lang="de-CH" sz="1700" dirty="0"/>
          </a:p>
          <a:p>
            <a:pPr lvl="1">
              <a:buFont typeface="Wingdings" charset="2"/>
              <a:buChar char="§"/>
            </a:pPr>
            <a:endParaRPr lang="de-DE" sz="1700" dirty="0"/>
          </a:p>
        </p:txBody>
      </p:sp>
      <p:sp>
        <p:nvSpPr>
          <p:cNvPr id="21" name="TextShape 11">
            <a:extLst>
              <a:ext uri="{FF2B5EF4-FFF2-40B4-BE49-F238E27FC236}">
                <a16:creationId xmlns:a16="http://schemas.microsoft.com/office/drawing/2014/main" id="{BFCD1383-6EFD-4815-8EDB-8B650563A599}"/>
              </a:ext>
            </a:extLst>
          </p:cNvPr>
          <p:cNvSpPr txBox="1"/>
          <p:nvPr/>
        </p:nvSpPr>
        <p:spPr>
          <a:xfrm>
            <a:off x="1005840" y="731520"/>
            <a:ext cx="7024320" cy="567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spc="-1" dirty="0" err="1">
                <a:solidFill>
                  <a:srgbClr val="94C600"/>
                </a:solidFill>
                <a:uFill>
                  <a:solidFill>
                    <a:srgbClr val="FFFFFF"/>
                  </a:solidFill>
                </a:uFill>
              </a:rPr>
              <a:t>Lösungsmethoden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2050" name="Picture 2" descr="Bildergebnis fÃ¼r The winning solution. book">
            <a:extLst>
              <a:ext uri="{FF2B5EF4-FFF2-40B4-BE49-F238E27FC236}">
                <a16:creationId xmlns:a16="http://schemas.microsoft.com/office/drawing/2014/main" id="{D9ABB15D-4BDE-4C7C-B1DB-B698D07EE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472" y="770040"/>
            <a:ext cx="1551525" cy="2538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573892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TextShape 1"/>
          <p:cNvSpPr txBox="1"/>
          <p:nvPr/>
        </p:nvSpPr>
        <p:spPr>
          <a:xfrm>
            <a:off x="5997240" y="16848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4. April 2017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1" name="TextShape 2"/>
          <p:cNvSpPr txBox="1"/>
          <p:nvPr/>
        </p:nvSpPr>
        <p:spPr>
          <a:xfrm>
            <a:off x="4641480" y="4389120"/>
            <a:ext cx="350172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2" name="TextShape 3"/>
          <p:cNvSpPr txBox="1"/>
          <p:nvPr/>
        </p:nvSpPr>
        <p:spPr>
          <a:xfrm>
            <a:off x="4649040" y="168480"/>
            <a:ext cx="1331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4A73C0D8-03EA-4E47-8CAD-49C16C0E6650}" type="slidenum">
              <a:rPr lang="en-US" sz="1200" b="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13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3" name="Custom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4" name="CustomShape 5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5" name="CustomShape 6"/>
          <p:cNvSpPr/>
          <p:nvPr/>
        </p:nvSpPr>
        <p:spPr>
          <a:xfrm>
            <a:off x="460440" y="16020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6" name="CustomShape 7"/>
          <p:cNvSpPr/>
          <p:nvPr/>
        </p:nvSpPr>
        <p:spPr>
          <a:xfrm>
            <a:off x="612720" y="31284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7" name="CustomShape 8"/>
          <p:cNvSpPr/>
          <p:nvPr/>
        </p:nvSpPr>
        <p:spPr>
          <a:xfrm>
            <a:off x="765000" y="46512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8" name="CustomShape 9"/>
          <p:cNvSpPr/>
          <p:nvPr/>
        </p:nvSpPr>
        <p:spPr>
          <a:xfrm>
            <a:off x="917640" y="61740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9" name="CustomShape 10"/>
          <p:cNvSpPr/>
          <p:nvPr/>
        </p:nvSpPr>
        <p:spPr>
          <a:xfrm>
            <a:off x="1069920" y="77004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43493" y="1396011"/>
            <a:ext cx="6777317" cy="286707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charset="2"/>
              <a:buChar char="§"/>
            </a:pPr>
            <a:r>
              <a:rPr lang="de-CH" b="1" dirty="0"/>
              <a:t>Roux Methode (</a:t>
            </a:r>
            <a:r>
              <a:rPr lang="de-CH" b="1" dirty="0">
                <a:hlinkClick r:id="rId2"/>
              </a:rPr>
              <a:t>Link</a:t>
            </a:r>
            <a:r>
              <a:rPr lang="de-CH" b="1" dirty="0"/>
              <a:t>)</a:t>
            </a:r>
          </a:p>
          <a:p>
            <a:pPr lvl="1">
              <a:buFont typeface="Wingdings" charset="2"/>
              <a:buChar char="§"/>
            </a:pPr>
            <a:r>
              <a:rPr lang="de-DE" b="1" dirty="0"/>
              <a:t>Ablauf: </a:t>
            </a:r>
            <a:r>
              <a:rPr lang="de-DE" dirty="0"/>
              <a:t>Linke Seite 3x2x1 Block unten, rechte Seite 3x2x1 Block unten (Intuitiv), danach verbleibende Ecken und Mittelschicht mit Zugfolgen</a:t>
            </a:r>
          </a:p>
          <a:p>
            <a:pPr lvl="1">
              <a:buFont typeface="Wingdings" charset="2"/>
              <a:buChar char="§"/>
            </a:pPr>
            <a:r>
              <a:rPr lang="de-DE" b="1" dirty="0"/>
              <a:t>Veröffentlicht </a:t>
            </a:r>
            <a:r>
              <a:rPr lang="de-DE" dirty="0"/>
              <a:t>von Gilles Roux im Jahre 2003 </a:t>
            </a:r>
            <a:endParaRPr lang="de-DE" b="1" dirty="0"/>
          </a:p>
          <a:p>
            <a:pPr lvl="1">
              <a:buFont typeface="Wingdings" charset="2"/>
              <a:buChar char="§"/>
            </a:pPr>
            <a:r>
              <a:rPr lang="de-DE" dirty="0"/>
              <a:t>Sehr </a:t>
            </a:r>
            <a:r>
              <a:rPr lang="de-DE" b="1" dirty="0"/>
              <a:t>gut erlernbar</a:t>
            </a:r>
            <a:r>
              <a:rPr lang="de-DE" dirty="0"/>
              <a:t>, zum </a:t>
            </a:r>
            <a:r>
              <a:rPr lang="de-DE" dirty="0" err="1"/>
              <a:t>grössten</a:t>
            </a:r>
            <a:r>
              <a:rPr lang="de-DE" dirty="0"/>
              <a:t> Teil intuitiv ohne viele Zugfolgen lösbar</a:t>
            </a:r>
          </a:p>
          <a:p>
            <a:pPr lvl="1">
              <a:buFont typeface="Wingdings" charset="2"/>
              <a:buChar char="§"/>
            </a:pPr>
            <a:r>
              <a:rPr lang="de-CH" b="1" dirty="0"/>
              <a:t>erfordert keine Drehung </a:t>
            </a:r>
            <a:r>
              <a:rPr lang="de-CH" dirty="0"/>
              <a:t>des Würfels, daher einfacheres Vorausschauen möglich</a:t>
            </a:r>
          </a:p>
          <a:p>
            <a:pPr lvl="1">
              <a:buFont typeface="Wingdings" charset="2"/>
              <a:buChar char="§"/>
            </a:pPr>
            <a:endParaRPr lang="de-DE" sz="1500" dirty="0"/>
          </a:p>
        </p:txBody>
      </p:sp>
      <p:sp>
        <p:nvSpPr>
          <p:cNvPr id="21" name="TextShape 11">
            <a:extLst>
              <a:ext uri="{FF2B5EF4-FFF2-40B4-BE49-F238E27FC236}">
                <a16:creationId xmlns:a16="http://schemas.microsoft.com/office/drawing/2014/main" id="{BFCD1383-6EFD-4815-8EDB-8B650563A599}"/>
              </a:ext>
            </a:extLst>
          </p:cNvPr>
          <p:cNvSpPr txBox="1"/>
          <p:nvPr/>
        </p:nvSpPr>
        <p:spPr>
          <a:xfrm>
            <a:off x="1005840" y="731520"/>
            <a:ext cx="7024320" cy="567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spc="-1" dirty="0" err="1">
                <a:solidFill>
                  <a:srgbClr val="94C600"/>
                </a:solidFill>
                <a:uFill>
                  <a:solidFill>
                    <a:srgbClr val="FFFFFF"/>
                  </a:solidFill>
                </a:uFill>
              </a:rPr>
              <a:t>Lösungsmethoden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3918238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TextShape 1"/>
          <p:cNvSpPr txBox="1"/>
          <p:nvPr/>
        </p:nvSpPr>
        <p:spPr>
          <a:xfrm>
            <a:off x="5997240" y="16848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4. April 2017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1" name="TextShape 2"/>
          <p:cNvSpPr txBox="1"/>
          <p:nvPr/>
        </p:nvSpPr>
        <p:spPr>
          <a:xfrm>
            <a:off x="4641480" y="4389120"/>
            <a:ext cx="350172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2" name="TextShape 3"/>
          <p:cNvSpPr txBox="1"/>
          <p:nvPr/>
        </p:nvSpPr>
        <p:spPr>
          <a:xfrm>
            <a:off x="4649040" y="168480"/>
            <a:ext cx="1331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4A73C0D8-03EA-4E47-8CAD-49C16C0E6650}" type="slidenum">
              <a:rPr lang="en-US" sz="1200" b="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14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3" name="Custom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4" name="CustomShape 5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5" name="CustomShape 6"/>
          <p:cNvSpPr/>
          <p:nvPr/>
        </p:nvSpPr>
        <p:spPr>
          <a:xfrm>
            <a:off x="460440" y="16020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6" name="CustomShape 7"/>
          <p:cNvSpPr/>
          <p:nvPr/>
        </p:nvSpPr>
        <p:spPr>
          <a:xfrm>
            <a:off x="612720" y="31284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7" name="CustomShape 8"/>
          <p:cNvSpPr/>
          <p:nvPr/>
        </p:nvSpPr>
        <p:spPr>
          <a:xfrm>
            <a:off x="765000" y="46512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8" name="CustomShape 9"/>
          <p:cNvSpPr/>
          <p:nvPr/>
        </p:nvSpPr>
        <p:spPr>
          <a:xfrm>
            <a:off x="917640" y="61740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9" name="CustomShape 10"/>
          <p:cNvSpPr/>
          <p:nvPr/>
        </p:nvSpPr>
        <p:spPr>
          <a:xfrm>
            <a:off x="1069920" y="77004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43493" y="1396011"/>
            <a:ext cx="6777317" cy="286707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charset="2"/>
              <a:buChar char="§"/>
            </a:pPr>
            <a:r>
              <a:rPr lang="de-CH" b="1" dirty="0"/>
              <a:t>CFOP*-Methode (</a:t>
            </a:r>
            <a:r>
              <a:rPr lang="de-CH" b="1" dirty="0">
                <a:hlinkClick r:id="rId2"/>
              </a:rPr>
              <a:t>Link</a:t>
            </a:r>
            <a:r>
              <a:rPr lang="de-CH" b="1" dirty="0"/>
              <a:t>)</a:t>
            </a:r>
          </a:p>
          <a:p>
            <a:pPr lvl="1">
              <a:buFont typeface="Wingdings" charset="2"/>
              <a:buChar char="§"/>
            </a:pPr>
            <a:r>
              <a:rPr lang="de-DE" b="1" dirty="0"/>
              <a:t>Ablauf: </a:t>
            </a:r>
            <a:r>
              <a:rPr lang="de-DE" dirty="0" err="1"/>
              <a:t>Weisses</a:t>
            </a:r>
            <a:r>
              <a:rPr lang="de-DE" dirty="0"/>
              <a:t> Kreuz, dann Layer 1&amp;2 lösen, dann letzter Layer in einem Durchgang lösen</a:t>
            </a:r>
          </a:p>
          <a:p>
            <a:pPr lvl="1">
              <a:buFont typeface="Wingdings" charset="2"/>
              <a:buChar char="§"/>
            </a:pPr>
            <a:r>
              <a:rPr lang="de-DE" b="1" dirty="0"/>
              <a:t>Veröffentlicht </a:t>
            </a:r>
            <a:r>
              <a:rPr lang="de-DE" dirty="0"/>
              <a:t>von Jessica Fridrich im Jahre 1997 </a:t>
            </a:r>
          </a:p>
          <a:p>
            <a:pPr lvl="1">
              <a:buFont typeface="Wingdings" charset="2"/>
              <a:buChar char="§"/>
            </a:pPr>
            <a:r>
              <a:rPr lang="de-DE" dirty="0"/>
              <a:t>Weiterentwicklung der </a:t>
            </a:r>
            <a:r>
              <a:rPr lang="de-DE" b="1" dirty="0"/>
              <a:t>Methode von </a:t>
            </a:r>
            <a:r>
              <a:rPr lang="de-CH" b="1" dirty="0"/>
              <a:t>David Singmaster </a:t>
            </a:r>
            <a:r>
              <a:rPr lang="de-CH" dirty="0"/>
              <a:t>(Layer By Layer Methode)</a:t>
            </a:r>
          </a:p>
          <a:p>
            <a:pPr lvl="1">
              <a:buFont typeface="Wingdings" charset="2"/>
              <a:buChar char="§"/>
            </a:pPr>
            <a:r>
              <a:rPr lang="de-CH" b="1" u="sng" dirty="0"/>
              <a:t>Die</a:t>
            </a:r>
            <a:r>
              <a:rPr lang="de-DE" dirty="0"/>
              <a:t> </a:t>
            </a:r>
            <a:r>
              <a:rPr lang="de-DE" b="1" dirty="0"/>
              <a:t>Methode </a:t>
            </a:r>
            <a:r>
              <a:rPr lang="de-DE" dirty="0"/>
              <a:t>für </a:t>
            </a:r>
            <a:r>
              <a:rPr lang="de-DE" b="1" dirty="0" err="1"/>
              <a:t>Speedcubing</a:t>
            </a:r>
            <a:endParaRPr lang="de-DE" b="1" dirty="0"/>
          </a:p>
          <a:p>
            <a:pPr lvl="1">
              <a:buFont typeface="Wingdings" charset="2"/>
              <a:buChar char="§"/>
            </a:pPr>
            <a:r>
              <a:rPr lang="de-DE" dirty="0"/>
              <a:t>Relativ </a:t>
            </a:r>
            <a:r>
              <a:rPr lang="de-DE" b="1" dirty="0"/>
              <a:t>lernintensiv </a:t>
            </a:r>
            <a:r>
              <a:rPr lang="de-DE" dirty="0"/>
              <a:t>(letzte Phase alleine erfordert das Auswendiglernen von 3'915 </a:t>
            </a:r>
            <a:r>
              <a:rPr lang="de-DE" dirty="0">
                <a:hlinkClick r:id="rId3"/>
              </a:rPr>
              <a:t>Zugfolgen</a:t>
            </a:r>
            <a:r>
              <a:rPr lang="de-DE" dirty="0"/>
              <a:t>)</a:t>
            </a:r>
            <a:endParaRPr lang="de-CH" b="1" dirty="0"/>
          </a:p>
          <a:p>
            <a:pPr lvl="1">
              <a:buFont typeface="Wingdings" charset="2"/>
              <a:buChar char="§"/>
            </a:pPr>
            <a:endParaRPr lang="de-DE" sz="1500" dirty="0"/>
          </a:p>
        </p:txBody>
      </p:sp>
      <p:sp>
        <p:nvSpPr>
          <p:cNvPr id="21" name="TextShape 11">
            <a:extLst>
              <a:ext uri="{FF2B5EF4-FFF2-40B4-BE49-F238E27FC236}">
                <a16:creationId xmlns:a16="http://schemas.microsoft.com/office/drawing/2014/main" id="{BFCD1383-6EFD-4815-8EDB-8B650563A599}"/>
              </a:ext>
            </a:extLst>
          </p:cNvPr>
          <p:cNvSpPr txBox="1"/>
          <p:nvPr/>
        </p:nvSpPr>
        <p:spPr>
          <a:xfrm>
            <a:off x="1005840" y="731520"/>
            <a:ext cx="7024320" cy="567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spc="-1" dirty="0" err="1">
                <a:solidFill>
                  <a:srgbClr val="94C600"/>
                </a:solidFill>
                <a:uFill>
                  <a:solidFill>
                    <a:srgbClr val="FFFFFF"/>
                  </a:solidFill>
                </a:uFill>
              </a:rPr>
              <a:t>Lösungsmethoden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4E89062-03E6-4613-BB72-2D0300FE7F78}"/>
              </a:ext>
            </a:extLst>
          </p:cNvPr>
          <p:cNvSpPr txBox="1"/>
          <p:nvPr/>
        </p:nvSpPr>
        <p:spPr>
          <a:xfrm>
            <a:off x="1295400" y="4203700"/>
            <a:ext cx="6777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*CFOP = </a:t>
            </a:r>
            <a:r>
              <a:rPr lang="de-CH" sz="1400" b="1" dirty="0"/>
              <a:t>C</a:t>
            </a:r>
            <a:r>
              <a:rPr lang="de-CH" sz="1400" dirty="0"/>
              <a:t>ross – </a:t>
            </a:r>
            <a:r>
              <a:rPr lang="de-CH" sz="1400" b="1" dirty="0"/>
              <a:t>F</a:t>
            </a:r>
            <a:r>
              <a:rPr lang="de-CH" sz="1400" dirty="0"/>
              <a:t>irst 2 </a:t>
            </a:r>
            <a:r>
              <a:rPr lang="de-CH" sz="1400" dirty="0" err="1"/>
              <a:t>Layers</a:t>
            </a:r>
            <a:r>
              <a:rPr lang="de-CH" sz="1400" dirty="0"/>
              <a:t> – </a:t>
            </a:r>
            <a:r>
              <a:rPr lang="de-CH" sz="1400" b="1" dirty="0"/>
              <a:t>O</a:t>
            </a:r>
            <a:r>
              <a:rPr lang="de-CH" sz="1400" dirty="0"/>
              <a:t>rientation/</a:t>
            </a:r>
            <a:r>
              <a:rPr lang="de-CH" sz="1400" b="1" dirty="0"/>
              <a:t>P</a:t>
            </a:r>
            <a:r>
              <a:rPr lang="de-CH" sz="1400" dirty="0"/>
              <a:t>ermutation </a:t>
            </a:r>
            <a:r>
              <a:rPr lang="de-CH" sz="1400" dirty="0" err="1"/>
              <a:t>of</a:t>
            </a:r>
            <a:r>
              <a:rPr lang="de-CH" sz="1400" dirty="0"/>
              <a:t> </a:t>
            </a:r>
            <a:r>
              <a:rPr lang="de-CH" sz="1400" dirty="0" err="1"/>
              <a:t>the</a:t>
            </a:r>
            <a:r>
              <a:rPr lang="de-CH" sz="1400" dirty="0"/>
              <a:t> last Layer</a:t>
            </a:r>
          </a:p>
        </p:txBody>
      </p:sp>
    </p:spTree>
    <p:extLst>
      <p:ext uri="{BB962C8B-B14F-4D97-AF65-F5344CB8AC3E}">
        <p14:creationId xmlns:p14="http://schemas.microsoft.com/office/powerpoint/2010/main" val="44076799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TextShape 1"/>
          <p:cNvSpPr txBox="1"/>
          <p:nvPr/>
        </p:nvSpPr>
        <p:spPr>
          <a:xfrm>
            <a:off x="5997240" y="16848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4. April 2017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1" name="TextShape 2"/>
          <p:cNvSpPr txBox="1"/>
          <p:nvPr/>
        </p:nvSpPr>
        <p:spPr>
          <a:xfrm>
            <a:off x="4641480" y="4389120"/>
            <a:ext cx="350172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2" name="TextShape 3"/>
          <p:cNvSpPr txBox="1"/>
          <p:nvPr/>
        </p:nvSpPr>
        <p:spPr>
          <a:xfrm>
            <a:off x="4649040" y="168480"/>
            <a:ext cx="1331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4A73C0D8-03EA-4E47-8CAD-49C16C0E6650}" type="slidenum">
              <a:rPr lang="en-US" sz="1200" b="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15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3" name="Custom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4" name="CustomShape 5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5" name="CustomShape 6"/>
          <p:cNvSpPr/>
          <p:nvPr/>
        </p:nvSpPr>
        <p:spPr>
          <a:xfrm>
            <a:off x="460440" y="16020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6" name="CustomShape 7"/>
          <p:cNvSpPr/>
          <p:nvPr/>
        </p:nvSpPr>
        <p:spPr>
          <a:xfrm>
            <a:off x="612720" y="31284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7" name="CustomShape 8"/>
          <p:cNvSpPr/>
          <p:nvPr/>
        </p:nvSpPr>
        <p:spPr>
          <a:xfrm>
            <a:off x="765000" y="46512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8" name="CustomShape 9"/>
          <p:cNvSpPr/>
          <p:nvPr/>
        </p:nvSpPr>
        <p:spPr>
          <a:xfrm>
            <a:off x="917640" y="61740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9" name="CustomShape 10"/>
          <p:cNvSpPr/>
          <p:nvPr/>
        </p:nvSpPr>
        <p:spPr>
          <a:xfrm>
            <a:off x="1069920" y="77004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43493" y="1396011"/>
            <a:ext cx="6777317" cy="286707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charset="2"/>
              <a:buChar char="§"/>
            </a:pPr>
            <a:r>
              <a:rPr lang="de-CH" b="1" dirty="0"/>
              <a:t>Human </a:t>
            </a:r>
            <a:r>
              <a:rPr lang="de-CH" b="1" dirty="0" err="1"/>
              <a:t>Thistlethwaite's</a:t>
            </a:r>
            <a:r>
              <a:rPr lang="de-CH" b="1" dirty="0"/>
              <a:t> Algorithmus (HTA, </a:t>
            </a:r>
            <a:r>
              <a:rPr lang="de-CH" b="1" dirty="0">
                <a:hlinkClick r:id="rId2"/>
              </a:rPr>
              <a:t>Link</a:t>
            </a:r>
            <a:r>
              <a:rPr lang="de-CH" b="1" dirty="0"/>
              <a:t>)</a:t>
            </a:r>
          </a:p>
          <a:p>
            <a:pPr lvl="1">
              <a:buFont typeface="Wingdings" charset="2"/>
              <a:buChar char="§"/>
            </a:pPr>
            <a:r>
              <a:rPr lang="de-DE" b="1" dirty="0"/>
              <a:t>Ablauf: </a:t>
            </a:r>
            <a:r>
              <a:rPr lang="de-DE" dirty="0"/>
              <a:t>Gruppentheoretischer Ansatz, modifiziert, um für Menschen anwendbar zu sein; führt Cube nach und nach in Zustände über, ab welchen immer weniger </a:t>
            </a:r>
            <a:r>
              <a:rPr lang="de-DE" dirty="0" err="1"/>
              <a:t>Zugtypen</a:t>
            </a:r>
            <a:r>
              <a:rPr lang="de-DE" dirty="0"/>
              <a:t> erlaubt/nötig sind</a:t>
            </a:r>
          </a:p>
          <a:p>
            <a:pPr lvl="1">
              <a:buFont typeface="Wingdings" charset="2"/>
              <a:buChar char="§"/>
            </a:pPr>
            <a:r>
              <a:rPr lang="de-DE" b="1" dirty="0"/>
              <a:t>Entwickelt </a:t>
            </a:r>
            <a:r>
              <a:rPr lang="de-DE" dirty="0"/>
              <a:t>von  </a:t>
            </a:r>
            <a:r>
              <a:rPr lang="de-DE" b="1" dirty="0"/>
              <a:t>Ryan Heise </a:t>
            </a:r>
            <a:r>
              <a:rPr lang="de-DE" dirty="0"/>
              <a:t>im Jahre 2007 </a:t>
            </a:r>
          </a:p>
          <a:p>
            <a:pPr lvl="1">
              <a:buFont typeface="Wingdings" charset="2"/>
              <a:buChar char="§"/>
            </a:pPr>
            <a:r>
              <a:rPr lang="de-DE" dirty="0"/>
              <a:t>Weiterentwicklung von </a:t>
            </a:r>
            <a:r>
              <a:rPr lang="de-CH" b="1" dirty="0" err="1"/>
              <a:t>Thistlethwaite's</a:t>
            </a:r>
            <a:r>
              <a:rPr lang="de-CH" b="1" dirty="0"/>
              <a:t> </a:t>
            </a:r>
            <a:r>
              <a:rPr lang="de-CH" dirty="0"/>
              <a:t>Algorithmus für Computer</a:t>
            </a:r>
          </a:p>
          <a:p>
            <a:pPr lvl="1">
              <a:buFont typeface="Wingdings" charset="2"/>
              <a:buChar char="§"/>
            </a:pPr>
            <a:r>
              <a:rPr lang="de-CH" dirty="0"/>
              <a:t>Nicht sehr Gehirn-freundliche Lösung</a:t>
            </a:r>
          </a:p>
          <a:p>
            <a:pPr marL="365760" lvl="1" indent="0">
              <a:buNone/>
            </a:pPr>
            <a:endParaRPr lang="de-DE" sz="1500" dirty="0"/>
          </a:p>
        </p:txBody>
      </p:sp>
      <p:sp>
        <p:nvSpPr>
          <p:cNvPr id="21" name="TextShape 11">
            <a:extLst>
              <a:ext uri="{FF2B5EF4-FFF2-40B4-BE49-F238E27FC236}">
                <a16:creationId xmlns:a16="http://schemas.microsoft.com/office/drawing/2014/main" id="{BFCD1383-6EFD-4815-8EDB-8B650563A599}"/>
              </a:ext>
            </a:extLst>
          </p:cNvPr>
          <p:cNvSpPr txBox="1"/>
          <p:nvPr/>
        </p:nvSpPr>
        <p:spPr>
          <a:xfrm>
            <a:off x="1005840" y="731520"/>
            <a:ext cx="7024320" cy="567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spc="-1" dirty="0" err="1">
                <a:solidFill>
                  <a:srgbClr val="94C600"/>
                </a:solidFill>
                <a:uFill>
                  <a:solidFill>
                    <a:srgbClr val="FFFFFF"/>
                  </a:solidFill>
                </a:uFill>
              </a:rPr>
              <a:t>Lösungsmethoden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96637805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TextShape 1"/>
          <p:cNvSpPr txBox="1"/>
          <p:nvPr/>
        </p:nvSpPr>
        <p:spPr>
          <a:xfrm>
            <a:off x="5997240" y="16848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4. April 2017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1" name="TextShape 2"/>
          <p:cNvSpPr txBox="1"/>
          <p:nvPr/>
        </p:nvSpPr>
        <p:spPr>
          <a:xfrm>
            <a:off x="4641480" y="4389120"/>
            <a:ext cx="350172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2" name="TextShape 3"/>
          <p:cNvSpPr txBox="1"/>
          <p:nvPr/>
        </p:nvSpPr>
        <p:spPr>
          <a:xfrm>
            <a:off x="4649040" y="168480"/>
            <a:ext cx="1331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4A73C0D8-03EA-4E47-8CAD-49C16C0E6650}" type="slidenum">
              <a:rPr lang="en-US" sz="1200" b="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16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3" name="Custom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4" name="CustomShape 5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5" name="CustomShape 6"/>
          <p:cNvSpPr/>
          <p:nvPr/>
        </p:nvSpPr>
        <p:spPr>
          <a:xfrm>
            <a:off x="460440" y="16020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6" name="CustomShape 7"/>
          <p:cNvSpPr/>
          <p:nvPr/>
        </p:nvSpPr>
        <p:spPr>
          <a:xfrm>
            <a:off x="612720" y="31284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7" name="CustomShape 8"/>
          <p:cNvSpPr/>
          <p:nvPr/>
        </p:nvSpPr>
        <p:spPr>
          <a:xfrm>
            <a:off x="765000" y="46512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8" name="CustomShape 9"/>
          <p:cNvSpPr/>
          <p:nvPr/>
        </p:nvSpPr>
        <p:spPr>
          <a:xfrm>
            <a:off x="917640" y="61740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9" name="CustomShape 10"/>
          <p:cNvSpPr/>
          <p:nvPr/>
        </p:nvSpPr>
        <p:spPr>
          <a:xfrm>
            <a:off x="1069920" y="77004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43493" y="1396011"/>
            <a:ext cx="6777317" cy="2867070"/>
          </a:xfrm>
        </p:spPr>
        <p:txBody>
          <a:bodyPr>
            <a:normAutofit fontScale="92500"/>
          </a:bodyPr>
          <a:lstStyle/>
          <a:p>
            <a:pPr>
              <a:buFont typeface="Wingdings" charset="2"/>
              <a:buChar char="§"/>
            </a:pPr>
            <a:r>
              <a:rPr lang="de-CH" b="1" dirty="0" err="1"/>
              <a:t>Kociemba</a:t>
            </a:r>
            <a:r>
              <a:rPr lang="de-CH" b="1" dirty="0"/>
              <a:t>-Methode (</a:t>
            </a:r>
            <a:r>
              <a:rPr lang="de-CH" b="1" dirty="0">
                <a:hlinkClick r:id="rId2"/>
              </a:rPr>
              <a:t>Link</a:t>
            </a:r>
            <a:r>
              <a:rPr lang="de-CH" b="1" dirty="0"/>
              <a:t>)</a:t>
            </a:r>
          </a:p>
          <a:p>
            <a:pPr lvl="1">
              <a:buFont typeface="Wingdings" charset="2"/>
              <a:buChar char="§"/>
            </a:pPr>
            <a:r>
              <a:rPr lang="de-DE" b="1" dirty="0"/>
              <a:t>Algorithmus zur Lösung mit Computern: </a:t>
            </a:r>
            <a:r>
              <a:rPr lang="de-DE" dirty="0"/>
              <a:t>Kann den Würfel innerhalb von 20 Zügen lösen</a:t>
            </a:r>
          </a:p>
          <a:p>
            <a:pPr lvl="1">
              <a:buFont typeface="Wingdings" charset="2"/>
              <a:buChar char="§"/>
            </a:pPr>
            <a:r>
              <a:rPr lang="de-DE" b="1" dirty="0"/>
              <a:t>Entwickelt </a:t>
            </a:r>
            <a:r>
              <a:rPr lang="de-DE" dirty="0"/>
              <a:t>von Herbert </a:t>
            </a:r>
            <a:r>
              <a:rPr lang="de-DE" dirty="0" err="1"/>
              <a:t>Kociemba</a:t>
            </a:r>
            <a:r>
              <a:rPr lang="de-DE" dirty="0"/>
              <a:t> im Jahre 1992 </a:t>
            </a:r>
          </a:p>
          <a:p>
            <a:pPr lvl="1">
              <a:buFont typeface="Wingdings" charset="2"/>
              <a:buChar char="§"/>
            </a:pPr>
            <a:r>
              <a:rPr lang="de-DE" dirty="0"/>
              <a:t>Weiterentwicklung von </a:t>
            </a:r>
            <a:r>
              <a:rPr lang="de-CH" b="1" dirty="0" err="1"/>
              <a:t>Thistlethwaite's</a:t>
            </a:r>
            <a:r>
              <a:rPr lang="de-CH" b="1" dirty="0"/>
              <a:t> </a:t>
            </a:r>
            <a:r>
              <a:rPr lang="de-CH" dirty="0"/>
              <a:t>Algorithmus, effizienter; findet kürzere Lösungen</a:t>
            </a:r>
          </a:p>
          <a:p>
            <a:pPr lvl="1">
              <a:buFont typeface="Wingdings" charset="2"/>
              <a:buChar char="§"/>
            </a:pPr>
            <a:r>
              <a:rPr lang="de-CH" b="1" u="sng" dirty="0"/>
              <a:t>Die</a:t>
            </a:r>
            <a:r>
              <a:rPr lang="de-DE" dirty="0"/>
              <a:t> </a:t>
            </a:r>
            <a:r>
              <a:rPr lang="de-DE" b="1" dirty="0"/>
              <a:t>Methode </a:t>
            </a:r>
            <a:r>
              <a:rPr lang="de-DE" dirty="0"/>
              <a:t>für </a:t>
            </a:r>
            <a:r>
              <a:rPr lang="de-DE" b="1" dirty="0"/>
              <a:t>Software Implementation </a:t>
            </a:r>
            <a:r>
              <a:rPr lang="de-DE" dirty="0"/>
              <a:t>(so auch im Lego-Roboter </a:t>
            </a:r>
            <a:r>
              <a:rPr lang="de-DE" dirty="0" err="1"/>
              <a:t>MindCuber</a:t>
            </a:r>
            <a:r>
              <a:rPr lang="de-DE" dirty="0"/>
              <a:t>)</a:t>
            </a:r>
          </a:p>
          <a:p>
            <a:pPr lvl="1">
              <a:buFont typeface="Wingdings" charset="2"/>
              <a:buChar char="§"/>
            </a:pPr>
            <a:endParaRPr lang="de-DE" sz="1500" dirty="0"/>
          </a:p>
        </p:txBody>
      </p:sp>
      <p:sp>
        <p:nvSpPr>
          <p:cNvPr id="21" name="TextShape 11">
            <a:extLst>
              <a:ext uri="{FF2B5EF4-FFF2-40B4-BE49-F238E27FC236}">
                <a16:creationId xmlns:a16="http://schemas.microsoft.com/office/drawing/2014/main" id="{BFCD1383-6EFD-4815-8EDB-8B650563A599}"/>
              </a:ext>
            </a:extLst>
          </p:cNvPr>
          <p:cNvSpPr txBox="1"/>
          <p:nvPr/>
        </p:nvSpPr>
        <p:spPr>
          <a:xfrm>
            <a:off x="1005840" y="731520"/>
            <a:ext cx="7024320" cy="567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spc="-1" dirty="0" err="1">
                <a:solidFill>
                  <a:srgbClr val="94C600"/>
                </a:solidFill>
                <a:uFill>
                  <a:solidFill>
                    <a:srgbClr val="FFFFFF"/>
                  </a:solidFill>
                </a:uFill>
              </a:rPr>
              <a:t>Lösungsmethoden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9318796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TextShape 1"/>
          <p:cNvSpPr txBox="1"/>
          <p:nvPr/>
        </p:nvSpPr>
        <p:spPr>
          <a:xfrm>
            <a:off x="5997240" y="16848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4. April 2017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1" name="TextShape 2"/>
          <p:cNvSpPr txBox="1"/>
          <p:nvPr/>
        </p:nvSpPr>
        <p:spPr>
          <a:xfrm>
            <a:off x="4641480" y="4389120"/>
            <a:ext cx="350172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2" name="TextShape 3"/>
          <p:cNvSpPr txBox="1"/>
          <p:nvPr/>
        </p:nvSpPr>
        <p:spPr>
          <a:xfrm>
            <a:off x="4649040" y="168480"/>
            <a:ext cx="1331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4A73C0D8-03EA-4E47-8CAD-49C16C0E6650}" type="slidenum">
              <a:rPr lang="en-US" sz="1200" b="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17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3" name="Custom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4" name="CustomShape 5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5" name="CustomShape 6"/>
          <p:cNvSpPr/>
          <p:nvPr/>
        </p:nvSpPr>
        <p:spPr>
          <a:xfrm>
            <a:off x="460440" y="16020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6" name="CustomShape 7"/>
          <p:cNvSpPr/>
          <p:nvPr/>
        </p:nvSpPr>
        <p:spPr>
          <a:xfrm>
            <a:off x="612720" y="31284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7" name="CustomShape 8"/>
          <p:cNvSpPr/>
          <p:nvPr/>
        </p:nvSpPr>
        <p:spPr>
          <a:xfrm>
            <a:off x="765000" y="46512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8" name="CustomShape 9"/>
          <p:cNvSpPr/>
          <p:nvPr/>
        </p:nvSpPr>
        <p:spPr>
          <a:xfrm>
            <a:off x="917640" y="61740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9" name="CustomShape 10"/>
          <p:cNvSpPr/>
          <p:nvPr/>
        </p:nvSpPr>
        <p:spPr>
          <a:xfrm>
            <a:off x="1069920" y="77004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43493" y="1396011"/>
            <a:ext cx="6777317" cy="286707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de-CH" sz="2000" b="1" dirty="0"/>
              <a:t>Der Ablauf im Überblick</a:t>
            </a:r>
          </a:p>
          <a:p>
            <a:pPr marL="525780" indent="-457200">
              <a:buAutoNum type="arabicParenR"/>
            </a:pPr>
            <a:r>
              <a:rPr lang="de-CH" sz="2000" b="1" dirty="0"/>
              <a:t>Ecken orientieren*</a:t>
            </a:r>
          </a:p>
          <a:p>
            <a:pPr marL="822960" lvl="1" indent="-457200">
              <a:buAutoNum type="arabicParenR"/>
            </a:pPr>
            <a:r>
              <a:rPr lang="de-CH" sz="2000" u="sng" dirty="0"/>
              <a:t>Manuell:</a:t>
            </a:r>
            <a:r>
              <a:rPr lang="de-CH" sz="2000" dirty="0"/>
              <a:t> Ecken oberer Ebene platzieren,</a:t>
            </a:r>
            <a:br>
              <a:rPr lang="de-CH" sz="2000" dirty="0"/>
            </a:br>
            <a:r>
              <a:rPr lang="de-CH" sz="2000" dirty="0"/>
              <a:t>Würfel umdrehen (obere Ebene nach </a:t>
            </a:r>
            <a:br>
              <a:rPr lang="de-CH" sz="2000" dirty="0"/>
            </a:br>
            <a:r>
              <a:rPr lang="de-CH" sz="2000" dirty="0"/>
              <a:t>unten)</a:t>
            </a:r>
          </a:p>
          <a:p>
            <a:pPr marL="822960" lvl="1" indent="-457200">
              <a:buAutoNum type="arabicParenR"/>
            </a:pPr>
            <a:r>
              <a:rPr lang="de-CH" sz="2000" u="sng" dirty="0"/>
              <a:t>Zugfolge:</a:t>
            </a:r>
            <a:r>
              <a:rPr lang="de-CH" sz="2000" dirty="0"/>
              <a:t> Ecken der neu oberen </a:t>
            </a:r>
            <a:br>
              <a:rPr lang="de-CH" sz="2000" dirty="0"/>
            </a:br>
            <a:r>
              <a:rPr lang="de-CH" sz="2000" dirty="0"/>
              <a:t>Ebene platzieren </a:t>
            </a:r>
          </a:p>
          <a:p>
            <a:pPr marL="822960" lvl="1" indent="-457200">
              <a:buAutoNum type="arabicParenR"/>
            </a:pPr>
            <a:r>
              <a:rPr lang="de-CH" sz="2000" u="sng" dirty="0"/>
              <a:t>Zugfolge:</a:t>
            </a:r>
            <a:r>
              <a:rPr lang="de-CH" sz="2000" dirty="0"/>
              <a:t> Alle Ecken &amp; Center orientieren</a:t>
            </a:r>
            <a:endParaRPr lang="de-CH" sz="2000" u="sng" dirty="0"/>
          </a:p>
          <a:p>
            <a:pPr marL="68580" indent="0">
              <a:buNone/>
            </a:pPr>
            <a:endParaRPr lang="de-CH" sz="2000" b="1" dirty="0"/>
          </a:p>
          <a:p>
            <a:pPr marL="2304288" lvl="8" indent="-457200">
              <a:buAutoNum type="arabicParenR"/>
            </a:pPr>
            <a:endParaRPr lang="de-CH" sz="2000" b="1" dirty="0"/>
          </a:p>
          <a:p>
            <a:pPr>
              <a:buFont typeface="Wingdings" charset="2"/>
              <a:buChar char="§"/>
            </a:pPr>
            <a:endParaRPr lang="de-DE" sz="2000" dirty="0"/>
          </a:p>
        </p:txBody>
      </p:sp>
      <p:sp>
        <p:nvSpPr>
          <p:cNvPr id="21" name="TextShape 11">
            <a:extLst>
              <a:ext uri="{FF2B5EF4-FFF2-40B4-BE49-F238E27FC236}">
                <a16:creationId xmlns:a16="http://schemas.microsoft.com/office/drawing/2014/main" id="{BFCD1383-6EFD-4815-8EDB-8B650563A599}"/>
              </a:ext>
            </a:extLst>
          </p:cNvPr>
          <p:cNvSpPr txBox="1"/>
          <p:nvPr/>
        </p:nvSpPr>
        <p:spPr>
          <a:xfrm>
            <a:off x="1005840" y="731520"/>
            <a:ext cx="7024320" cy="567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94C600"/>
                </a:solidFill>
                <a:uFill>
                  <a:solidFill>
                    <a:srgbClr val="FFFFFF"/>
                  </a:solidFill>
                </a:uFill>
              </a:rPr>
              <a:t>Hands on "Corners First" </a:t>
            </a:r>
            <a:r>
              <a:rPr lang="en-US" sz="2800" spc="-1" dirty="0" err="1">
                <a:solidFill>
                  <a:srgbClr val="94C600"/>
                </a:solidFill>
                <a:uFill>
                  <a:solidFill>
                    <a:srgbClr val="FFFFFF"/>
                  </a:solidFill>
                </a:uFill>
              </a:rPr>
              <a:t>Methode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DA5A9B4-FE50-4006-8946-F52C7A6317D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919" y="2142050"/>
            <a:ext cx="919121" cy="690970"/>
          </a:xfrm>
          <a:prstGeom prst="rect">
            <a:avLst/>
          </a:prstGeom>
        </p:spPr>
      </p:pic>
      <p:pic>
        <p:nvPicPr>
          <p:cNvPr id="1026" name="Picture 2" descr="crn-c2">
            <a:extLst>
              <a:ext uri="{FF2B5EF4-FFF2-40B4-BE49-F238E27FC236}">
                <a16:creationId xmlns:a16="http://schemas.microsoft.com/office/drawing/2014/main" id="{08A99C38-F338-4556-BD7A-E7EFF9C63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3920" y="3355207"/>
            <a:ext cx="916142" cy="916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CAB34562-037D-4099-AAEC-029E26C2CED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898" y="2881814"/>
            <a:ext cx="916142" cy="688731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42DEF97E-1469-448D-9F39-6282E038F55C}"/>
              </a:ext>
            </a:extLst>
          </p:cNvPr>
          <p:cNvSpPr txBox="1"/>
          <p:nvPr/>
        </p:nvSpPr>
        <p:spPr>
          <a:xfrm>
            <a:off x="765000" y="4164840"/>
            <a:ext cx="7530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b="1" dirty="0"/>
              <a:t>*orientieren:</a:t>
            </a:r>
            <a:r>
              <a:rPr lang="de-CH" sz="1200" dirty="0"/>
              <a:t> Erst platzieren, dann orientieren. Platzieren bedeutet: Teilchen an richtiger Position, orientieren bedeutet: Teilchen an richtiger Position </a:t>
            </a:r>
            <a:r>
              <a:rPr lang="de-CH" sz="1200" u="sng" dirty="0"/>
              <a:t>und</a:t>
            </a:r>
            <a:r>
              <a:rPr lang="de-CH" sz="1200" dirty="0"/>
              <a:t> korrekt orientiert.</a:t>
            </a:r>
          </a:p>
        </p:txBody>
      </p:sp>
    </p:spTree>
    <p:extLst>
      <p:ext uri="{BB962C8B-B14F-4D97-AF65-F5344CB8AC3E}">
        <p14:creationId xmlns:p14="http://schemas.microsoft.com/office/powerpoint/2010/main" val="359495988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TextShape 1"/>
          <p:cNvSpPr txBox="1"/>
          <p:nvPr/>
        </p:nvSpPr>
        <p:spPr>
          <a:xfrm>
            <a:off x="5997240" y="16848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4. April 2017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1" name="TextShape 2"/>
          <p:cNvSpPr txBox="1"/>
          <p:nvPr/>
        </p:nvSpPr>
        <p:spPr>
          <a:xfrm>
            <a:off x="4641480" y="4389120"/>
            <a:ext cx="350172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2" name="TextShape 3"/>
          <p:cNvSpPr txBox="1"/>
          <p:nvPr/>
        </p:nvSpPr>
        <p:spPr>
          <a:xfrm>
            <a:off x="4649040" y="168480"/>
            <a:ext cx="1331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4A73C0D8-03EA-4E47-8CAD-49C16C0E6650}" type="slidenum">
              <a:rPr lang="en-US" sz="1200" b="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18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3" name="Custom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4" name="CustomShape 5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5" name="CustomShape 6"/>
          <p:cNvSpPr/>
          <p:nvPr/>
        </p:nvSpPr>
        <p:spPr>
          <a:xfrm>
            <a:off x="460440" y="16020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6" name="CustomShape 7"/>
          <p:cNvSpPr/>
          <p:nvPr/>
        </p:nvSpPr>
        <p:spPr>
          <a:xfrm>
            <a:off x="612720" y="31284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7" name="CustomShape 8"/>
          <p:cNvSpPr/>
          <p:nvPr/>
        </p:nvSpPr>
        <p:spPr>
          <a:xfrm>
            <a:off x="765000" y="46512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8" name="CustomShape 9"/>
          <p:cNvSpPr/>
          <p:nvPr/>
        </p:nvSpPr>
        <p:spPr>
          <a:xfrm>
            <a:off x="917640" y="61740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9" name="CustomShape 10"/>
          <p:cNvSpPr/>
          <p:nvPr/>
        </p:nvSpPr>
        <p:spPr>
          <a:xfrm>
            <a:off x="1069920" y="77004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43493" y="1427278"/>
            <a:ext cx="6777317" cy="2867070"/>
          </a:xfrm>
        </p:spPr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de-CH" sz="2000" b="1" dirty="0"/>
              <a:t>Der Ablauf im Überblick</a:t>
            </a:r>
          </a:p>
          <a:p>
            <a:pPr marL="525780" indent="-457200">
              <a:buAutoNum type="arabicParenR" startAt="2"/>
            </a:pPr>
            <a:r>
              <a:rPr lang="de-CH" sz="2000" b="1" dirty="0"/>
              <a:t>Kanten in U/D orientieren</a:t>
            </a:r>
          </a:p>
          <a:p>
            <a:pPr marL="822960" lvl="1" indent="-457200">
              <a:buAutoNum type="arabicParenR"/>
            </a:pPr>
            <a:r>
              <a:rPr lang="de-CH" sz="2000" u="sng" dirty="0"/>
              <a:t>Zugfolge/Manuell:</a:t>
            </a:r>
            <a:r>
              <a:rPr lang="de-CH" sz="2000" dirty="0"/>
              <a:t> Alle </a:t>
            </a:r>
            <a:r>
              <a:rPr lang="de-CH" sz="2000" b="1" dirty="0"/>
              <a:t>ausser 1</a:t>
            </a:r>
            <a:r>
              <a:rPr lang="de-CH" sz="2000" dirty="0"/>
              <a:t> Kante </a:t>
            </a:r>
            <a:br>
              <a:rPr lang="de-CH" sz="2000" dirty="0"/>
            </a:br>
            <a:r>
              <a:rPr lang="de-CH" sz="2000" dirty="0"/>
              <a:t>in Ebene D(own) orientieren, Würfel </a:t>
            </a:r>
            <a:br>
              <a:rPr lang="de-CH" sz="2000" dirty="0"/>
            </a:br>
            <a:r>
              <a:rPr lang="de-CH" sz="2000" dirty="0"/>
              <a:t>umdrehen (Ebene U(</a:t>
            </a:r>
            <a:r>
              <a:rPr lang="de-CH" sz="2000" dirty="0" err="1"/>
              <a:t>pper</a:t>
            </a:r>
            <a:r>
              <a:rPr lang="de-CH" sz="2000" dirty="0"/>
              <a:t>) nach unten)</a:t>
            </a:r>
          </a:p>
          <a:p>
            <a:pPr marL="822960" lvl="1" indent="-457200">
              <a:buAutoNum type="arabicParenR"/>
            </a:pPr>
            <a:r>
              <a:rPr lang="de-CH" sz="2000" u="sng" dirty="0"/>
              <a:t>Zugfolge/Manuell:</a:t>
            </a:r>
            <a:r>
              <a:rPr lang="de-CH" sz="2000" dirty="0"/>
              <a:t> Alle Kanten in der</a:t>
            </a:r>
            <a:br>
              <a:rPr lang="de-CH" sz="2000" dirty="0"/>
            </a:br>
            <a:r>
              <a:rPr lang="de-CH" sz="2000" dirty="0"/>
              <a:t>neuen D(own) Ebene orientieren</a:t>
            </a:r>
          </a:p>
          <a:p>
            <a:pPr marL="822960" lvl="1" indent="-457200">
              <a:buAutoNum type="arabicParenR"/>
            </a:pPr>
            <a:r>
              <a:rPr lang="de-CH" sz="2000" u="sng" dirty="0"/>
              <a:t>Zugfolge:</a:t>
            </a:r>
            <a:r>
              <a:rPr lang="de-CH" sz="2000" dirty="0"/>
              <a:t> Letzte Kante in U(</a:t>
            </a:r>
            <a:r>
              <a:rPr lang="de-CH" sz="2000" dirty="0" err="1"/>
              <a:t>pper</a:t>
            </a:r>
            <a:r>
              <a:rPr lang="de-CH" sz="2000" dirty="0"/>
              <a:t>) Ebene orientieren</a:t>
            </a:r>
            <a:endParaRPr lang="de-CH" sz="2000" b="1" dirty="0"/>
          </a:p>
          <a:p>
            <a:pPr marL="2304288" lvl="8" indent="-457200">
              <a:buAutoNum type="arabicParenR"/>
            </a:pPr>
            <a:endParaRPr lang="de-CH" sz="2000" b="1" dirty="0"/>
          </a:p>
          <a:p>
            <a:pPr>
              <a:buFont typeface="Wingdings" charset="2"/>
              <a:buChar char="§"/>
            </a:pPr>
            <a:endParaRPr lang="de-DE" sz="2000" dirty="0"/>
          </a:p>
        </p:txBody>
      </p:sp>
      <p:sp>
        <p:nvSpPr>
          <p:cNvPr id="21" name="TextShape 11">
            <a:extLst>
              <a:ext uri="{FF2B5EF4-FFF2-40B4-BE49-F238E27FC236}">
                <a16:creationId xmlns:a16="http://schemas.microsoft.com/office/drawing/2014/main" id="{BFCD1383-6EFD-4815-8EDB-8B650563A599}"/>
              </a:ext>
            </a:extLst>
          </p:cNvPr>
          <p:cNvSpPr txBox="1"/>
          <p:nvPr/>
        </p:nvSpPr>
        <p:spPr>
          <a:xfrm>
            <a:off x="1005840" y="731520"/>
            <a:ext cx="7024320" cy="567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94C600"/>
                </a:solidFill>
                <a:uFill>
                  <a:solidFill>
                    <a:srgbClr val="FFFFFF"/>
                  </a:solidFill>
                </a:uFill>
              </a:rPr>
              <a:t>Hands on "Corners First" </a:t>
            </a:r>
            <a:r>
              <a:rPr lang="en-US" sz="2800" spc="-1" dirty="0" err="1">
                <a:solidFill>
                  <a:srgbClr val="94C600"/>
                </a:solidFill>
                <a:uFill>
                  <a:solidFill>
                    <a:srgbClr val="FFFFFF"/>
                  </a:solidFill>
                </a:uFill>
              </a:rPr>
              <a:t>Methode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F7E0112-BAE1-40CD-B3D4-EA09A54619A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255" y="1893573"/>
            <a:ext cx="916143" cy="916143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28FF6221-E059-4732-93CB-357DDF4A285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489" y="2868534"/>
            <a:ext cx="913909" cy="69196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C860683-56EA-4CF7-B571-74F315354A3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255" y="3587574"/>
            <a:ext cx="913908" cy="68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38710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TextShape 1"/>
          <p:cNvSpPr txBox="1"/>
          <p:nvPr/>
        </p:nvSpPr>
        <p:spPr>
          <a:xfrm>
            <a:off x="5997240" y="16848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4. April 2017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1" name="TextShape 2"/>
          <p:cNvSpPr txBox="1"/>
          <p:nvPr/>
        </p:nvSpPr>
        <p:spPr>
          <a:xfrm>
            <a:off x="4641480" y="4389120"/>
            <a:ext cx="350172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2" name="TextShape 3"/>
          <p:cNvSpPr txBox="1"/>
          <p:nvPr/>
        </p:nvSpPr>
        <p:spPr>
          <a:xfrm>
            <a:off x="4649040" y="168480"/>
            <a:ext cx="1331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4A73C0D8-03EA-4E47-8CAD-49C16C0E6650}" type="slidenum">
              <a:rPr lang="en-US" sz="1200" b="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19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3" name="Custom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4" name="CustomShape 5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5" name="CustomShape 6"/>
          <p:cNvSpPr/>
          <p:nvPr/>
        </p:nvSpPr>
        <p:spPr>
          <a:xfrm>
            <a:off x="460440" y="16020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6" name="CustomShape 7"/>
          <p:cNvSpPr/>
          <p:nvPr/>
        </p:nvSpPr>
        <p:spPr>
          <a:xfrm>
            <a:off x="612720" y="31284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7" name="CustomShape 8"/>
          <p:cNvSpPr/>
          <p:nvPr/>
        </p:nvSpPr>
        <p:spPr>
          <a:xfrm>
            <a:off x="765000" y="46512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8" name="CustomShape 9"/>
          <p:cNvSpPr/>
          <p:nvPr/>
        </p:nvSpPr>
        <p:spPr>
          <a:xfrm>
            <a:off x="917640" y="61740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9" name="CustomShape 10"/>
          <p:cNvSpPr/>
          <p:nvPr/>
        </p:nvSpPr>
        <p:spPr>
          <a:xfrm>
            <a:off x="1069920" y="77004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43493" y="1396011"/>
            <a:ext cx="6777317" cy="2867070"/>
          </a:xfrm>
        </p:spPr>
        <p:txBody>
          <a:bodyPr>
            <a:noAutofit/>
          </a:bodyPr>
          <a:lstStyle/>
          <a:p>
            <a:pPr marL="68580" indent="0">
              <a:buNone/>
            </a:pPr>
            <a:r>
              <a:rPr lang="de-CH" sz="2000" b="1" dirty="0"/>
              <a:t>Der Ablauf im Überblick</a:t>
            </a:r>
          </a:p>
          <a:p>
            <a:pPr marL="525780" indent="-457200">
              <a:buAutoNum type="arabicParenR" startAt="3"/>
            </a:pPr>
            <a:r>
              <a:rPr lang="de-CH" sz="2000" b="1" dirty="0"/>
              <a:t>Mittelebene Lösen</a:t>
            </a:r>
          </a:p>
          <a:p>
            <a:pPr marL="822960" lvl="1" indent="-457200">
              <a:buAutoNum type="arabicParenR"/>
            </a:pPr>
            <a:r>
              <a:rPr lang="de-CH" sz="2000" u="sng" dirty="0"/>
              <a:t>Zugfolge/Manuell:</a:t>
            </a:r>
            <a:r>
              <a:rPr lang="de-CH" sz="2000" dirty="0"/>
              <a:t> Kanten platzieren</a:t>
            </a:r>
            <a:br>
              <a:rPr lang="de-CH" sz="2000" dirty="0"/>
            </a:br>
            <a:endParaRPr lang="de-CH" sz="2000" dirty="0"/>
          </a:p>
          <a:p>
            <a:pPr marL="822960" lvl="1" indent="-457200">
              <a:buAutoNum type="arabicParenR"/>
            </a:pPr>
            <a:r>
              <a:rPr lang="de-CH" sz="2000" u="sng" dirty="0"/>
              <a:t>Zugfolge/Manuell:</a:t>
            </a:r>
            <a:r>
              <a:rPr lang="de-CH" sz="2000" dirty="0"/>
              <a:t> Kanten orientieren</a:t>
            </a:r>
          </a:p>
          <a:p>
            <a:pPr>
              <a:buFont typeface="Wingdings" charset="2"/>
              <a:buChar char="§"/>
            </a:pPr>
            <a:endParaRPr lang="de-DE" sz="2000" dirty="0"/>
          </a:p>
        </p:txBody>
      </p:sp>
      <p:sp>
        <p:nvSpPr>
          <p:cNvPr id="21" name="TextShape 11">
            <a:extLst>
              <a:ext uri="{FF2B5EF4-FFF2-40B4-BE49-F238E27FC236}">
                <a16:creationId xmlns:a16="http://schemas.microsoft.com/office/drawing/2014/main" id="{BFCD1383-6EFD-4815-8EDB-8B650563A599}"/>
              </a:ext>
            </a:extLst>
          </p:cNvPr>
          <p:cNvSpPr txBox="1"/>
          <p:nvPr/>
        </p:nvSpPr>
        <p:spPr>
          <a:xfrm>
            <a:off x="1005840" y="731520"/>
            <a:ext cx="7024320" cy="567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94C600"/>
                </a:solidFill>
                <a:uFill>
                  <a:solidFill>
                    <a:srgbClr val="FFFFFF"/>
                  </a:solidFill>
                </a:uFill>
              </a:rPr>
              <a:t>Hands on "Corners First" </a:t>
            </a:r>
            <a:r>
              <a:rPr lang="en-US" sz="2800" spc="-1" dirty="0" err="1">
                <a:solidFill>
                  <a:srgbClr val="94C600"/>
                </a:solidFill>
                <a:uFill>
                  <a:solidFill>
                    <a:srgbClr val="FFFFFF"/>
                  </a:solidFill>
                </a:uFill>
              </a:rPr>
              <a:t>Methode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D0E1BF5-7D29-48CE-87BA-16441106380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685" y="2081837"/>
            <a:ext cx="769275" cy="57695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A8CF9C3-9D06-4272-AAE7-C55E7415A2B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686" y="2812262"/>
            <a:ext cx="769276" cy="57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09714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TextShape 1"/>
          <p:cNvSpPr txBox="1"/>
          <p:nvPr/>
        </p:nvSpPr>
        <p:spPr>
          <a:xfrm>
            <a:off x="1005840" y="442080"/>
            <a:ext cx="7024320" cy="8568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94C6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Inhalt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92" name="TextShape 2"/>
          <p:cNvSpPr txBox="1"/>
          <p:nvPr/>
        </p:nvSpPr>
        <p:spPr>
          <a:xfrm>
            <a:off x="1043640" y="1722882"/>
            <a:ext cx="6777000" cy="2631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11660" indent="-342900">
              <a:lnSpc>
                <a:spcPct val="100000"/>
              </a:lnSpc>
              <a:buFont typeface="Wingdings" charset="2"/>
              <a:buChar char="§"/>
            </a:pPr>
            <a:r>
              <a:rPr lang="en-US" b="1" spc="-1" dirty="0" err="1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Wissenswertes</a:t>
            </a:r>
            <a:r>
              <a:rPr lang="en-US" spc="-1" dirty="0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pc="-1" dirty="0" err="1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zum</a:t>
            </a:r>
            <a:r>
              <a:rPr lang="en-US" spc="-1" dirty="0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Rubik's Cube</a:t>
            </a:r>
            <a:endParaRPr lang="en-US" spc="-1" dirty="0">
              <a:solidFill>
                <a:srgbClr val="3E3D2D"/>
              </a:solidFill>
              <a:uFill>
                <a:solidFill>
                  <a:srgbClr val="FFFFFF"/>
                </a:solidFill>
              </a:uFill>
            </a:endParaRPr>
          </a:p>
          <a:p>
            <a:pPr marL="411660" indent="-342900">
              <a:lnSpc>
                <a:spcPct val="100000"/>
              </a:lnSpc>
              <a:buFont typeface="Wingdings" charset="2"/>
              <a:buChar char="§"/>
            </a:pPr>
            <a:r>
              <a:rPr lang="en-US" b="1" spc="-1" dirty="0" err="1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</a:rPr>
              <a:t>Lösungsmethoden</a:t>
            </a:r>
            <a:endParaRPr lang="en-US" b="1" spc="-1" dirty="0">
              <a:solidFill>
                <a:srgbClr val="3E3D2D"/>
              </a:solidFill>
              <a:uFill>
                <a:solidFill>
                  <a:srgbClr val="FFFFFF"/>
                </a:solidFill>
              </a:uFill>
            </a:endParaRPr>
          </a:p>
          <a:p>
            <a:pPr marL="411660" indent="-342900">
              <a:buFont typeface="Wingdings" charset="2"/>
              <a:buChar char="§"/>
            </a:pPr>
            <a:r>
              <a:rPr lang="en-US" spc="-1" dirty="0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</a:rPr>
              <a:t>Hands on </a:t>
            </a:r>
            <a:r>
              <a:rPr lang="en-US" b="1" spc="-1" dirty="0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</a:rPr>
              <a:t>"Corners First" </a:t>
            </a:r>
            <a:r>
              <a:rPr lang="en-US" b="1" spc="-1" dirty="0" err="1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</a:rPr>
              <a:t>Methode</a:t>
            </a:r>
            <a:endParaRPr lang="en-US" b="1" spc="-1" dirty="0">
              <a:solidFill>
                <a:srgbClr val="3E3D2D"/>
              </a:solidFill>
              <a:uFill>
                <a:solidFill>
                  <a:srgbClr val="FFFFFF"/>
                </a:solidFill>
              </a:uFill>
            </a:endParaRPr>
          </a:p>
          <a:p>
            <a:pPr marL="868860" lvl="1" indent="-342900">
              <a:buFont typeface="Wingdings" charset="2"/>
              <a:buChar char="§"/>
            </a:pPr>
            <a:r>
              <a:rPr lang="en-US" spc="-1" dirty="0" err="1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</a:rPr>
              <a:t>Zugfolgen</a:t>
            </a:r>
            <a:r>
              <a:rPr lang="en-US" spc="-1" dirty="0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</a:rPr>
              <a:t>, Notation</a:t>
            </a:r>
            <a:endParaRPr lang="en-US" b="1" spc="-1" dirty="0">
              <a:solidFill>
                <a:srgbClr val="3E3D2D"/>
              </a:solidFill>
              <a:uFill>
                <a:solidFill>
                  <a:srgbClr val="FFFFFF"/>
                </a:solidFill>
              </a:uFill>
            </a:endParaRPr>
          </a:p>
          <a:p>
            <a:pPr marL="411660" indent="-342900">
              <a:lnSpc>
                <a:spcPct val="100000"/>
              </a:lnSpc>
              <a:buFont typeface="Wingdings" charset="2"/>
              <a:buChar char="§"/>
            </a:pPr>
            <a:r>
              <a:rPr lang="en-US" b="1" spc="-1" dirty="0" err="1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</a:rPr>
              <a:t>Memorieren</a:t>
            </a:r>
            <a:r>
              <a:rPr lang="en-US" b="1" spc="-1" dirty="0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</a:rPr>
              <a:t> von </a:t>
            </a:r>
            <a:r>
              <a:rPr lang="en-US" b="1" spc="-1" dirty="0" err="1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</a:rPr>
              <a:t>Zugfolgen</a:t>
            </a:r>
            <a:endParaRPr lang="en-US" b="1" spc="-1" dirty="0">
              <a:solidFill>
                <a:srgbClr val="3E3D2D"/>
              </a:solidFill>
              <a:uFill>
                <a:solidFill>
                  <a:srgbClr val="FFFFFF"/>
                </a:solidFill>
              </a:uFill>
            </a:endParaRPr>
          </a:p>
          <a:p>
            <a:pPr marL="868860" lvl="1" indent="-342900">
              <a:buFont typeface="Wingdings" charset="2"/>
              <a:buChar char="§"/>
            </a:pPr>
            <a:r>
              <a:rPr lang="en-US" spc="-1" dirty="0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</a:rPr>
              <a:t>Das Major System</a:t>
            </a:r>
          </a:p>
          <a:p>
            <a:pPr marL="411660" indent="-342900">
              <a:lnSpc>
                <a:spcPct val="100000"/>
              </a:lnSpc>
              <a:buFont typeface="Wingdings" charset="2"/>
              <a:buChar char="§"/>
            </a:pPr>
            <a:r>
              <a:rPr lang="en-US" b="1" spc="-1" dirty="0" err="1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</a:rPr>
              <a:t>Weiterführende</a:t>
            </a:r>
            <a:r>
              <a:rPr lang="en-US" b="1" spc="-1" dirty="0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b="1" spc="-1" dirty="0" err="1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</a:rPr>
              <a:t>Informationen</a:t>
            </a:r>
            <a:endParaRPr lang="en-US" b="1" spc="-1" dirty="0">
              <a:solidFill>
                <a:srgbClr val="3E3D2D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93" name="TextShape 3"/>
          <p:cNvSpPr txBox="1"/>
          <p:nvPr/>
        </p:nvSpPr>
        <p:spPr>
          <a:xfrm>
            <a:off x="5997240" y="16848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4. April 2017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94" name="TextShape 4"/>
          <p:cNvSpPr txBox="1"/>
          <p:nvPr/>
        </p:nvSpPr>
        <p:spPr>
          <a:xfrm>
            <a:off x="4641480" y="4389120"/>
            <a:ext cx="350172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95" name="TextShape 5"/>
          <p:cNvSpPr txBox="1"/>
          <p:nvPr/>
        </p:nvSpPr>
        <p:spPr>
          <a:xfrm>
            <a:off x="4649040" y="168480"/>
            <a:ext cx="1331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6E0CCB55-18C6-412C-950D-748248AE8908}" type="slidenum">
              <a:rPr lang="en-US" sz="1200" b="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5248416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TextShape 1"/>
          <p:cNvSpPr txBox="1"/>
          <p:nvPr/>
        </p:nvSpPr>
        <p:spPr>
          <a:xfrm>
            <a:off x="5997240" y="16848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4. April 2017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1" name="TextShape 2"/>
          <p:cNvSpPr txBox="1"/>
          <p:nvPr/>
        </p:nvSpPr>
        <p:spPr>
          <a:xfrm>
            <a:off x="4641480" y="4389120"/>
            <a:ext cx="350172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2" name="TextShape 3"/>
          <p:cNvSpPr txBox="1"/>
          <p:nvPr/>
        </p:nvSpPr>
        <p:spPr>
          <a:xfrm>
            <a:off x="4649040" y="168480"/>
            <a:ext cx="1331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4A73C0D8-03EA-4E47-8CAD-49C16C0E6650}" type="slidenum">
              <a:rPr lang="en-US" sz="1200" b="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20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3" name="Custom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4" name="CustomShape 5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5" name="CustomShape 6"/>
          <p:cNvSpPr/>
          <p:nvPr/>
        </p:nvSpPr>
        <p:spPr>
          <a:xfrm>
            <a:off x="460440" y="16020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6" name="CustomShape 7"/>
          <p:cNvSpPr/>
          <p:nvPr/>
        </p:nvSpPr>
        <p:spPr>
          <a:xfrm>
            <a:off x="612720" y="31284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7" name="CustomShape 8"/>
          <p:cNvSpPr/>
          <p:nvPr/>
        </p:nvSpPr>
        <p:spPr>
          <a:xfrm>
            <a:off x="765000" y="46512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8" name="CustomShape 9"/>
          <p:cNvSpPr/>
          <p:nvPr/>
        </p:nvSpPr>
        <p:spPr>
          <a:xfrm>
            <a:off x="917640" y="61740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9" name="CustomShape 10"/>
          <p:cNvSpPr/>
          <p:nvPr/>
        </p:nvSpPr>
        <p:spPr>
          <a:xfrm>
            <a:off x="1069920" y="77004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43493" y="1396011"/>
            <a:ext cx="7087107" cy="2867070"/>
          </a:xfrm>
        </p:spPr>
        <p:txBody>
          <a:bodyPr>
            <a:noAutofit/>
          </a:bodyPr>
          <a:lstStyle/>
          <a:p>
            <a:pPr marL="68580" indent="0">
              <a:buNone/>
            </a:pPr>
            <a:r>
              <a:rPr lang="de-CH" sz="2000" b="1" dirty="0"/>
              <a:t>Informationen vor dem Start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000" dirty="0"/>
              <a:t>Es gibt </a:t>
            </a:r>
            <a:r>
              <a:rPr lang="de-DE" sz="2000" b="1" dirty="0"/>
              <a:t>verschieden beklebte Würfel</a:t>
            </a:r>
            <a:r>
              <a:rPr lang="de-DE" sz="2000" dirty="0"/>
              <a:t>, die Farben können untereinander unterschiedliche Lagen aufweisen. Für das Lösen ist das aber egal.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000" b="1" dirty="0"/>
              <a:t>WICHTIG: </a:t>
            </a:r>
            <a:r>
              <a:rPr lang="de-DE" sz="2000" dirty="0"/>
              <a:t>In den Bildchen der Zugfolgen geht es jeweils nur darum, </a:t>
            </a:r>
            <a:r>
              <a:rPr lang="de-DE" sz="2000" u="sng" dirty="0"/>
              <a:t>von wo ein Teilchen wohin bewegt/orientiert wird</a:t>
            </a:r>
            <a:r>
              <a:rPr lang="de-DE" sz="2000" dirty="0"/>
              <a:t>, die </a:t>
            </a:r>
            <a:r>
              <a:rPr lang="de-DE" sz="2000" u="sng" dirty="0"/>
              <a:t>Farben</a:t>
            </a:r>
            <a:r>
              <a:rPr lang="de-DE" sz="2000" dirty="0"/>
              <a:t> geben nur an, was bereits gelöst ist; </a:t>
            </a:r>
            <a:r>
              <a:rPr lang="de-DE" sz="2000" u="sng" dirty="0"/>
              <a:t>sie werden nicht den Farben eures Würfels übereinstimmen</a:t>
            </a:r>
            <a:r>
              <a:rPr lang="de-DE" sz="2000" dirty="0"/>
              <a:t>. </a:t>
            </a:r>
          </a:p>
        </p:txBody>
      </p:sp>
      <p:sp>
        <p:nvSpPr>
          <p:cNvPr id="21" name="TextShape 11">
            <a:extLst>
              <a:ext uri="{FF2B5EF4-FFF2-40B4-BE49-F238E27FC236}">
                <a16:creationId xmlns:a16="http://schemas.microsoft.com/office/drawing/2014/main" id="{BFCD1383-6EFD-4815-8EDB-8B650563A599}"/>
              </a:ext>
            </a:extLst>
          </p:cNvPr>
          <p:cNvSpPr txBox="1"/>
          <p:nvPr/>
        </p:nvSpPr>
        <p:spPr>
          <a:xfrm>
            <a:off x="1005840" y="731520"/>
            <a:ext cx="7024320" cy="567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94C600"/>
                </a:solidFill>
                <a:uFill>
                  <a:solidFill>
                    <a:srgbClr val="FFFFFF"/>
                  </a:solidFill>
                </a:uFill>
              </a:rPr>
              <a:t>Hands on "Corners First" </a:t>
            </a:r>
            <a:r>
              <a:rPr lang="en-US" sz="2800" spc="-1" dirty="0" err="1">
                <a:solidFill>
                  <a:srgbClr val="94C600"/>
                </a:solidFill>
                <a:uFill>
                  <a:solidFill>
                    <a:srgbClr val="FFFFFF"/>
                  </a:solidFill>
                </a:uFill>
              </a:rPr>
              <a:t>Methode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04956879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TextShape 1"/>
          <p:cNvSpPr txBox="1"/>
          <p:nvPr/>
        </p:nvSpPr>
        <p:spPr>
          <a:xfrm>
            <a:off x="5997240" y="16848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4. April 2017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1" name="TextShape 2"/>
          <p:cNvSpPr txBox="1"/>
          <p:nvPr/>
        </p:nvSpPr>
        <p:spPr>
          <a:xfrm>
            <a:off x="4812930" y="4109720"/>
            <a:ext cx="350172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2" name="TextShape 3"/>
          <p:cNvSpPr txBox="1"/>
          <p:nvPr/>
        </p:nvSpPr>
        <p:spPr>
          <a:xfrm>
            <a:off x="4649040" y="168480"/>
            <a:ext cx="1331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4A73C0D8-03EA-4E47-8CAD-49C16C0E6650}" type="slidenum">
              <a:rPr lang="en-US" sz="1200" b="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21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3" name="Custom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4" name="CustomShape 5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5" name="CustomShape 6"/>
          <p:cNvSpPr/>
          <p:nvPr/>
        </p:nvSpPr>
        <p:spPr>
          <a:xfrm>
            <a:off x="460440" y="16020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6" name="CustomShape 7"/>
          <p:cNvSpPr/>
          <p:nvPr/>
        </p:nvSpPr>
        <p:spPr>
          <a:xfrm>
            <a:off x="612720" y="31284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7" name="CustomShape 8"/>
          <p:cNvSpPr/>
          <p:nvPr/>
        </p:nvSpPr>
        <p:spPr>
          <a:xfrm>
            <a:off x="765000" y="46512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8" name="CustomShape 9"/>
          <p:cNvSpPr/>
          <p:nvPr/>
        </p:nvSpPr>
        <p:spPr>
          <a:xfrm>
            <a:off x="917640" y="61740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9" name="CustomShape 10"/>
          <p:cNvSpPr/>
          <p:nvPr/>
        </p:nvSpPr>
        <p:spPr>
          <a:xfrm>
            <a:off x="1069920" y="77004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43493" y="1396011"/>
            <a:ext cx="7087107" cy="2867070"/>
          </a:xfrm>
        </p:spPr>
        <p:txBody>
          <a:bodyPr>
            <a:noAutofit/>
          </a:bodyPr>
          <a:lstStyle/>
          <a:p>
            <a:pPr marL="68580" indent="0">
              <a:buNone/>
            </a:pPr>
            <a:r>
              <a:rPr lang="de-CH" sz="2000" b="1" dirty="0"/>
              <a:t>Informationen vor dem Start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1800" dirty="0"/>
              <a:t>Wir halten den Würfel so, dass </a:t>
            </a:r>
            <a:r>
              <a:rPr lang="de-DE" sz="1800" b="1" dirty="0"/>
              <a:t>F</a:t>
            </a:r>
            <a:r>
              <a:rPr lang="de-DE" sz="1800" dirty="0"/>
              <a:t>(</a:t>
            </a:r>
            <a:r>
              <a:rPr lang="de-DE" sz="1800" dirty="0" err="1"/>
              <a:t>ront</a:t>
            </a:r>
            <a:r>
              <a:rPr lang="de-DE" sz="1800" dirty="0"/>
              <a:t>) in </a:t>
            </a:r>
            <a:br>
              <a:rPr lang="de-DE" sz="1800" dirty="0"/>
            </a:br>
            <a:r>
              <a:rPr lang="de-DE" sz="1800" dirty="0"/>
              <a:t>der </a:t>
            </a:r>
            <a:r>
              <a:rPr lang="de-DE" sz="1800" b="1" dirty="0"/>
              <a:t>linken</a:t>
            </a:r>
            <a:r>
              <a:rPr lang="de-DE" sz="1800" dirty="0"/>
              <a:t> </a:t>
            </a:r>
            <a:r>
              <a:rPr lang="de-DE" sz="1800" b="1" dirty="0"/>
              <a:t>Hand</a:t>
            </a:r>
            <a:r>
              <a:rPr lang="de-DE" sz="1800" dirty="0"/>
              <a:t> zu liegen kommt, </a:t>
            </a:r>
            <a:br>
              <a:rPr lang="de-DE" sz="1800" dirty="0"/>
            </a:br>
            <a:r>
              <a:rPr lang="de-DE" sz="1800" b="1" dirty="0"/>
              <a:t>R</a:t>
            </a:r>
            <a:r>
              <a:rPr lang="de-DE" sz="1800" dirty="0"/>
              <a:t>(</a:t>
            </a:r>
            <a:r>
              <a:rPr lang="de-DE" sz="1800" dirty="0" err="1"/>
              <a:t>ight</a:t>
            </a:r>
            <a:r>
              <a:rPr lang="de-DE" sz="1800" dirty="0"/>
              <a:t>) in der </a:t>
            </a:r>
            <a:r>
              <a:rPr lang="de-DE" sz="1800" b="1" dirty="0"/>
              <a:t>rechten Hand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1800" dirty="0"/>
              <a:t>Zur </a:t>
            </a:r>
            <a:r>
              <a:rPr lang="de-DE" sz="1800" b="1" dirty="0"/>
              <a:t>Notation der Zugfolgen </a:t>
            </a:r>
            <a:r>
              <a:rPr lang="de-DE" sz="1800" dirty="0"/>
              <a:t>werden folgende Buchstaben Verwendet (fett), </a:t>
            </a:r>
            <a:r>
              <a:rPr lang="de-DE" sz="1800" b="1" dirty="0"/>
              <a:t>Apostrophe kennzeichnen Züge im Gegenuhrzeigersinn</a:t>
            </a:r>
            <a:r>
              <a:rPr lang="de-DE" sz="1800" dirty="0"/>
              <a:t>, gesehen von Blick auf die Ebene</a:t>
            </a:r>
            <a:endParaRPr lang="de-DE" sz="2000" dirty="0"/>
          </a:p>
          <a:p>
            <a:pPr>
              <a:buFont typeface="Wingdings" panose="05000000000000000000" pitchFamily="2" charset="2"/>
              <a:buChar char="§"/>
            </a:pPr>
            <a:endParaRPr lang="de-DE" sz="2000" b="1" dirty="0"/>
          </a:p>
        </p:txBody>
      </p:sp>
      <p:sp>
        <p:nvSpPr>
          <p:cNvPr id="21" name="TextShape 11">
            <a:extLst>
              <a:ext uri="{FF2B5EF4-FFF2-40B4-BE49-F238E27FC236}">
                <a16:creationId xmlns:a16="http://schemas.microsoft.com/office/drawing/2014/main" id="{BFCD1383-6EFD-4815-8EDB-8B650563A599}"/>
              </a:ext>
            </a:extLst>
          </p:cNvPr>
          <p:cNvSpPr txBox="1"/>
          <p:nvPr/>
        </p:nvSpPr>
        <p:spPr>
          <a:xfrm>
            <a:off x="1005840" y="731520"/>
            <a:ext cx="7024320" cy="567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94C600"/>
                </a:solidFill>
                <a:uFill>
                  <a:solidFill>
                    <a:srgbClr val="FFFFFF"/>
                  </a:solidFill>
                </a:uFill>
              </a:rPr>
              <a:t>Hands on "Corners First" </a:t>
            </a:r>
            <a:r>
              <a:rPr lang="en-US" sz="2800" spc="-1" dirty="0" err="1">
                <a:solidFill>
                  <a:srgbClr val="94C600"/>
                </a:solidFill>
                <a:uFill>
                  <a:solidFill>
                    <a:srgbClr val="FFFFFF"/>
                  </a:solidFill>
                </a:uFill>
              </a:rPr>
              <a:t>Methode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07EFF83-8232-411F-80F8-B5EACC9A62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948" y="1747915"/>
            <a:ext cx="1343212" cy="1009791"/>
          </a:xfrm>
          <a:prstGeom prst="rect">
            <a:avLst/>
          </a:prstGeom>
        </p:spPr>
      </p:pic>
      <p:pic>
        <p:nvPicPr>
          <p:cNvPr id="16" name="Picture 4" descr="http://rubikscube.info/icube/xxxxxxmmmmmmmmmmmmmxxmxxmxx-50.png">
            <a:extLst>
              <a:ext uri="{FF2B5EF4-FFF2-40B4-BE49-F238E27FC236}">
                <a16:creationId xmlns:a16="http://schemas.microsoft.com/office/drawing/2014/main" id="{24BFA79B-4391-402A-A84D-277FDB981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3515344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263743AA-FDD9-4B84-948F-66028CADAEAC}"/>
              </a:ext>
            </a:extLst>
          </p:cNvPr>
          <p:cNvSpPr txBox="1"/>
          <p:nvPr/>
        </p:nvSpPr>
        <p:spPr>
          <a:xfrm>
            <a:off x="1993900" y="3588369"/>
            <a:ext cx="292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b="1" dirty="0"/>
              <a:t>F/F': </a:t>
            </a:r>
            <a:r>
              <a:rPr lang="de-CH" sz="1600" dirty="0"/>
              <a:t>Vordere Ebene (front)</a:t>
            </a:r>
          </a:p>
        </p:txBody>
      </p:sp>
      <p:pic>
        <p:nvPicPr>
          <p:cNvPr id="18" name="Picture 8" descr="http://rubikscube.info/icube/mmmmmmmmmmmmxxxxxxmmmxxxxxx-50.png">
            <a:extLst>
              <a:ext uri="{FF2B5EF4-FFF2-40B4-BE49-F238E27FC236}">
                <a16:creationId xmlns:a16="http://schemas.microsoft.com/office/drawing/2014/main" id="{51671407-A5C5-4D7F-A687-A94DC4A64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825" y="3515344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7BF427C8-86F4-4CA9-B884-0D04A758BF8B}"/>
              </a:ext>
            </a:extLst>
          </p:cNvPr>
          <p:cNvSpPr txBox="1"/>
          <p:nvPr/>
        </p:nvSpPr>
        <p:spPr>
          <a:xfrm>
            <a:off x="5359399" y="3588369"/>
            <a:ext cx="2977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b="1" dirty="0"/>
              <a:t>U/U': </a:t>
            </a:r>
            <a:r>
              <a:rPr lang="de-CH" sz="1600" dirty="0"/>
              <a:t>Obere Ebene (</a:t>
            </a:r>
            <a:r>
              <a:rPr lang="de-CH" sz="1600" dirty="0" err="1"/>
              <a:t>upper</a:t>
            </a:r>
            <a:r>
              <a:rPr lang="de-CH" sz="1600" dirty="0"/>
              <a:t>)</a:t>
            </a:r>
            <a:endParaRPr lang="de-CH" sz="1600" b="1" dirty="0"/>
          </a:p>
        </p:txBody>
      </p:sp>
      <p:pic>
        <p:nvPicPr>
          <p:cNvPr id="20" name="Picture 10" descr="http://rubikscube.info/icube/xxmxxmxxmxxmxxmxxmmmmmmmmmm-50.png">
            <a:extLst>
              <a:ext uri="{FF2B5EF4-FFF2-40B4-BE49-F238E27FC236}">
                <a16:creationId xmlns:a16="http://schemas.microsoft.com/office/drawing/2014/main" id="{174838CB-3EF1-4DA2-BA40-537A0F3D1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4070969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EEAEB437-6395-4F79-AFF5-949995C9DF23}"/>
              </a:ext>
            </a:extLst>
          </p:cNvPr>
          <p:cNvSpPr txBox="1"/>
          <p:nvPr/>
        </p:nvSpPr>
        <p:spPr>
          <a:xfrm>
            <a:off x="1993900" y="4106783"/>
            <a:ext cx="2819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b="1" dirty="0"/>
              <a:t>R/R': </a:t>
            </a:r>
            <a:r>
              <a:rPr lang="de-CH" sz="1600" dirty="0"/>
              <a:t>Rechte Ebene (</a:t>
            </a:r>
            <a:r>
              <a:rPr lang="de-CH" sz="1600" dirty="0" err="1"/>
              <a:t>right</a:t>
            </a:r>
            <a:r>
              <a:rPr lang="de-CH" sz="1600" dirty="0"/>
              <a:t>)</a:t>
            </a:r>
            <a:endParaRPr lang="de-CH" sz="1600" b="1" dirty="0"/>
          </a:p>
        </p:txBody>
      </p:sp>
      <p:pic>
        <p:nvPicPr>
          <p:cNvPr id="1026" name="Picture 2" descr="http://rubikscube.info/icube/xxxxxxxxxxxxmmmxxxxxxmmmxxx-50.png">
            <a:extLst>
              <a:ext uri="{FF2B5EF4-FFF2-40B4-BE49-F238E27FC236}">
                <a16:creationId xmlns:a16="http://schemas.microsoft.com/office/drawing/2014/main" id="{C41B1CC8-D824-4059-9B9E-6D6077B83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987" y="4101902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14854A61-08E3-4CBD-8AA8-9B29F1F3E2F4}"/>
              </a:ext>
            </a:extLst>
          </p:cNvPr>
          <p:cNvSpPr txBox="1"/>
          <p:nvPr/>
        </p:nvSpPr>
        <p:spPr>
          <a:xfrm>
            <a:off x="5359399" y="4101902"/>
            <a:ext cx="31850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b="1" dirty="0"/>
              <a:t>E/E': </a:t>
            </a:r>
            <a:r>
              <a:rPr lang="de-CH" sz="1600" dirty="0"/>
              <a:t>Äquator Ebene (</a:t>
            </a:r>
            <a:r>
              <a:rPr lang="de-CH" sz="1600" dirty="0" err="1"/>
              <a:t>equator</a:t>
            </a:r>
            <a:r>
              <a:rPr lang="de-CH" sz="1600" dirty="0"/>
              <a:t>)</a:t>
            </a:r>
            <a:endParaRPr lang="de-CH" sz="1600" b="1" dirty="0"/>
          </a:p>
        </p:txBody>
      </p:sp>
    </p:spTree>
    <p:extLst>
      <p:ext uri="{BB962C8B-B14F-4D97-AF65-F5344CB8AC3E}">
        <p14:creationId xmlns:p14="http://schemas.microsoft.com/office/powerpoint/2010/main" val="26778833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TextShape 1"/>
          <p:cNvSpPr txBox="1"/>
          <p:nvPr/>
        </p:nvSpPr>
        <p:spPr>
          <a:xfrm>
            <a:off x="5997240" y="16848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4. April 2017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1" name="TextShape 2"/>
          <p:cNvSpPr txBox="1"/>
          <p:nvPr/>
        </p:nvSpPr>
        <p:spPr>
          <a:xfrm>
            <a:off x="4641480" y="4389120"/>
            <a:ext cx="350172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2" name="TextShape 3"/>
          <p:cNvSpPr txBox="1"/>
          <p:nvPr/>
        </p:nvSpPr>
        <p:spPr>
          <a:xfrm>
            <a:off x="4649040" y="168480"/>
            <a:ext cx="1331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4A73C0D8-03EA-4E47-8CAD-49C16C0E6650}" type="slidenum">
              <a:rPr lang="en-US" sz="1200" b="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22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3" name="Custom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4" name="CustomShape 5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5" name="CustomShape 6"/>
          <p:cNvSpPr/>
          <p:nvPr/>
        </p:nvSpPr>
        <p:spPr>
          <a:xfrm>
            <a:off x="460440" y="16020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6" name="CustomShape 7"/>
          <p:cNvSpPr/>
          <p:nvPr/>
        </p:nvSpPr>
        <p:spPr>
          <a:xfrm>
            <a:off x="612720" y="31284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7" name="CustomShape 8"/>
          <p:cNvSpPr/>
          <p:nvPr/>
        </p:nvSpPr>
        <p:spPr>
          <a:xfrm>
            <a:off x="765000" y="46512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8" name="CustomShape 9"/>
          <p:cNvSpPr/>
          <p:nvPr/>
        </p:nvSpPr>
        <p:spPr>
          <a:xfrm>
            <a:off x="917640" y="61740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9" name="CustomShape 10"/>
          <p:cNvSpPr/>
          <p:nvPr/>
        </p:nvSpPr>
        <p:spPr>
          <a:xfrm>
            <a:off x="1069920" y="77004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43493" y="1396011"/>
            <a:ext cx="7087107" cy="2867070"/>
          </a:xfrm>
        </p:spPr>
        <p:txBody>
          <a:bodyPr>
            <a:noAutofit/>
          </a:bodyPr>
          <a:lstStyle/>
          <a:p>
            <a:pPr marL="68580" indent="0">
              <a:buNone/>
            </a:pPr>
            <a:r>
              <a:rPr lang="de-CH" sz="2000" b="1" dirty="0"/>
              <a:t>Workshop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000" dirty="0"/>
              <a:t>Jeder Besucher / jede Familie nimmt einen Würfel und mischt ihn tüchtig durch</a:t>
            </a:r>
            <a:br>
              <a:rPr lang="de-DE" sz="2000" dirty="0"/>
            </a:br>
            <a:endParaRPr lang="de-DE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sz="2000" dirty="0"/>
              <a:t>Nun lösen wir den Würfel gemeinsam!</a:t>
            </a:r>
          </a:p>
        </p:txBody>
      </p:sp>
      <p:sp>
        <p:nvSpPr>
          <p:cNvPr id="21" name="TextShape 11">
            <a:extLst>
              <a:ext uri="{FF2B5EF4-FFF2-40B4-BE49-F238E27FC236}">
                <a16:creationId xmlns:a16="http://schemas.microsoft.com/office/drawing/2014/main" id="{BFCD1383-6EFD-4815-8EDB-8B650563A599}"/>
              </a:ext>
            </a:extLst>
          </p:cNvPr>
          <p:cNvSpPr txBox="1"/>
          <p:nvPr/>
        </p:nvSpPr>
        <p:spPr>
          <a:xfrm>
            <a:off x="1005840" y="731520"/>
            <a:ext cx="7024320" cy="567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94C600"/>
                </a:solidFill>
                <a:uFill>
                  <a:solidFill>
                    <a:srgbClr val="FFFFFF"/>
                  </a:solidFill>
                </a:uFill>
              </a:rPr>
              <a:t>Hands on "Corners First" </a:t>
            </a:r>
            <a:r>
              <a:rPr lang="en-US" sz="2800" spc="-1" dirty="0" err="1">
                <a:solidFill>
                  <a:srgbClr val="94C600"/>
                </a:solidFill>
                <a:uFill>
                  <a:solidFill>
                    <a:srgbClr val="FFFFFF"/>
                  </a:solidFill>
                </a:uFill>
              </a:rPr>
              <a:t>Methode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45508104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TextShape 1"/>
          <p:cNvSpPr txBox="1"/>
          <p:nvPr/>
        </p:nvSpPr>
        <p:spPr>
          <a:xfrm>
            <a:off x="5997240" y="16848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4. April 2017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2" name="TextShape 3"/>
          <p:cNvSpPr txBox="1"/>
          <p:nvPr/>
        </p:nvSpPr>
        <p:spPr>
          <a:xfrm>
            <a:off x="4649040" y="168480"/>
            <a:ext cx="1331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4A73C0D8-03EA-4E47-8CAD-49C16C0E6650}" type="slidenum">
              <a:rPr lang="en-US" sz="1200" b="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23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3" name="Custom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4" name="CustomShape 5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5" name="CustomShape 6"/>
          <p:cNvSpPr/>
          <p:nvPr/>
        </p:nvSpPr>
        <p:spPr>
          <a:xfrm>
            <a:off x="460440" y="16020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6" name="CustomShape 7"/>
          <p:cNvSpPr/>
          <p:nvPr/>
        </p:nvSpPr>
        <p:spPr>
          <a:xfrm>
            <a:off x="612720" y="31284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7" name="CustomShape 8"/>
          <p:cNvSpPr/>
          <p:nvPr/>
        </p:nvSpPr>
        <p:spPr>
          <a:xfrm>
            <a:off x="765000" y="46512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8" name="CustomShape 9"/>
          <p:cNvSpPr/>
          <p:nvPr/>
        </p:nvSpPr>
        <p:spPr>
          <a:xfrm>
            <a:off x="917640" y="61740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9" name="CustomShape 10"/>
          <p:cNvSpPr/>
          <p:nvPr/>
        </p:nvSpPr>
        <p:spPr>
          <a:xfrm>
            <a:off x="1069920" y="77004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43493" y="1396011"/>
            <a:ext cx="6777317" cy="286707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de-CH" sz="1800" b="1" dirty="0"/>
              <a:t>Ecken orientieren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sz="1800" dirty="0"/>
              <a:t>Wir starten mit einer Seite, wo möglichst viele Ecken dieselbe Farbe haben (falls vorhanden)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sz="1800" dirty="0"/>
              <a:t>Wir richten diese Seite als Oberseite aus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sz="1800" dirty="0"/>
              <a:t>Durch </a:t>
            </a:r>
            <a:r>
              <a:rPr lang="de-CH" sz="1800" b="1" dirty="0"/>
              <a:t>Ausprobieren</a:t>
            </a:r>
            <a:r>
              <a:rPr lang="de-CH" sz="1800" dirty="0"/>
              <a:t> und </a:t>
            </a:r>
            <a:r>
              <a:rPr lang="de-CH" sz="1800" b="1" dirty="0"/>
              <a:t>Beobachten</a:t>
            </a:r>
            <a:r>
              <a:rPr lang="de-CH" sz="1800" dirty="0"/>
              <a:t> platzieren wir die restlichen Ecken, so dass nun alle </a:t>
            </a:r>
            <a:r>
              <a:rPr lang="de-CH" sz="1800" b="1" dirty="0"/>
              <a:t>4 Ecken und das Mittel-Teilchen </a:t>
            </a:r>
            <a:r>
              <a:rPr lang="de-CH" sz="1800" dirty="0"/>
              <a:t>dieselbe Farbe haben (erfordert Anfangs etwas Geduld) </a:t>
            </a:r>
          </a:p>
        </p:txBody>
      </p:sp>
      <p:sp>
        <p:nvSpPr>
          <p:cNvPr id="21" name="TextShape 11">
            <a:extLst>
              <a:ext uri="{FF2B5EF4-FFF2-40B4-BE49-F238E27FC236}">
                <a16:creationId xmlns:a16="http://schemas.microsoft.com/office/drawing/2014/main" id="{BFCD1383-6EFD-4815-8EDB-8B650563A599}"/>
              </a:ext>
            </a:extLst>
          </p:cNvPr>
          <p:cNvSpPr txBox="1"/>
          <p:nvPr/>
        </p:nvSpPr>
        <p:spPr>
          <a:xfrm>
            <a:off x="1005840" y="731520"/>
            <a:ext cx="7024320" cy="567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94C600"/>
                </a:solidFill>
                <a:uFill>
                  <a:solidFill>
                    <a:srgbClr val="FFFFFF"/>
                  </a:solidFill>
                </a:uFill>
              </a:rPr>
              <a:t>Hands on "Corners First" </a:t>
            </a:r>
            <a:r>
              <a:rPr lang="en-US" sz="2800" spc="-1" dirty="0" err="1">
                <a:solidFill>
                  <a:srgbClr val="94C600"/>
                </a:solidFill>
                <a:uFill>
                  <a:solidFill>
                    <a:srgbClr val="FFFFFF"/>
                  </a:solidFill>
                </a:uFill>
              </a:rPr>
              <a:t>Methode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773ED9B-7FB8-4167-B300-89CE29F83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4437" y="3650656"/>
            <a:ext cx="1065213" cy="80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3621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TextShape 1"/>
          <p:cNvSpPr txBox="1"/>
          <p:nvPr/>
        </p:nvSpPr>
        <p:spPr>
          <a:xfrm>
            <a:off x="5997240" y="16848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4. April 2017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2" name="TextShape 3"/>
          <p:cNvSpPr txBox="1"/>
          <p:nvPr/>
        </p:nvSpPr>
        <p:spPr>
          <a:xfrm>
            <a:off x="4649040" y="168480"/>
            <a:ext cx="1331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4A73C0D8-03EA-4E47-8CAD-49C16C0E6650}" type="slidenum">
              <a:rPr lang="en-US" sz="1200" b="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24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3" name="Custom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4" name="CustomShape 5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5" name="CustomShape 6"/>
          <p:cNvSpPr/>
          <p:nvPr/>
        </p:nvSpPr>
        <p:spPr>
          <a:xfrm>
            <a:off x="460440" y="16020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6" name="CustomShape 7"/>
          <p:cNvSpPr/>
          <p:nvPr/>
        </p:nvSpPr>
        <p:spPr>
          <a:xfrm>
            <a:off x="612720" y="31284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7" name="CustomShape 8"/>
          <p:cNvSpPr/>
          <p:nvPr/>
        </p:nvSpPr>
        <p:spPr>
          <a:xfrm>
            <a:off x="765000" y="46512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8" name="CustomShape 9"/>
          <p:cNvSpPr/>
          <p:nvPr/>
        </p:nvSpPr>
        <p:spPr>
          <a:xfrm>
            <a:off x="917640" y="61740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9" name="CustomShape 10"/>
          <p:cNvSpPr/>
          <p:nvPr/>
        </p:nvSpPr>
        <p:spPr>
          <a:xfrm>
            <a:off x="1069920" y="77004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43493" y="1396010"/>
            <a:ext cx="7443282" cy="3404589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de-CH" sz="1800" b="1" dirty="0"/>
              <a:t>Ecken orientieren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sz="1800" dirty="0"/>
              <a:t>Wir drehen die bearbeitete Seite nach unten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sz="1800" dirty="0"/>
              <a:t>Die Oberseite zeigt jetzt eines dieser 7 Mustern:</a:t>
            </a:r>
          </a:p>
          <a:p>
            <a:pPr>
              <a:buFont typeface="Wingdings" panose="05000000000000000000" pitchFamily="2" charset="2"/>
              <a:buChar char="§"/>
            </a:pPr>
            <a:endParaRPr lang="de-CH" sz="1800" dirty="0"/>
          </a:p>
          <a:p>
            <a:pPr>
              <a:buFont typeface="Wingdings" panose="05000000000000000000" pitchFamily="2" charset="2"/>
              <a:buChar char="§"/>
            </a:pPr>
            <a:endParaRPr lang="de-CH" sz="1800" dirty="0"/>
          </a:p>
          <a:p>
            <a:pPr>
              <a:buFont typeface="Wingdings" panose="05000000000000000000" pitchFamily="2" charset="2"/>
              <a:buChar char="§"/>
            </a:pPr>
            <a:endParaRPr lang="de-CH" sz="1800" dirty="0"/>
          </a:p>
          <a:p>
            <a:pPr>
              <a:buFont typeface="Wingdings" panose="05000000000000000000" pitchFamily="2" charset="2"/>
              <a:buChar char="§"/>
            </a:pPr>
            <a:endParaRPr lang="de-CH" dirty="0"/>
          </a:p>
          <a:p>
            <a:pPr marL="68580" indent="0">
              <a:buNone/>
            </a:pPr>
            <a:endParaRPr lang="de-CH" sz="1800" dirty="0"/>
          </a:p>
        </p:txBody>
      </p:sp>
      <p:sp>
        <p:nvSpPr>
          <p:cNvPr id="21" name="TextShape 11">
            <a:extLst>
              <a:ext uri="{FF2B5EF4-FFF2-40B4-BE49-F238E27FC236}">
                <a16:creationId xmlns:a16="http://schemas.microsoft.com/office/drawing/2014/main" id="{BFCD1383-6EFD-4815-8EDB-8B650563A599}"/>
              </a:ext>
            </a:extLst>
          </p:cNvPr>
          <p:cNvSpPr txBox="1"/>
          <p:nvPr/>
        </p:nvSpPr>
        <p:spPr>
          <a:xfrm>
            <a:off x="1005840" y="731520"/>
            <a:ext cx="7024320" cy="567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94C600"/>
                </a:solidFill>
                <a:uFill>
                  <a:solidFill>
                    <a:srgbClr val="FFFFFF"/>
                  </a:solidFill>
                </a:uFill>
              </a:rPr>
              <a:t>Hands on "Corners First" </a:t>
            </a:r>
            <a:r>
              <a:rPr lang="en-US" sz="2800" spc="-1" dirty="0" err="1">
                <a:solidFill>
                  <a:srgbClr val="94C600"/>
                </a:solidFill>
                <a:uFill>
                  <a:solidFill>
                    <a:srgbClr val="FFFFFF"/>
                  </a:solidFill>
                </a:uFill>
              </a:rPr>
              <a:t>Methode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8BF41EA-D47E-4EF6-A3C8-0671C44B3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380" y="2439021"/>
            <a:ext cx="1333686" cy="66684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E01784D-06B0-44E6-ADC2-D10D59A5E9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353" y="2439020"/>
            <a:ext cx="1333686" cy="66684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359B7FC-21E5-4B39-BE8A-5D9947A4C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476" y="2439021"/>
            <a:ext cx="1333686" cy="666843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DE5458B-06D8-4608-BD5B-2A739E9DD1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255" y="2439021"/>
            <a:ext cx="1333686" cy="666843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5ED0DB19-A84F-4C2D-823B-479A76F501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219" y="3267028"/>
            <a:ext cx="1333686" cy="666843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F8042CC1-4E78-454D-BB52-BD850879BB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353" y="3267027"/>
            <a:ext cx="1333686" cy="666843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4FA6C546-8CFB-46DB-BF4E-B2225B0FAE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476" y="3267028"/>
            <a:ext cx="1333686" cy="666843"/>
          </a:xfrm>
          <a:prstGeom prst="rect">
            <a:avLst/>
          </a:prstGeom>
        </p:spPr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8A2D0819-EFEE-484B-B484-6000F65DF02B}"/>
              </a:ext>
            </a:extLst>
          </p:cNvPr>
          <p:cNvSpPr/>
          <p:nvPr/>
        </p:nvSpPr>
        <p:spPr>
          <a:xfrm>
            <a:off x="1353846" y="3023025"/>
            <a:ext cx="13340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200" b="1" dirty="0">
                <a:latin typeface="Arial" panose="020B0604020202020204" pitchFamily="34" charset="0"/>
                <a:cs typeface="Arial" panose="020B0604020202020204" pitchFamily="34" charset="0"/>
              </a:rPr>
              <a:t>R U R' U' F' U' F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449230DB-B73C-4E53-9862-A7D07A7D4106}"/>
              </a:ext>
            </a:extLst>
          </p:cNvPr>
          <p:cNvSpPr/>
          <p:nvPr/>
        </p:nvSpPr>
        <p:spPr>
          <a:xfrm>
            <a:off x="2903442" y="3023025"/>
            <a:ext cx="13340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200" b="1" dirty="0">
                <a:latin typeface="Arial" panose="020B0604020202020204" pitchFamily="34" charset="0"/>
                <a:cs typeface="Arial" panose="020B0604020202020204" pitchFamily="34" charset="0"/>
              </a:rPr>
              <a:t>F R' F' U' R' U R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48C493C4-FF9C-4A94-BC63-6D58E2E7CC1B}"/>
              </a:ext>
            </a:extLst>
          </p:cNvPr>
          <p:cNvSpPr/>
          <p:nvPr/>
        </p:nvSpPr>
        <p:spPr>
          <a:xfrm>
            <a:off x="4554525" y="3023025"/>
            <a:ext cx="14510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200" b="1" dirty="0">
                <a:latin typeface="Arial" panose="020B0604020202020204" pitchFamily="34" charset="0"/>
                <a:cs typeface="Arial" panose="020B0604020202020204" pitchFamily="34" charset="0"/>
              </a:rPr>
              <a:t>R U2 R' U' R U' R'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BB7CA27C-EFAE-46B4-8DDC-8CCB3C4BBD0E}"/>
              </a:ext>
            </a:extLst>
          </p:cNvPr>
          <p:cNvSpPr/>
          <p:nvPr/>
        </p:nvSpPr>
        <p:spPr>
          <a:xfrm>
            <a:off x="6308230" y="3023025"/>
            <a:ext cx="13773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200" b="1" dirty="0">
                <a:latin typeface="Arial" panose="020B0604020202020204" pitchFamily="34" charset="0"/>
                <a:cs typeface="Arial" panose="020B0604020202020204" pitchFamily="34" charset="0"/>
              </a:rPr>
              <a:t>R U R' U R U2 R'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C86F477F-97B7-4599-9EFE-A9EC57FA8EB2}"/>
              </a:ext>
            </a:extLst>
          </p:cNvPr>
          <p:cNvSpPr/>
          <p:nvPr/>
        </p:nvSpPr>
        <p:spPr>
          <a:xfrm>
            <a:off x="1273009" y="3839400"/>
            <a:ext cx="14895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200" b="1" dirty="0">
                <a:latin typeface="Arial" panose="020B0604020202020204" pitchFamily="34" charset="0"/>
                <a:cs typeface="Arial" panose="020B0604020202020204" pitchFamily="34" charset="0"/>
              </a:rPr>
              <a:t> R U R2 F' R2 U R'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2CA8F5AE-375C-4895-85FD-D0921C58B728}"/>
              </a:ext>
            </a:extLst>
          </p:cNvPr>
          <p:cNvSpPr/>
          <p:nvPr/>
        </p:nvSpPr>
        <p:spPr>
          <a:xfrm>
            <a:off x="3087700" y="3839400"/>
            <a:ext cx="11432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200" b="1" dirty="0">
                <a:latin typeface="Arial" panose="020B0604020202020204" pitchFamily="34" charset="0"/>
                <a:cs typeface="Arial" panose="020B0604020202020204" pitchFamily="34" charset="0"/>
              </a:rPr>
              <a:t>R' F' U' F U R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3A678C7D-6726-42C9-9489-A1A276AE735C}"/>
              </a:ext>
            </a:extLst>
          </p:cNvPr>
          <p:cNvSpPr/>
          <p:nvPr/>
        </p:nvSpPr>
        <p:spPr>
          <a:xfrm>
            <a:off x="4634873" y="3839400"/>
            <a:ext cx="12795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200" b="1" dirty="0">
                <a:latin typeface="Arial" panose="020B0604020202020204" pitchFamily="34" charset="0"/>
                <a:cs typeface="Arial" panose="020B0604020202020204" pitchFamily="34" charset="0"/>
              </a:rPr>
              <a:t>R2 U2 R' U2 R2</a:t>
            </a:r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6C69A924-A995-4F13-8B46-2D9A25A003B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88360" y="4252137"/>
            <a:ext cx="4959357" cy="7645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81293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TextShape 1"/>
          <p:cNvSpPr txBox="1"/>
          <p:nvPr/>
        </p:nvSpPr>
        <p:spPr>
          <a:xfrm>
            <a:off x="5997240" y="16848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4. April 2017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2" name="TextShape 3"/>
          <p:cNvSpPr txBox="1"/>
          <p:nvPr/>
        </p:nvSpPr>
        <p:spPr>
          <a:xfrm>
            <a:off x="4649040" y="168480"/>
            <a:ext cx="1331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4A73C0D8-03EA-4E47-8CAD-49C16C0E6650}" type="slidenum">
              <a:rPr lang="en-US" sz="1200" b="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25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3" name="Custom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4" name="CustomShape 5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5" name="CustomShape 6"/>
          <p:cNvSpPr/>
          <p:nvPr/>
        </p:nvSpPr>
        <p:spPr>
          <a:xfrm>
            <a:off x="460440" y="16020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6" name="CustomShape 7"/>
          <p:cNvSpPr/>
          <p:nvPr/>
        </p:nvSpPr>
        <p:spPr>
          <a:xfrm>
            <a:off x="612720" y="31284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7" name="CustomShape 8"/>
          <p:cNvSpPr/>
          <p:nvPr/>
        </p:nvSpPr>
        <p:spPr>
          <a:xfrm>
            <a:off x="765000" y="46512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8" name="CustomShape 9"/>
          <p:cNvSpPr/>
          <p:nvPr/>
        </p:nvSpPr>
        <p:spPr>
          <a:xfrm>
            <a:off x="917640" y="61740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9" name="CustomShape 10"/>
          <p:cNvSpPr/>
          <p:nvPr/>
        </p:nvSpPr>
        <p:spPr>
          <a:xfrm>
            <a:off x="1069920" y="77004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43493" y="1396010"/>
            <a:ext cx="7443282" cy="3404589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de-CH" sz="1800" b="1" dirty="0"/>
              <a:t>Ecken orientieren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sz="1800" dirty="0"/>
              <a:t>Nun sollte der Würfel ungefähr wie folgt aus- </a:t>
            </a:r>
            <a:br>
              <a:rPr lang="de-CH" sz="1800" dirty="0"/>
            </a:br>
            <a:r>
              <a:rPr lang="de-CH" sz="1800" dirty="0"/>
              <a:t>sehen: Sowohl in der oberen als auch in der </a:t>
            </a:r>
            <a:br>
              <a:rPr lang="de-CH" sz="1800" dirty="0"/>
            </a:br>
            <a:r>
              <a:rPr lang="de-CH" sz="1800" dirty="0"/>
              <a:t>unteren Ebene sind die Ecken untereinander </a:t>
            </a:r>
            <a:br>
              <a:rPr lang="de-CH" sz="1800" dirty="0"/>
            </a:br>
            <a:r>
              <a:rPr lang="de-CH" sz="1800" dirty="0"/>
              <a:t>gleichfarbig (die Farben müssen nicht mit dem </a:t>
            </a:r>
            <a:br>
              <a:rPr lang="de-CH" sz="1800" dirty="0"/>
            </a:br>
            <a:r>
              <a:rPr lang="de-CH" sz="1800" dirty="0"/>
              <a:t>Bildchen übereinstimmen)</a:t>
            </a:r>
            <a:br>
              <a:rPr lang="de-CH" sz="1800" dirty="0"/>
            </a:br>
            <a:endParaRPr lang="de-CH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de-CH" sz="1800" dirty="0"/>
              <a:t>Im nächsten Schritt werden durch Auswahl der korrekten Zugfolge alle Ecken richtig platziert</a:t>
            </a:r>
          </a:p>
        </p:txBody>
      </p:sp>
      <p:sp>
        <p:nvSpPr>
          <p:cNvPr id="21" name="TextShape 11">
            <a:extLst>
              <a:ext uri="{FF2B5EF4-FFF2-40B4-BE49-F238E27FC236}">
                <a16:creationId xmlns:a16="http://schemas.microsoft.com/office/drawing/2014/main" id="{BFCD1383-6EFD-4815-8EDB-8B650563A599}"/>
              </a:ext>
            </a:extLst>
          </p:cNvPr>
          <p:cNvSpPr txBox="1"/>
          <p:nvPr/>
        </p:nvSpPr>
        <p:spPr>
          <a:xfrm>
            <a:off x="1005840" y="731520"/>
            <a:ext cx="7024320" cy="567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94C600"/>
                </a:solidFill>
                <a:uFill>
                  <a:solidFill>
                    <a:srgbClr val="FFFFFF"/>
                  </a:solidFill>
                </a:uFill>
              </a:rPr>
              <a:t>Hands on "Corners First" </a:t>
            </a:r>
            <a:r>
              <a:rPr lang="en-US" sz="2800" spc="-1" dirty="0" err="1">
                <a:solidFill>
                  <a:srgbClr val="94C600"/>
                </a:solidFill>
                <a:uFill>
                  <a:solidFill>
                    <a:srgbClr val="FFFFFF"/>
                  </a:solidFill>
                </a:uFill>
              </a:rPr>
              <a:t>Methode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7A5260C-F1B4-44A6-9A09-DFCAC694F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3906" y="1819133"/>
            <a:ext cx="1365939" cy="102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5124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TextShape 1"/>
          <p:cNvSpPr txBox="1"/>
          <p:nvPr/>
        </p:nvSpPr>
        <p:spPr>
          <a:xfrm>
            <a:off x="5997240" y="16848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4. April 2017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2" name="TextShape 3"/>
          <p:cNvSpPr txBox="1"/>
          <p:nvPr/>
        </p:nvSpPr>
        <p:spPr>
          <a:xfrm>
            <a:off x="4649040" y="168480"/>
            <a:ext cx="1331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4A73C0D8-03EA-4E47-8CAD-49C16C0E6650}" type="slidenum">
              <a:rPr lang="en-US" sz="1200" b="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26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3" name="Custom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4" name="CustomShape 5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5" name="CustomShape 6"/>
          <p:cNvSpPr/>
          <p:nvPr/>
        </p:nvSpPr>
        <p:spPr>
          <a:xfrm>
            <a:off x="460440" y="16020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6" name="CustomShape 7"/>
          <p:cNvSpPr/>
          <p:nvPr/>
        </p:nvSpPr>
        <p:spPr>
          <a:xfrm>
            <a:off x="612720" y="31284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7" name="CustomShape 8"/>
          <p:cNvSpPr/>
          <p:nvPr/>
        </p:nvSpPr>
        <p:spPr>
          <a:xfrm>
            <a:off x="765000" y="46512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8" name="CustomShape 9"/>
          <p:cNvSpPr/>
          <p:nvPr/>
        </p:nvSpPr>
        <p:spPr>
          <a:xfrm>
            <a:off x="917640" y="61740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9" name="CustomShape 10"/>
          <p:cNvSpPr/>
          <p:nvPr/>
        </p:nvSpPr>
        <p:spPr>
          <a:xfrm>
            <a:off x="1069920" y="77004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43493" y="1396010"/>
            <a:ext cx="7443282" cy="3404589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de-CH" sz="1800" b="1" dirty="0"/>
              <a:t>Ecken orientieren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sz="1800" dirty="0"/>
              <a:t>Jetzt zählen wir, wie viele </a:t>
            </a:r>
            <a:r>
              <a:rPr lang="de-CH" sz="1800" b="1" dirty="0"/>
              <a:t>horizontale Eckenpaare </a:t>
            </a:r>
            <a:r>
              <a:rPr lang="de-CH" sz="1800" dirty="0"/>
              <a:t>auf den Seitenflächen des Würfels gleichfarbig sind:</a:t>
            </a:r>
          </a:p>
        </p:txBody>
      </p:sp>
      <p:sp>
        <p:nvSpPr>
          <p:cNvPr id="21" name="TextShape 11">
            <a:extLst>
              <a:ext uri="{FF2B5EF4-FFF2-40B4-BE49-F238E27FC236}">
                <a16:creationId xmlns:a16="http://schemas.microsoft.com/office/drawing/2014/main" id="{BFCD1383-6EFD-4815-8EDB-8B650563A599}"/>
              </a:ext>
            </a:extLst>
          </p:cNvPr>
          <p:cNvSpPr txBox="1"/>
          <p:nvPr/>
        </p:nvSpPr>
        <p:spPr>
          <a:xfrm>
            <a:off x="1005840" y="731520"/>
            <a:ext cx="7024320" cy="567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94C600"/>
                </a:solidFill>
                <a:uFill>
                  <a:solidFill>
                    <a:srgbClr val="FFFFFF"/>
                  </a:solidFill>
                </a:uFill>
              </a:rPr>
              <a:t>Hands on "Corners First" </a:t>
            </a:r>
            <a:r>
              <a:rPr lang="en-US" sz="2800" spc="-1" dirty="0" err="1">
                <a:solidFill>
                  <a:srgbClr val="94C600"/>
                </a:solidFill>
                <a:uFill>
                  <a:solidFill>
                    <a:srgbClr val="FFFFFF"/>
                  </a:solidFill>
                </a:uFill>
              </a:rPr>
              <a:t>Methode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E65E8B7-20BD-4A80-B548-05323E6B1ED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611" y="2504888"/>
            <a:ext cx="1096334" cy="822251"/>
          </a:xfrm>
          <a:prstGeom prst="rect">
            <a:avLst/>
          </a:prstGeom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517729A4-058B-4F36-AF2C-267614D26744}"/>
              </a:ext>
            </a:extLst>
          </p:cNvPr>
          <p:cNvSpPr/>
          <p:nvPr/>
        </p:nvSpPr>
        <p:spPr>
          <a:xfrm>
            <a:off x="1607829" y="3312000"/>
            <a:ext cx="8418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CH" sz="1200" b="1" dirty="0">
                <a:latin typeface="Arial" panose="020B0604020202020204" pitchFamily="34" charset="0"/>
                <a:cs typeface="Arial" panose="020B0604020202020204" pitchFamily="34" charset="0"/>
              </a:rPr>
              <a:t>R2 F2 R2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EE0A390-6760-48B3-BB89-E08CF94518A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939" y="2504888"/>
            <a:ext cx="1096334" cy="822251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7DBA7A34-3A72-47BC-8468-29975967982E}"/>
              </a:ext>
            </a:extLst>
          </p:cNvPr>
          <p:cNvSpPr/>
          <p:nvPr/>
        </p:nvSpPr>
        <p:spPr>
          <a:xfrm>
            <a:off x="3743994" y="3312000"/>
            <a:ext cx="13821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l-PL" sz="1200" b="1" dirty="0">
                <a:latin typeface="Arial" panose="020B0604020202020204" pitchFamily="34" charset="0"/>
                <a:cs typeface="Arial" panose="020B0604020202020204" pitchFamily="34" charset="0"/>
              </a:rPr>
              <a:t>R U' F U2 F' U R'</a:t>
            </a:r>
            <a:endParaRPr lang="de-CH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2C22EC7-1898-4D2C-9F5D-1F0EE1B5BDAD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843" y="2502313"/>
            <a:ext cx="1099767" cy="824826"/>
          </a:xfrm>
          <a:prstGeom prst="rect">
            <a:avLst/>
          </a:prstGeom>
        </p:spPr>
      </p:pic>
      <p:sp>
        <p:nvSpPr>
          <p:cNvPr id="22" name="Rechteck 21">
            <a:extLst>
              <a:ext uri="{FF2B5EF4-FFF2-40B4-BE49-F238E27FC236}">
                <a16:creationId xmlns:a16="http://schemas.microsoft.com/office/drawing/2014/main" id="{C3FB6FC4-2381-480B-896C-893935016242}"/>
              </a:ext>
            </a:extLst>
          </p:cNvPr>
          <p:cNvSpPr/>
          <p:nvPr/>
        </p:nvSpPr>
        <p:spPr>
          <a:xfrm>
            <a:off x="6325279" y="3312000"/>
            <a:ext cx="16273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R2 U F2 U2 R2 U R2</a:t>
            </a:r>
            <a:endParaRPr lang="de-CH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B5EF2063-F423-499C-B627-5D3C93D86233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647" y="3218579"/>
            <a:ext cx="1096334" cy="8222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D3665A0E-DA01-4B6C-A1C5-5A8406FF37EA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560" y="3232602"/>
            <a:ext cx="1096334" cy="822251"/>
          </a:xfrm>
          <a:prstGeom prst="rect">
            <a:avLst/>
          </a:prstGeom>
        </p:spPr>
      </p:pic>
      <p:sp>
        <p:nvSpPr>
          <p:cNvPr id="27" name="Rechteck 26">
            <a:extLst>
              <a:ext uri="{FF2B5EF4-FFF2-40B4-BE49-F238E27FC236}">
                <a16:creationId xmlns:a16="http://schemas.microsoft.com/office/drawing/2014/main" id="{3B67B005-E5B4-4F90-AB6D-300181C0C1E4}"/>
              </a:ext>
            </a:extLst>
          </p:cNvPr>
          <p:cNvSpPr/>
          <p:nvPr/>
        </p:nvSpPr>
        <p:spPr>
          <a:xfrm>
            <a:off x="1993932" y="3994135"/>
            <a:ext cx="22060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l-PL" sz="1200" b="1" dirty="0">
                <a:latin typeface="Arial" panose="020B0604020202020204" pitchFamily="34" charset="0"/>
                <a:cs typeface="Arial" panose="020B0604020202020204" pitchFamily="34" charset="0"/>
              </a:rPr>
              <a:t> F2 U' R U' R' U F2 U R U R' </a:t>
            </a:r>
            <a:endParaRPr lang="de-CH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858D755C-56A4-484F-A00B-9331F9181A66}"/>
              </a:ext>
            </a:extLst>
          </p:cNvPr>
          <p:cNvSpPr/>
          <p:nvPr/>
        </p:nvSpPr>
        <p:spPr>
          <a:xfrm>
            <a:off x="4826949" y="3994135"/>
            <a:ext cx="18229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R U' R F2 R' U R F2 R2</a:t>
            </a:r>
            <a:endParaRPr lang="de-CH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D7201805-581B-4FA2-8DA3-9FAA446B52E9}"/>
              </a:ext>
            </a:extLst>
          </p:cNvPr>
          <p:cNvSpPr/>
          <p:nvPr/>
        </p:nvSpPr>
        <p:spPr>
          <a:xfrm>
            <a:off x="1623361" y="2268000"/>
            <a:ext cx="8931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CH" sz="1200" b="1" u="sng" dirty="0">
                <a:latin typeface="Arial" panose="020B0604020202020204" pitchFamily="34" charset="0"/>
                <a:cs typeface="Arial" panose="020B0604020202020204" pitchFamily="34" charset="0"/>
              </a:rPr>
              <a:t>Kein Paar</a:t>
            </a:r>
            <a:endParaRPr lang="de-CH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F7D82666-C130-4F6E-AD0E-4F14B422099F}"/>
              </a:ext>
            </a:extLst>
          </p:cNvPr>
          <p:cNvSpPr/>
          <p:nvPr/>
        </p:nvSpPr>
        <p:spPr>
          <a:xfrm>
            <a:off x="3678227" y="2268000"/>
            <a:ext cx="16145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CH" sz="1200" b="1" u="sng" dirty="0">
                <a:latin typeface="Arial" panose="020B0604020202020204" pitchFamily="34" charset="0"/>
                <a:cs typeface="Arial" panose="020B0604020202020204" pitchFamily="34" charset="0"/>
              </a:rPr>
              <a:t>1 Paar hinten unten</a:t>
            </a:r>
            <a:endParaRPr lang="de-CH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96C219A-E36F-4B2A-8B07-E41A033D3F1C}"/>
              </a:ext>
            </a:extLst>
          </p:cNvPr>
          <p:cNvSpPr/>
          <p:nvPr/>
        </p:nvSpPr>
        <p:spPr>
          <a:xfrm>
            <a:off x="6541408" y="2085119"/>
            <a:ext cx="12795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CH" sz="1200" b="1" u="sng" dirty="0">
                <a:latin typeface="Arial" panose="020B0604020202020204" pitchFamily="34" charset="0"/>
                <a:cs typeface="Arial" panose="020B0604020202020204" pitchFamily="34" charset="0"/>
              </a:rPr>
              <a:t>2 Paare hinten </a:t>
            </a:r>
            <a:br>
              <a:rPr lang="de-CH" sz="1200" b="1" u="sng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1200" b="1" u="sng" dirty="0">
                <a:latin typeface="Arial" panose="020B0604020202020204" pitchFamily="34" charset="0"/>
                <a:cs typeface="Arial" panose="020B0604020202020204" pitchFamily="34" charset="0"/>
              </a:rPr>
              <a:t>unten &amp; oben</a:t>
            </a:r>
            <a:endParaRPr lang="de-CH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13798E38-A316-4C55-9B81-D1714D04EEA0}"/>
              </a:ext>
            </a:extLst>
          </p:cNvPr>
          <p:cNvSpPr/>
          <p:nvPr/>
        </p:nvSpPr>
        <p:spPr>
          <a:xfrm>
            <a:off x="2528192" y="2890580"/>
            <a:ext cx="11929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CH" sz="1200" b="1" u="sng" dirty="0">
                <a:latin typeface="Arial" panose="020B0604020202020204" pitchFamily="34" charset="0"/>
                <a:cs typeface="Arial" panose="020B0604020202020204" pitchFamily="34" charset="0"/>
              </a:rPr>
              <a:t>4 Paare unten</a:t>
            </a:r>
            <a:endParaRPr lang="de-CH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6D5C74D7-5F7A-4724-8FE7-6A5C42B56EC2}"/>
              </a:ext>
            </a:extLst>
          </p:cNvPr>
          <p:cNvSpPr/>
          <p:nvPr/>
        </p:nvSpPr>
        <p:spPr>
          <a:xfrm>
            <a:off x="5013970" y="2797492"/>
            <a:ext cx="1515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CH" sz="1200" b="1" u="sng" dirty="0">
                <a:latin typeface="Arial" panose="020B0604020202020204" pitchFamily="34" charset="0"/>
                <a:cs typeface="Arial" panose="020B0604020202020204" pitchFamily="34" charset="0"/>
              </a:rPr>
              <a:t>5 Paare, 4 unten </a:t>
            </a:r>
            <a:br>
              <a:rPr lang="de-CH" sz="1200" b="1" u="sng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1200" b="1" u="sng" dirty="0">
                <a:latin typeface="Arial" panose="020B0604020202020204" pitchFamily="34" charset="0"/>
                <a:cs typeface="Arial" panose="020B0604020202020204" pitchFamily="34" charset="0"/>
              </a:rPr>
              <a:t>und 1 hinten oben</a:t>
            </a:r>
            <a:endParaRPr lang="de-CH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C1762110-18E2-4788-94FC-06D8BBD3DA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88360" y="4252137"/>
            <a:ext cx="4959357" cy="7645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334109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TextShape 1"/>
          <p:cNvSpPr txBox="1"/>
          <p:nvPr/>
        </p:nvSpPr>
        <p:spPr>
          <a:xfrm>
            <a:off x="5997240" y="16848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4. April 2017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2" name="TextShape 3"/>
          <p:cNvSpPr txBox="1"/>
          <p:nvPr/>
        </p:nvSpPr>
        <p:spPr>
          <a:xfrm>
            <a:off x="4649040" y="168480"/>
            <a:ext cx="1331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4A73C0D8-03EA-4E47-8CAD-49C16C0E6650}" type="slidenum">
              <a:rPr lang="en-US" sz="1200" b="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27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3" name="Custom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4" name="CustomShape 5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5" name="CustomShape 6"/>
          <p:cNvSpPr/>
          <p:nvPr/>
        </p:nvSpPr>
        <p:spPr>
          <a:xfrm>
            <a:off x="460440" y="16020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6" name="CustomShape 7"/>
          <p:cNvSpPr/>
          <p:nvPr/>
        </p:nvSpPr>
        <p:spPr>
          <a:xfrm>
            <a:off x="612720" y="31284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7" name="CustomShape 8"/>
          <p:cNvSpPr/>
          <p:nvPr/>
        </p:nvSpPr>
        <p:spPr>
          <a:xfrm>
            <a:off x="765000" y="46512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8" name="CustomShape 9"/>
          <p:cNvSpPr/>
          <p:nvPr/>
        </p:nvSpPr>
        <p:spPr>
          <a:xfrm>
            <a:off x="917640" y="61740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9" name="CustomShape 10"/>
          <p:cNvSpPr/>
          <p:nvPr/>
        </p:nvSpPr>
        <p:spPr>
          <a:xfrm>
            <a:off x="1069920" y="77004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43493" y="1396010"/>
            <a:ext cx="7443282" cy="3404589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de-CH" sz="1800" b="1" dirty="0"/>
              <a:t>Ecken orientieren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sz="1800" dirty="0"/>
              <a:t>Nun sollte der Würfel ungefähr wie folgt aus- </a:t>
            </a:r>
            <a:br>
              <a:rPr lang="de-CH" sz="1800" dirty="0"/>
            </a:br>
            <a:r>
              <a:rPr lang="de-CH" sz="1800" dirty="0"/>
              <a:t>sehen: Alle 8 Ecken sind korrekt orientiert </a:t>
            </a:r>
            <a:br>
              <a:rPr lang="de-CH" sz="1800" dirty="0"/>
            </a:br>
            <a:r>
              <a:rPr lang="de-CH" sz="1800" dirty="0"/>
              <a:t>(die Farben müssen nicht mit dem Bildchen </a:t>
            </a:r>
            <a:br>
              <a:rPr lang="de-CH" sz="1800" dirty="0"/>
            </a:br>
            <a:r>
              <a:rPr lang="de-CH" sz="1800" dirty="0"/>
              <a:t>übereinstimmen)</a:t>
            </a:r>
            <a:br>
              <a:rPr lang="de-CH" sz="1800" dirty="0"/>
            </a:br>
            <a:endParaRPr lang="de-CH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de-CH" sz="1800" dirty="0"/>
              <a:t>Im nächsten Schritt werden alle </a:t>
            </a:r>
            <a:r>
              <a:rPr lang="de-CH" sz="1800" b="1" dirty="0"/>
              <a:t>bis auf eine Kante </a:t>
            </a:r>
            <a:r>
              <a:rPr lang="de-CH" sz="1800" dirty="0"/>
              <a:t>der unteren Ebene korrekt orientiert</a:t>
            </a:r>
          </a:p>
        </p:txBody>
      </p:sp>
      <p:sp>
        <p:nvSpPr>
          <p:cNvPr id="21" name="TextShape 11">
            <a:extLst>
              <a:ext uri="{FF2B5EF4-FFF2-40B4-BE49-F238E27FC236}">
                <a16:creationId xmlns:a16="http://schemas.microsoft.com/office/drawing/2014/main" id="{BFCD1383-6EFD-4815-8EDB-8B650563A599}"/>
              </a:ext>
            </a:extLst>
          </p:cNvPr>
          <p:cNvSpPr txBox="1"/>
          <p:nvPr/>
        </p:nvSpPr>
        <p:spPr>
          <a:xfrm>
            <a:off x="1005840" y="731520"/>
            <a:ext cx="7024320" cy="567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94C600"/>
                </a:solidFill>
                <a:uFill>
                  <a:solidFill>
                    <a:srgbClr val="FFFFFF"/>
                  </a:solidFill>
                </a:uFill>
              </a:rPr>
              <a:t>Hands on "Corners First" </a:t>
            </a:r>
            <a:r>
              <a:rPr lang="en-US" sz="2800" spc="-1" dirty="0" err="1">
                <a:solidFill>
                  <a:srgbClr val="94C600"/>
                </a:solidFill>
                <a:uFill>
                  <a:solidFill>
                    <a:srgbClr val="FFFFFF"/>
                  </a:solidFill>
                </a:uFill>
              </a:rPr>
              <a:t>Methode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6612B7BE-4924-4188-9359-333D9ACF5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914" y="1489271"/>
            <a:ext cx="1333686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8645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TextShape 1"/>
          <p:cNvSpPr txBox="1"/>
          <p:nvPr/>
        </p:nvSpPr>
        <p:spPr>
          <a:xfrm>
            <a:off x="5997240" y="16848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4. April 2017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2" name="TextShape 3"/>
          <p:cNvSpPr txBox="1"/>
          <p:nvPr/>
        </p:nvSpPr>
        <p:spPr>
          <a:xfrm>
            <a:off x="4649040" y="168480"/>
            <a:ext cx="1331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4A73C0D8-03EA-4E47-8CAD-49C16C0E6650}" type="slidenum">
              <a:rPr lang="en-US" sz="1200" b="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28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3" name="Custom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4" name="CustomShape 5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5" name="CustomShape 6"/>
          <p:cNvSpPr/>
          <p:nvPr/>
        </p:nvSpPr>
        <p:spPr>
          <a:xfrm>
            <a:off x="460440" y="16020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6" name="CustomShape 7"/>
          <p:cNvSpPr/>
          <p:nvPr/>
        </p:nvSpPr>
        <p:spPr>
          <a:xfrm>
            <a:off x="612720" y="31284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7" name="CustomShape 8"/>
          <p:cNvSpPr/>
          <p:nvPr/>
        </p:nvSpPr>
        <p:spPr>
          <a:xfrm>
            <a:off x="765000" y="46512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8" name="CustomShape 9"/>
          <p:cNvSpPr/>
          <p:nvPr/>
        </p:nvSpPr>
        <p:spPr>
          <a:xfrm>
            <a:off x="917640" y="61740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9" name="CustomShape 10"/>
          <p:cNvSpPr/>
          <p:nvPr/>
        </p:nvSpPr>
        <p:spPr>
          <a:xfrm>
            <a:off x="1069920" y="77004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43493" y="1396010"/>
            <a:ext cx="7443282" cy="3404589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de-CH" sz="1800" b="1" dirty="0"/>
              <a:t>Kanten der D-Ebene orientieren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sz="1800" dirty="0"/>
              <a:t>Um die </a:t>
            </a:r>
            <a:r>
              <a:rPr lang="de-CH" sz="1800" b="1" dirty="0"/>
              <a:t>3</a:t>
            </a:r>
            <a:r>
              <a:rPr lang="de-CH" sz="1800" dirty="0"/>
              <a:t> Kantenteilchen der D(own)-Ebene zu </a:t>
            </a:r>
            <a:r>
              <a:rPr lang="de-CH" sz="1800" b="1" dirty="0"/>
              <a:t>orientieren</a:t>
            </a:r>
            <a:r>
              <a:rPr lang="de-CH" sz="1800" dirty="0"/>
              <a:t>, sind </a:t>
            </a:r>
            <a:r>
              <a:rPr lang="de-CH" sz="1800" b="1" dirty="0"/>
              <a:t>folgende Zugfolgen hilfreich</a:t>
            </a:r>
            <a:r>
              <a:rPr lang="de-CH" sz="1800" dirty="0"/>
              <a:t>:</a:t>
            </a:r>
          </a:p>
        </p:txBody>
      </p:sp>
      <p:sp>
        <p:nvSpPr>
          <p:cNvPr id="21" name="TextShape 11">
            <a:extLst>
              <a:ext uri="{FF2B5EF4-FFF2-40B4-BE49-F238E27FC236}">
                <a16:creationId xmlns:a16="http://schemas.microsoft.com/office/drawing/2014/main" id="{BFCD1383-6EFD-4815-8EDB-8B650563A599}"/>
              </a:ext>
            </a:extLst>
          </p:cNvPr>
          <p:cNvSpPr txBox="1"/>
          <p:nvPr/>
        </p:nvSpPr>
        <p:spPr>
          <a:xfrm>
            <a:off x="1005840" y="731520"/>
            <a:ext cx="7024320" cy="567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94C600"/>
                </a:solidFill>
                <a:uFill>
                  <a:solidFill>
                    <a:srgbClr val="FFFFFF"/>
                  </a:solidFill>
                </a:uFill>
              </a:rPr>
              <a:t>Hands on "Corners First" </a:t>
            </a:r>
            <a:r>
              <a:rPr lang="en-US" sz="2800" spc="-1" dirty="0" err="1">
                <a:solidFill>
                  <a:srgbClr val="94C600"/>
                </a:solidFill>
                <a:uFill>
                  <a:solidFill>
                    <a:srgbClr val="FFFFFF"/>
                  </a:solidFill>
                </a:uFill>
              </a:rPr>
              <a:t>Methode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E30E6A6-092C-41B3-81D8-F90E5D43C2E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482" y="2545000"/>
            <a:ext cx="1042853" cy="782140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9146980D-4AA0-4912-876A-277B05DE85E1}"/>
              </a:ext>
            </a:extLst>
          </p:cNvPr>
          <p:cNvSpPr/>
          <p:nvPr/>
        </p:nvSpPr>
        <p:spPr>
          <a:xfrm>
            <a:off x="1724848" y="3312000"/>
            <a:ext cx="6078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CH" sz="1200" b="1" dirty="0">
                <a:latin typeface="Arial" panose="020B0604020202020204" pitchFamily="34" charset="0"/>
                <a:cs typeface="Arial" panose="020B0604020202020204" pitchFamily="34" charset="0"/>
              </a:rPr>
              <a:t>F' E F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3EF07E5-8C20-4F70-B2BD-3E041E55CDA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339" y="2571751"/>
            <a:ext cx="1007186" cy="755390"/>
          </a:xfrm>
          <a:prstGeom prst="rect">
            <a:avLst/>
          </a:prstGeom>
        </p:spPr>
      </p:pic>
      <p:sp>
        <p:nvSpPr>
          <p:cNvPr id="24" name="Rechteck 23">
            <a:extLst>
              <a:ext uri="{FF2B5EF4-FFF2-40B4-BE49-F238E27FC236}">
                <a16:creationId xmlns:a16="http://schemas.microsoft.com/office/drawing/2014/main" id="{B192EC59-7833-47EC-BCA0-9490F436D64B}"/>
              </a:ext>
            </a:extLst>
          </p:cNvPr>
          <p:cNvSpPr/>
          <p:nvPr/>
        </p:nvSpPr>
        <p:spPr>
          <a:xfrm>
            <a:off x="4075523" y="3312000"/>
            <a:ext cx="6928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CH" sz="1200" b="1" dirty="0">
                <a:latin typeface="Arial" panose="020B0604020202020204" pitchFamily="34" charset="0"/>
                <a:cs typeface="Arial" panose="020B0604020202020204" pitchFamily="34" charset="0"/>
              </a:rPr>
              <a:t>F E2 F'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D0DE180-F0DC-490E-8C9B-D42AC96CD8AD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802" y="2545001"/>
            <a:ext cx="1042853" cy="782140"/>
          </a:xfrm>
          <a:prstGeom prst="rect">
            <a:avLst/>
          </a:prstGeom>
        </p:spPr>
      </p:pic>
      <p:sp>
        <p:nvSpPr>
          <p:cNvPr id="27" name="Rechteck 26">
            <a:extLst>
              <a:ext uri="{FF2B5EF4-FFF2-40B4-BE49-F238E27FC236}">
                <a16:creationId xmlns:a16="http://schemas.microsoft.com/office/drawing/2014/main" id="{DEA2581E-C782-4F58-B0F9-38957321FA1A}"/>
              </a:ext>
            </a:extLst>
          </p:cNvPr>
          <p:cNvSpPr/>
          <p:nvPr/>
        </p:nvSpPr>
        <p:spPr>
          <a:xfrm>
            <a:off x="6492658" y="3325900"/>
            <a:ext cx="6511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CH" sz="1200" b="1" dirty="0">
                <a:latin typeface="Arial" panose="020B0604020202020204" pitchFamily="34" charset="0"/>
                <a:cs typeface="Arial" panose="020B0604020202020204" pitchFamily="34" charset="0"/>
              </a:rPr>
              <a:t> F E F'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E498E0FD-FDD1-4FB0-8423-C5E8C283A8DC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985" y="3176026"/>
            <a:ext cx="1042853" cy="782140"/>
          </a:xfrm>
          <a:prstGeom prst="rect">
            <a:avLst/>
          </a:prstGeom>
        </p:spPr>
      </p:pic>
      <p:sp>
        <p:nvSpPr>
          <p:cNvPr id="30" name="Rechteck 29">
            <a:extLst>
              <a:ext uri="{FF2B5EF4-FFF2-40B4-BE49-F238E27FC236}">
                <a16:creationId xmlns:a16="http://schemas.microsoft.com/office/drawing/2014/main" id="{D92B99A8-F84C-4EF5-B500-76DF445531EF}"/>
              </a:ext>
            </a:extLst>
          </p:cNvPr>
          <p:cNvSpPr/>
          <p:nvPr/>
        </p:nvSpPr>
        <p:spPr>
          <a:xfrm>
            <a:off x="2675144" y="3935948"/>
            <a:ext cx="9685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CH" sz="1200" b="1" dirty="0">
                <a:latin typeface="Arial" panose="020B0604020202020204" pitchFamily="34" charset="0"/>
                <a:cs typeface="Arial" panose="020B0604020202020204" pitchFamily="34" charset="0"/>
              </a:rPr>
              <a:t>F E' F2 E F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33C4A492-4F7E-4AA8-9182-F11D7D82B6B0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297" y="3176027"/>
            <a:ext cx="1007186" cy="755390"/>
          </a:xfrm>
          <a:prstGeom prst="rect">
            <a:avLst/>
          </a:prstGeom>
        </p:spPr>
      </p:pic>
      <p:sp>
        <p:nvSpPr>
          <p:cNvPr id="33" name="Rechteck 32">
            <a:extLst>
              <a:ext uri="{FF2B5EF4-FFF2-40B4-BE49-F238E27FC236}">
                <a16:creationId xmlns:a16="http://schemas.microsoft.com/office/drawing/2014/main" id="{8B35352E-C9AC-44D4-8AF6-66371764B575}"/>
              </a:ext>
            </a:extLst>
          </p:cNvPr>
          <p:cNvSpPr/>
          <p:nvPr/>
        </p:nvSpPr>
        <p:spPr>
          <a:xfrm>
            <a:off x="5004209" y="3935948"/>
            <a:ext cx="11432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CH" sz="1200" b="1" dirty="0">
                <a:latin typeface="Arial" panose="020B0604020202020204" pitchFamily="34" charset="0"/>
                <a:cs typeface="Arial" panose="020B0604020202020204" pitchFamily="34" charset="0"/>
              </a:rPr>
              <a:t>F' E' F2 E2 F'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89B39434-E371-4B71-8274-8BB22F61D1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01608" y="4229621"/>
            <a:ext cx="4665024" cy="7821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294682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TextShape 1"/>
          <p:cNvSpPr txBox="1"/>
          <p:nvPr/>
        </p:nvSpPr>
        <p:spPr>
          <a:xfrm>
            <a:off x="5997240" y="16848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4. April 2017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2" name="TextShape 3"/>
          <p:cNvSpPr txBox="1"/>
          <p:nvPr/>
        </p:nvSpPr>
        <p:spPr>
          <a:xfrm>
            <a:off x="4649040" y="168480"/>
            <a:ext cx="1331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4A73C0D8-03EA-4E47-8CAD-49C16C0E6650}" type="slidenum">
              <a:rPr lang="en-US" sz="1200" b="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29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3" name="Custom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4" name="CustomShape 5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5" name="CustomShape 6"/>
          <p:cNvSpPr/>
          <p:nvPr/>
        </p:nvSpPr>
        <p:spPr>
          <a:xfrm>
            <a:off x="460440" y="16020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6" name="CustomShape 7"/>
          <p:cNvSpPr/>
          <p:nvPr/>
        </p:nvSpPr>
        <p:spPr>
          <a:xfrm>
            <a:off x="612720" y="31284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7" name="CustomShape 8"/>
          <p:cNvSpPr/>
          <p:nvPr/>
        </p:nvSpPr>
        <p:spPr>
          <a:xfrm>
            <a:off x="765000" y="46512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8" name="CustomShape 9"/>
          <p:cNvSpPr/>
          <p:nvPr/>
        </p:nvSpPr>
        <p:spPr>
          <a:xfrm>
            <a:off x="917640" y="61740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9" name="CustomShape 10"/>
          <p:cNvSpPr/>
          <p:nvPr/>
        </p:nvSpPr>
        <p:spPr>
          <a:xfrm>
            <a:off x="1069920" y="77004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43493" y="1396010"/>
            <a:ext cx="7443282" cy="3404589"/>
          </a:xfrm>
        </p:spPr>
        <p:txBody>
          <a:bodyPr>
            <a:normAutofit fontScale="92500" lnSpcReduction="10000"/>
          </a:bodyPr>
          <a:lstStyle/>
          <a:p>
            <a:pPr marL="68580" indent="0">
              <a:buNone/>
            </a:pPr>
            <a:r>
              <a:rPr lang="de-CH" sz="1800" b="1" dirty="0"/>
              <a:t>Kanten der D-Ebene orientieren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sz="1800" dirty="0"/>
              <a:t>Nun sollte der Würfel ungefähr wie folgt aus- </a:t>
            </a:r>
            <a:br>
              <a:rPr lang="de-CH" sz="1800" dirty="0"/>
            </a:br>
            <a:r>
              <a:rPr lang="de-CH" sz="1800" dirty="0"/>
              <a:t>sehen: Jetzt sind in der D(own)-Ebene alle </a:t>
            </a:r>
            <a:br>
              <a:rPr lang="de-CH" sz="1800" dirty="0"/>
            </a:br>
            <a:r>
              <a:rPr lang="de-CH" sz="1800" dirty="0"/>
              <a:t>Kanten </a:t>
            </a:r>
            <a:r>
              <a:rPr lang="de-CH" sz="1800" b="1" dirty="0"/>
              <a:t>bis auf eine </a:t>
            </a:r>
            <a:r>
              <a:rPr lang="de-CH" sz="1800" dirty="0"/>
              <a:t>korrekt orientiert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sz="1800" dirty="0"/>
              <a:t>Wir drehen nun die bearbeitete Seite nach unten, und orientieren mit denselben Zugfolgen von vorhin </a:t>
            </a:r>
            <a:r>
              <a:rPr lang="de-CH" sz="1800" b="1" dirty="0"/>
              <a:t>alle 4 Kanten </a:t>
            </a:r>
            <a:r>
              <a:rPr lang="de-CH" sz="1800" dirty="0"/>
              <a:t>der neuen D(own)-Ebene.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sz="1800" dirty="0">
                <a:highlight>
                  <a:srgbClr val="FFFF00"/>
                </a:highlight>
              </a:rPr>
              <a:t>Diesmal müssen wir bei jeder Zugfolge zusätzlich beachten, dass die </a:t>
            </a:r>
            <a:r>
              <a:rPr lang="de-CH" sz="1800" b="1" dirty="0">
                <a:highlight>
                  <a:srgbClr val="FFFF00"/>
                </a:highlight>
              </a:rPr>
              <a:t>Lücke (grau) </a:t>
            </a:r>
            <a:r>
              <a:rPr lang="de-CH" sz="1800" dirty="0">
                <a:highlight>
                  <a:srgbClr val="FFFF00"/>
                </a:highlight>
              </a:rPr>
              <a:t>– d.h. die ungelöste Kante der U-Ebene – </a:t>
            </a:r>
            <a:r>
              <a:rPr lang="de-CH" sz="1800" b="1" dirty="0">
                <a:highlight>
                  <a:srgbClr val="FFFF00"/>
                </a:highlight>
              </a:rPr>
              <a:t>immer gegenüber der zu lösenden Kante </a:t>
            </a:r>
            <a:r>
              <a:rPr lang="de-CH" sz="1800" dirty="0">
                <a:highlight>
                  <a:srgbClr val="FFFF00"/>
                </a:highlight>
              </a:rPr>
              <a:t>zu liegen kommt</a:t>
            </a:r>
          </a:p>
          <a:p>
            <a:pPr marL="68580" indent="0">
              <a:buNone/>
            </a:pPr>
            <a:br>
              <a:rPr lang="de-CH" sz="1800" dirty="0"/>
            </a:br>
            <a:endParaRPr lang="de-CH" sz="1800" dirty="0"/>
          </a:p>
          <a:p>
            <a:pPr>
              <a:buFont typeface="Wingdings" panose="05000000000000000000" pitchFamily="2" charset="2"/>
              <a:buChar char="§"/>
            </a:pPr>
            <a:endParaRPr lang="de-CH" sz="1800" dirty="0"/>
          </a:p>
        </p:txBody>
      </p:sp>
      <p:sp>
        <p:nvSpPr>
          <p:cNvPr id="21" name="TextShape 11">
            <a:extLst>
              <a:ext uri="{FF2B5EF4-FFF2-40B4-BE49-F238E27FC236}">
                <a16:creationId xmlns:a16="http://schemas.microsoft.com/office/drawing/2014/main" id="{BFCD1383-6EFD-4815-8EDB-8B650563A599}"/>
              </a:ext>
            </a:extLst>
          </p:cNvPr>
          <p:cNvSpPr txBox="1"/>
          <p:nvPr/>
        </p:nvSpPr>
        <p:spPr>
          <a:xfrm>
            <a:off x="1005840" y="731520"/>
            <a:ext cx="7024320" cy="567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94C600"/>
                </a:solidFill>
                <a:uFill>
                  <a:solidFill>
                    <a:srgbClr val="FFFFFF"/>
                  </a:solidFill>
                </a:uFill>
              </a:rPr>
              <a:t>Hands on "Corners First" </a:t>
            </a:r>
            <a:r>
              <a:rPr lang="en-US" sz="2800" spc="-1" dirty="0" err="1">
                <a:solidFill>
                  <a:srgbClr val="94C600"/>
                </a:solidFill>
                <a:uFill>
                  <a:solidFill>
                    <a:srgbClr val="FFFFFF"/>
                  </a:solidFill>
                </a:uFill>
              </a:rPr>
              <a:t>Methode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C3593100-E49E-443E-B320-4CAB89D03D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914" y="1131465"/>
            <a:ext cx="1333686" cy="133368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B88AF36-F03C-4316-A24C-CD9E7CBAAFD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072" y="4025016"/>
            <a:ext cx="1031902" cy="773927"/>
          </a:xfrm>
          <a:prstGeom prst="rect">
            <a:avLst/>
          </a:prstGeom>
        </p:spPr>
      </p:pic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98FC0236-FCBD-48C7-86C1-02B6EFC0B699}"/>
              </a:ext>
            </a:extLst>
          </p:cNvPr>
          <p:cNvSpPr/>
          <p:nvPr/>
        </p:nvSpPr>
        <p:spPr>
          <a:xfrm>
            <a:off x="2970149" y="4195343"/>
            <a:ext cx="115947" cy="119314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516501FD-66ED-4982-969B-1D96703CC366}"/>
              </a:ext>
            </a:extLst>
          </p:cNvPr>
          <p:cNvCxnSpPr>
            <a:cxnSpLocks/>
            <a:stCxn id="11" idx="1"/>
            <a:endCxn id="7" idx="3"/>
          </p:cNvCxnSpPr>
          <p:nvPr/>
        </p:nvCxnSpPr>
        <p:spPr>
          <a:xfrm flipH="1">
            <a:off x="3086096" y="4064538"/>
            <a:ext cx="1042584" cy="1904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FA5017DC-4443-44A7-B690-A1FA8CDB02C7}"/>
              </a:ext>
            </a:extLst>
          </p:cNvPr>
          <p:cNvSpPr txBox="1"/>
          <p:nvPr/>
        </p:nvSpPr>
        <p:spPr>
          <a:xfrm>
            <a:off x="4128680" y="3933733"/>
            <a:ext cx="12914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/>
              <a:t>Lücke</a:t>
            </a:r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7CEEA12B-271E-4D36-B61F-998229B018A7}"/>
              </a:ext>
            </a:extLst>
          </p:cNvPr>
          <p:cNvSpPr/>
          <p:nvPr/>
        </p:nvSpPr>
        <p:spPr>
          <a:xfrm>
            <a:off x="2963525" y="4347743"/>
            <a:ext cx="115947" cy="119314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08B2C169-B485-4855-A667-64AE0EDBADD8}"/>
              </a:ext>
            </a:extLst>
          </p:cNvPr>
          <p:cNvCxnSpPr>
            <a:cxnSpLocks/>
          </p:cNvCxnSpPr>
          <p:nvPr/>
        </p:nvCxnSpPr>
        <p:spPr>
          <a:xfrm flipH="1">
            <a:off x="3075414" y="4426431"/>
            <a:ext cx="105326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F05F42AC-9729-4A89-97EB-4EAED4A7D07F}"/>
              </a:ext>
            </a:extLst>
          </p:cNvPr>
          <p:cNvSpPr txBox="1"/>
          <p:nvPr/>
        </p:nvSpPr>
        <p:spPr>
          <a:xfrm>
            <a:off x="4147567" y="4276595"/>
            <a:ext cx="12914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/>
              <a:t>Zu lösende Kante</a:t>
            </a:r>
          </a:p>
        </p:txBody>
      </p:sp>
    </p:spTree>
    <p:extLst>
      <p:ext uri="{BB962C8B-B14F-4D97-AF65-F5344CB8AC3E}">
        <p14:creationId xmlns:p14="http://schemas.microsoft.com/office/powerpoint/2010/main" val="26665791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TextShape 1"/>
          <p:cNvSpPr txBox="1"/>
          <p:nvPr/>
        </p:nvSpPr>
        <p:spPr>
          <a:xfrm>
            <a:off x="5997240" y="16848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4. April 2017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1" name="TextShape 2"/>
          <p:cNvSpPr txBox="1"/>
          <p:nvPr/>
        </p:nvSpPr>
        <p:spPr>
          <a:xfrm>
            <a:off x="4641480" y="4389120"/>
            <a:ext cx="350172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2" name="TextShape 3"/>
          <p:cNvSpPr txBox="1"/>
          <p:nvPr/>
        </p:nvSpPr>
        <p:spPr>
          <a:xfrm>
            <a:off x="4649040" y="168480"/>
            <a:ext cx="1331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4A73C0D8-03EA-4E47-8CAD-49C16C0E6650}" type="slidenum">
              <a:rPr lang="en-US" sz="1200" b="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3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3" name="Custom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4" name="CustomShape 5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5" name="CustomShape 6"/>
          <p:cNvSpPr/>
          <p:nvPr/>
        </p:nvSpPr>
        <p:spPr>
          <a:xfrm>
            <a:off x="460440" y="16020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6" name="CustomShape 7"/>
          <p:cNvSpPr/>
          <p:nvPr/>
        </p:nvSpPr>
        <p:spPr>
          <a:xfrm>
            <a:off x="612720" y="31284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7" name="CustomShape 8"/>
          <p:cNvSpPr/>
          <p:nvPr/>
        </p:nvSpPr>
        <p:spPr>
          <a:xfrm>
            <a:off x="765000" y="46512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8" name="CustomShape 9"/>
          <p:cNvSpPr/>
          <p:nvPr/>
        </p:nvSpPr>
        <p:spPr>
          <a:xfrm>
            <a:off x="917640" y="61740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9" name="CustomShape 10"/>
          <p:cNvSpPr/>
          <p:nvPr/>
        </p:nvSpPr>
        <p:spPr>
          <a:xfrm>
            <a:off x="1069920" y="77004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0" name="TextShape 11"/>
          <p:cNvSpPr txBox="1"/>
          <p:nvPr/>
        </p:nvSpPr>
        <p:spPr>
          <a:xfrm>
            <a:off x="1005840" y="731520"/>
            <a:ext cx="7024320" cy="567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spc="-1" dirty="0" err="1">
                <a:solidFill>
                  <a:srgbClr val="94C600"/>
                </a:solidFill>
                <a:uFill>
                  <a:solidFill>
                    <a:srgbClr val="FFFFFF"/>
                  </a:solidFill>
                </a:uFill>
              </a:rPr>
              <a:t>Wissenswertes</a:t>
            </a:r>
            <a:r>
              <a:rPr lang="en-US" sz="2800" spc="-1" dirty="0">
                <a:solidFill>
                  <a:srgbClr val="94C6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2800" spc="-1" dirty="0" err="1">
                <a:solidFill>
                  <a:srgbClr val="94C600"/>
                </a:solidFill>
                <a:uFill>
                  <a:solidFill>
                    <a:srgbClr val="FFFFFF"/>
                  </a:solidFill>
                </a:uFill>
              </a:rPr>
              <a:t>zum</a:t>
            </a:r>
            <a:r>
              <a:rPr lang="en-US" sz="2800" spc="-1" dirty="0">
                <a:solidFill>
                  <a:srgbClr val="94C600"/>
                </a:solidFill>
                <a:uFill>
                  <a:solidFill>
                    <a:srgbClr val="FFFFFF"/>
                  </a:solidFill>
                </a:uFill>
              </a:rPr>
              <a:t> Rubik's Cube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1043493" y="1396011"/>
                <a:ext cx="6777317" cy="2978461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buFont typeface="Wingdings" charset="2"/>
                  <a:buChar char="§"/>
                </a:pPr>
                <a:r>
                  <a:rPr lang="de-DE" sz="2000" b="1" dirty="0"/>
                  <a:t>Erfinder:</a:t>
                </a:r>
                <a:br>
                  <a:rPr lang="de-DE" sz="2000" dirty="0"/>
                </a:br>
                <a:r>
                  <a:rPr lang="de-DE" sz="2000" dirty="0"/>
                  <a:t>Ernö Rubik, ungarischer Bauingenieur, </a:t>
                </a:r>
                <a:br>
                  <a:rPr lang="de-DE" sz="2000" dirty="0"/>
                </a:br>
                <a:r>
                  <a:rPr lang="de-DE" sz="2000" dirty="0"/>
                  <a:t>hat den Würfel 1974 erfunden</a:t>
                </a:r>
              </a:p>
              <a:p>
                <a:pPr>
                  <a:buFont typeface="Wingdings" charset="2"/>
                  <a:buChar char="§"/>
                </a:pPr>
                <a:r>
                  <a:rPr lang="de-DE" sz="2000" b="1" dirty="0"/>
                  <a:t>Auszeichnung:</a:t>
                </a:r>
                <a:br>
                  <a:rPr lang="de-DE" sz="2000" b="1" dirty="0"/>
                </a:br>
                <a:r>
                  <a:rPr lang="de-DE" sz="2000" dirty="0"/>
                  <a:t>Spiel des Jahres 1980</a:t>
                </a:r>
              </a:p>
              <a:p>
                <a:pPr>
                  <a:buFont typeface="Wingdings" charset="2"/>
                  <a:buChar char="§"/>
                </a:pPr>
                <a:r>
                  <a:rPr lang="de-DE" sz="2000" b="1" dirty="0"/>
                  <a:t>Mögliche Würfelstellungen:</a:t>
                </a:r>
                <a:br>
                  <a:rPr lang="de-DE" sz="2000" b="1" dirty="0"/>
                </a:br>
                <a:r>
                  <a:rPr lang="de-CH" sz="2000" dirty="0"/>
                  <a:t>43'252'003'274'489'856'000 </a:t>
                </a:r>
                <a14:m>
                  <m:oMath xmlns:m="http://schemas.openxmlformats.org/officeDocument/2006/math">
                    <m:r>
                      <a:rPr lang="de-CH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de-CH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</m:t>
                    </m:r>
                    <m:r>
                      <a:rPr lang="de-CH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de-CH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de-CH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de-CH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de-CH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𝟏𝟗</m:t>
                        </m:r>
                      </m:sup>
                    </m:sSup>
                  </m:oMath>
                </a14:m>
                <a:endParaRPr lang="de-DE" sz="2000" b="1" dirty="0">
                  <a:latin typeface="+mj-lt"/>
                </a:endParaRPr>
              </a:p>
              <a:p>
                <a:pPr>
                  <a:buFont typeface="Wingdings" charset="2"/>
                  <a:buChar char="§"/>
                </a:pPr>
                <a:r>
                  <a:rPr lang="de-DE" sz="2000" b="1" dirty="0" err="1"/>
                  <a:t>God's</a:t>
                </a:r>
                <a:r>
                  <a:rPr lang="de-DE" sz="2000" b="1" dirty="0"/>
                  <a:t> </a:t>
                </a:r>
                <a:r>
                  <a:rPr lang="de-DE" sz="2000" b="1" dirty="0" err="1"/>
                  <a:t>Number</a:t>
                </a:r>
                <a:r>
                  <a:rPr lang="de-DE" sz="2000" b="1" dirty="0"/>
                  <a:t>:</a:t>
                </a:r>
                <a:br>
                  <a:rPr lang="de-DE" sz="2000" dirty="0"/>
                </a:br>
                <a:r>
                  <a:rPr lang="de-DE" sz="2000" dirty="0"/>
                  <a:t>Der </a:t>
                </a:r>
                <a:r>
                  <a:rPr lang="de-DE" sz="2000" dirty="0" err="1"/>
                  <a:t>Rubik's</a:t>
                </a:r>
                <a:r>
                  <a:rPr lang="de-DE" sz="2000" dirty="0"/>
                  <a:t> Cube kann (theoretisch) immer</a:t>
                </a:r>
                <a:br>
                  <a:rPr lang="de-DE" sz="2000" dirty="0"/>
                </a:br>
                <a:r>
                  <a:rPr lang="de-DE" sz="2000" dirty="0"/>
                  <a:t>in </a:t>
                </a:r>
                <a:r>
                  <a:rPr lang="de-DE" sz="2000" b="1" dirty="0"/>
                  <a:t>20*</a:t>
                </a:r>
                <a:r>
                  <a:rPr lang="de-DE" sz="2000" dirty="0"/>
                  <a:t> oder weniger Zügen gelöst werden </a:t>
                </a: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493" y="1396011"/>
                <a:ext cx="6777317" cy="2978461"/>
              </a:xfrm>
              <a:blipFill>
                <a:blip r:embed="rId2"/>
                <a:stretch>
                  <a:fillRect t="-204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Bild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6758" y="3143406"/>
            <a:ext cx="1519314" cy="1519314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EB651A48-B315-49A4-8D33-8A2A2E5F25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4731" y="1473702"/>
            <a:ext cx="846802" cy="113018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5D9D0B2C-CD99-4DB7-987C-AC8C11B5CE0C}"/>
              </a:ext>
            </a:extLst>
          </p:cNvPr>
          <p:cNvSpPr txBox="1"/>
          <p:nvPr/>
        </p:nvSpPr>
        <p:spPr>
          <a:xfrm>
            <a:off x="1279350" y="4277690"/>
            <a:ext cx="586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* in HTM = Half Turn </a:t>
            </a:r>
            <a:r>
              <a:rPr lang="de-DE" sz="1200" dirty="0" err="1"/>
              <a:t>Metric</a:t>
            </a:r>
            <a:r>
              <a:rPr lang="de-DE" sz="1200" dirty="0"/>
              <a:t>, 26 in QTM = </a:t>
            </a:r>
            <a:r>
              <a:rPr lang="de-DE" sz="1200" dirty="0" err="1"/>
              <a:t>Quarter</a:t>
            </a:r>
            <a:r>
              <a:rPr lang="de-DE" sz="1200" dirty="0"/>
              <a:t> Turn </a:t>
            </a:r>
            <a:r>
              <a:rPr lang="de-DE" sz="1200" dirty="0" err="1"/>
              <a:t>Metric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61092354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TextShape 1"/>
          <p:cNvSpPr txBox="1"/>
          <p:nvPr/>
        </p:nvSpPr>
        <p:spPr>
          <a:xfrm>
            <a:off x="5997240" y="16848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4. April 2017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2" name="TextShape 3"/>
          <p:cNvSpPr txBox="1"/>
          <p:nvPr/>
        </p:nvSpPr>
        <p:spPr>
          <a:xfrm>
            <a:off x="4649040" y="168480"/>
            <a:ext cx="1331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4A73C0D8-03EA-4E47-8CAD-49C16C0E6650}" type="slidenum">
              <a:rPr lang="en-US" sz="1200" b="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30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3" name="Custom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4" name="CustomShape 5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5" name="CustomShape 6"/>
          <p:cNvSpPr/>
          <p:nvPr/>
        </p:nvSpPr>
        <p:spPr>
          <a:xfrm>
            <a:off x="460440" y="16020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6" name="CustomShape 7"/>
          <p:cNvSpPr/>
          <p:nvPr/>
        </p:nvSpPr>
        <p:spPr>
          <a:xfrm>
            <a:off x="612720" y="31284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7" name="CustomShape 8"/>
          <p:cNvSpPr/>
          <p:nvPr/>
        </p:nvSpPr>
        <p:spPr>
          <a:xfrm>
            <a:off x="765000" y="46512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8" name="CustomShape 9"/>
          <p:cNvSpPr/>
          <p:nvPr/>
        </p:nvSpPr>
        <p:spPr>
          <a:xfrm>
            <a:off x="917640" y="61740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9" name="CustomShape 10"/>
          <p:cNvSpPr/>
          <p:nvPr/>
        </p:nvSpPr>
        <p:spPr>
          <a:xfrm>
            <a:off x="1069920" y="77004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43493" y="1396010"/>
            <a:ext cx="7443282" cy="3404589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de-CH" sz="1800" b="1" dirty="0"/>
              <a:t>Kanten der D-Ebene orientieren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sz="1800" dirty="0"/>
              <a:t>Um die </a:t>
            </a:r>
            <a:r>
              <a:rPr lang="de-CH" sz="1800" b="1" dirty="0"/>
              <a:t>4</a:t>
            </a:r>
            <a:r>
              <a:rPr lang="de-CH" sz="1800" dirty="0"/>
              <a:t> Kantenteilchen der "neuen" D(own)-Ebene zu </a:t>
            </a:r>
            <a:r>
              <a:rPr lang="de-CH" sz="1800" b="1" dirty="0"/>
              <a:t>orientieren</a:t>
            </a:r>
            <a:r>
              <a:rPr lang="de-CH" sz="1800" dirty="0"/>
              <a:t>, nutzen wir dieselben Zugfolgen wie zuvor:</a:t>
            </a:r>
          </a:p>
        </p:txBody>
      </p:sp>
      <p:sp>
        <p:nvSpPr>
          <p:cNvPr id="21" name="TextShape 11">
            <a:extLst>
              <a:ext uri="{FF2B5EF4-FFF2-40B4-BE49-F238E27FC236}">
                <a16:creationId xmlns:a16="http://schemas.microsoft.com/office/drawing/2014/main" id="{BFCD1383-6EFD-4815-8EDB-8B650563A599}"/>
              </a:ext>
            </a:extLst>
          </p:cNvPr>
          <p:cNvSpPr txBox="1"/>
          <p:nvPr/>
        </p:nvSpPr>
        <p:spPr>
          <a:xfrm>
            <a:off x="1005840" y="731520"/>
            <a:ext cx="7024320" cy="567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94C600"/>
                </a:solidFill>
                <a:uFill>
                  <a:solidFill>
                    <a:srgbClr val="FFFFFF"/>
                  </a:solidFill>
                </a:uFill>
              </a:rPr>
              <a:t>Hands on "Corners First" </a:t>
            </a:r>
            <a:r>
              <a:rPr lang="en-US" sz="2800" spc="-1" dirty="0" err="1">
                <a:solidFill>
                  <a:srgbClr val="94C600"/>
                </a:solidFill>
                <a:uFill>
                  <a:solidFill>
                    <a:srgbClr val="FFFFFF"/>
                  </a:solidFill>
                </a:uFill>
              </a:rPr>
              <a:t>Methode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E30E6A6-092C-41B3-81D8-F90E5D43C2E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482" y="2545000"/>
            <a:ext cx="1042853" cy="782140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9146980D-4AA0-4912-876A-277B05DE85E1}"/>
              </a:ext>
            </a:extLst>
          </p:cNvPr>
          <p:cNvSpPr/>
          <p:nvPr/>
        </p:nvSpPr>
        <p:spPr>
          <a:xfrm>
            <a:off x="1724848" y="3312000"/>
            <a:ext cx="6078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CH" sz="1200" b="1" dirty="0">
                <a:latin typeface="Arial" panose="020B0604020202020204" pitchFamily="34" charset="0"/>
                <a:cs typeface="Arial" panose="020B0604020202020204" pitchFamily="34" charset="0"/>
              </a:rPr>
              <a:t>F' E F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3EF07E5-8C20-4F70-B2BD-3E041E55CDA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339" y="2571751"/>
            <a:ext cx="1007186" cy="755390"/>
          </a:xfrm>
          <a:prstGeom prst="rect">
            <a:avLst/>
          </a:prstGeom>
        </p:spPr>
      </p:pic>
      <p:sp>
        <p:nvSpPr>
          <p:cNvPr id="24" name="Rechteck 23">
            <a:extLst>
              <a:ext uri="{FF2B5EF4-FFF2-40B4-BE49-F238E27FC236}">
                <a16:creationId xmlns:a16="http://schemas.microsoft.com/office/drawing/2014/main" id="{B192EC59-7833-47EC-BCA0-9490F436D64B}"/>
              </a:ext>
            </a:extLst>
          </p:cNvPr>
          <p:cNvSpPr/>
          <p:nvPr/>
        </p:nvSpPr>
        <p:spPr>
          <a:xfrm>
            <a:off x="4075523" y="3312000"/>
            <a:ext cx="6928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CH" sz="1200" b="1" dirty="0">
                <a:latin typeface="Arial" panose="020B0604020202020204" pitchFamily="34" charset="0"/>
                <a:cs typeface="Arial" panose="020B0604020202020204" pitchFamily="34" charset="0"/>
              </a:rPr>
              <a:t>F E2 F'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D0DE180-F0DC-490E-8C9B-D42AC96CD8AD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802" y="2545001"/>
            <a:ext cx="1042853" cy="782140"/>
          </a:xfrm>
          <a:prstGeom prst="rect">
            <a:avLst/>
          </a:prstGeom>
        </p:spPr>
      </p:pic>
      <p:sp>
        <p:nvSpPr>
          <p:cNvPr id="27" name="Rechteck 26">
            <a:extLst>
              <a:ext uri="{FF2B5EF4-FFF2-40B4-BE49-F238E27FC236}">
                <a16:creationId xmlns:a16="http://schemas.microsoft.com/office/drawing/2014/main" id="{DEA2581E-C782-4F58-B0F9-38957321FA1A}"/>
              </a:ext>
            </a:extLst>
          </p:cNvPr>
          <p:cNvSpPr/>
          <p:nvPr/>
        </p:nvSpPr>
        <p:spPr>
          <a:xfrm>
            <a:off x="6492658" y="3325900"/>
            <a:ext cx="6511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CH" sz="1200" b="1" dirty="0">
                <a:latin typeface="Arial" panose="020B0604020202020204" pitchFamily="34" charset="0"/>
                <a:cs typeface="Arial" panose="020B0604020202020204" pitchFamily="34" charset="0"/>
              </a:rPr>
              <a:t> F E F'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E498E0FD-FDD1-4FB0-8423-C5E8C283A8DC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985" y="3176026"/>
            <a:ext cx="1042853" cy="782140"/>
          </a:xfrm>
          <a:prstGeom prst="rect">
            <a:avLst/>
          </a:prstGeom>
        </p:spPr>
      </p:pic>
      <p:sp>
        <p:nvSpPr>
          <p:cNvPr id="30" name="Rechteck 29">
            <a:extLst>
              <a:ext uri="{FF2B5EF4-FFF2-40B4-BE49-F238E27FC236}">
                <a16:creationId xmlns:a16="http://schemas.microsoft.com/office/drawing/2014/main" id="{D92B99A8-F84C-4EF5-B500-76DF445531EF}"/>
              </a:ext>
            </a:extLst>
          </p:cNvPr>
          <p:cNvSpPr/>
          <p:nvPr/>
        </p:nvSpPr>
        <p:spPr>
          <a:xfrm>
            <a:off x="2675144" y="3935948"/>
            <a:ext cx="9685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CH" sz="1200" b="1" dirty="0">
                <a:latin typeface="Arial" panose="020B0604020202020204" pitchFamily="34" charset="0"/>
                <a:cs typeface="Arial" panose="020B0604020202020204" pitchFamily="34" charset="0"/>
              </a:rPr>
              <a:t>F E' F2 E F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33C4A492-4F7E-4AA8-9182-F11D7D82B6B0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297" y="3176027"/>
            <a:ext cx="1007186" cy="755390"/>
          </a:xfrm>
          <a:prstGeom prst="rect">
            <a:avLst/>
          </a:prstGeom>
        </p:spPr>
      </p:pic>
      <p:sp>
        <p:nvSpPr>
          <p:cNvPr id="33" name="Rechteck 32">
            <a:extLst>
              <a:ext uri="{FF2B5EF4-FFF2-40B4-BE49-F238E27FC236}">
                <a16:creationId xmlns:a16="http://schemas.microsoft.com/office/drawing/2014/main" id="{8B35352E-C9AC-44D4-8AF6-66371764B575}"/>
              </a:ext>
            </a:extLst>
          </p:cNvPr>
          <p:cNvSpPr/>
          <p:nvPr/>
        </p:nvSpPr>
        <p:spPr>
          <a:xfrm>
            <a:off x="5012224" y="3935948"/>
            <a:ext cx="11272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CH" sz="1200" b="1" dirty="0">
                <a:latin typeface="Arial" panose="020B0604020202020204" pitchFamily="34" charset="0"/>
                <a:cs typeface="Arial" panose="020B0604020202020204" pitchFamily="34" charset="0"/>
              </a:rPr>
              <a:t>F' E' F2 E2 F'</a:t>
            </a:r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EA7D4C5E-938C-4A0E-90C7-310C7C3FC6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88360" y="4252137"/>
            <a:ext cx="4959357" cy="7645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65005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TextShape 1"/>
          <p:cNvSpPr txBox="1"/>
          <p:nvPr/>
        </p:nvSpPr>
        <p:spPr>
          <a:xfrm>
            <a:off x="5997240" y="16848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4. April 2017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2" name="TextShape 3"/>
          <p:cNvSpPr txBox="1"/>
          <p:nvPr/>
        </p:nvSpPr>
        <p:spPr>
          <a:xfrm>
            <a:off x="4649040" y="168480"/>
            <a:ext cx="1331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4A73C0D8-03EA-4E47-8CAD-49C16C0E6650}" type="slidenum">
              <a:rPr lang="en-US" sz="1200" b="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31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3" name="Custom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4" name="CustomShape 5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5" name="CustomShape 6"/>
          <p:cNvSpPr/>
          <p:nvPr/>
        </p:nvSpPr>
        <p:spPr>
          <a:xfrm>
            <a:off x="460440" y="16020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6" name="CustomShape 7"/>
          <p:cNvSpPr/>
          <p:nvPr/>
        </p:nvSpPr>
        <p:spPr>
          <a:xfrm>
            <a:off x="612720" y="31284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7" name="CustomShape 8"/>
          <p:cNvSpPr/>
          <p:nvPr/>
        </p:nvSpPr>
        <p:spPr>
          <a:xfrm>
            <a:off x="765000" y="46512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8" name="CustomShape 9"/>
          <p:cNvSpPr/>
          <p:nvPr/>
        </p:nvSpPr>
        <p:spPr>
          <a:xfrm>
            <a:off x="917640" y="61740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9" name="CustomShape 10"/>
          <p:cNvSpPr/>
          <p:nvPr/>
        </p:nvSpPr>
        <p:spPr>
          <a:xfrm>
            <a:off x="1069920" y="77004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43493" y="1396010"/>
            <a:ext cx="7239116" cy="3404589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de-CH" sz="1800" b="1" dirty="0"/>
              <a:t>Letzte Kante der U-Ebene orientieren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sz="1800" dirty="0"/>
              <a:t>Jetzt sind alle Kanten der D/U-Ebene gelöst, bis auf die eine Lücke in der U-Ebene. Es sind folgende 3 Konstellationen möglich, die mit den angegebenen Zugfolgen gelöst werden können:</a:t>
            </a:r>
          </a:p>
          <a:p>
            <a:pPr marL="68580" indent="0">
              <a:buNone/>
            </a:pPr>
            <a:br>
              <a:rPr lang="de-CH" sz="1800" dirty="0"/>
            </a:br>
            <a:endParaRPr lang="de-CH" sz="1800" dirty="0"/>
          </a:p>
          <a:p>
            <a:pPr>
              <a:buFont typeface="Wingdings" panose="05000000000000000000" pitchFamily="2" charset="2"/>
              <a:buChar char="§"/>
            </a:pPr>
            <a:endParaRPr lang="de-CH" sz="1800" dirty="0"/>
          </a:p>
        </p:txBody>
      </p:sp>
      <p:sp>
        <p:nvSpPr>
          <p:cNvPr id="21" name="TextShape 11">
            <a:extLst>
              <a:ext uri="{FF2B5EF4-FFF2-40B4-BE49-F238E27FC236}">
                <a16:creationId xmlns:a16="http://schemas.microsoft.com/office/drawing/2014/main" id="{BFCD1383-6EFD-4815-8EDB-8B650563A599}"/>
              </a:ext>
            </a:extLst>
          </p:cNvPr>
          <p:cNvSpPr txBox="1"/>
          <p:nvPr/>
        </p:nvSpPr>
        <p:spPr>
          <a:xfrm>
            <a:off x="1005840" y="731520"/>
            <a:ext cx="7024320" cy="567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94C600"/>
                </a:solidFill>
                <a:uFill>
                  <a:solidFill>
                    <a:srgbClr val="FFFFFF"/>
                  </a:solidFill>
                </a:uFill>
              </a:rPr>
              <a:t>Hands on "Corners First" </a:t>
            </a:r>
            <a:r>
              <a:rPr lang="en-US" sz="2800" spc="-1" dirty="0" err="1">
                <a:solidFill>
                  <a:srgbClr val="94C600"/>
                </a:solidFill>
                <a:uFill>
                  <a:solidFill>
                    <a:srgbClr val="FFFFFF"/>
                  </a:solidFill>
                </a:uFill>
              </a:rPr>
              <a:t>Methode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83E65643-7E15-4F26-AC7A-24217B899CA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655" y="3098304"/>
            <a:ext cx="1042853" cy="782140"/>
          </a:xfrm>
          <a:prstGeom prst="rect">
            <a:avLst/>
          </a:prstGeom>
        </p:spPr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8F35B122-E530-42FE-BEF9-74045F56A62A}"/>
              </a:ext>
            </a:extLst>
          </p:cNvPr>
          <p:cNvSpPr/>
          <p:nvPr/>
        </p:nvSpPr>
        <p:spPr>
          <a:xfrm>
            <a:off x="1390535" y="3839074"/>
            <a:ext cx="12650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CH" sz="1200" b="1" dirty="0">
                <a:latin typeface="Arial" panose="020B0604020202020204" pitchFamily="34" charset="0"/>
                <a:cs typeface="Arial" panose="020B0604020202020204" pitchFamily="34" charset="0"/>
              </a:rPr>
              <a:t>F E' F E' F E' F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14581A4E-719B-476B-85C9-8D1436C938CA}"/>
              </a:ext>
            </a:extLst>
          </p:cNvPr>
          <p:cNvSpPr/>
          <p:nvPr/>
        </p:nvSpPr>
        <p:spPr>
          <a:xfrm>
            <a:off x="3789387" y="3865303"/>
            <a:ext cx="12650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CH" sz="1200" b="1" dirty="0">
                <a:latin typeface="Arial" panose="020B0604020202020204" pitchFamily="34" charset="0"/>
                <a:cs typeface="Arial" panose="020B0604020202020204" pitchFamily="34" charset="0"/>
              </a:rPr>
              <a:t>F E' F' E F E F'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6D9B2A96-E431-416A-9AE3-E1EFC0DF9C1B}"/>
              </a:ext>
            </a:extLst>
          </p:cNvPr>
          <p:cNvSpPr/>
          <p:nvPr/>
        </p:nvSpPr>
        <p:spPr>
          <a:xfrm>
            <a:off x="6307511" y="3879203"/>
            <a:ext cx="10214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CH" sz="1200" b="1" dirty="0">
                <a:latin typeface="Arial" panose="020B0604020202020204" pitchFamily="34" charset="0"/>
                <a:cs typeface="Arial" panose="020B0604020202020204" pitchFamily="34" charset="0"/>
              </a:rPr>
              <a:t>F E' F2 E' F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44AA690-FBFD-4FC5-A850-23DA3DBA2B1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34" y="3125055"/>
            <a:ext cx="1042853" cy="78214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FA6A8339-A7C3-4CAE-A423-B7A608F8CA9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706" y="3130914"/>
            <a:ext cx="1035041" cy="776281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D4986953-7F4B-4132-9A28-258C17FC0F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8360" y="4252137"/>
            <a:ext cx="4959357" cy="7645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780853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TextShape 1"/>
          <p:cNvSpPr txBox="1"/>
          <p:nvPr/>
        </p:nvSpPr>
        <p:spPr>
          <a:xfrm>
            <a:off x="5997240" y="16848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4. April 2017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2" name="TextShape 3"/>
          <p:cNvSpPr txBox="1"/>
          <p:nvPr/>
        </p:nvSpPr>
        <p:spPr>
          <a:xfrm>
            <a:off x="4649040" y="168480"/>
            <a:ext cx="1331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4A73C0D8-03EA-4E47-8CAD-49C16C0E6650}" type="slidenum">
              <a:rPr lang="en-US" sz="1200" b="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32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3" name="Custom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4" name="CustomShape 5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5" name="CustomShape 6"/>
          <p:cNvSpPr/>
          <p:nvPr/>
        </p:nvSpPr>
        <p:spPr>
          <a:xfrm>
            <a:off x="460440" y="16020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6" name="CustomShape 7"/>
          <p:cNvSpPr/>
          <p:nvPr/>
        </p:nvSpPr>
        <p:spPr>
          <a:xfrm>
            <a:off x="612720" y="31284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7" name="CustomShape 8"/>
          <p:cNvSpPr/>
          <p:nvPr/>
        </p:nvSpPr>
        <p:spPr>
          <a:xfrm>
            <a:off x="765000" y="46512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8" name="CustomShape 9"/>
          <p:cNvSpPr/>
          <p:nvPr/>
        </p:nvSpPr>
        <p:spPr>
          <a:xfrm>
            <a:off x="917640" y="61740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9" name="CustomShape 10"/>
          <p:cNvSpPr/>
          <p:nvPr/>
        </p:nvSpPr>
        <p:spPr>
          <a:xfrm>
            <a:off x="1069920" y="77004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43493" y="1396010"/>
            <a:ext cx="7443282" cy="3404589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de-CH" sz="2000" b="1" dirty="0"/>
              <a:t>Letzte Kante der U-Ebene orientieren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sz="2000" dirty="0"/>
              <a:t>Nun sollte der Würfel ungefähr wie folgt aus- </a:t>
            </a:r>
            <a:br>
              <a:rPr lang="de-CH" sz="2000" dirty="0"/>
            </a:br>
            <a:r>
              <a:rPr lang="de-CH" sz="2000" dirty="0"/>
              <a:t>sehen: Die U/D Ebenen sind komplett gelöst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sz="2000" dirty="0"/>
              <a:t>Im </a:t>
            </a:r>
            <a:r>
              <a:rPr lang="de-CH" sz="2000" b="1" dirty="0"/>
              <a:t>letzten Schritt </a:t>
            </a:r>
            <a:r>
              <a:rPr lang="de-CH" sz="2000" dirty="0"/>
              <a:t>werden nun noch die </a:t>
            </a:r>
            <a:r>
              <a:rPr lang="de-CH" sz="2000" b="1" dirty="0"/>
              <a:t>Kanten </a:t>
            </a:r>
            <a:br>
              <a:rPr lang="de-CH" sz="2000" b="1" dirty="0"/>
            </a:br>
            <a:r>
              <a:rPr lang="de-CH" sz="2000" b="1" dirty="0"/>
              <a:t>der Mittelebene </a:t>
            </a:r>
            <a:r>
              <a:rPr lang="de-CH" sz="2000" dirty="0"/>
              <a:t>zuerst </a:t>
            </a:r>
            <a:r>
              <a:rPr lang="de-CH" sz="2000" b="1" dirty="0"/>
              <a:t>platziert, dann orientiert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sz="2000" dirty="0"/>
              <a:t>Dazu wird der </a:t>
            </a:r>
            <a:r>
              <a:rPr lang="de-CH" sz="2000" b="1" dirty="0"/>
              <a:t>Würfel um 90° gedreht</a:t>
            </a:r>
            <a:r>
              <a:rPr lang="de-CH" sz="2000" dirty="0"/>
              <a:t>, so dass die Mittelebene vertikal verläuft</a:t>
            </a:r>
          </a:p>
        </p:txBody>
      </p:sp>
      <p:sp>
        <p:nvSpPr>
          <p:cNvPr id="21" name="TextShape 11">
            <a:extLst>
              <a:ext uri="{FF2B5EF4-FFF2-40B4-BE49-F238E27FC236}">
                <a16:creationId xmlns:a16="http://schemas.microsoft.com/office/drawing/2014/main" id="{BFCD1383-6EFD-4815-8EDB-8B650563A599}"/>
              </a:ext>
            </a:extLst>
          </p:cNvPr>
          <p:cNvSpPr txBox="1"/>
          <p:nvPr/>
        </p:nvSpPr>
        <p:spPr>
          <a:xfrm>
            <a:off x="1005840" y="731520"/>
            <a:ext cx="7024320" cy="567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94C600"/>
                </a:solidFill>
                <a:uFill>
                  <a:solidFill>
                    <a:srgbClr val="FFFFFF"/>
                  </a:solidFill>
                </a:uFill>
              </a:rPr>
              <a:t>Hands on "Corners First" </a:t>
            </a:r>
            <a:r>
              <a:rPr lang="en-US" sz="2800" spc="-1" dirty="0" err="1">
                <a:solidFill>
                  <a:srgbClr val="94C600"/>
                </a:solidFill>
                <a:uFill>
                  <a:solidFill>
                    <a:srgbClr val="FFFFFF"/>
                  </a:solidFill>
                </a:uFill>
              </a:rPr>
              <a:t>Methode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26DD97A-C353-4284-B5F1-27479B501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920" y="1571485"/>
            <a:ext cx="1333686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9333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TextShape 1"/>
          <p:cNvSpPr txBox="1"/>
          <p:nvPr/>
        </p:nvSpPr>
        <p:spPr>
          <a:xfrm>
            <a:off x="5997240" y="16848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4. April 2017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2" name="TextShape 3"/>
          <p:cNvSpPr txBox="1"/>
          <p:nvPr/>
        </p:nvSpPr>
        <p:spPr>
          <a:xfrm>
            <a:off x="4649040" y="168480"/>
            <a:ext cx="1331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4A73C0D8-03EA-4E47-8CAD-49C16C0E6650}" type="slidenum">
              <a:rPr lang="en-US" sz="1200" b="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33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3" name="Custom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4" name="CustomShape 5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5" name="CustomShape 6"/>
          <p:cNvSpPr/>
          <p:nvPr/>
        </p:nvSpPr>
        <p:spPr>
          <a:xfrm>
            <a:off x="460440" y="16020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6" name="CustomShape 7"/>
          <p:cNvSpPr/>
          <p:nvPr/>
        </p:nvSpPr>
        <p:spPr>
          <a:xfrm>
            <a:off x="612720" y="31284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7" name="CustomShape 8"/>
          <p:cNvSpPr/>
          <p:nvPr/>
        </p:nvSpPr>
        <p:spPr>
          <a:xfrm>
            <a:off x="765000" y="46512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8" name="CustomShape 9"/>
          <p:cNvSpPr/>
          <p:nvPr/>
        </p:nvSpPr>
        <p:spPr>
          <a:xfrm>
            <a:off x="917640" y="61740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9" name="CustomShape 10"/>
          <p:cNvSpPr/>
          <p:nvPr/>
        </p:nvSpPr>
        <p:spPr>
          <a:xfrm>
            <a:off x="1069920" y="77004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43493" y="1396011"/>
            <a:ext cx="7087107" cy="2867070"/>
          </a:xfrm>
        </p:spPr>
        <p:txBody>
          <a:bodyPr>
            <a:noAutofit/>
          </a:bodyPr>
          <a:lstStyle/>
          <a:p>
            <a:pPr marL="68580" indent="0">
              <a:buNone/>
            </a:pPr>
            <a:r>
              <a:rPr lang="de-CH" sz="2000" b="1" dirty="0"/>
              <a:t>Kanten der Mittelebene platzieren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1800" dirty="0"/>
              <a:t>Wir halten den Würfel so, dass </a:t>
            </a:r>
            <a:r>
              <a:rPr lang="de-DE" sz="1800" b="1" dirty="0"/>
              <a:t>L</a:t>
            </a:r>
            <a:r>
              <a:rPr lang="de-DE" sz="1800" dirty="0"/>
              <a:t>(</a:t>
            </a:r>
            <a:r>
              <a:rPr lang="de-DE" sz="1800" dirty="0" err="1"/>
              <a:t>eft</a:t>
            </a:r>
            <a:r>
              <a:rPr lang="de-DE" sz="1800" dirty="0"/>
              <a:t>) in der </a:t>
            </a:r>
            <a:br>
              <a:rPr lang="de-DE" sz="1800" dirty="0"/>
            </a:br>
            <a:r>
              <a:rPr lang="de-DE" sz="1800" b="1" dirty="0"/>
              <a:t>linken</a:t>
            </a:r>
            <a:r>
              <a:rPr lang="de-DE" sz="1800" dirty="0"/>
              <a:t> </a:t>
            </a:r>
            <a:r>
              <a:rPr lang="de-DE" sz="1800" b="1" dirty="0"/>
              <a:t>Hand</a:t>
            </a:r>
            <a:r>
              <a:rPr lang="de-DE" sz="1800" dirty="0"/>
              <a:t> zu liegen kommt, </a:t>
            </a:r>
            <a:r>
              <a:rPr lang="de-DE" sz="1800" b="1" dirty="0"/>
              <a:t>R</a:t>
            </a:r>
            <a:r>
              <a:rPr lang="de-DE" sz="1800" dirty="0"/>
              <a:t>(</a:t>
            </a:r>
            <a:r>
              <a:rPr lang="de-DE" sz="1800" dirty="0" err="1"/>
              <a:t>ight</a:t>
            </a:r>
            <a:r>
              <a:rPr lang="de-DE" sz="1800" dirty="0"/>
              <a:t>) in der </a:t>
            </a:r>
            <a:br>
              <a:rPr lang="de-DE" sz="1800" dirty="0"/>
            </a:br>
            <a:r>
              <a:rPr lang="de-DE" sz="1800" b="1" dirty="0"/>
              <a:t>rechten Hand, die M</a:t>
            </a:r>
            <a:r>
              <a:rPr lang="de-DE" sz="1800" dirty="0"/>
              <a:t>(</a:t>
            </a:r>
            <a:r>
              <a:rPr lang="de-DE" sz="1800" dirty="0" err="1"/>
              <a:t>iddle</a:t>
            </a:r>
            <a:r>
              <a:rPr lang="de-DE" sz="1800" dirty="0"/>
              <a:t>) Ebene dazwischen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1800" dirty="0"/>
              <a:t>Zur </a:t>
            </a:r>
            <a:r>
              <a:rPr lang="de-DE" sz="1800" b="1" dirty="0"/>
              <a:t>Notation der Zugfolgen </a:t>
            </a:r>
            <a:r>
              <a:rPr lang="de-DE" sz="1800" dirty="0"/>
              <a:t>werden folgende Buchstaben Verwendet, </a:t>
            </a:r>
            <a:r>
              <a:rPr lang="de-DE" sz="1800" b="1" dirty="0"/>
              <a:t>Apostrophe kennzeichnen Züge im Gegenuhrzeigersinn</a:t>
            </a:r>
            <a:r>
              <a:rPr lang="de-DE" sz="1800" dirty="0"/>
              <a:t>, gesehen von Blick auf die Ebene</a:t>
            </a:r>
            <a:endParaRPr lang="de-DE" sz="2000" dirty="0"/>
          </a:p>
        </p:txBody>
      </p:sp>
      <p:sp>
        <p:nvSpPr>
          <p:cNvPr id="21" name="TextShape 11">
            <a:extLst>
              <a:ext uri="{FF2B5EF4-FFF2-40B4-BE49-F238E27FC236}">
                <a16:creationId xmlns:a16="http://schemas.microsoft.com/office/drawing/2014/main" id="{BFCD1383-6EFD-4815-8EDB-8B650563A599}"/>
              </a:ext>
            </a:extLst>
          </p:cNvPr>
          <p:cNvSpPr txBox="1"/>
          <p:nvPr/>
        </p:nvSpPr>
        <p:spPr>
          <a:xfrm>
            <a:off x="1005840" y="731520"/>
            <a:ext cx="7024320" cy="567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94C600"/>
                </a:solidFill>
                <a:uFill>
                  <a:solidFill>
                    <a:srgbClr val="FFFFFF"/>
                  </a:solidFill>
                </a:uFill>
              </a:rPr>
              <a:t>Hands on "Corners First" </a:t>
            </a:r>
            <a:r>
              <a:rPr lang="en-US" sz="2800" spc="-1" dirty="0" err="1">
                <a:solidFill>
                  <a:srgbClr val="94C600"/>
                </a:solidFill>
                <a:uFill>
                  <a:solidFill>
                    <a:srgbClr val="FFFFFF"/>
                  </a:solidFill>
                </a:uFill>
              </a:rPr>
              <a:t>Methode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263743AA-FDD9-4B84-948F-66028CADAEAC}"/>
              </a:ext>
            </a:extLst>
          </p:cNvPr>
          <p:cNvSpPr txBox="1"/>
          <p:nvPr/>
        </p:nvSpPr>
        <p:spPr>
          <a:xfrm>
            <a:off x="1887883" y="3588369"/>
            <a:ext cx="3198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b="1" dirty="0"/>
              <a:t>M/M': </a:t>
            </a:r>
            <a:r>
              <a:rPr lang="de-CH" sz="1600" dirty="0"/>
              <a:t>Mittlere Ebene </a:t>
            </a:r>
            <a:br>
              <a:rPr lang="de-CH" sz="1600" dirty="0"/>
            </a:br>
            <a:r>
              <a:rPr lang="de-CH" sz="1600" dirty="0"/>
              <a:t>           (</a:t>
            </a:r>
            <a:r>
              <a:rPr lang="de-CH" sz="1600" dirty="0" err="1"/>
              <a:t>middle</a:t>
            </a:r>
            <a:r>
              <a:rPr lang="de-CH" sz="1600" dirty="0"/>
              <a:t>)</a:t>
            </a:r>
          </a:p>
        </p:txBody>
      </p:sp>
      <p:pic>
        <p:nvPicPr>
          <p:cNvPr id="18" name="Picture 8" descr="http://rubikscube.info/icube/mmmmmmmmmmmmxxxxxxmmmxxxxxx-50.png">
            <a:extLst>
              <a:ext uri="{FF2B5EF4-FFF2-40B4-BE49-F238E27FC236}">
                <a16:creationId xmlns:a16="http://schemas.microsoft.com/office/drawing/2014/main" id="{51671407-A5C5-4D7F-A687-A94DC4A64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954" y="3515344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7BF427C8-86F4-4CA9-B884-0D04A758BF8B}"/>
              </a:ext>
            </a:extLst>
          </p:cNvPr>
          <p:cNvSpPr txBox="1"/>
          <p:nvPr/>
        </p:nvSpPr>
        <p:spPr>
          <a:xfrm>
            <a:off x="5412398" y="3594995"/>
            <a:ext cx="2977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b="1" dirty="0"/>
              <a:t>U/U': </a:t>
            </a:r>
            <a:r>
              <a:rPr lang="de-CH" sz="1600" dirty="0"/>
              <a:t>Obere Ebene (</a:t>
            </a:r>
            <a:r>
              <a:rPr lang="de-CH" sz="1600" dirty="0" err="1"/>
              <a:t>upper</a:t>
            </a:r>
            <a:r>
              <a:rPr lang="de-CH" sz="1600" dirty="0"/>
              <a:t>)</a:t>
            </a:r>
            <a:endParaRPr lang="de-CH" sz="1600" b="1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EAEB437-6395-4F79-AFF5-949995C9DF23}"/>
              </a:ext>
            </a:extLst>
          </p:cNvPr>
          <p:cNvSpPr txBox="1"/>
          <p:nvPr/>
        </p:nvSpPr>
        <p:spPr>
          <a:xfrm>
            <a:off x="1887883" y="4106783"/>
            <a:ext cx="3609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b="1" dirty="0"/>
              <a:t>S/S':   </a:t>
            </a:r>
            <a:r>
              <a:rPr lang="de-CH" sz="1600" dirty="0"/>
              <a:t>Stehende Ebene </a:t>
            </a:r>
            <a:br>
              <a:rPr lang="de-CH" sz="1600" dirty="0"/>
            </a:br>
            <a:r>
              <a:rPr lang="de-CH" sz="1600" dirty="0"/>
              <a:t>          (</a:t>
            </a:r>
            <a:r>
              <a:rPr lang="de-CH" sz="1600" dirty="0" err="1"/>
              <a:t>standing</a:t>
            </a:r>
            <a:r>
              <a:rPr lang="de-CH" sz="1600" dirty="0"/>
              <a:t>)</a:t>
            </a:r>
            <a:endParaRPr lang="de-CH" sz="1600" b="1" dirty="0"/>
          </a:p>
        </p:txBody>
      </p:sp>
      <p:pic>
        <p:nvPicPr>
          <p:cNvPr id="1028" name="Picture 4" descr="http://rubikscube.info/icube/xxxmmmxxxxxxxxxxxxxmxxmxxmx-50.png">
            <a:extLst>
              <a:ext uri="{FF2B5EF4-FFF2-40B4-BE49-F238E27FC236}">
                <a16:creationId xmlns:a16="http://schemas.microsoft.com/office/drawing/2014/main" id="{AC34B396-78B3-4423-885B-7B38BCC47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065" y="3515344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rubikscube.info/icube/xmxxmxxmxxmxxmxxmxxxxxxxxxx-50.png">
            <a:extLst>
              <a:ext uri="{FF2B5EF4-FFF2-40B4-BE49-F238E27FC236}">
                <a16:creationId xmlns:a16="http://schemas.microsoft.com/office/drawing/2014/main" id="{458987FE-DC0C-4A0B-87F2-CBE0975BC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065" y="4037935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B778A77-317D-47AE-9E6A-0F3A29CC49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139" y="1705320"/>
            <a:ext cx="1333686" cy="990738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F29DD6C6-E6E3-4095-A355-122A29309D43}"/>
              </a:ext>
            </a:extLst>
          </p:cNvPr>
          <p:cNvSpPr txBox="1"/>
          <p:nvPr/>
        </p:nvSpPr>
        <p:spPr>
          <a:xfrm>
            <a:off x="7765775" y="2067341"/>
            <a:ext cx="2485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 Black" panose="020B0A04020102020204" pitchFamily="34" charset="0"/>
                <a:cs typeface="Arial" panose="020B0604020202020204" pitchFamily="34" charset="0"/>
              </a:rPr>
              <a:t>R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6BC989E-6B98-43BA-A173-EDB9E3BE03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888" y="4037869"/>
            <a:ext cx="476316" cy="476316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2EF2753C-7B0E-4BB8-A047-0FF383F93F57}"/>
              </a:ext>
            </a:extLst>
          </p:cNvPr>
          <p:cNvSpPr txBox="1"/>
          <p:nvPr/>
        </p:nvSpPr>
        <p:spPr>
          <a:xfrm>
            <a:off x="5405082" y="4118451"/>
            <a:ext cx="2977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b="1" dirty="0"/>
              <a:t>F/F': </a:t>
            </a:r>
            <a:r>
              <a:rPr lang="de-CH" sz="1600" dirty="0"/>
              <a:t>Vordere Ebene (front)</a:t>
            </a:r>
            <a:endParaRPr lang="de-CH" sz="1600" b="1" dirty="0"/>
          </a:p>
        </p:txBody>
      </p:sp>
    </p:spTree>
    <p:extLst>
      <p:ext uri="{BB962C8B-B14F-4D97-AF65-F5344CB8AC3E}">
        <p14:creationId xmlns:p14="http://schemas.microsoft.com/office/powerpoint/2010/main" val="277926993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TextShape 1"/>
          <p:cNvSpPr txBox="1"/>
          <p:nvPr/>
        </p:nvSpPr>
        <p:spPr>
          <a:xfrm>
            <a:off x="5997240" y="16848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4. April 2017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2" name="TextShape 3"/>
          <p:cNvSpPr txBox="1"/>
          <p:nvPr/>
        </p:nvSpPr>
        <p:spPr>
          <a:xfrm>
            <a:off x="4649040" y="168480"/>
            <a:ext cx="1331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4A73C0D8-03EA-4E47-8CAD-49C16C0E6650}" type="slidenum">
              <a:rPr lang="en-US" sz="1200" b="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34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3" name="Custom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4" name="CustomShape 5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5" name="CustomShape 6"/>
          <p:cNvSpPr/>
          <p:nvPr/>
        </p:nvSpPr>
        <p:spPr>
          <a:xfrm>
            <a:off x="460440" y="16020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6" name="CustomShape 7"/>
          <p:cNvSpPr/>
          <p:nvPr/>
        </p:nvSpPr>
        <p:spPr>
          <a:xfrm>
            <a:off x="612720" y="31284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7" name="CustomShape 8"/>
          <p:cNvSpPr/>
          <p:nvPr/>
        </p:nvSpPr>
        <p:spPr>
          <a:xfrm>
            <a:off x="765000" y="46512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8" name="CustomShape 9"/>
          <p:cNvSpPr/>
          <p:nvPr/>
        </p:nvSpPr>
        <p:spPr>
          <a:xfrm>
            <a:off x="917640" y="61740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9" name="CustomShape 10"/>
          <p:cNvSpPr/>
          <p:nvPr/>
        </p:nvSpPr>
        <p:spPr>
          <a:xfrm>
            <a:off x="1069920" y="77004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43493" y="1396011"/>
            <a:ext cx="7087107" cy="2867070"/>
          </a:xfrm>
        </p:spPr>
        <p:txBody>
          <a:bodyPr>
            <a:noAutofit/>
          </a:bodyPr>
          <a:lstStyle/>
          <a:p>
            <a:pPr marL="68580" indent="0">
              <a:buNone/>
            </a:pPr>
            <a:r>
              <a:rPr lang="de-CH" sz="2000" b="1" dirty="0"/>
              <a:t>Kanten der Mittelebene platzieren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1800" dirty="0"/>
              <a:t>Im nächsten Schritt werden die 4 Kanten der Mittelebene platziert. Hier helfen folgende Zugfolgen weiter:</a:t>
            </a:r>
            <a:br>
              <a:rPr lang="de-DE" sz="1800" dirty="0"/>
            </a:br>
            <a:endParaRPr lang="de-DE" sz="1800" dirty="0"/>
          </a:p>
        </p:txBody>
      </p:sp>
      <p:sp>
        <p:nvSpPr>
          <p:cNvPr id="21" name="TextShape 11">
            <a:extLst>
              <a:ext uri="{FF2B5EF4-FFF2-40B4-BE49-F238E27FC236}">
                <a16:creationId xmlns:a16="http://schemas.microsoft.com/office/drawing/2014/main" id="{BFCD1383-6EFD-4815-8EDB-8B650563A599}"/>
              </a:ext>
            </a:extLst>
          </p:cNvPr>
          <p:cNvSpPr txBox="1"/>
          <p:nvPr/>
        </p:nvSpPr>
        <p:spPr>
          <a:xfrm>
            <a:off x="1005840" y="731520"/>
            <a:ext cx="7024320" cy="567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94C600"/>
                </a:solidFill>
                <a:uFill>
                  <a:solidFill>
                    <a:srgbClr val="FFFFFF"/>
                  </a:solidFill>
                </a:uFill>
              </a:rPr>
              <a:t>Hands on "Corners First" </a:t>
            </a:r>
            <a:r>
              <a:rPr lang="en-US" sz="2800" spc="-1" dirty="0" err="1">
                <a:solidFill>
                  <a:srgbClr val="94C600"/>
                </a:solidFill>
                <a:uFill>
                  <a:solidFill>
                    <a:srgbClr val="FFFFFF"/>
                  </a:solidFill>
                </a:uFill>
              </a:rPr>
              <a:t>Methode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FA3811E0-AEC0-4E45-967B-B9E3BC36219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182" y="2750033"/>
            <a:ext cx="1042853" cy="78214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EAC7C63F-209B-4716-B376-4A2480635E1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033" y="2750034"/>
            <a:ext cx="1042853" cy="782140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FE9966F4-0389-44FA-815A-5CFB1FF82424}"/>
              </a:ext>
            </a:extLst>
          </p:cNvPr>
          <p:cNvSpPr/>
          <p:nvPr/>
        </p:nvSpPr>
        <p:spPr>
          <a:xfrm>
            <a:off x="1523585" y="3507774"/>
            <a:ext cx="9989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CH" sz="1200" b="1" dirty="0">
                <a:latin typeface="Arial" panose="020B0604020202020204" pitchFamily="34" charset="0"/>
                <a:cs typeface="Arial" panose="020B0604020202020204" pitchFamily="34" charset="0"/>
              </a:rPr>
              <a:t>M U2 M' U2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6265604F-DA74-4FDC-9B8C-347AC1BEFD2B}"/>
              </a:ext>
            </a:extLst>
          </p:cNvPr>
          <p:cNvSpPr/>
          <p:nvPr/>
        </p:nvSpPr>
        <p:spPr>
          <a:xfrm>
            <a:off x="3872050" y="3507776"/>
            <a:ext cx="11753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CH" sz="1200" b="1" dirty="0">
                <a:latin typeface="Arial" panose="020B0604020202020204" pitchFamily="34" charset="0"/>
                <a:cs typeface="Arial" panose="020B0604020202020204" pitchFamily="34" charset="0"/>
              </a:rPr>
              <a:t>M2 U2 M2 U2</a:t>
            </a: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BB526A0B-5AC2-4A84-8C86-E0AA91A5F24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706" y="2750034"/>
            <a:ext cx="1042853" cy="782140"/>
          </a:xfrm>
          <a:prstGeom prst="rect">
            <a:avLst/>
          </a:prstGeom>
        </p:spPr>
      </p:pic>
      <p:sp>
        <p:nvSpPr>
          <p:cNvPr id="24" name="Rechteck 23">
            <a:extLst>
              <a:ext uri="{FF2B5EF4-FFF2-40B4-BE49-F238E27FC236}">
                <a16:creationId xmlns:a16="http://schemas.microsoft.com/office/drawing/2014/main" id="{4DC7C070-34C5-4E89-B6D0-C5C04BDC33B8}"/>
              </a:ext>
            </a:extLst>
          </p:cNvPr>
          <p:cNvSpPr/>
          <p:nvPr/>
        </p:nvSpPr>
        <p:spPr>
          <a:xfrm>
            <a:off x="6327445" y="3503287"/>
            <a:ext cx="9893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CH" sz="1200" b="1" dirty="0">
                <a:latin typeface="Arial" panose="020B0604020202020204" pitchFamily="34" charset="0"/>
                <a:cs typeface="Arial" panose="020B0604020202020204" pitchFamily="34" charset="0"/>
              </a:rPr>
              <a:t> M S2 M S2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31820B90-156F-4659-A282-5F5A40D10B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1608" y="4229621"/>
            <a:ext cx="4665024" cy="7821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97332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TextShape 1"/>
          <p:cNvSpPr txBox="1"/>
          <p:nvPr/>
        </p:nvSpPr>
        <p:spPr>
          <a:xfrm>
            <a:off x="5997240" y="16848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4. April 2017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2" name="TextShape 3"/>
          <p:cNvSpPr txBox="1"/>
          <p:nvPr/>
        </p:nvSpPr>
        <p:spPr>
          <a:xfrm>
            <a:off x="4649040" y="168480"/>
            <a:ext cx="1331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4A73C0D8-03EA-4E47-8CAD-49C16C0E6650}" type="slidenum">
              <a:rPr lang="en-US" sz="1200" b="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35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3" name="Custom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4" name="CustomShape 5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5" name="CustomShape 6"/>
          <p:cNvSpPr/>
          <p:nvPr/>
        </p:nvSpPr>
        <p:spPr>
          <a:xfrm>
            <a:off x="460440" y="16020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6" name="CustomShape 7"/>
          <p:cNvSpPr/>
          <p:nvPr/>
        </p:nvSpPr>
        <p:spPr>
          <a:xfrm>
            <a:off x="612720" y="31284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7" name="CustomShape 8"/>
          <p:cNvSpPr/>
          <p:nvPr/>
        </p:nvSpPr>
        <p:spPr>
          <a:xfrm>
            <a:off x="765000" y="46512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8" name="CustomShape 9"/>
          <p:cNvSpPr/>
          <p:nvPr/>
        </p:nvSpPr>
        <p:spPr>
          <a:xfrm>
            <a:off x="917640" y="61740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9" name="CustomShape 10"/>
          <p:cNvSpPr/>
          <p:nvPr/>
        </p:nvSpPr>
        <p:spPr>
          <a:xfrm>
            <a:off x="1069920" y="77004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43493" y="1396011"/>
            <a:ext cx="7087107" cy="2867070"/>
          </a:xfrm>
        </p:spPr>
        <p:txBody>
          <a:bodyPr>
            <a:noAutofit/>
          </a:bodyPr>
          <a:lstStyle/>
          <a:p>
            <a:pPr marL="68580" indent="0">
              <a:buNone/>
            </a:pPr>
            <a:r>
              <a:rPr lang="de-CH" sz="2000" b="1" dirty="0"/>
              <a:t>Kanten der Mittelebene orientieren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1800" dirty="0"/>
              <a:t>Im letzten Schritt werden die Kanten der Mittelebene orientiert. Hier helfen folgende Zugfolgen weiter:</a:t>
            </a:r>
            <a:br>
              <a:rPr lang="de-DE" sz="1800" dirty="0"/>
            </a:br>
            <a:endParaRPr lang="de-DE" sz="1800" dirty="0"/>
          </a:p>
        </p:txBody>
      </p:sp>
      <p:sp>
        <p:nvSpPr>
          <p:cNvPr id="21" name="TextShape 11">
            <a:extLst>
              <a:ext uri="{FF2B5EF4-FFF2-40B4-BE49-F238E27FC236}">
                <a16:creationId xmlns:a16="http://schemas.microsoft.com/office/drawing/2014/main" id="{BFCD1383-6EFD-4815-8EDB-8B650563A599}"/>
              </a:ext>
            </a:extLst>
          </p:cNvPr>
          <p:cNvSpPr txBox="1"/>
          <p:nvPr/>
        </p:nvSpPr>
        <p:spPr>
          <a:xfrm>
            <a:off x="1005840" y="731520"/>
            <a:ext cx="7024320" cy="567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94C600"/>
                </a:solidFill>
                <a:uFill>
                  <a:solidFill>
                    <a:srgbClr val="FFFFFF"/>
                  </a:solidFill>
                </a:uFill>
              </a:rPr>
              <a:t>Hands on "Corners First" </a:t>
            </a:r>
            <a:r>
              <a:rPr lang="en-US" sz="2800" spc="-1" dirty="0" err="1">
                <a:solidFill>
                  <a:srgbClr val="94C600"/>
                </a:solidFill>
                <a:uFill>
                  <a:solidFill>
                    <a:srgbClr val="FFFFFF"/>
                  </a:solidFill>
                </a:uFill>
              </a:rPr>
              <a:t>Methode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E9966F4-0389-44FA-815A-5CFB1FF82424}"/>
              </a:ext>
            </a:extLst>
          </p:cNvPr>
          <p:cNvSpPr/>
          <p:nvPr/>
        </p:nvSpPr>
        <p:spPr>
          <a:xfrm>
            <a:off x="835897" y="3507774"/>
            <a:ext cx="23743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l-PL" sz="1200" b="1" dirty="0">
                <a:latin typeface="Arial" panose="020B0604020202020204" pitchFamily="34" charset="0"/>
                <a:cs typeface="Arial" panose="020B0604020202020204" pitchFamily="34" charset="0"/>
              </a:rPr>
              <a:t>M U M U M U2 M' U M' U M' U2</a:t>
            </a:r>
            <a:endParaRPr lang="de-CH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6265604F-DA74-4FDC-9B8C-347AC1BEFD2B}"/>
              </a:ext>
            </a:extLst>
          </p:cNvPr>
          <p:cNvSpPr/>
          <p:nvPr/>
        </p:nvSpPr>
        <p:spPr>
          <a:xfrm>
            <a:off x="3337111" y="3507776"/>
            <a:ext cx="24213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l-PL" sz="1200" b="1" dirty="0">
                <a:latin typeface="Arial" panose="020B0604020202020204" pitchFamily="34" charset="0"/>
                <a:cs typeface="Arial" panose="020B0604020202020204" pitchFamily="34" charset="0"/>
              </a:rPr>
              <a:t> F' L' F M U M U M U M U F' L F</a:t>
            </a:r>
            <a:endParaRPr lang="de-CH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4DC7C070-34C5-4E89-B6D0-C5C04BDC33B8}"/>
              </a:ext>
            </a:extLst>
          </p:cNvPr>
          <p:cNvSpPr/>
          <p:nvPr/>
        </p:nvSpPr>
        <p:spPr>
          <a:xfrm>
            <a:off x="5669516" y="3510060"/>
            <a:ext cx="28200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CH" sz="1200" b="1" dirty="0">
                <a:latin typeface="Arial" panose="020B0604020202020204" pitchFamily="34" charset="0"/>
                <a:cs typeface="Arial" panose="020B0604020202020204" pitchFamily="34" charset="0"/>
              </a:rPr>
              <a:t>F2 M U M U M U2 M' U M' U M' U2 F2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31820B90-156F-4659-A282-5F5A40D10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608" y="4229621"/>
            <a:ext cx="4665024" cy="7821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7CC79131-DB6B-49D2-A4A7-48BF034CF49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729" y="2750035"/>
            <a:ext cx="1042853" cy="78214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EB6B687-64E2-4D96-A361-E774E60CBC84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446" y="2752391"/>
            <a:ext cx="1042853" cy="782140"/>
          </a:xfrm>
          <a:prstGeom prst="rect">
            <a:avLst/>
          </a:prstGeom>
        </p:spPr>
      </p:pic>
      <p:pic>
        <p:nvPicPr>
          <p:cNvPr id="1026" name="Picture 2" descr="crn-ecs2">
            <a:extLst>
              <a:ext uri="{FF2B5EF4-FFF2-40B4-BE49-F238E27FC236}">
                <a16:creationId xmlns:a16="http://schemas.microsoft.com/office/drawing/2014/main" id="{08715A17-20D0-4C85-A61E-1EB353041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339" y="2750036"/>
            <a:ext cx="1046411" cy="78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20557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TextShape 1"/>
          <p:cNvSpPr txBox="1"/>
          <p:nvPr/>
        </p:nvSpPr>
        <p:spPr>
          <a:xfrm>
            <a:off x="5997240" y="16848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4. April 2017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1" name="TextShape 2"/>
          <p:cNvSpPr txBox="1"/>
          <p:nvPr/>
        </p:nvSpPr>
        <p:spPr>
          <a:xfrm>
            <a:off x="4641480" y="4389120"/>
            <a:ext cx="350172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2" name="TextShape 3"/>
          <p:cNvSpPr txBox="1"/>
          <p:nvPr/>
        </p:nvSpPr>
        <p:spPr>
          <a:xfrm>
            <a:off x="4649040" y="168480"/>
            <a:ext cx="1331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4A73C0D8-03EA-4E47-8CAD-49C16C0E6650}" type="slidenum">
              <a:rPr lang="en-US" sz="1200" b="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36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3" name="Custom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4" name="CustomShape 5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5" name="CustomShape 6"/>
          <p:cNvSpPr/>
          <p:nvPr/>
        </p:nvSpPr>
        <p:spPr>
          <a:xfrm>
            <a:off x="460440" y="16020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6" name="CustomShape 7"/>
          <p:cNvSpPr/>
          <p:nvPr/>
        </p:nvSpPr>
        <p:spPr>
          <a:xfrm>
            <a:off x="612720" y="31284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7" name="CustomShape 8"/>
          <p:cNvSpPr/>
          <p:nvPr/>
        </p:nvSpPr>
        <p:spPr>
          <a:xfrm>
            <a:off x="765000" y="46512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8" name="CustomShape 9"/>
          <p:cNvSpPr/>
          <p:nvPr/>
        </p:nvSpPr>
        <p:spPr>
          <a:xfrm>
            <a:off x="917640" y="61740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9" name="CustomShape 10"/>
          <p:cNvSpPr/>
          <p:nvPr/>
        </p:nvSpPr>
        <p:spPr>
          <a:xfrm>
            <a:off x="1069920" y="77004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43493" y="1396011"/>
            <a:ext cx="6777317" cy="286707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charset="2"/>
              <a:buChar char="§"/>
            </a:pPr>
            <a:r>
              <a:rPr lang="de-CH" b="1" dirty="0">
                <a:highlight>
                  <a:srgbClr val="FFFF00"/>
                </a:highlight>
              </a:rPr>
              <a:t>Zentrale Frage: </a:t>
            </a:r>
            <a:r>
              <a:rPr lang="de-CH" dirty="0">
                <a:highlight>
                  <a:srgbClr val="FFFF00"/>
                </a:highlight>
              </a:rPr>
              <a:t>Wie können wir uns 10, 20 oder +4'000 Zugfolgen einprägen?</a:t>
            </a:r>
            <a:endParaRPr lang="de-CH" b="1" dirty="0">
              <a:highlight>
                <a:srgbClr val="FFFF00"/>
              </a:highlight>
            </a:endParaRPr>
          </a:p>
          <a:p>
            <a:pPr lvl="1">
              <a:buFont typeface="Wingdings" charset="2"/>
              <a:buChar char="§"/>
            </a:pPr>
            <a:r>
              <a:rPr lang="de-CH" b="1" dirty="0"/>
              <a:t>Variante I: </a:t>
            </a:r>
            <a:r>
              <a:rPr lang="de-CH" dirty="0"/>
              <a:t>Durch Visualisierungen und motorisches Lernen</a:t>
            </a:r>
          </a:p>
          <a:p>
            <a:pPr lvl="1">
              <a:buFont typeface="Wingdings" charset="2"/>
              <a:buChar char="§"/>
            </a:pPr>
            <a:r>
              <a:rPr lang="de-CH" b="1" dirty="0"/>
              <a:t>Variante II: </a:t>
            </a:r>
            <a:r>
              <a:rPr lang="de-CH" dirty="0"/>
              <a:t>Durch den Einsatz von </a:t>
            </a:r>
            <a:r>
              <a:rPr lang="de-CH" dirty="0">
                <a:hlinkClick r:id="rId2"/>
              </a:rPr>
              <a:t>Mnemotechniken</a:t>
            </a:r>
            <a:endParaRPr lang="de-CH" dirty="0"/>
          </a:p>
          <a:p>
            <a:pPr lvl="1">
              <a:buFont typeface="Wingdings" charset="2"/>
              <a:buChar char="§"/>
            </a:pPr>
            <a:r>
              <a:rPr lang="de-CH" dirty="0"/>
              <a:t>Kombinationen und Mischformen von Var. I &amp; II</a:t>
            </a:r>
            <a:br>
              <a:rPr lang="de-CH" dirty="0"/>
            </a:br>
            <a:endParaRPr lang="de-CH" dirty="0"/>
          </a:p>
          <a:p>
            <a:pPr marL="68580" indent="0">
              <a:buNone/>
            </a:pPr>
            <a:r>
              <a:rPr lang="de-CH" sz="1800" dirty="0"/>
              <a:t>Ich erkläre nachfolgend, wie ich mir die Zugfolgen – grösstenteils  – mit dem </a:t>
            </a:r>
            <a:r>
              <a:rPr lang="de-CH" sz="1800" b="1" dirty="0"/>
              <a:t>Major System </a:t>
            </a:r>
            <a:r>
              <a:rPr lang="de-CH" sz="1800" dirty="0"/>
              <a:t>memoriert habe.</a:t>
            </a:r>
          </a:p>
          <a:p>
            <a:pPr lvl="1">
              <a:buFont typeface="Wingdings" charset="2"/>
              <a:buChar char="§"/>
            </a:pPr>
            <a:endParaRPr lang="de-CH" dirty="0"/>
          </a:p>
          <a:p>
            <a:pPr>
              <a:buFont typeface="Wingdings" charset="2"/>
              <a:buChar char="§"/>
            </a:pPr>
            <a:endParaRPr lang="de-DE" sz="1500" dirty="0"/>
          </a:p>
        </p:txBody>
      </p:sp>
      <p:sp>
        <p:nvSpPr>
          <p:cNvPr id="21" name="TextShape 11">
            <a:extLst>
              <a:ext uri="{FF2B5EF4-FFF2-40B4-BE49-F238E27FC236}">
                <a16:creationId xmlns:a16="http://schemas.microsoft.com/office/drawing/2014/main" id="{BFCD1383-6EFD-4815-8EDB-8B650563A599}"/>
              </a:ext>
            </a:extLst>
          </p:cNvPr>
          <p:cNvSpPr txBox="1"/>
          <p:nvPr/>
        </p:nvSpPr>
        <p:spPr>
          <a:xfrm>
            <a:off x="1005840" y="731520"/>
            <a:ext cx="7024320" cy="567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spc="-1" dirty="0" err="1">
                <a:solidFill>
                  <a:srgbClr val="94C600"/>
                </a:solidFill>
                <a:uFill>
                  <a:solidFill>
                    <a:srgbClr val="FFFFFF"/>
                  </a:solidFill>
                </a:uFill>
              </a:rPr>
              <a:t>Memorieren</a:t>
            </a:r>
            <a:r>
              <a:rPr lang="en-US" sz="2800" spc="-1" dirty="0">
                <a:solidFill>
                  <a:srgbClr val="94C600"/>
                </a:solidFill>
                <a:uFill>
                  <a:solidFill>
                    <a:srgbClr val="FFFFFF"/>
                  </a:solidFill>
                </a:uFill>
              </a:rPr>
              <a:t> von </a:t>
            </a:r>
            <a:r>
              <a:rPr lang="en-US" sz="2800" spc="-1" dirty="0" err="1">
                <a:solidFill>
                  <a:srgbClr val="94C600"/>
                </a:solidFill>
                <a:uFill>
                  <a:solidFill>
                    <a:srgbClr val="FFFFFF"/>
                  </a:solidFill>
                </a:uFill>
              </a:rPr>
              <a:t>Zugfolgen</a:t>
            </a:r>
            <a:endParaRPr lang="en-US" sz="2800" spc="-1" dirty="0">
              <a:solidFill>
                <a:srgbClr val="94C6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59207854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TextShape 1"/>
          <p:cNvSpPr txBox="1"/>
          <p:nvPr/>
        </p:nvSpPr>
        <p:spPr>
          <a:xfrm>
            <a:off x="5997240" y="16848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4. April 2017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1" name="TextShape 2"/>
          <p:cNvSpPr txBox="1"/>
          <p:nvPr/>
        </p:nvSpPr>
        <p:spPr>
          <a:xfrm>
            <a:off x="4641480" y="4389120"/>
            <a:ext cx="350172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2" name="TextShape 3"/>
          <p:cNvSpPr txBox="1"/>
          <p:nvPr/>
        </p:nvSpPr>
        <p:spPr>
          <a:xfrm>
            <a:off x="4649040" y="168480"/>
            <a:ext cx="1331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4A73C0D8-03EA-4E47-8CAD-49C16C0E6650}" type="slidenum">
              <a:rPr lang="en-US" sz="1200" b="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37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3" name="Custom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4" name="CustomShape 5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5" name="CustomShape 6"/>
          <p:cNvSpPr/>
          <p:nvPr/>
        </p:nvSpPr>
        <p:spPr>
          <a:xfrm>
            <a:off x="460440" y="16020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6" name="CustomShape 7"/>
          <p:cNvSpPr/>
          <p:nvPr/>
        </p:nvSpPr>
        <p:spPr>
          <a:xfrm>
            <a:off x="612720" y="31284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7" name="CustomShape 8"/>
          <p:cNvSpPr/>
          <p:nvPr/>
        </p:nvSpPr>
        <p:spPr>
          <a:xfrm>
            <a:off x="765000" y="46512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8" name="CustomShape 9"/>
          <p:cNvSpPr/>
          <p:nvPr/>
        </p:nvSpPr>
        <p:spPr>
          <a:xfrm>
            <a:off x="917640" y="61740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9" name="CustomShape 10"/>
          <p:cNvSpPr/>
          <p:nvPr/>
        </p:nvSpPr>
        <p:spPr>
          <a:xfrm>
            <a:off x="1069920" y="77004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43493" y="1396011"/>
            <a:ext cx="6777317" cy="2867070"/>
          </a:xfrm>
        </p:spPr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de-CH" b="1" dirty="0"/>
              <a:t>Major System</a:t>
            </a:r>
            <a:br>
              <a:rPr lang="de-CH" b="1" dirty="0"/>
            </a:br>
            <a:r>
              <a:rPr lang="de-CH" dirty="0"/>
              <a:t>Dabei handelt es sich um eine </a:t>
            </a:r>
            <a:r>
              <a:rPr lang="de-CH" b="1" dirty="0"/>
              <a:t>"Konsonanten-Codierung"</a:t>
            </a:r>
            <a:r>
              <a:rPr lang="de-CH" dirty="0"/>
              <a:t>. Jeder Ziffer von 0-9 wird ein oder mehrere Konsonanten zugewiesen. Möchte man sich grosse Zahlen einprägen, </a:t>
            </a:r>
          </a:p>
          <a:p>
            <a:pPr marL="68580" indent="0">
              <a:buNone/>
            </a:pPr>
            <a:endParaRPr lang="de-CH" dirty="0"/>
          </a:p>
          <a:p>
            <a:pPr>
              <a:buFont typeface="Wingdings" panose="05000000000000000000" pitchFamily="2" charset="2"/>
              <a:buChar char="Ø"/>
            </a:pPr>
            <a:r>
              <a:rPr lang="de-CH" dirty="0"/>
              <a:t>bildet man mit den Konsonanten Wörtern,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CH" dirty="0"/>
              <a:t>mit den Wörtern Geschichten</a:t>
            </a:r>
          </a:p>
          <a:p>
            <a:pPr>
              <a:buFont typeface="Wingdings" panose="05000000000000000000" pitchFamily="2" charset="2"/>
              <a:buChar char="Ø"/>
            </a:pPr>
            <a:endParaRPr lang="de-CH" sz="1800" dirty="0"/>
          </a:p>
          <a:p>
            <a:pPr marL="68580" indent="0">
              <a:buNone/>
            </a:pPr>
            <a:r>
              <a:rPr lang="de-CH" dirty="0"/>
              <a:t>Diese Geschichten sind einfach zu memorieren. Sollen die Zahlen aus der Geschichte wiedergewonnen werden, müssen nur die Konsonanten in Ziffern zurückübersetzt werden.</a:t>
            </a:r>
          </a:p>
        </p:txBody>
      </p:sp>
      <p:sp>
        <p:nvSpPr>
          <p:cNvPr id="21" name="TextShape 11">
            <a:extLst>
              <a:ext uri="{FF2B5EF4-FFF2-40B4-BE49-F238E27FC236}">
                <a16:creationId xmlns:a16="http://schemas.microsoft.com/office/drawing/2014/main" id="{BFCD1383-6EFD-4815-8EDB-8B650563A599}"/>
              </a:ext>
            </a:extLst>
          </p:cNvPr>
          <p:cNvSpPr txBox="1"/>
          <p:nvPr/>
        </p:nvSpPr>
        <p:spPr>
          <a:xfrm>
            <a:off x="1005840" y="731520"/>
            <a:ext cx="7024320" cy="567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spc="-1" dirty="0" err="1">
                <a:solidFill>
                  <a:srgbClr val="94C600"/>
                </a:solidFill>
                <a:uFill>
                  <a:solidFill>
                    <a:srgbClr val="FFFFFF"/>
                  </a:solidFill>
                </a:uFill>
              </a:rPr>
              <a:t>Rüstzeug</a:t>
            </a:r>
            <a:r>
              <a:rPr lang="en-US" sz="2800" spc="-1" dirty="0">
                <a:solidFill>
                  <a:srgbClr val="94C600"/>
                </a:solidFill>
                <a:uFill>
                  <a:solidFill>
                    <a:srgbClr val="FFFFFF"/>
                  </a:solidFill>
                </a:uFill>
              </a:rPr>
              <a:t>: Major System (2)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06774210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TextShape 1"/>
          <p:cNvSpPr txBox="1"/>
          <p:nvPr/>
        </p:nvSpPr>
        <p:spPr>
          <a:xfrm>
            <a:off x="5997240" y="16848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4. April 2017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1" name="TextShape 2"/>
          <p:cNvSpPr txBox="1"/>
          <p:nvPr/>
        </p:nvSpPr>
        <p:spPr>
          <a:xfrm>
            <a:off x="4641480" y="4389120"/>
            <a:ext cx="350172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2" name="TextShape 3"/>
          <p:cNvSpPr txBox="1"/>
          <p:nvPr/>
        </p:nvSpPr>
        <p:spPr>
          <a:xfrm>
            <a:off x="4649040" y="168480"/>
            <a:ext cx="1331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4A73C0D8-03EA-4E47-8CAD-49C16C0E6650}" type="slidenum">
              <a:rPr lang="en-US" sz="1200" b="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38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3" name="Custom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4" name="CustomShape 5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5" name="CustomShape 6"/>
          <p:cNvSpPr/>
          <p:nvPr/>
        </p:nvSpPr>
        <p:spPr>
          <a:xfrm>
            <a:off x="460440" y="16020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6" name="CustomShape 7"/>
          <p:cNvSpPr/>
          <p:nvPr/>
        </p:nvSpPr>
        <p:spPr>
          <a:xfrm>
            <a:off x="612720" y="31284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7" name="CustomShape 8"/>
          <p:cNvSpPr/>
          <p:nvPr/>
        </p:nvSpPr>
        <p:spPr>
          <a:xfrm>
            <a:off x="765000" y="46512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8" name="CustomShape 9"/>
          <p:cNvSpPr/>
          <p:nvPr/>
        </p:nvSpPr>
        <p:spPr>
          <a:xfrm>
            <a:off x="917640" y="61740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9" name="CustomShape 10"/>
          <p:cNvSpPr/>
          <p:nvPr/>
        </p:nvSpPr>
        <p:spPr>
          <a:xfrm>
            <a:off x="1069920" y="77004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43493" y="1396010"/>
            <a:ext cx="6777317" cy="3266709"/>
          </a:xfrm>
        </p:spPr>
        <p:txBody>
          <a:bodyPr>
            <a:noAutofit/>
          </a:bodyPr>
          <a:lstStyle/>
          <a:p>
            <a:pPr marL="68580" indent="0">
              <a:buNone/>
            </a:pPr>
            <a:r>
              <a:rPr lang="de-CH" b="1" dirty="0"/>
              <a:t>Konsonanten-Tabelle (</a:t>
            </a:r>
            <a:r>
              <a:rPr lang="de-CH" b="1" dirty="0">
                <a:hlinkClick r:id="rId2"/>
              </a:rPr>
              <a:t>Link</a:t>
            </a:r>
            <a:r>
              <a:rPr lang="de-CH" b="1" dirty="0"/>
              <a:t>)</a:t>
            </a:r>
            <a:br>
              <a:rPr lang="de-CH" b="1" dirty="0"/>
            </a:br>
            <a:endParaRPr lang="de-CH" dirty="0"/>
          </a:p>
          <a:p>
            <a:pPr>
              <a:buFont typeface="Wingdings" panose="05000000000000000000" pitchFamily="2" charset="2"/>
              <a:buChar char="Ø"/>
            </a:pPr>
            <a:endParaRPr lang="de-CH" sz="1800" dirty="0"/>
          </a:p>
          <a:p>
            <a:pPr>
              <a:buFont typeface="Wingdings" panose="05000000000000000000" pitchFamily="2" charset="2"/>
              <a:buChar char="Ø"/>
            </a:pPr>
            <a:endParaRPr lang="de-CH" sz="1800" dirty="0"/>
          </a:p>
          <a:p>
            <a:pPr>
              <a:buFont typeface="Wingdings" panose="05000000000000000000" pitchFamily="2" charset="2"/>
              <a:buChar char="Ø"/>
            </a:pPr>
            <a:endParaRPr lang="de-CH" sz="1800" dirty="0"/>
          </a:p>
          <a:p>
            <a:pPr>
              <a:buFont typeface="Wingdings" panose="05000000000000000000" pitchFamily="2" charset="2"/>
              <a:buChar char="Ø"/>
            </a:pPr>
            <a:endParaRPr lang="de-CH" sz="1800" dirty="0"/>
          </a:p>
          <a:p>
            <a:pPr>
              <a:buFont typeface="Wingdings" panose="05000000000000000000" pitchFamily="2" charset="2"/>
              <a:buChar char="Ø"/>
            </a:pPr>
            <a:endParaRPr lang="de-CH" sz="1800" dirty="0"/>
          </a:p>
          <a:p>
            <a:pPr marL="68580" indent="0">
              <a:buNone/>
            </a:pPr>
            <a:r>
              <a:rPr lang="de-CH" sz="1800" dirty="0"/>
              <a:t>Mit Hilfe dieser Tabelle können Zahlen in Konsonanten übersetzt werden. </a:t>
            </a:r>
          </a:p>
        </p:txBody>
      </p:sp>
      <p:sp>
        <p:nvSpPr>
          <p:cNvPr id="21" name="TextShape 11">
            <a:extLst>
              <a:ext uri="{FF2B5EF4-FFF2-40B4-BE49-F238E27FC236}">
                <a16:creationId xmlns:a16="http://schemas.microsoft.com/office/drawing/2014/main" id="{BFCD1383-6EFD-4815-8EDB-8B650563A599}"/>
              </a:ext>
            </a:extLst>
          </p:cNvPr>
          <p:cNvSpPr txBox="1"/>
          <p:nvPr/>
        </p:nvSpPr>
        <p:spPr>
          <a:xfrm>
            <a:off x="1005840" y="731520"/>
            <a:ext cx="7024320" cy="567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spc="-1" dirty="0" err="1">
                <a:solidFill>
                  <a:srgbClr val="94C600"/>
                </a:solidFill>
                <a:uFill>
                  <a:solidFill>
                    <a:srgbClr val="FFFFFF"/>
                  </a:solidFill>
                </a:uFill>
              </a:rPr>
              <a:t>Rüstzeug</a:t>
            </a:r>
            <a:r>
              <a:rPr lang="en-US" sz="2800" spc="-1" dirty="0">
                <a:solidFill>
                  <a:srgbClr val="94C600"/>
                </a:solidFill>
                <a:uFill>
                  <a:solidFill>
                    <a:srgbClr val="FFFFFF"/>
                  </a:solidFill>
                </a:uFill>
              </a:rPr>
              <a:t>: Major System (3)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32E18E79-691A-41A4-8903-5296D5D867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247678"/>
              </p:ext>
            </p:extLst>
          </p:nvPr>
        </p:nvGraphicFramePr>
        <p:xfrm>
          <a:off x="1133300" y="1830070"/>
          <a:ext cx="324185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925">
                  <a:extLst>
                    <a:ext uri="{9D8B030D-6E8A-4147-A177-3AD203B41FA5}">
                      <a16:colId xmlns:a16="http://schemas.microsoft.com/office/drawing/2014/main" val="1465309234"/>
                    </a:ext>
                  </a:extLst>
                </a:gridCol>
                <a:gridCol w="1620925">
                  <a:extLst>
                    <a:ext uri="{9D8B030D-6E8A-4147-A177-3AD203B41FA5}">
                      <a16:colId xmlns:a16="http://schemas.microsoft.com/office/drawing/2014/main" val="1504175893"/>
                    </a:ext>
                  </a:extLst>
                </a:gridCol>
              </a:tblGrid>
              <a:tr h="304165">
                <a:tc>
                  <a:txBody>
                    <a:bodyPr/>
                    <a:lstStyle/>
                    <a:p>
                      <a:r>
                        <a:rPr lang="de-CH" sz="1400" dirty="0"/>
                        <a:t>Ziffer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Konsonant(en)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118770"/>
                  </a:ext>
                </a:extLst>
              </a:tr>
              <a:tr h="304165">
                <a:tc>
                  <a:txBody>
                    <a:bodyPr/>
                    <a:lstStyle/>
                    <a:p>
                      <a:r>
                        <a:rPr lang="de-CH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t,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718775"/>
                  </a:ext>
                </a:extLst>
              </a:tr>
              <a:tr h="304165">
                <a:tc>
                  <a:txBody>
                    <a:bodyPr/>
                    <a:lstStyle/>
                    <a:p>
                      <a:r>
                        <a:rPr lang="de-CH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305158"/>
                  </a:ext>
                </a:extLst>
              </a:tr>
              <a:tr h="304165">
                <a:tc>
                  <a:txBody>
                    <a:bodyPr/>
                    <a:lstStyle/>
                    <a:p>
                      <a:r>
                        <a:rPr lang="de-CH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163011"/>
                  </a:ext>
                </a:extLst>
              </a:tr>
              <a:tr h="304165">
                <a:tc>
                  <a:txBody>
                    <a:bodyPr/>
                    <a:lstStyle/>
                    <a:p>
                      <a:r>
                        <a:rPr lang="de-CH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r (z.B. Reh)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61539"/>
                  </a:ext>
                </a:extLst>
              </a:tr>
              <a:tr h="304165">
                <a:tc>
                  <a:txBody>
                    <a:bodyPr/>
                    <a:lstStyle/>
                    <a:p>
                      <a:r>
                        <a:rPr lang="de-CH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l (z.B. Aal)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237662"/>
                  </a:ext>
                </a:extLst>
              </a:tr>
            </a:tbl>
          </a:graphicData>
        </a:graphic>
      </p:graphicFrame>
      <p:graphicFrame>
        <p:nvGraphicFramePr>
          <p:cNvPr id="15" name="Tabelle 14">
            <a:extLst>
              <a:ext uri="{FF2B5EF4-FFF2-40B4-BE49-F238E27FC236}">
                <a16:creationId xmlns:a16="http://schemas.microsoft.com/office/drawing/2014/main" id="{B46A6055-ABED-4829-9D59-B148BE7CA6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124097"/>
              </p:ext>
            </p:extLst>
          </p:nvPr>
        </p:nvGraphicFramePr>
        <p:xfrm>
          <a:off x="4679952" y="1830070"/>
          <a:ext cx="324185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925">
                  <a:extLst>
                    <a:ext uri="{9D8B030D-6E8A-4147-A177-3AD203B41FA5}">
                      <a16:colId xmlns:a16="http://schemas.microsoft.com/office/drawing/2014/main" val="1465309234"/>
                    </a:ext>
                  </a:extLst>
                </a:gridCol>
                <a:gridCol w="1620925">
                  <a:extLst>
                    <a:ext uri="{9D8B030D-6E8A-4147-A177-3AD203B41FA5}">
                      <a16:colId xmlns:a16="http://schemas.microsoft.com/office/drawing/2014/main" val="1504175893"/>
                    </a:ext>
                  </a:extLst>
                </a:gridCol>
              </a:tblGrid>
              <a:tr h="304165">
                <a:tc>
                  <a:txBody>
                    <a:bodyPr/>
                    <a:lstStyle/>
                    <a:p>
                      <a:r>
                        <a:rPr lang="de-CH" sz="1400" dirty="0"/>
                        <a:t>Ziffer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Konsonant(en)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118770"/>
                  </a:ext>
                </a:extLst>
              </a:tr>
              <a:tr h="304165">
                <a:tc>
                  <a:txBody>
                    <a:bodyPr/>
                    <a:lstStyle/>
                    <a:p>
                      <a:r>
                        <a:rPr lang="de-CH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 err="1"/>
                        <a:t>ch</a:t>
                      </a:r>
                      <a:r>
                        <a:rPr lang="de-CH" sz="1400" dirty="0"/>
                        <a:t>, </a:t>
                      </a:r>
                      <a:r>
                        <a:rPr lang="de-CH" sz="1400" dirty="0" err="1"/>
                        <a:t>sch</a:t>
                      </a:r>
                      <a:endParaRPr lang="de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718775"/>
                  </a:ext>
                </a:extLst>
              </a:tr>
              <a:tr h="304165">
                <a:tc>
                  <a:txBody>
                    <a:bodyPr/>
                    <a:lstStyle/>
                    <a:p>
                      <a:r>
                        <a:rPr lang="de-CH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k, g, c, </a:t>
                      </a:r>
                      <a:r>
                        <a:rPr lang="de-CH" sz="1400" dirty="0" err="1"/>
                        <a:t>ck</a:t>
                      </a:r>
                      <a:endParaRPr lang="de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657409"/>
                  </a:ext>
                </a:extLst>
              </a:tr>
              <a:tr h="304165">
                <a:tc>
                  <a:txBody>
                    <a:bodyPr/>
                    <a:lstStyle/>
                    <a:p>
                      <a:r>
                        <a:rPr lang="de-CH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f, v, w, </a:t>
                      </a:r>
                      <a:r>
                        <a:rPr lang="de-CH" sz="1400" dirty="0" err="1"/>
                        <a:t>ph</a:t>
                      </a:r>
                      <a:endParaRPr lang="de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879223"/>
                  </a:ext>
                </a:extLst>
              </a:tr>
              <a:tr h="304165">
                <a:tc>
                  <a:txBody>
                    <a:bodyPr/>
                    <a:lstStyle/>
                    <a:p>
                      <a:r>
                        <a:rPr lang="de-CH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p,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641798"/>
                  </a:ext>
                </a:extLst>
              </a:tr>
              <a:tr h="304165">
                <a:tc>
                  <a:txBody>
                    <a:bodyPr/>
                    <a:lstStyle/>
                    <a:p>
                      <a:r>
                        <a:rPr lang="de-CH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s, z, </a:t>
                      </a:r>
                      <a:r>
                        <a:rPr lang="de-CH" sz="1400" dirty="0" err="1"/>
                        <a:t>ss</a:t>
                      </a:r>
                      <a:r>
                        <a:rPr lang="de-CH" sz="1400" dirty="0"/>
                        <a:t>,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323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119462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2D1B3132-566D-4791-926F-A0B355CDCA75}"/>
              </a:ext>
            </a:extLst>
          </p:cNvPr>
          <p:cNvSpPr/>
          <p:nvPr/>
        </p:nvSpPr>
        <p:spPr>
          <a:xfrm>
            <a:off x="1088850" y="3773747"/>
            <a:ext cx="3476800" cy="323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EF844F7-12F1-428E-89FF-5A658AFEB4B6}"/>
              </a:ext>
            </a:extLst>
          </p:cNvPr>
          <p:cNvSpPr/>
          <p:nvPr/>
        </p:nvSpPr>
        <p:spPr>
          <a:xfrm>
            <a:off x="1095200" y="3187371"/>
            <a:ext cx="2651300" cy="320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BA3CE45-7E94-43C6-ADF1-D5E4D97C87BF}"/>
              </a:ext>
            </a:extLst>
          </p:cNvPr>
          <p:cNvSpPr/>
          <p:nvPr/>
        </p:nvSpPr>
        <p:spPr>
          <a:xfrm>
            <a:off x="1094960" y="2592066"/>
            <a:ext cx="2111790" cy="339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80" name="TextShape 1"/>
          <p:cNvSpPr txBox="1"/>
          <p:nvPr/>
        </p:nvSpPr>
        <p:spPr>
          <a:xfrm>
            <a:off x="5997240" y="16848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4. April 2017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1" name="TextShape 2"/>
          <p:cNvSpPr txBox="1"/>
          <p:nvPr/>
        </p:nvSpPr>
        <p:spPr>
          <a:xfrm>
            <a:off x="4641480" y="4389120"/>
            <a:ext cx="350172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2" name="TextShape 3"/>
          <p:cNvSpPr txBox="1"/>
          <p:nvPr/>
        </p:nvSpPr>
        <p:spPr>
          <a:xfrm>
            <a:off x="4649040" y="168480"/>
            <a:ext cx="1331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4A73C0D8-03EA-4E47-8CAD-49C16C0E6650}" type="slidenum">
              <a:rPr lang="en-US" sz="1200" b="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39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3" name="Custom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4" name="CustomShape 5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5" name="CustomShape 6"/>
          <p:cNvSpPr/>
          <p:nvPr/>
        </p:nvSpPr>
        <p:spPr>
          <a:xfrm>
            <a:off x="460440" y="16020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6" name="CustomShape 7"/>
          <p:cNvSpPr/>
          <p:nvPr/>
        </p:nvSpPr>
        <p:spPr>
          <a:xfrm>
            <a:off x="612720" y="31284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7" name="CustomShape 8"/>
          <p:cNvSpPr/>
          <p:nvPr/>
        </p:nvSpPr>
        <p:spPr>
          <a:xfrm>
            <a:off x="765000" y="46512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8" name="CustomShape 9"/>
          <p:cNvSpPr/>
          <p:nvPr/>
        </p:nvSpPr>
        <p:spPr>
          <a:xfrm>
            <a:off x="917640" y="61740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9" name="CustomShape 10"/>
          <p:cNvSpPr/>
          <p:nvPr/>
        </p:nvSpPr>
        <p:spPr>
          <a:xfrm>
            <a:off x="1069920" y="77004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43493" y="1396011"/>
            <a:ext cx="6777317" cy="286707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de-CH" sz="2000" b="1" dirty="0"/>
              <a:t>Beispiel: </a:t>
            </a:r>
            <a:br>
              <a:rPr lang="de-CH" sz="2000" b="1" dirty="0"/>
            </a:br>
            <a:r>
              <a:rPr lang="de-CH" sz="2000" dirty="0"/>
              <a:t>Einprägen einer Telefon-</a:t>
            </a:r>
            <a:br>
              <a:rPr lang="de-CH" sz="2000" dirty="0"/>
            </a:br>
            <a:r>
              <a:rPr lang="de-CH" sz="2000" dirty="0" err="1"/>
              <a:t>nummer</a:t>
            </a:r>
            <a:r>
              <a:rPr lang="de-CH" sz="2000" dirty="0"/>
              <a:t> 076 824 65 10.</a:t>
            </a:r>
          </a:p>
          <a:p>
            <a:pPr marL="68580" indent="0">
              <a:buNone/>
            </a:pPr>
            <a:endParaRPr lang="de-CH" sz="2000" dirty="0"/>
          </a:p>
          <a:p>
            <a:pPr marL="68580" indent="0">
              <a:buNone/>
            </a:pPr>
            <a:br>
              <a:rPr lang="de-CH" sz="2000" dirty="0"/>
            </a:br>
            <a:br>
              <a:rPr lang="de-CH" sz="2000" dirty="0"/>
            </a:br>
            <a:endParaRPr lang="de-CH" sz="2000" dirty="0"/>
          </a:p>
        </p:txBody>
      </p:sp>
      <p:sp>
        <p:nvSpPr>
          <p:cNvPr id="21" name="TextShape 11">
            <a:extLst>
              <a:ext uri="{FF2B5EF4-FFF2-40B4-BE49-F238E27FC236}">
                <a16:creationId xmlns:a16="http://schemas.microsoft.com/office/drawing/2014/main" id="{BFCD1383-6EFD-4815-8EDB-8B650563A599}"/>
              </a:ext>
            </a:extLst>
          </p:cNvPr>
          <p:cNvSpPr txBox="1"/>
          <p:nvPr/>
        </p:nvSpPr>
        <p:spPr>
          <a:xfrm>
            <a:off x="1005840" y="731520"/>
            <a:ext cx="7024320" cy="567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spc="-1" dirty="0" err="1">
                <a:solidFill>
                  <a:srgbClr val="94C600"/>
                </a:solidFill>
                <a:uFill>
                  <a:solidFill>
                    <a:srgbClr val="FFFFFF"/>
                  </a:solidFill>
                </a:uFill>
              </a:rPr>
              <a:t>Rüstzeug</a:t>
            </a:r>
            <a:r>
              <a:rPr lang="en-US" sz="2800" spc="-1" dirty="0">
                <a:solidFill>
                  <a:srgbClr val="94C600"/>
                </a:solidFill>
                <a:uFill>
                  <a:solidFill>
                    <a:srgbClr val="FFFFFF"/>
                  </a:solidFill>
                </a:uFill>
              </a:rPr>
              <a:t>: Major System (4)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100093C-0257-400E-863F-AA9C6076A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750" y="1324383"/>
            <a:ext cx="3759200" cy="1033694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4B9FCF43-4067-4B15-B9BD-5A58F19AD078}"/>
              </a:ext>
            </a:extLst>
          </p:cNvPr>
          <p:cNvSpPr txBox="1"/>
          <p:nvPr/>
        </p:nvSpPr>
        <p:spPr>
          <a:xfrm>
            <a:off x="1133300" y="2600758"/>
            <a:ext cx="510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0 7 6 8 2 4 6 5 1 0 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9E925CA-89C1-4A1B-8F9F-82F6BF60B192}"/>
              </a:ext>
            </a:extLst>
          </p:cNvPr>
          <p:cNvSpPr txBox="1"/>
          <p:nvPr/>
        </p:nvSpPr>
        <p:spPr>
          <a:xfrm>
            <a:off x="1133300" y="3145257"/>
            <a:ext cx="510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s, g, </a:t>
            </a:r>
            <a:r>
              <a:rPr lang="de-CH" dirty="0" err="1"/>
              <a:t>sch</a:t>
            </a:r>
            <a:r>
              <a:rPr lang="de-CH" dirty="0"/>
              <a:t>, n, r, </a:t>
            </a:r>
            <a:r>
              <a:rPr lang="de-CH" dirty="0" err="1"/>
              <a:t>sch</a:t>
            </a:r>
            <a:r>
              <a:rPr lang="de-CH" dirty="0"/>
              <a:t>, l, t, s 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444B63D-60B0-424E-AB52-ECC9B91F0374}"/>
              </a:ext>
            </a:extLst>
          </p:cNvPr>
          <p:cNvSpPr txBox="1"/>
          <p:nvPr/>
        </p:nvSpPr>
        <p:spPr>
          <a:xfrm>
            <a:off x="1069920" y="3731535"/>
            <a:ext cx="510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Essig Schwan Eierschale Tasse </a:t>
            </a:r>
          </a:p>
        </p:txBody>
      </p:sp>
      <p:sp>
        <p:nvSpPr>
          <p:cNvPr id="6" name="Pfeil: nach unten 5">
            <a:extLst>
              <a:ext uri="{FF2B5EF4-FFF2-40B4-BE49-F238E27FC236}">
                <a16:creationId xmlns:a16="http://schemas.microsoft.com/office/drawing/2014/main" id="{B59F58C2-1BC3-42C2-BACF-57E61F69CE33}"/>
              </a:ext>
            </a:extLst>
          </p:cNvPr>
          <p:cNvSpPr/>
          <p:nvPr/>
        </p:nvSpPr>
        <p:spPr>
          <a:xfrm>
            <a:off x="1966520" y="2979495"/>
            <a:ext cx="419100" cy="1754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Legende: Linie 7">
            <a:extLst>
              <a:ext uri="{FF2B5EF4-FFF2-40B4-BE49-F238E27FC236}">
                <a16:creationId xmlns:a16="http://schemas.microsoft.com/office/drawing/2014/main" id="{DCA8DE05-4DF5-4EE8-A8DF-079F25F87597}"/>
              </a:ext>
            </a:extLst>
          </p:cNvPr>
          <p:cNvSpPr/>
          <p:nvPr/>
        </p:nvSpPr>
        <p:spPr>
          <a:xfrm>
            <a:off x="5008954" y="2931517"/>
            <a:ext cx="3322245" cy="834273"/>
          </a:xfrm>
          <a:prstGeom prst="borderCallout1">
            <a:avLst>
              <a:gd name="adj1" fmla="val 51415"/>
              <a:gd name="adj2" fmla="val -170"/>
              <a:gd name="adj3" fmla="val 50449"/>
              <a:gd name="adj4" fmla="val -293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/>
              <a:t>Bei </a:t>
            </a:r>
            <a:r>
              <a:rPr lang="de-CH" sz="1600" b="1" dirty="0"/>
              <a:t>diesen Schritten </a:t>
            </a:r>
            <a:r>
              <a:rPr lang="de-CH" sz="1600" dirty="0"/>
              <a:t>kann eine </a:t>
            </a:r>
            <a:r>
              <a:rPr lang="de-CH" sz="1600" b="1" dirty="0"/>
              <a:t>Wörtertabelle</a:t>
            </a:r>
            <a:r>
              <a:rPr lang="de-CH" sz="1600" dirty="0"/>
              <a:t> oder  dieser </a:t>
            </a:r>
            <a:r>
              <a:rPr lang="de-CH" sz="1600" b="1" dirty="0">
                <a:hlinkClick r:id="rId3"/>
              </a:rPr>
              <a:t>Link</a:t>
            </a:r>
            <a:r>
              <a:rPr lang="de-CH" sz="1600" dirty="0"/>
              <a:t> Unterstützung bieten.</a:t>
            </a:r>
          </a:p>
        </p:txBody>
      </p:sp>
      <p:sp>
        <p:nvSpPr>
          <p:cNvPr id="25" name="Pfeil: nach unten 24">
            <a:extLst>
              <a:ext uri="{FF2B5EF4-FFF2-40B4-BE49-F238E27FC236}">
                <a16:creationId xmlns:a16="http://schemas.microsoft.com/office/drawing/2014/main" id="{743FD47E-A6BD-49DF-80CB-B734D7E5C791}"/>
              </a:ext>
            </a:extLst>
          </p:cNvPr>
          <p:cNvSpPr/>
          <p:nvPr/>
        </p:nvSpPr>
        <p:spPr>
          <a:xfrm>
            <a:off x="1979220" y="3563695"/>
            <a:ext cx="419100" cy="1754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Geschweifte Klammer links/rechts 11">
            <a:extLst>
              <a:ext uri="{FF2B5EF4-FFF2-40B4-BE49-F238E27FC236}">
                <a16:creationId xmlns:a16="http://schemas.microsoft.com/office/drawing/2014/main" id="{51A2E71D-BF93-4D7E-9806-C51E2ECBE031}"/>
              </a:ext>
            </a:extLst>
          </p:cNvPr>
          <p:cNvSpPr/>
          <p:nvPr/>
        </p:nvSpPr>
        <p:spPr>
          <a:xfrm>
            <a:off x="807533" y="2956250"/>
            <a:ext cx="3243768" cy="778909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7617647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TextShape 1"/>
          <p:cNvSpPr txBox="1"/>
          <p:nvPr/>
        </p:nvSpPr>
        <p:spPr>
          <a:xfrm>
            <a:off x="5997240" y="16848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4. April 2017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1" name="TextShape 2"/>
          <p:cNvSpPr txBox="1"/>
          <p:nvPr/>
        </p:nvSpPr>
        <p:spPr>
          <a:xfrm>
            <a:off x="4641480" y="4389120"/>
            <a:ext cx="350172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2" name="TextShape 3"/>
          <p:cNvSpPr txBox="1"/>
          <p:nvPr/>
        </p:nvSpPr>
        <p:spPr>
          <a:xfrm>
            <a:off x="4649040" y="168480"/>
            <a:ext cx="1331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4A73C0D8-03EA-4E47-8CAD-49C16C0E6650}" type="slidenum">
              <a:rPr lang="en-US" sz="1200" b="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4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3" name="Custom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4" name="CustomShape 5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5" name="CustomShape 6"/>
          <p:cNvSpPr/>
          <p:nvPr/>
        </p:nvSpPr>
        <p:spPr>
          <a:xfrm>
            <a:off x="460440" y="16020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6" name="CustomShape 7"/>
          <p:cNvSpPr/>
          <p:nvPr/>
        </p:nvSpPr>
        <p:spPr>
          <a:xfrm>
            <a:off x="612720" y="31284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7" name="CustomShape 8"/>
          <p:cNvSpPr/>
          <p:nvPr/>
        </p:nvSpPr>
        <p:spPr>
          <a:xfrm>
            <a:off x="765000" y="46512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8" name="CustomShape 9"/>
          <p:cNvSpPr/>
          <p:nvPr/>
        </p:nvSpPr>
        <p:spPr>
          <a:xfrm>
            <a:off x="917640" y="61740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9" name="CustomShape 10"/>
          <p:cNvSpPr/>
          <p:nvPr/>
        </p:nvSpPr>
        <p:spPr>
          <a:xfrm>
            <a:off x="1069920" y="77004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0" name="TextShape 11"/>
          <p:cNvSpPr txBox="1"/>
          <p:nvPr/>
        </p:nvSpPr>
        <p:spPr>
          <a:xfrm>
            <a:off x="1005840" y="731520"/>
            <a:ext cx="7024320" cy="567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spc="-1" dirty="0" err="1">
                <a:solidFill>
                  <a:srgbClr val="94C600"/>
                </a:solidFill>
                <a:uFill>
                  <a:solidFill>
                    <a:srgbClr val="FFFFFF"/>
                  </a:solidFill>
                </a:uFill>
              </a:rPr>
              <a:t>Wissenswertes</a:t>
            </a:r>
            <a:r>
              <a:rPr lang="en-US" sz="2800" spc="-1" dirty="0">
                <a:solidFill>
                  <a:srgbClr val="94C6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2800" spc="-1" dirty="0" err="1">
                <a:solidFill>
                  <a:srgbClr val="94C600"/>
                </a:solidFill>
                <a:uFill>
                  <a:solidFill>
                    <a:srgbClr val="FFFFFF"/>
                  </a:solidFill>
                </a:uFill>
              </a:rPr>
              <a:t>zum</a:t>
            </a:r>
            <a:r>
              <a:rPr lang="en-US" sz="2800" spc="-1" dirty="0">
                <a:solidFill>
                  <a:srgbClr val="94C600"/>
                </a:solidFill>
                <a:uFill>
                  <a:solidFill>
                    <a:srgbClr val="FFFFFF"/>
                  </a:solidFill>
                </a:uFill>
              </a:rPr>
              <a:t> Rubik's Cube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43493" y="1396011"/>
            <a:ext cx="6777317" cy="2978461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de-DE" sz="2000" b="1" dirty="0"/>
              <a:t>Drei Teilchentypen</a:t>
            </a:r>
          </a:p>
          <a:p>
            <a:pPr lvl="1">
              <a:buFont typeface="Wingdings" charset="2"/>
              <a:buChar char="§"/>
            </a:pPr>
            <a:r>
              <a:rPr lang="de-DE" sz="1800" b="1" dirty="0"/>
              <a:t>6 Mittelstücke / Centers</a:t>
            </a:r>
            <a:br>
              <a:rPr lang="de-DE" sz="1800" b="1" dirty="0"/>
            </a:br>
            <a:r>
              <a:rPr lang="de-DE" sz="1800" dirty="0"/>
              <a:t>Einfarbig</a:t>
            </a:r>
          </a:p>
          <a:p>
            <a:pPr lvl="1">
              <a:buFont typeface="Wingdings" charset="2"/>
              <a:buChar char="§"/>
            </a:pPr>
            <a:r>
              <a:rPr lang="de-DE" sz="1800" b="1" dirty="0"/>
              <a:t>12 Kanten / </a:t>
            </a:r>
            <a:r>
              <a:rPr lang="de-DE" sz="1800" b="1" dirty="0" err="1"/>
              <a:t>Edges</a:t>
            </a:r>
            <a:br>
              <a:rPr lang="de-DE" sz="1800" b="1" dirty="0"/>
            </a:br>
            <a:r>
              <a:rPr lang="de-DE" sz="1800" dirty="0"/>
              <a:t>Zweifarbig (Kombination untrennbar!)</a:t>
            </a:r>
          </a:p>
          <a:p>
            <a:pPr lvl="1">
              <a:buFont typeface="Wingdings" charset="2"/>
              <a:buChar char="§"/>
            </a:pPr>
            <a:r>
              <a:rPr lang="de-DE" sz="1800" b="1" dirty="0"/>
              <a:t>8 Ecken / Corners</a:t>
            </a:r>
            <a:br>
              <a:rPr lang="de-DE" sz="1800" b="1" dirty="0"/>
            </a:br>
            <a:r>
              <a:rPr lang="de-DE" sz="1800" dirty="0"/>
              <a:t>Dreifarbig (Kombination untrennbar!)</a:t>
            </a:r>
            <a:br>
              <a:rPr lang="de-DE" sz="1800" b="1" dirty="0"/>
            </a:br>
            <a:br>
              <a:rPr lang="de-DE" sz="1800" dirty="0"/>
            </a:br>
            <a:endParaRPr lang="de-DE" sz="18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0F6D7FA-C3FF-4942-BD8F-521B9A0C9B2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311513"/>
            <a:ext cx="3353055" cy="139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0673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TextShape 1"/>
          <p:cNvSpPr txBox="1"/>
          <p:nvPr/>
        </p:nvSpPr>
        <p:spPr>
          <a:xfrm>
            <a:off x="5997240" y="16848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4. April 2017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1" name="TextShape 2"/>
          <p:cNvSpPr txBox="1"/>
          <p:nvPr/>
        </p:nvSpPr>
        <p:spPr>
          <a:xfrm>
            <a:off x="4641480" y="4389120"/>
            <a:ext cx="350172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2" name="TextShape 3"/>
          <p:cNvSpPr txBox="1"/>
          <p:nvPr/>
        </p:nvSpPr>
        <p:spPr>
          <a:xfrm>
            <a:off x="4649040" y="168480"/>
            <a:ext cx="1331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4A73C0D8-03EA-4E47-8CAD-49C16C0E6650}" type="slidenum">
              <a:rPr lang="en-US" sz="1200" b="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40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3" name="Custom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4" name="CustomShape 5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5" name="CustomShape 6"/>
          <p:cNvSpPr/>
          <p:nvPr/>
        </p:nvSpPr>
        <p:spPr>
          <a:xfrm>
            <a:off x="460440" y="16020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6" name="CustomShape 7"/>
          <p:cNvSpPr/>
          <p:nvPr/>
        </p:nvSpPr>
        <p:spPr>
          <a:xfrm>
            <a:off x="612720" y="31284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7" name="CustomShape 8"/>
          <p:cNvSpPr/>
          <p:nvPr/>
        </p:nvSpPr>
        <p:spPr>
          <a:xfrm>
            <a:off x="765000" y="46512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8" name="CustomShape 9"/>
          <p:cNvSpPr/>
          <p:nvPr/>
        </p:nvSpPr>
        <p:spPr>
          <a:xfrm>
            <a:off x="917640" y="61740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9" name="CustomShape 10"/>
          <p:cNvSpPr/>
          <p:nvPr/>
        </p:nvSpPr>
        <p:spPr>
          <a:xfrm>
            <a:off x="1069920" y="77004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43493" y="1396011"/>
            <a:ext cx="6777317" cy="286707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de-CH" sz="1800" b="1" u="sng" dirty="0"/>
              <a:t>Idee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sz="1800" dirty="0"/>
              <a:t>Den Zügen Zahlen zuweisen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sz="1800" dirty="0"/>
              <a:t>Die Zugfolgen in</a:t>
            </a:r>
            <a:br>
              <a:rPr lang="de-CH" sz="1800" dirty="0"/>
            </a:br>
            <a:r>
              <a:rPr lang="de-CH" sz="1800" dirty="0"/>
              <a:t>Wörter umwandeln und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sz="1800" dirty="0"/>
              <a:t>mit den Wörtern Geschichten bilden</a:t>
            </a:r>
            <a:br>
              <a:rPr lang="de-CH" sz="2000" dirty="0"/>
            </a:br>
            <a:endParaRPr lang="de-CH" sz="2000" dirty="0"/>
          </a:p>
        </p:txBody>
      </p:sp>
      <p:sp>
        <p:nvSpPr>
          <p:cNvPr id="21" name="TextShape 11">
            <a:extLst>
              <a:ext uri="{FF2B5EF4-FFF2-40B4-BE49-F238E27FC236}">
                <a16:creationId xmlns:a16="http://schemas.microsoft.com/office/drawing/2014/main" id="{BFCD1383-6EFD-4815-8EDB-8B650563A599}"/>
              </a:ext>
            </a:extLst>
          </p:cNvPr>
          <p:cNvSpPr txBox="1"/>
          <p:nvPr/>
        </p:nvSpPr>
        <p:spPr>
          <a:xfrm>
            <a:off x="1005840" y="731520"/>
            <a:ext cx="7024320" cy="567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spc="-1" dirty="0" err="1">
                <a:solidFill>
                  <a:srgbClr val="94C600"/>
                </a:solidFill>
                <a:uFill>
                  <a:solidFill>
                    <a:srgbClr val="FFFFFF"/>
                  </a:solidFill>
                </a:uFill>
              </a:rPr>
              <a:t>Rüstzeug</a:t>
            </a:r>
            <a:r>
              <a:rPr lang="en-US" sz="2800" spc="-1" dirty="0">
                <a:solidFill>
                  <a:srgbClr val="94C600"/>
                </a:solidFill>
                <a:uFill>
                  <a:solidFill>
                    <a:srgbClr val="FFFFFF"/>
                  </a:solidFill>
                </a:uFill>
              </a:rPr>
              <a:t>: Major System (5)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514F11EA-23FC-4E56-9CE6-1057EE4DF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920" y="3154906"/>
            <a:ext cx="4959357" cy="7645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316FE345-4A1D-4622-8B97-F4ADE35E9388}"/>
              </a:ext>
            </a:extLst>
          </p:cNvPr>
          <p:cNvSpPr/>
          <p:nvPr/>
        </p:nvSpPr>
        <p:spPr>
          <a:xfrm>
            <a:off x="1069920" y="3014133"/>
            <a:ext cx="253270" cy="253270"/>
          </a:xfrm>
          <a:prstGeom prst="flowChartConnector">
            <a:avLst/>
          </a:prstGeom>
          <a:solidFill>
            <a:srgbClr val="FF0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400" b="1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ACDA756-67D0-450E-B06B-4F427EC15F49}"/>
              </a:ext>
            </a:extLst>
          </p:cNvPr>
          <p:cNvSpPr txBox="1"/>
          <p:nvPr/>
        </p:nvSpPr>
        <p:spPr>
          <a:xfrm>
            <a:off x="1008720" y="3024743"/>
            <a:ext cx="365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b="1" dirty="0">
                <a:solidFill>
                  <a:schemeClr val="bg1"/>
                </a:solidFill>
              </a:rPr>
              <a:t>1,2</a:t>
            </a:r>
          </a:p>
        </p:txBody>
      </p:sp>
      <p:sp>
        <p:nvSpPr>
          <p:cNvPr id="33" name="Flussdiagramm: Verbinder 32">
            <a:extLst>
              <a:ext uri="{FF2B5EF4-FFF2-40B4-BE49-F238E27FC236}">
                <a16:creationId xmlns:a16="http://schemas.microsoft.com/office/drawing/2014/main" id="{AA4DA04F-CC67-4338-8DDC-EA18E87303E2}"/>
              </a:ext>
            </a:extLst>
          </p:cNvPr>
          <p:cNvSpPr/>
          <p:nvPr/>
        </p:nvSpPr>
        <p:spPr>
          <a:xfrm>
            <a:off x="1070320" y="3452604"/>
            <a:ext cx="253270" cy="253270"/>
          </a:xfrm>
          <a:prstGeom prst="flowChartConnector">
            <a:avLst/>
          </a:prstGeom>
          <a:solidFill>
            <a:srgbClr val="FF0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400" b="1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AA7F5198-991A-499D-B28A-E32222C9DECB}"/>
              </a:ext>
            </a:extLst>
          </p:cNvPr>
          <p:cNvSpPr txBox="1"/>
          <p:nvPr/>
        </p:nvSpPr>
        <p:spPr>
          <a:xfrm>
            <a:off x="1009120" y="3463214"/>
            <a:ext cx="365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b="1" dirty="0">
                <a:solidFill>
                  <a:schemeClr val="bg1"/>
                </a:solidFill>
              </a:rPr>
              <a:t>3,4</a:t>
            </a:r>
          </a:p>
        </p:txBody>
      </p:sp>
      <p:sp>
        <p:nvSpPr>
          <p:cNvPr id="36" name="Flussdiagramm: Verbinder 35">
            <a:extLst>
              <a:ext uri="{FF2B5EF4-FFF2-40B4-BE49-F238E27FC236}">
                <a16:creationId xmlns:a16="http://schemas.microsoft.com/office/drawing/2014/main" id="{0C6B2DD6-8DC6-4BC1-8233-ABBFB1A33E89}"/>
              </a:ext>
            </a:extLst>
          </p:cNvPr>
          <p:cNvSpPr/>
          <p:nvPr/>
        </p:nvSpPr>
        <p:spPr>
          <a:xfrm>
            <a:off x="3392363" y="3024743"/>
            <a:ext cx="253270" cy="253270"/>
          </a:xfrm>
          <a:prstGeom prst="flowChartConnector">
            <a:avLst/>
          </a:prstGeom>
          <a:solidFill>
            <a:srgbClr val="FF0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400" b="1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6566D060-656D-4463-8712-FA596693EFF0}"/>
              </a:ext>
            </a:extLst>
          </p:cNvPr>
          <p:cNvSpPr txBox="1"/>
          <p:nvPr/>
        </p:nvSpPr>
        <p:spPr>
          <a:xfrm>
            <a:off x="3331163" y="3035353"/>
            <a:ext cx="365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b="1" dirty="0">
                <a:solidFill>
                  <a:schemeClr val="bg1"/>
                </a:solidFill>
              </a:rPr>
              <a:t>5,6</a:t>
            </a:r>
          </a:p>
        </p:txBody>
      </p:sp>
      <p:sp>
        <p:nvSpPr>
          <p:cNvPr id="38" name="Flussdiagramm: Verbinder 37">
            <a:extLst>
              <a:ext uri="{FF2B5EF4-FFF2-40B4-BE49-F238E27FC236}">
                <a16:creationId xmlns:a16="http://schemas.microsoft.com/office/drawing/2014/main" id="{ABDBE218-E4CE-48EF-B8E5-53DF78F09C00}"/>
              </a:ext>
            </a:extLst>
          </p:cNvPr>
          <p:cNvSpPr/>
          <p:nvPr/>
        </p:nvSpPr>
        <p:spPr>
          <a:xfrm>
            <a:off x="3392363" y="3461470"/>
            <a:ext cx="253270" cy="253270"/>
          </a:xfrm>
          <a:prstGeom prst="flowChartConnector">
            <a:avLst/>
          </a:prstGeom>
          <a:solidFill>
            <a:srgbClr val="FF0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400" b="1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56062AA7-2688-4F34-8E85-4CBE1009323D}"/>
              </a:ext>
            </a:extLst>
          </p:cNvPr>
          <p:cNvSpPr txBox="1"/>
          <p:nvPr/>
        </p:nvSpPr>
        <p:spPr>
          <a:xfrm>
            <a:off x="3331163" y="3472080"/>
            <a:ext cx="365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b="1" dirty="0">
                <a:solidFill>
                  <a:schemeClr val="bg1"/>
                </a:solidFill>
              </a:rPr>
              <a:t>7,8</a:t>
            </a:r>
          </a:p>
        </p:txBody>
      </p:sp>
      <p:pic>
        <p:nvPicPr>
          <p:cNvPr id="40" name="Grafik 39">
            <a:extLst>
              <a:ext uri="{FF2B5EF4-FFF2-40B4-BE49-F238E27FC236}">
                <a16:creationId xmlns:a16="http://schemas.microsoft.com/office/drawing/2014/main" id="{B14B8CA1-4F6F-43E5-9CBE-82281FE0FD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05" y="3991881"/>
            <a:ext cx="1333686" cy="666843"/>
          </a:xfrm>
          <a:prstGeom prst="rect">
            <a:avLst/>
          </a:prstGeom>
        </p:spPr>
      </p:pic>
      <p:sp>
        <p:nvSpPr>
          <p:cNvPr id="41" name="Rechteck 40">
            <a:extLst>
              <a:ext uri="{FF2B5EF4-FFF2-40B4-BE49-F238E27FC236}">
                <a16:creationId xmlns:a16="http://schemas.microsoft.com/office/drawing/2014/main" id="{22F6E6D8-3E4A-47EA-BD25-2D9E854F9F07}"/>
              </a:ext>
            </a:extLst>
          </p:cNvPr>
          <p:cNvSpPr/>
          <p:nvPr/>
        </p:nvSpPr>
        <p:spPr>
          <a:xfrm>
            <a:off x="1181395" y="4564253"/>
            <a:ext cx="14895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200" b="1" dirty="0">
                <a:latin typeface="Arial" panose="020B0604020202020204" pitchFamily="34" charset="0"/>
                <a:cs typeface="Arial" panose="020B0604020202020204" pitchFamily="34" charset="0"/>
              </a:rPr>
              <a:t> R U R2 F' R2 U R'</a:t>
            </a:r>
          </a:p>
        </p:txBody>
      </p:sp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02E18DE4-1EC9-48E8-8E34-DC71CF9E4C30}"/>
              </a:ext>
            </a:extLst>
          </p:cNvPr>
          <p:cNvSpPr/>
          <p:nvPr/>
        </p:nvSpPr>
        <p:spPr>
          <a:xfrm>
            <a:off x="2807946" y="4218386"/>
            <a:ext cx="727734" cy="3956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Legende: mit Pfeil nach unten 16">
            <a:extLst>
              <a:ext uri="{FF2B5EF4-FFF2-40B4-BE49-F238E27FC236}">
                <a16:creationId xmlns:a16="http://schemas.microsoft.com/office/drawing/2014/main" id="{513BA538-F8AD-4A64-A4D1-0B4C111E9BFA}"/>
              </a:ext>
            </a:extLst>
          </p:cNvPr>
          <p:cNvSpPr/>
          <p:nvPr/>
        </p:nvSpPr>
        <p:spPr>
          <a:xfrm>
            <a:off x="3672721" y="4045740"/>
            <a:ext cx="1584960" cy="407848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982D9059-F163-494A-B24F-A100752459D8}"/>
              </a:ext>
            </a:extLst>
          </p:cNvPr>
          <p:cNvSpPr/>
          <p:nvPr/>
        </p:nvSpPr>
        <p:spPr>
          <a:xfrm>
            <a:off x="3707214" y="4034623"/>
            <a:ext cx="14895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 U R2 F' R2 U R'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B5628AE1-CD98-43D6-8274-0FA28DF23B67}"/>
              </a:ext>
            </a:extLst>
          </p:cNvPr>
          <p:cNvSpPr/>
          <p:nvPr/>
        </p:nvSpPr>
        <p:spPr>
          <a:xfrm>
            <a:off x="3609003" y="4424086"/>
            <a:ext cx="17219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 5  33/44 2 33/44 5 4</a:t>
            </a:r>
          </a:p>
        </p:txBody>
      </p:sp>
      <p:sp>
        <p:nvSpPr>
          <p:cNvPr id="47" name="Pfeil: nach rechts 46">
            <a:extLst>
              <a:ext uri="{FF2B5EF4-FFF2-40B4-BE49-F238E27FC236}">
                <a16:creationId xmlns:a16="http://schemas.microsoft.com/office/drawing/2014/main" id="{CB7FD352-E16B-4A59-850D-1336B4A0816E}"/>
              </a:ext>
            </a:extLst>
          </p:cNvPr>
          <p:cNvSpPr/>
          <p:nvPr/>
        </p:nvSpPr>
        <p:spPr>
          <a:xfrm>
            <a:off x="5498706" y="4218386"/>
            <a:ext cx="727734" cy="3956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65A1B62-42DB-4B45-8280-149A8869B68D}"/>
              </a:ext>
            </a:extLst>
          </p:cNvPr>
          <p:cNvSpPr txBox="1"/>
          <p:nvPr/>
        </p:nvSpPr>
        <p:spPr>
          <a:xfrm>
            <a:off x="6263688" y="4235774"/>
            <a:ext cx="228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>
                <a:solidFill>
                  <a:srgbClr val="00B0F0"/>
                </a:solidFill>
              </a:rPr>
              <a:t>Maler Renoir Roller</a:t>
            </a:r>
          </a:p>
        </p:txBody>
      </p:sp>
      <p:pic>
        <p:nvPicPr>
          <p:cNvPr id="49" name="Grafik 48">
            <a:extLst>
              <a:ext uri="{FF2B5EF4-FFF2-40B4-BE49-F238E27FC236}">
                <a16:creationId xmlns:a16="http://schemas.microsoft.com/office/drawing/2014/main" id="{C0BEF2B0-3503-43F3-BE53-95870E15EE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0750" y="1324383"/>
            <a:ext cx="3759200" cy="1033694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3DD3E112-1D06-415F-8597-F5433306DEF8}"/>
              </a:ext>
            </a:extLst>
          </p:cNvPr>
          <p:cNvSpPr txBox="1"/>
          <p:nvPr/>
        </p:nvSpPr>
        <p:spPr>
          <a:xfrm>
            <a:off x="4720629" y="2429705"/>
            <a:ext cx="3495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/>
              <a:t>(Doppellaute zählen nur einfach!)</a:t>
            </a:r>
          </a:p>
        </p:txBody>
      </p:sp>
    </p:spTree>
    <p:extLst>
      <p:ext uri="{BB962C8B-B14F-4D97-AF65-F5344CB8AC3E}">
        <p14:creationId xmlns:p14="http://schemas.microsoft.com/office/powerpoint/2010/main" val="165545390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TextShape 1"/>
          <p:cNvSpPr txBox="1"/>
          <p:nvPr/>
        </p:nvSpPr>
        <p:spPr>
          <a:xfrm>
            <a:off x="5997240" y="16848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4. April 2017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1" name="TextShape 2"/>
          <p:cNvSpPr txBox="1"/>
          <p:nvPr/>
        </p:nvSpPr>
        <p:spPr>
          <a:xfrm>
            <a:off x="4641480" y="4389120"/>
            <a:ext cx="350172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2" name="TextShape 3"/>
          <p:cNvSpPr txBox="1"/>
          <p:nvPr/>
        </p:nvSpPr>
        <p:spPr>
          <a:xfrm>
            <a:off x="4649040" y="168480"/>
            <a:ext cx="1331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4A73C0D8-03EA-4E47-8CAD-49C16C0E6650}" type="slidenum">
              <a:rPr lang="en-US" sz="1200" b="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41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3" name="Custom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4" name="CustomShape 5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5" name="CustomShape 6"/>
          <p:cNvSpPr/>
          <p:nvPr/>
        </p:nvSpPr>
        <p:spPr>
          <a:xfrm>
            <a:off x="460440" y="16020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6" name="CustomShape 7"/>
          <p:cNvSpPr/>
          <p:nvPr/>
        </p:nvSpPr>
        <p:spPr>
          <a:xfrm>
            <a:off x="612720" y="31284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7" name="CustomShape 8"/>
          <p:cNvSpPr/>
          <p:nvPr/>
        </p:nvSpPr>
        <p:spPr>
          <a:xfrm>
            <a:off x="765000" y="46512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8" name="CustomShape 9"/>
          <p:cNvSpPr/>
          <p:nvPr/>
        </p:nvSpPr>
        <p:spPr>
          <a:xfrm>
            <a:off x="917640" y="61740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9" name="CustomShape 10"/>
          <p:cNvSpPr/>
          <p:nvPr/>
        </p:nvSpPr>
        <p:spPr>
          <a:xfrm>
            <a:off x="1069920" y="77004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43493" y="1396011"/>
            <a:ext cx="6777317" cy="286707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de-DE" sz="1700" b="1" dirty="0"/>
              <a:t>Prüfenswerte Links</a:t>
            </a:r>
          </a:p>
          <a:p>
            <a:pPr lvl="1">
              <a:buFont typeface="Wingdings" charset="2"/>
              <a:buChar char="§"/>
            </a:pPr>
            <a:r>
              <a:rPr lang="de-DE" sz="1500" dirty="0"/>
              <a:t>Webseite von Herbert </a:t>
            </a:r>
            <a:r>
              <a:rPr lang="de-DE" sz="1500" dirty="0" err="1"/>
              <a:t>Kociemba</a:t>
            </a:r>
            <a:r>
              <a:rPr lang="de-DE" sz="1500" dirty="0"/>
              <a:t>: </a:t>
            </a:r>
            <a:r>
              <a:rPr lang="de-CH" sz="1600" dirty="0">
                <a:hlinkClick r:id="rId2"/>
              </a:rPr>
              <a:t>http://kociemba.org/cube.htm</a:t>
            </a:r>
            <a:endParaRPr lang="de-CH" sz="1600" dirty="0"/>
          </a:p>
          <a:p>
            <a:pPr lvl="1">
              <a:buFont typeface="Wingdings" charset="2"/>
              <a:buChar char="§"/>
            </a:pPr>
            <a:r>
              <a:rPr lang="de-CH" sz="1600" dirty="0"/>
              <a:t>Webseite von Werner </a:t>
            </a:r>
            <a:r>
              <a:rPr lang="de-CH" sz="1600" dirty="0" err="1"/>
              <a:t>Randelshofer</a:t>
            </a:r>
            <a:r>
              <a:rPr lang="de-CH" sz="1600" dirty="0"/>
              <a:t>:</a:t>
            </a:r>
            <a:br>
              <a:rPr lang="de-CH" sz="1600" dirty="0"/>
            </a:br>
            <a:r>
              <a:rPr lang="de-CH" sz="1600" dirty="0">
                <a:hlinkClick r:id="rId3"/>
              </a:rPr>
              <a:t>http://www.randelshofer.ch/</a:t>
            </a:r>
            <a:endParaRPr lang="de-CH" sz="1600" dirty="0"/>
          </a:p>
          <a:p>
            <a:pPr lvl="1">
              <a:buFont typeface="Wingdings" charset="2"/>
              <a:buChar char="§"/>
            </a:pPr>
            <a:r>
              <a:rPr lang="de-CH" sz="1600" dirty="0"/>
              <a:t>Webseite von Jessica Fridrich:</a:t>
            </a:r>
            <a:br>
              <a:rPr lang="de-CH" sz="1600" dirty="0"/>
            </a:br>
            <a:r>
              <a:rPr lang="de-CH" sz="1600" dirty="0">
                <a:hlinkClick r:id="rId4"/>
              </a:rPr>
              <a:t>http://www.ws.binghamton.edu/fridrich/</a:t>
            </a:r>
            <a:endParaRPr lang="de-CH" sz="1600" dirty="0"/>
          </a:p>
          <a:p>
            <a:pPr lvl="1">
              <a:buFont typeface="Wingdings" charset="2"/>
              <a:buChar char="§"/>
            </a:pPr>
            <a:r>
              <a:rPr lang="de-CH" sz="1600" dirty="0"/>
              <a:t>Lego Roboter </a:t>
            </a:r>
            <a:r>
              <a:rPr lang="de-CH" sz="1600" dirty="0" err="1"/>
              <a:t>Mindcuber</a:t>
            </a:r>
            <a:r>
              <a:rPr lang="de-CH" sz="1600" dirty="0"/>
              <a:t>:</a:t>
            </a:r>
            <a:br>
              <a:rPr lang="de-CH" sz="1600" dirty="0"/>
            </a:br>
            <a:r>
              <a:rPr lang="de-CH" sz="1600" dirty="0">
                <a:hlinkClick r:id="rId5"/>
              </a:rPr>
              <a:t>http://mindcuber.com/</a:t>
            </a:r>
            <a:br>
              <a:rPr lang="de-CH" sz="1600" dirty="0"/>
            </a:br>
            <a:endParaRPr lang="de-CH" sz="1600" dirty="0"/>
          </a:p>
          <a:p>
            <a:pPr lvl="1">
              <a:buFont typeface="Wingdings" charset="2"/>
              <a:buChar char="§"/>
            </a:pPr>
            <a:endParaRPr lang="de-DE" sz="1500" dirty="0"/>
          </a:p>
        </p:txBody>
      </p:sp>
      <p:sp>
        <p:nvSpPr>
          <p:cNvPr id="21" name="TextShape 11">
            <a:extLst>
              <a:ext uri="{FF2B5EF4-FFF2-40B4-BE49-F238E27FC236}">
                <a16:creationId xmlns:a16="http://schemas.microsoft.com/office/drawing/2014/main" id="{BFCD1383-6EFD-4815-8EDB-8B650563A599}"/>
              </a:ext>
            </a:extLst>
          </p:cNvPr>
          <p:cNvSpPr txBox="1"/>
          <p:nvPr/>
        </p:nvSpPr>
        <p:spPr>
          <a:xfrm>
            <a:off x="1005840" y="731520"/>
            <a:ext cx="7024320" cy="567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spc="-1" dirty="0" err="1">
                <a:solidFill>
                  <a:srgbClr val="94C600"/>
                </a:solidFill>
                <a:uFill>
                  <a:solidFill>
                    <a:srgbClr val="FFFFFF"/>
                  </a:solidFill>
                </a:uFill>
              </a:rPr>
              <a:t>Weiterführende</a:t>
            </a:r>
            <a:r>
              <a:rPr lang="en-US" sz="2800" spc="-1" dirty="0">
                <a:solidFill>
                  <a:srgbClr val="94C6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2800" spc="-1" dirty="0" err="1">
                <a:solidFill>
                  <a:srgbClr val="94C600"/>
                </a:solidFill>
                <a:uFill>
                  <a:solidFill>
                    <a:srgbClr val="FFFFFF"/>
                  </a:solidFill>
                </a:uFill>
              </a:rPr>
              <a:t>Infos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8495879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TextShape 1"/>
          <p:cNvSpPr txBox="1"/>
          <p:nvPr/>
        </p:nvSpPr>
        <p:spPr>
          <a:xfrm>
            <a:off x="5997240" y="16848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4. April 2017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1" name="TextShape 2"/>
          <p:cNvSpPr txBox="1"/>
          <p:nvPr/>
        </p:nvSpPr>
        <p:spPr>
          <a:xfrm>
            <a:off x="4641480" y="4389120"/>
            <a:ext cx="350172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2" name="TextShape 3"/>
          <p:cNvSpPr txBox="1"/>
          <p:nvPr/>
        </p:nvSpPr>
        <p:spPr>
          <a:xfrm>
            <a:off x="4649040" y="168480"/>
            <a:ext cx="1331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4A73C0D8-03EA-4E47-8CAD-49C16C0E6650}" type="slidenum">
              <a:rPr lang="en-US" sz="1200" b="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5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3" name="Custom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4" name="CustomShape 5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5" name="CustomShape 6"/>
          <p:cNvSpPr/>
          <p:nvPr/>
        </p:nvSpPr>
        <p:spPr>
          <a:xfrm>
            <a:off x="460440" y="16020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6" name="CustomShape 7"/>
          <p:cNvSpPr/>
          <p:nvPr/>
        </p:nvSpPr>
        <p:spPr>
          <a:xfrm>
            <a:off x="612720" y="31284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7" name="CustomShape 8"/>
          <p:cNvSpPr/>
          <p:nvPr/>
        </p:nvSpPr>
        <p:spPr>
          <a:xfrm>
            <a:off x="765000" y="46512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8" name="CustomShape 9"/>
          <p:cNvSpPr/>
          <p:nvPr/>
        </p:nvSpPr>
        <p:spPr>
          <a:xfrm>
            <a:off x="917640" y="61740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9" name="CustomShape 10"/>
          <p:cNvSpPr/>
          <p:nvPr/>
        </p:nvSpPr>
        <p:spPr>
          <a:xfrm>
            <a:off x="1069920" y="77004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43493" y="1396011"/>
            <a:ext cx="6777317" cy="2978461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de-DE" sz="2000" b="1" dirty="0"/>
              <a:t>Anzahl mögliche Würfelstellungen (I)</a:t>
            </a:r>
          </a:p>
          <a:p>
            <a:pPr marL="365760" lvl="1" indent="0">
              <a:buNone/>
            </a:pPr>
            <a:r>
              <a:rPr lang="de-DE" sz="1600" dirty="0"/>
              <a:t>Wie kann eine Konfiguration des Cubes eindeutig beschrieben werden?</a:t>
            </a:r>
          </a:p>
          <a:p>
            <a:pPr lvl="1">
              <a:buFont typeface="Wingdings" charset="2"/>
              <a:buChar char="§"/>
            </a:pPr>
            <a:r>
              <a:rPr lang="de-DE" sz="1600" b="1" dirty="0"/>
              <a:t>8 Ecken </a:t>
            </a:r>
            <a:r>
              <a:rPr lang="de-DE" sz="1600" dirty="0"/>
              <a:t>auf 8 mögliche Positionen verteilen mit jeweils 3 möglichen Ausrichtungen:</a:t>
            </a:r>
            <a:br>
              <a:rPr lang="de-DE" sz="1600" dirty="0"/>
            </a:br>
            <a:r>
              <a:rPr lang="de-DE" sz="1600" dirty="0"/>
              <a:t>Anzahl Möglichkeiten = 8! * 3</a:t>
            </a:r>
            <a:r>
              <a:rPr lang="de-DE" sz="1600" baseline="30000" dirty="0"/>
              <a:t>8</a:t>
            </a:r>
            <a:br>
              <a:rPr lang="de-DE" sz="1600" baseline="30000" dirty="0"/>
            </a:br>
            <a:endParaRPr lang="de-DE" sz="1600" baseline="30000" dirty="0"/>
          </a:p>
          <a:p>
            <a:pPr lvl="1">
              <a:buFont typeface="Wingdings" charset="2"/>
              <a:buChar char="§"/>
            </a:pPr>
            <a:r>
              <a:rPr lang="de-DE" sz="1600" b="1" dirty="0"/>
              <a:t>12 Kantenteilchen </a:t>
            </a:r>
            <a:r>
              <a:rPr lang="de-DE" sz="1600" dirty="0"/>
              <a:t>auf 12 mögliche Positionen verteilen mit jeweils 2 möglichen Ausrichtungen:</a:t>
            </a:r>
            <a:br>
              <a:rPr lang="de-DE" sz="1600" dirty="0"/>
            </a:br>
            <a:r>
              <a:rPr lang="de-DE" sz="1600" dirty="0"/>
              <a:t>Anzahl Möglichkeiten = 12! * 2</a:t>
            </a:r>
            <a:r>
              <a:rPr lang="de-DE" sz="1600" baseline="30000" dirty="0"/>
              <a:t>12</a:t>
            </a:r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2514" y="2422483"/>
            <a:ext cx="687646" cy="732795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2514" y="3554777"/>
            <a:ext cx="687646" cy="737476"/>
          </a:xfrm>
          <a:prstGeom prst="rect">
            <a:avLst/>
          </a:prstGeom>
        </p:spPr>
      </p:pic>
      <p:sp>
        <p:nvSpPr>
          <p:cNvPr id="17" name="TextShape 11">
            <a:extLst>
              <a:ext uri="{FF2B5EF4-FFF2-40B4-BE49-F238E27FC236}">
                <a16:creationId xmlns:a16="http://schemas.microsoft.com/office/drawing/2014/main" id="{719C498E-FC89-4065-9951-28D5FA5375D8}"/>
              </a:ext>
            </a:extLst>
          </p:cNvPr>
          <p:cNvSpPr txBox="1"/>
          <p:nvPr/>
        </p:nvSpPr>
        <p:spPr>
          <a:xfrm>
            <a:off x="1005840" y="731520"/>
            <a:ext cx="7024320" cy="567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spc="-1" dirty="0" err="1">
                <a:solidFill>
                  <a:srgbClr val="94C600"/>
                </a:solidFill>
                <a:uFill>
                  <a:solidFill>
                    <a:srgbClr val="FFFFFF"/>
                  </a:solidFill>
                </a:uFill>
              </a:rPr>
              <a:t>Wissenswertes</a:t>
            </a:r>
            <a:r>
              <a:rPr lang="en-US" sz="2800" spc="-1" dirty="0">
                <a:solidFill>
                  <a:srgbClr val="94C6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2800" spc="-1" dirty="0" err="1">
                <a:solidFill>
                  <a:srgbClr val="94C600"/>
                </a:solidFill>
                <a:uFill>
                  <a:solidFill>
                    <a:srgbClr val="FFFFFF"/>
                  </a:solidFill>
                </a:uFill>
              </a:rPr>
              <a:t>zum</a:t>
            </a:r>
            <a:r>
              <a:rPr lang="en-US" sz="2800" spc="-1" dirty="0">
                <a:solidFill>
                  <a:srgbClr val="94C600"/>
                </a:solidFill>
                <a:uFill>
                  <a:solidFill>
                    <a:srgbClr val="FFFFFF"/>
                  </a:solidFill>
                </a:uFill>
              </a:rPr>
              <a:t> Rubik's Cube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6831968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TextShape 1"/>
          <p:cNvSpPr txBox="1"/>
          <p:nvPr/>
        </p:nvSpPr>
        <p:spPr>
          <a:xfrm>
            <a:off x="5997240" y="16848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4. April 2017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1" name="TextShape 2"/>
          <p:cNvSpPr txBox="1"/>
          <p:nvPr/>
        </p:nvSpPr>
        <p:spPr>
          <a:xfrm>
            <a:off x="4641480" y="4389120"/>
            <a:ext cx="350172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2" name="TextShape 3"/>
          <p:cNvSpPr txBox="1"/>
          <p:nvPr/>
        </p:nvSpPr>
        <p:spPr>
          <a:xfrm>
            <a:off x="4649040" y="168480"/>
            <a:ext cx="1331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4A73C0D8-03EA-4E47-8CAD-49C16C0E6650}" type="slidenum">
              <a:rPr lang="en-US" sz="1200" b="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6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3" name="Custom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4" name="CustomShape 5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5" name="CustomShape 6"/>
          <p:cNvSpPr/>
          <p:nvPr/>
        </p:nvSpPr>
        <p:spPr>
          <a:xfrm>
            <a:off x="460440" y="16020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6" name="CustomShape 7"/>
          <p:cNvSpPr/>
          <p:nvPr/>
        </p:nvSpPr>
        <p:spPr>
          <a:xfrm>
            <a:off x="612720" y="31284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7" name="CustomShape 8"/>
          <p:cNvSpPr/>
          <p:nvPr/>
        </p:nvSpPr>
        <p:spPr>
          <a:xfrm>
            <a:off x="765000" y="46512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8" name="CustomShape 9"/>
          <p:cNvSpPr/>
          <p:nvPr/>
        </p:nvSpPr>
        <p:spPr>
          <a:xfrm>
            <a:off x="917640" y="61740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9" name="CustomShape 10"/>
          <p:cNvSpPr/>
          <p:nvPr/>
        </p:nvSpPr>
        <p:spPr>
          <a:xfrm>
            <a:off x="1069920" y="77004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43493" y="1396011"/>
            <a:ext cx="6777317" cy="3500667"/>
          </a:xfrm>
        </p:spPr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de-DE" b="1" dirty="0"/>
              <a:t>Anzahl mögliche Würfelstellungen (II)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b="1" dirty="0"/>
              <a:t>7 der 8 Eckwürfel </a:t>
            </a:r>
            <a:r>
              <a:rPr lang="de-CH" dirty="0"/>
              <a:t>lassen sich </a:t>
            </a:r>
            <a:r>
              <a:rPr lang="de-CH" b="1" dirty="0"/>
              <a:t>nach Belieben orientieren</a:t>
            </a:r>
            <a:r>
              <a:rPr lang="de-CH" dirty="0"/>
              <a:t>, während die Orientierung des 8. dadurch erzwungen wird (d.h. 3 x weniger Möglichkeiten).</a:t>
            </a:r>
            <a:br>
              <a:rPr lang="de-CH" dirty="0"/>
            </a:br>
            <a:endParaRPr lang="de-CH" dirty="0"/>
          </a:p>
          <a:p>
            <a:pPr>
              <a:buFont typeface="Wingdings" panose="05000000000000000000" pitchFamily="2" charset="2"/>
              <a:buChar char="§"/>
            </a:pPr>
            <a:r>
              <a:rPr lang="de-CH" b="1" dirty="0"/>
              <a:t>11 der 12 Kantenwürfel </a:t>
            </a:r>
            <a:r>
              <a:rPr lang="de-CH" dirty="0"/>
              <a:t>lassen sich </a:t>
            </a:r>
            <a:r>
              <a:rPr lang="de-CH" b="1" dirty="0"/>
              <a:t>nach Belieben orientieren</a:t>
            </a:r>
            <a:r>
              <a:rPr lang="de-CH" dirty="0"/>
              <a:t>, während die Orientierung des 12. dadurch erzwungen wird (d.h. 2  x weniger Möglichkeiten).</a:t>
            </a:r>
            <a:br>
              <a:rPr lang="de-CH" dirty="0"/>
            </a:br>
            <a:endParaRPr lang="de-CH" dirty="0"/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Es lassen sich weder allein 2 Eckwürfel vertauschen, noch lassen sich allein 2 Kanten vertauschen. Die </a:t>
            </a:r>
            <a:r>
              <a:rPr lang="de-CH" b="1" dirty="0"/>
              <a:t>Anzahl der paarweisen Vertauschungen </a:t>
            </a:r>
            <a:r>
              <a:rPr lang="de-CH" dirty="0"/>
              <a:t>muss </a:t>
            </a:r>
            <a:r>
              <a:rPr lang="de-CH" b="1" dirty="0"/>
              <a:t>immer gerade </a:t>
            </a:r>
            <a:r>
              <a:rPr lang="de-CH" dirty="0"/>
              <a:t>sein (d.h. 2 x weniger Möglichkeiten).</a:t>
            </a:r>
            <a:endParaRPr lang="de-CH" b="1" dirty="0"/>
          </a:p>
        </p:txBody>
      </p:sp>
      <p:sp>
        <p:nvSpPr>
          <p:cNvPr id="15" name="TextShape 11">
            <a:extLst>
              <a:ext uri="{FF2B5EF4-FFF2-40B4-BE49-F238E27FC236}">
                <a16:creationId xmlns:a16="http://schemas.microsoft.com/office/drawing/2014/main" id="{6ED4AC49-71A2-4520-A286-52E8DA6C11C2}"/>
              </a:ext>
            </a:extLst>
          </p:cNvPr>
          <p:cNvSpPr txBox="1"/>
          <p:nvPr/>
        </p:nvSpPr>
        <p:spPr>
          <a:xfrm>
            <a:off x="1005840" y="731520"/>
            <a:ext cx="7024320" cy="567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spc="-1" dirty="0" err="1">
                <a:solidFill>
                  <a:srgbClr val="94C600"/>
                </a:solidFill>
                <a:uFill>
                  <a:solidFill>
                    <a:srgbClr val="FFFFFF"/>
                  </a:solidFill>
                </a:uFill>
              </a:rPr>
              <a:t>Wissenswertes</a:t>
            </a:r>
            <a:r>
              <a:rPr lang="en-US" sz="2800" spc="-1" dirty="0">
                <a:solidFill>
                  <a:srgbClr val="94C6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2800" spc="-1" dirty="0" err="1">
                <a:solidFill>
                  <a:srgbClr val="94C600"/>
                </a:solidFill>
                <a:uFill>
                  <a:solidFill>
                    <a:srgbClr val="FFFFFF"/>
                  </a:solidFill>
                </a:uFill>
              </a:rPr>
              <a:t>zum</a:t>
            </a:r>
            <a:r>
              <a:rPr lang="en-US" sz="2800" spc="-1" dirty="0">
                <a:solidFill>
                  <a:srgbClr val="94C600"/>
                </a:solidFill>
                <a:uFill>
                  <a:solidFill>
                    <a:srgbClr val="FFFFFF"/>
                  </a:solidFill>
                </a:uFill>
              </a:rPr>
              <a:t> Rubik's Cube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7177441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TextShape 1"/>
          <p:cNvSpPr txBox="1"/>
          <p:nvPr/>
        </p:nvSpPr>
        <p:spPr>
          <a:xfrm>
            <a:off x="5997240" y="16848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4. April 2017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1" name="TextShape 2"/>
          <p:cNvSpPr txBox="1"/>
          <p:nvPr/>
        </p:nvSpPr>
        <p:spPr>
          <a:xfrm>
            <a:off x="4641480" y="4389120"/>
            <a:ext cx="350172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2" name="TextShape 3"/>
          <p:cNvSpPr txBox="1"/>
          <p:nvPr/>
        </p:nvSpPr>
        <p:spPr>
          <a:xfrm>
            <a:off x="4649040" y="168480"/>
            <a:ext cx="1331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4A73C0D8-03EA-4E47-8CAD-49C16C0E6650}" type="slidenum">
              <a:rPr lang="en-US" sz="1200" b="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7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3" name="Custom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4" name="CustomShape 5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5" name="CustomShape 6"/>
          <p:cNvSpPr/>
          <p:nvPr/>
        </p:nvSpPr>
        <p:spPr>
          <a:xfrm>
            <a:off x="460440" y="16020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6" name="CustomShape 7"/>
          <p:cNvSpPr/>
          <p:nvPr/>
        </p:nvSpPr>
        <p:spPr>
          <a:xfrm>
            <a:off x="612720" y="31284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7" name="CustomShape 8"/>
          <p:cNvSpPr/>
          <p:nvPr/>
        </p:nvSpPr>
        <p:spPr>
          <a:xfrm>
            <a:off x="765000" y="46512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8" name="CustomShape 9"/>
          <p:cNvSpPr/>
          <p:nvPr/>
        </p:nvSpPr>
        <p:spPr>
          <a:xfrm>
            <a:off x="917640" y="61740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9" name="CustomShape 10"/>
          <p:cNvSpPr/>
          <p:nvPr/>
        </p:nvSpPr>
        <p:spPr>
          <a:xfrm>
            <a:off x="1069920" y="77004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1043493" y="1396011"/>
                <a:ext cx="6777317" cy="3500667"/>
              </a:xfrm>
            </p:spPr>
            <p:txBody>
              <a:bodyPr>
                <a:normAutofit fontScale="70000" lnSpcReduction="20000"/>
              </a:bodyPr>
              <a:lstStyle/>
              <a:p>
                <a:pPr marL="68580" indent="0">
                  <a:buNone/>
                </a:pPr>
                <a:r>
                  <a:rPr lang="de-DE" b="1" dirty="0"/>
                  <a:t>Anzahl mögliche Würfelstellungen (III)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de-CH" dirty="0"/>
                  <a:t>Deshalb berechnet sich die </a:t>
                </a:r>
                <a:r>
                  <a:rPr lang="de-CH" b="1" dirty="0"/>
                  <a:t>Anzahl möglicher Kombinationen</a:t>
                </a:r>
                <a:r>
                  <a:rPr lang="de-CH" dirty="0"/>
                  <a:t>, die </a:t>
                </a:r>
                <a:r>
                  <a:rPr lang="de-CH" b="1" dirty="0"/>
                  <a:t>durch Drehungen erreichbar </a:t>
                </a:r>
                <a:r>
                  <a:rPr lang="de-CH" dirty="0"/>
                  <a:t>sind, wie folgt:</a:t>
                </a:r>
                <a:br>
                  <a:rPr lang="de-CH" dirty="0"/>
                </a:br>
                <a:br>
                  <a:rPr lang="de-CH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i="1">
                            <a:latin typeface="Cambria Math" panose="02040503050406030204" pitchFamily="18" charset="0"/>
                          </a:rPr>
                          <m:t>8!⋅</m:t>
                        </m:r>
                        <m:sSup>
                          <m:sSup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sup>
                        </m:sSup>
                        <m:r>
                          <a:rPr lang="de-CH" i="1">
                            <a:latin typeface="Cambria Math" panose="02040503050406030204" pitchFamily="18" charset="0"/>
                          </a:rPr>
                          <m:t>⋅12!⋅</m:t>
                        </m:r>
                        <m:sSup>
                          <m:sSup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sup>
                        </m:sSup>
                      </m:num>
                      <m:den>
                        <m:r>
                          <a:rPr lang="de-CH" i="1">
                            <a:latin typeface="Cambria Math" panose="02040503050406030204" pitchFamily="18" charset="0"/>
                          </a:rPr>
                          <m:t>3⋅2⋅2</m:t>
                        </m:r>
                      </m:den>
                    </m:f>
                  </m:oMath>
                </a14:m>
                <a:r>
                  <a:rPr lang="de-CH" dirty="0"/>
                  <a:t> = 43'252'003'274'489'856'000 </a:t>
                </a:r>
              </a:p>
              <a:p>
                <a:pPr marL="1097280" lvl="4" indent="0">
                  <a:buNone/>
                </a:pPr>
                <a:r>
                  <a:rPr lang="de-CH" dirty="0">
                    <a:ea typeface="Cambria Math" panose="02040503050406030204" pitchFamily="18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de-CH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de-CH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</m:t>
                    </m:r>
                    <m:r>
                      <a:rPr lang="de-CH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de-CH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de-CH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de-CH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de-CH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𝟏𝟗</m:t>
                        </m:r>
                      </m:sup>
                    </m:sSup>
                    <m:r>
                      <a:rPr lang="de-CH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CH" sz="2400" b="1" dirty="0"/>
                  <a:t> Möglichkeiten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de-CH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de-CH" dirty="0"/>
                  <a:t>Durch </a:t>
                </a:r>
                <a:r>
                  <a:rPr lang="de-CH" b="1" dirty="0"/>
                  <a:t>Auseinandernehmen </a:t>
                </a:r>
                <a:r>
                  <a:rPr lang="de-CH" dirty="0"/>
                  <a:t>und </a:t>
                </a:r>
                <a:r>
                  <a:rPr lang="de-CH" b="1" dirty="0"/>
                  <a:t>Zusammensetzen </a:t>
                </a:r>
                <a:r>
                  <a:rPr lang="de-CH" dirty="0"/>
                  <a:t>lassen sich 12 mal </a:t>
                </a:r>
                <a:r>
                  <a:rPr lang="de-CH" dirty="0" err="1"/>
                  <a:t>soviele</a:t>
                </a:r>
                <a:r>
                  <a:rPr lang="de-CH" dirty="0"/>
                  <a:t> Kombinationen erzeugen (Nenner fällt weg).</a:t>
                </a:r>
                <a:br>
                  <a:rPr lang="de-CH" dirty="0"/>
                </a:br>
                <a:br>
                  <a:rPr lang="de-CH" dirty="0"/>
                </a:br>
                <a:br>
                  <a:rPr lang="de-CH" dirty="0"/>
                </a:br>
                <a:endParaRPr lang="de-CH" b="1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493" y="1396011"/>
                <a:ext cx="6777317" cy="3500667"/>
              </a:xfrm>
              <a:blipFill>
                <a:blip r:embed="rId2"/>
                <a:stretch>
                  <a:fillRect t="-191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Shape 11">
            <a:extLst>
              <a:ext uri="{FF2B5EF4-FFF2-40B4-BE49-F238E27FC236}">
                <a16:creationId xmlns:a16="http://schemas.microsoft.com/office/drawing/2014/main" id="{6ED4AC49-71A2-4520-A286-52E8DA6C11C2}"/>
              </a:ext>
            </a:extLst>
          </p:cNvPr>
          <p:cNvSpPr txBox="1"/>
          <p:nvPr/>
        </p:nvSpPr>
        <p:spPr>
          <a:xfrm>
            <a:off x="1005840" y="731520"/>
            <a:ext cx="7024320" cy="567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spc="-1" dirty="0" err="1">
                <a:solidFill>
                  <a:srgbClr val="94C600"/>
                </a:solidFill>
                <a:uFill>
                  <a:solidFill>
                    <a:srgbClr val="FFFFFF"/>
                  </a:solidFill>
                </a:uFill>
              </a:rPr>
              <a:t>Wissenswertes</a:t>
            </a:r>
            <a:r>
              <a:rPr lang="en-US" sz="2800" spc="-1" dirty="0">
                <a:solidFill>
                  <a:srgbClr val="94C6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2800" spc="-1" dirty="0" err="1">
                <a:solidFill>
                  <a:srgbClr val="94C600"/>
                </a:solidFill>
                <a:uFill>
                  <a:solidFill>
                    <a:srgbClr val="FFFFFF"/>
                  </a:solidFill>
                </a:uFill>
              </a:rPr>
              <a:t>zum</a:t>
            </a:r>
            <a:r>
              <a:rPr lang="en-US" sz="2800" spc="-1" dirty="0">
                <a:solidFill>
                  <a:srgbClr val="94C600"/>
                </a:solidFill>
                <a:uFill>
                  <a:solidFill>
                    <a:srgbClr val="FFFFFF"/>
                  </a:solidFill>
                </a:uFill>
              </a:rPr>
              <a:t> Rubik's Cube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04876613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TextShape 1"/>
          <p:cNvSpPr txBox="1"/>
          <p:nvPr/>
        </p:nvSpPr>
        <p:spPr>
          <a:xfrm>
            <a:off x="5997240" y="16848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4. April 2017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1" name="TextShape 2"/>
          <p:cNvSpPr txBox="1"/>
          <p:nvPr/>
        </p:nvSpPr>
        <p:spPr>
          <a:xfrm>
            <a:off x="4641480" y="4389120"/>
            <a:ext cx="350172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2" name="TextShape 3"/>
          <p:cNvSpPr txBox="1"/>
          <p:nvPr/>
        </p:nvSpPr>
        <p:spPr>
          <a:xfrm>
            <a:off x="4649040" y="168480"/>
            <a:ext cx="1331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4A73C0D8-03EA-4E47-8CAD-49C16C0E6650}" type="slidenum">
              <a:rPr lang="en-US" sz="1200" b="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8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3" name="Custom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4" name="CustomShape 5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5" name="CustomShape 6"/>
          <p:cNvSpPr/>
          <p:nvPr/>
        </p:nvSpPr>
        <p:spPr>
          <a:xfrm>
            <a:off x="460440" y="16020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6" name="CustomShape 7"/>
          <p:cNvSpPr/>
          <p:nvPr/>
        </p:nvSpPr>
        <p:spPr>
          <a:xfrm>
            <a:off x="612720" y="31284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7" name="CustomShape 8"/>
          <p:cNvSpPr/>
          <p:nvPr/>
        </p:nvSpPr>
        <p:spPr>
          <a:xfrm>
            <a:off x="765000" y="46512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8" name="CustomShape 9"/>
          <p:cNvSpPr/>
          <p:nvPr/>
        </p:nvSpPr>
        <p:spPr>
          <a:xfrm>
            <a:off x="917640" y="61740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9" name="CustomShape 10"/>
          <p:cNvSpPr/>
          <p:nvPr/>
        </p:nvSpPr>
        <p:spPr>
          <a:xfrm>
            <a:off x="1069920" y="77004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43493" y="1396011"/>
            <a:ext cx="6777317" cy="3500667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de-CH" b="1" dirty="0"/>
              <a:t>Weltrekorde im Lösen von </a:t>
            </a:r>
            <a:r>
              <a:rPr lang="de-CH" b="1" dirty="0" err="1"/>
              <a:t>Rubik's</a:t>
            </a:r>
            <a:r>
              <a:rPr lang="de-CH" b="1" dirty="0"/>
              <a:t> Cubes</a:t>
            </a:r>
            <a:endParaRPr lang="de-CH" dirty="0"/>
          </a:p>
          <a:p>
            <a:pPr marL="68580" indent="0">
              <a:buNone/>
            </a:pPr>
            <a:br>
              <a:rPr lang="de-CH" dirty="0"/>
            </a:br>
            <a:br>
              <a:rPr lang="de-CH" dirty="0"/>
            </a:br>
            <a:endParaRPr lang="de-CH" b="1" dirty="0"/>
          </a:p>
        </p:txBody>
      </p:sp>
      <p:sp>
        <p:nvSpPr>
          <p:cNvPr id="15" name="TextShape 11">
            <a:extLst>
              <a:ext uri="{FF2B5EF4-FFF2-40B4-BE49-F238E27FC236}">
                <a16:creationId xmlns:a16="http://schemas.microsoft.com/office/drawing/2014/main" id="{6ED4AC49-71A2-4520-A286-52E8DA6C11C2}"/>
              </a:ext>
            </a:extLst>
          </p:cNvPr>
          <p:cNvSpPr txBox="1"/>
          <p:nvPr/>
        </p:nvSpPr>
        <p:spPr>
          <a:xfrm>
            <a:off x="1005840" y="731520"/>
            <a:ext cx="7024320" cy="567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spc="-1" dirty="0" err="1">
                <a:solidFill>
                  <a:srgbClr val="94C600"/>
                </a:solidFill>
                <a:uFill>
                  <a:solidFill>
                    <a:srgbClr val="FFFFFF"/>
                  </a:solidFill>
                </a:uFill>
              </a:rPr>
              <a:t>Wissenswertes</a:t>
            </a:r>
            <a:r>
              <a:rPr lang="en-US" sz="2800" spc="-1" dirty="0">
                <a:solidFill>
                  <a:srgbClr val="94C6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2800" spc="-1" dirty="0" err="1">
                <a:solidFill>
                  <a:srgbClr val="94C600"/>
                </a:solidFill>
                <a:uFill>
                  <a:solidFill>
                    <a:srgbClr val="FFFFFF"/>
                  </a:solidFill>
                </a:uFill>
              </a:rPr>
              <a:t>zum</a:t>
            </a:r>
            <a:r>
              <a:rPr lang="en-US" sz="2800" spc="-1" dirty="0">
                <a:solidFill>
                  <a:srgbClr val="94C600"/>
                </a:solidFill>
                <a:uFill>
                  <a:solidFill>
                    <a:srgbClr val="FFFFFF"/>
                  </a:solidFill>
                </a:uFill>
              </a:rPr>
              <a:t> Rubik's Cube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16" name="Picture 2" descr="https://upload.wikimedia.org/wikipedia/commons/thumb/2/27/Progression_of_Rubik%27s_Cube_world_records.jpg/1000px-Progression_of_Rubik%27s_Cube_world_records.jpg">
            <a:extLst>
              <a:ext uri="{FF2B5EF4-FFF2-40B4-BE49-F238E27FC236}">
                <a16:creationId xmlns:a16="http://schemas.microsoft.com/office/drawing/2014/main" id="{C412E7FB-3211-41DF-BD56-49ABEF8F1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640" y="1836173"/>
            <a:ext cx="5590316" cy="2689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39AA0054-940D-4AA8-A2B3-0DE2F222A9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865990"/>
              </p:ext>
            </p:extLst>
          </p:nvPr>
        </p:nvGraphicFramePr>
        <p:xfrm>
          <a:off x="5901991" y="3935529"/>
          <a:ext cx="2416510" cy="471580"/>
        </p:xfrm>
        <a:graphic>
          <a:graphicData uri="http://schemas.openxmlformats.org/drawingml/2006/table">
            <a:tbl>
              <a:tblPr/>
              <a:tblGrid>
                <a:gridCol w="2416510">
                  <a:extLst>
                    <a:ext uri="{9D8B030D-6E8A-4147-A177-3AD203B41FA5}">
                      <a16:colId xmlns:a16="http://schemas.microsoft.com/office/drawing/2014/main" val="3877152932"/>
                    </a:ext>
                  </a:extLst>
                </a:gridCol>
              </a:tblGrid>
              <a:tr h="304755">
                <a:tc>
                  <a:txBody>
                    <a:bodyPr/>
                    <a:lstStyle/>
                    <a:p>
                      <a:r>
                        <a:rPr lang="de-CH" sz="1000" b="1" u="sng" dirty="0"/>
                        <a:t>Aktueller Weltrekordhalter (8.4.2019):</a:t>
                      </a:r>
                      <a:br>
                        <a:rPr lang="de-CH" sz="1000" b="1" dirty="0"/>
                      </a:br>
                      <a:r>
                        <a:rPr lang="de-CH" sz="1000" b="1" dirty="0"/>
                        <a:t>Feliks </a:t>
                      </a:r>
                      <a:r>
                        <a:rPr lang="de-CH" sz="1000" b="1" dirty="0" err="1"/>
                        <a:t>Zemdegs</a:t>
                      </a:r>
                      <a:r>
                        <a:rPr lang="de-CH" sz="1000" b="1" dirty="0"/>
                        <a:t> (Australien) </a:t>
                      </a:r>
                      <a:r>
                        <a:rPr lang="de-CH" sz="1000" b="1" dirty="0">
                          <a:highlight>
                            <a:srgbClr val="FFFF00"/>
                          </a:highlight>
                        </a:rPr>
                        <a:t>4.2201 s</a:t>
                      </a:r>
                    </a:p>
                  </a:txBody>
                  <a:tcPr marL="3595" marR="3595" marT="3595" marB="35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4156769"/>
                  </a:ext>
                </a:extLst>
              </a:tr>
              <a:tr h="157345">
                <a:tc>
                  <a:txBody>
                    <a:bodyPr/>
                    <a:lstStyle/>
                    <a:p>
                      <a:endParaRPr lang="de-CH" sz="1000" b="1" dirty="0"/>
                    </a:p>
                  </a:txBody>
                  <a:tcPr marL="3595" marR="3595" marT="3595" marB="35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2442727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D04FE186-86E7-4E35-801D-737652BCD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3001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1829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TextShape 1"/>
          <p:cNvSpPr txBox="1"/>
          <p:nvPr/>
        </p:nvSpPr>
        <p:spPr>
          <a:xfrm>
            <a:off x="5997240" y="16848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4. April 2017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1" name="TextShape 2"/>
          <p:cNvSpPr txBox="1"/>
          <p:nvPr/>
        </p:nvSpPr>
        <p:spPr>
          <a:xfrm>
            <a:off x="4641480" y="4389120"/>
            <a:ext cx="350172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2" name="TextShape 3"/>
          <p:cNvSpPr txBox="1"/>
          <p:nvPr/>
        </p:nvSpPr>
        <p:spPr>
          <a:xfrm>
            <a:off x="4649040" y="168480"/>
            <a:ext cx="1331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4A73C0D8-03EA-4E47-8CAD-49C16C0E6650}" type="slidenum">
              <a:rPr lang="en-US" sz="1200" b="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9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3" name="Custom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4" name="CustomShape 5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5" name="CustomShape 6"/>
          <p:cNvSpPr/>
          <p:nvPr/>
        </p:nvSpPr>
        <p:spPr>
          <a:xfrm>
            <a:off x="460440" y="16020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6" name="CustomShape 7"/>
          <p:cNvSpPr/>
          <p:nvPr/>
        </p:nvSpPr>
        <p:spPr>
          <a:xfrm>
            <a:off x="612720" y="31284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7" name="CustomShape 8"/>
          <p:cNvSpPr/>
          <p:nvPr/>
        </p:nvSpPr>
        <p:spPr>
          <a:xfrm>
            <a:off x="765000" y="46512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8" name="CustomShape 9"/>
          <p:cNvSpPr/>
          <p:nvPr/>
        </p:nvSpPr>
        <p:spPr>
          <a:xfrm>
            <a:off x="917640" y="61740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9" name="CustomShape 10"/>
          <p:cNvSpPr/>
          <p:nvPr/>
        </p:nvSpPr>
        <p:spPr>
          <a:xfrm>
            <a:off x="1069920" y="77004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0" name="TextShape 11"/>
          <p:cNvSpPr txBox="1"/>
          <p:nvPr/>
        </p:nvSpPr>
        <p:spPr>
          <a:xfrm>
            <a:off x="1005840" y="731520"/>
            <a:ext cx="7024320" cy="567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spc="-1" dirty="0" err="1">
                <a:solidFill>
                  <a:srgbClr val="94C600"/>
                </a:solidFill>
                <a:uFill>
                  <a:solidFill>
                    <a:srgbClr val="FFFFFF"/>
                  </a:solidFill>
                </a:uFill>
              </a:rPr>
              <a:t>Lösungsmethoden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480" y="1298880"/>
            <a:ext cx="5147096" cy="3211788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43493" y="1396011"/>
            <a:ext cx="6777317" cy="2978461"/>
          </a:xfrm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de-DE" dirty="0"/>
              <a:t>Verbreitetste Strategie bis 1981: </a:t>
            </a:r>
            <a:r>
              <a:rPr lang="de-DE" b="1" dirty="0"/>
              <a:t>Auseinandernehmen ;)</a:t>
            </a:r>
          </a:p>
          <a:p>
            <a:pPr marL="68580" indent="0">
              <a:buNone/>
            </a:pPr>
            <a:endParaRPr lang="de-DE" dirty="0"/>
          </a:p>
          <a:p>
            <a:pPr>
              <a:buFont typeface="Wingdings" charset="2"/>
              <a:buChar char="§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287387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0</TotalTime>
  <Words>1921</Words>
  <Application>Microsoft Office PowerPoint</Application>
  <PresentationFormat>Bildschirmpräsentation (16:9)</PresentationFormat>
  <Paragraphs>374</Paragraphs>
  <Slides>41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41</vt:i4>
      </vt:variant>
    </vt:vector>
  </HeadingPairs>
  <TitlesOfParts>
    <vt:vector size="50" baseType="lpstr">
      <vt:lpstr>Arial</vt:lpstr>
      <vt:lpstr>Arial Black</vt:lpstr>
      <vt:lpstr>Calibri</vt:lpstr>
      <vt:lpstr>Cambria Math</vt:lpstr>
      <vt:lpstr>Century Gothic</vt:lpstr>
      <vt:lpstr>Times New Roman</vt:lpstr>
      <vt:lpstr>Wingdings</vt:lpstr>
      <vt:lpstr>Wingdings 2</vt:lpstr>
      <vt:lpstr>Austin</vt:lpstr>
      <vt:lpstr>Zauberwürfel Workshop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Carmen Corti</dc:creator>
  <cp:lastModifiedBy>Fabian Leuthold</cp:lastModifiedBy>
  <cp:revision>539</cp:revision>
  <dcterms:created xsi:type="dcterms:W3CDTF">2001-01-01T00:05:12Z</dcterms:created>
  <dcterms:modified xsi:type="dcterms:W3CDTF">2019-04-12T22:12:31Z</dcterms:modified>
</cp:coreProperties>
</file>