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01" r:id="rId5"/>
    <p:sldId id="302" r:id="rId6"/>
    <p:sldId id="277" r:id="rId7"/>
    <p:sldId id="279" r:id="rId8"/>
    <p:sldId id="285" r:id="rId9"/>
    <p:sldId id="286" r:id="rId10"/>
    <p:sldId id="292" r:id="rId11"/>
    <p:sldId id="290" r:id="rId12"/>
    <p:sldId id="291" r:id="rId13"/>
    <p:sldId id="287" r:id="rId14"/>
    <p:sldId id="293" r:id="rId15"/>
    <p:sldId id="294" r:id="rId16"/>
    <p:sldId id="295" r:id="rId17"/>
    <p:sldId id="296" r:id="rId18"/>
    <p:sldId id="297" r:id="rId19"/>
    <p:sldId id="298" r:id="rId20"/>
    <p:sldId id="303" r:id="rId21"/>
    <p:sldId id="284" r:id="rId22"/>
    <p:sldId id="304" r:id="rId23"/>
    <p:sldId id="305" r:id="rId24"/>
    <p:sldId id="30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363001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0AE411-F361-461F-BFC0-FCE96E94A52E}"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97468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179256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428652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2437716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0AE411-F361-461F-BFC0-FCE96E94A52E}"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3962491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0AE411-F361-461F-BFC0-FCE96E94A52E}" type="datetimeFigureOut">
              <a:rPr lang="en-US" smtClean="0"/>
              <a:t>11/18/2020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212915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2547663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81726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414381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0AE411-F361-461F-BFC0-FCE96E94A52E}"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3356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0AE411-F361-461F-BFC0-FCE96E94A52E}"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162833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0AE411-F361-461F-BFC0-FCE96E94A52E}"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14138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0AE411-F361-461F-BFC0-FCE96E94A52E}"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255448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AE411-F361-461F-BFC0-FCE96E94A52E}"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180389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0AE411-F361-461F-BFC0-FCE96E94A52E}"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56536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0AE411-F361-461F-BFC0-FCE96E94A52E}"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4BAE5C-D714-4775-BD3F-D36E158D9ECC}" type="slidenum">
              <a:rPr lang="en-US" smtClean="0"/>
              <a:t>‹#›</a:t>
            </a:fld>
            <a:endParaRPr lang="en-US"/>
          </a:p>
        </p:txBody>
      </p:sp>
    </p:spTree>
    <p:extLst>
      <p:ext uri="{BB962C8B-B14F-4D97-AF65-F5344CB8AC3E}">
        <p14:creationId xmlns:p14="http://schemas.microsoft.com/office/powerpoint/2010/main" val="425622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B0AE411-F361-461F-BFC0-FCE96E94A52E}" type="datetimeFigureOut">
              <a:rPr lang="en-US" smtClean="0"/>
              <a:t>11/18/2020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44BAE5C-D714-4775-BD3F-D36E158D9ECC}" type="slidenum">
              <a:rPr lang="en-US" smtClean="0"/>
              <a:t>‹#›</a:t>
            </a:fld>
            <a:endParaRPr lang="en-US"/>
          </a:p>
        </p:txBody>
      </p:sp>
    </p:spTree>
    <p:extLst>
      <p:ext uri="{BB962C8B-B14F-4D97-AF65-F5344CB8AC3E}">
        <p14:creationId xmlns:p14="http://schemas.microsoft.com/office/powerpoint/2010/main" val="4284655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donotcall.go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eenverified.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eenverifie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eenverified.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061" y="2253050"/>
            <a:ext cx="8723870" cy="3343996"/>
          </a:xfrm>
        </p:spPr>
        <p:txBody>
          <a:bodyPr/>
          <a:lstStyle/>
          <a:p>
            <a:pPr algn="ctr"/>
            <a:r>
              <a:rPr lang="en-US" dirty="0" smtClean="0"/>
              <a:t/>
            </a:r>
            <a:br>
              <a:rPr lang="en-US" dirty="0" smtClean="0"/>
            </a:br>
            <a:r>
              <a:rPr lang="en-US" dirty="0" smtClean="0"/>
              <a:t>Protecting Your PII </a:t>
            </a:r>
            <a:r>
              <a:rPr lang="en-US" dirty="0"/>
              <a:t>during COVID </a:t>
            </a:r>
            <a:r>
              <a:rPr lang="en-US" dirty="0" smtClean="0"/>
              <a:t>times</a:t>
            </a:r>
            <a:br>
              <a:rPr lang="en-US" dirty="0" smtClean="0"/>
            </a:br>
            <a:r>
              <a:rPr lang="en-US" dirty="0"/>
              <a:t/>
            </a:r>
            <a:br>
              <a:rPr lang="en-US" dirty="0"/>
            </a:br>
            <a:endParaRPr lang="en-US" dirty="0" smtClean="0"/>
          </a:p>
        </p:txBody>
      </p:sp>
    </p:spTree>
    <p:extLst>
      <p:ext uri="{BB962C8B-B14F-4D97-AF65-F5344CB8AC3E}">
        <p14:creationId xmlns:p14="http://schemas.microsoft.com/office/powerpoint/2010/main" val="58553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2</a:t>
            </a:r>
            <a:r>
              <a:rPr lang="en-US" b="1" dirty="0"/>
              <a:t>: https://nuwber.com</a:t>
            </a:r>
          </a:p>
          <a:p>
            <a:r>
              <a:rPr lang="en-US" dirty="0" smtClean="0"/>
              <a:t>Confirmation:</a:t>
            </a:r>
            <a:endParaRPr lang="en-US" dirty="0"/>
          </a:p>
          <a:p>
            <a:pPr lvl="1"/>
            <a:endParaRPr lang="en-US" dirty="0" smtClean="0"/>
          </a:p>
          <a:p>
            <a:pPr lvl="1"/>
            <a:endParaRPr lang="en-US" dirty="0"/>
          </a:p>
          <a:p>
            <a:pPr marL="457200" lvl="1" indent="0">
              <a:buNone/>
            </a:pPr>
            <a:r>
              <a:rPr lang="en-US" dirty="0" smtClean="0"/>
              <a:t>                                                                                           </a:t>
            </a:r>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2" name="Picture 1"/>
          <p:cNvPicPr>
            <a:picLocks noChangeAspect="1"/>
          </p:cNvPicPr>
          <p:nvPr/>
        </p:nvPicPr>
        <p:blipFill>
          <a:blip r:embed="rId2"/>
          <a:stretch>
            <a:fillRect/>
          </a:stretch>
        </p:blipFill>
        <p:spPr>
          <a:xfrm>
            <a:off x="3473922" y="3233867"/>
            <a:ext cx="3884488" cy="3133982"/>
          </a:xfrm>
          <a:prstGeom prst="rect">
            <a:avLst/>
          </a:prstGeom>
        </p:spPr>
      </p:pic>
    </p:spTree>
    <p:extLst>
      <p:ext uri="{BB962C8B-B14F-4D97-AF65-F5344CB8AC3E}">
        <p14:creationId xmlns:p14="http://schemas.microsoft.com/office/powerpoint/2010/main" val="221746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2</a:t>
            </a:r>
            <a:r>
              <a:rPr lang="en-US" b="1" dirty="0"/>
              <a:t>: https://nuwber.com</a:t>
            </a:r>
          </a:p>
          <a:p>
            <a:r>
              <a:rPr lang="en-US" dirty="0" smtClean="0"/>
              <a:t>Confirmation: Search yourself or verif</a:t>
            </a:r>
            <a:r>
              <a:rPr lang="en-US" dirty="0"/>
              <a:t>y</a:t>
            </a:r>
          </a:p>
          <a:p>
            <a:pPr lvl="1"/>
            <a:endParaRPr lang="en-US" dirty="0" smtClean="0"/>
          </a:p>
          <a:p>
            <a:pPr lvl="1"/>
            <a:endParaRPr lang="en-US" dirty="0"/>
          </a:p>
          <a:p>
            <a:pPr marL="457200" lvl="1" indent="0">
              <a:buNone/>
            </a:pPr>
            <a:r>
              <a:rPr lang="en-US" dirty="0" smtClean="0"/>
              <a:t>                                                                                           </a:t>
            </a:r>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5" name="Picture 4"/>
          <p:cNvPicPr/>
          <p:nvPr/>
        </p:nvPicPr>
        <p:blipFill>
          <a:blip r:embed="rId2"/>
          <a:stretch>
            <a:fillRect/>
          </a:stretch>
        </p:blipFill>
        <p:spPr>
          <a:xfrm>
            <a:off x="1154954" y="3599033"/>
            <a:ext cx="3250565" cy="2543175"/>
          </a:xfrm>
          <a:prstGeom prst="rect">
            <a:avLst/>
          </a:prstGeom>
        </p:spPr>
      </p:pic>
      <p:pic>
        <p:nvPicPr>
          <p:cNvPr id="2" name="Picture 1"/>
          <p:cNvPicPr>
            <a:picLocks noChangeAspect="1"/>
          </p:cNvPicPr>
          <p:nvPr/>
        </p:nvPicPr>
        <p:blipFill>
          <a:blip r:embed="rId3"/>
          <a:stretch>
            <a:fillRect/>
          </a:stretch>
        </p:blipFill>
        <p:spPr>
          <a:xfrm>
            <a:off x="5737654" y="3330016"/>
            <a:ext cx="3498092" cy="2812192"/>
          </a:xfrm>
          <a:prstGeom prst="rect">
            <a:avLst/>
          </a:prstGeom>
        </p:spPr>
      </p:pic>
    </p:spTree>
    <p:extLst>
      <p:ext uri="{BB962C8B-B14F-4D97-AF65-F5344CB8AC3E}">
        <p14:creationId xmlns:p14="http://schemas.microsoft.com/office/powerpoint/2010/main" val="232560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a:t>
            </a:r>
            <a:r>
              <a:rPr lang="en-US" b="1" u="sng" dirty="0" smtClean="0"/>
              <a:t>3</a:t>
            </a:r>
            <a:r>
              <a:rPr lang="en-US" b="1" dirty="0" smtClean="0"/>
              <a:t>: https://checkpeople.com</a:t>
            </a:r>
            <a:endParaRPr lang="en-US" b="1" dirty="0"/>
          </a:p>
          <a:p>
            <a:r>
              <a:rPr lang="en-US" dirty="0"/>
              <a:t>Ways to Opt-Out: email, call or form </a:t>
            </a:r>
            <a:r>
              <a:rPr lang="en-US" dirty="0" smtClean="0"/>
              <a:t>online</a:t>
            </a:r>
            <a:endParaRPr lang="en-US" dirty="0"/>
          </a:p>
          <a:p>
            <a:pPr lvl="1"/>
            <a:endParaRPr lang="en-US" dirty="0"/>
          </a:p>
          <a:p>
            <a:pPr lvl="1"/>
            <a:endParaRPr lang="en-US" dirty="0" smtClean="0"/>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5" name="Picture 4"/>
          <p:cNvPicPr/>
          <p:nvPr/>
        </p:nvPicPr>
        <p:blipFill>
          <a:blip r:embed="rId2"/>
          <a:stretch>
            <a:fillRect/>
          </a:stretch>
        </p:blipFill>
        <p:spPr>
          <a:xfrm>
            <a:off x="1674341" y="3567464"/>
            <a:ext cx="5943600" cy="2128520"/>
          </a:xfrm>
          <a:prstGeom prst="rect">
            <a:avLst/>
          </a:prstGeom>
        </p:spPr>
      </p:pic>
    </p:spTree>
    <p:extLst>
      <p:ext uri="{BB962C8B-B14F-4D97-AF65-F5344CB8AC3E}">
        <p14:creationId xmlns:p14="http://schemas.microsoft.com/office/powerpoint/2010/main" val="306416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a:t>
            </a:r>
            <a:r>
              <a:rPr lang="en-US" b="1" u="sng" dirty="0" smtClean="0"/>
              <a:t>3</a:t>
            </a:r>
            <a:r>
              <a:rPr lang="en-US" b="1" dirty="0" smtClean="0"/>
              <a:t>: </a:t>
            </a:r>
            <a:r>
              <a:rPr lang="en-US" b="1" dirty="0"/>
              <a:t>https</a:t>
            </a:r>
            <a:r>
              <a:rPr lang="en-US" b="1" dirty="0" smtClean="0"/>
              <a:t>://</a:t>
            </a:r>
            <a:r>
              <a:rPr lang="en-US" b="1" dirty="0"/>
              <a:t>checkpeople</a:t>
            </a:r>
            <a:r>
              <a:rPr lang="en-US" b="1" dirty="0" smtClean="0"/>
              <a:t>.com</a:t>
            </a:r>
            <a:endParaRPr lang="en-US" b="1" dirty="0"/>
          </a:p>
          <a:p>
            <a:r>
              <a:rPr lang="en-US" dirty="0" smtClean="0"/>
              <a:t>Removing information: </a:t>
            </a:r>
          </a:p>
          <a:p>
            <a:pPr marL="0" indent="0">
              <a:buNone/>
            </a:pPr>
            <a:r>
              <a:rPr lang="en-US" dirty="0"/>
              <a:t> </a:t>
            </a:r>
            <a:r>
              <a:rPr lang="en-US" dirty="0" smtClean="0"/>
              <a:t>           Search yourself</a:t>
            </a:r>
            <a:endParaRPr lang="en-US" dirty="0"/>
          </a:p>
          <a:p>
            <a:pPr lvl="1"/>
            <a:endParaRPr lang="en-US" dirty="0" smtClean="0"/>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2" name="Picture 1"/>
          <p:cNvPicPr>
            <a:picLocks noChangeAspect="1"/>
          </p:cNvPicPr>
          <p:nvPr/>
        </p:nvPicPr>
        <p:blipFill>
          <a:blip r:embed="rId2"/>
          <a:stretch>
            <a:fillRect/>
          </a:stretch>
        </p:blipFill>
        <p:spPr>
          <a:xfrm>
            <a:off x="5737654" y="2603500"/>
            <a:ext cx="4409842" cy="3914260"/>
          </a:xfrm>
          <a:prstGeom prst="rect">
            <a:avLst/>
          </a:prstGeom>
        </p:spPr>
      </p:pic>
    </p:spTree>
    <p:extLst>
      <p:ext uri="{BB962C8B-B14F-4D97-AF65-F5344CB8AC3E}">
        <p14:creationId xmlns:p14="http://schemas.microsoft.com/office/powerpoint/2010/main" val="3287442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a:t>
            </a:r>
            <a:r>
              <a:rPr lang="en-US" b="1" u="sng" dirty="0" smtClean="0"/>
              <a:t>3</a:t>
            </a:r>
            <a:r>
              <a:rPr lang="en-US" b="1" dirty="0" smtClean="0"/>
              <a:t>: </a:t>
            </a:r>
            <a:r>
              <a:rPr lang="en-US" b="1" dirty="0"/>
              <a:t>https</a:t>
            </a:r>
            <a:r>
              <a:rPr lang="en-US" b="1" dirty="0" smtClean="0"/>
              <a:t>://</a:t>
            </a:r>
            <a:r>
              <a:rPr lang="en-US" b="1" dirty="0"/>
              <a:t>checkpeople</a:t>
            </a:r>
            <a:r>
              <a:rPr lang="en-US" b="1" dirty="0" smtClean="0"/>
              <a:t>.com</a:t>
            </a:r>
            <a:endParaRPr lang="en-US" b="1" dirty="0"/>
          </a:p>
          <a:p>
            <a:r>
              <a:rPr lang="en-US" dirty="0" smtClean="0"/>
              <a:t>Removing information: </a:t>
            </a:r>
          </a:p>
          <a:p>
            <a:pPr marL="0" indent="0">
              <a:buNone/>
            </a:pPr>
            <a:r>
              <a:rPr lang="en-US" dirty="0"/>
              <a:t> </a:t>
            </a:r>
            <a:r>
              <a:rPr lang="en-US" dirty="0" smtClean="0"/>
              <a:t>           </a:t>
            </a:r>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2" name="Picture 1"/>
          <p:cNvPicPr>
            <a:picLocks noChangeAspect="1"/>
          </p:cNvPicPr>
          <p:nvPr/>
        </p:nvPicPr>
        <p:blipFill>
          <a:blip r:embed="rId2"/>
          <a:stretch>
            <a:fillRect/>
          </a:stretch>
        </p:blipFill>
        <p:spPr>
          <a:xfrm>
            <a:off x="5635453" y="2603499"/>
            <a:ext cx="5211993" cy="3863203"/>
          </a:xfrm>
          <a:prstGeom prst="rect">
            <a:avLst/>
          </a:prstGeom>
        </p:spPr>
      </p:pic>
    </p:spTree>
    <p:extLst>
      <p:ext uri="{BB962C8B-B14F-4D97-AF65-F5344CB8AC3E}">
        <p14:creationId xmlns:p14="http://schemas.microsoft.com/office/powerpoint/2010/main" val="28770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a:t>
            </a:r>
            <a:r>
              <a:rPr lang="en-US" b="1" u="sng" dirty="0" smtClean="0"/>
              <a:t>3</a:t>
            </a:r>
            <a:r>
              <a:rPr lang="en-US" b="1" dirty="0" smtClean="0"/>
              <a:t>: </a:t>
            </a:r>
            <a:r>
              <a:rPr lang="en-US" b="1" dirty="0"/>
              <a:t>https</a:t>
            </a:r>
            <a:r>
              <a:rPr lang="en-US" b="1" dirty="0" smtClean="0"/>
              <a:t>://</a:t>
            </a:r>
            <a:r>
              <a:rPr lang="en-US" b="1" dirty="0"/>
              <a:t>checkpeople</a:t>
            </a:r>
            <a:r>
              <a:rPr lang="en-US" b="1" dirty="0" smtClean="0"/>
              <a:t>.com</a:t>
            </a:r>
            <a:endParaRPr lang="en-US" b="1" dirty="0"/>
          </a:p>
          <a:p>
            <a:r>
              <a:rPr lang="en-US" dirty="0" smtClean="0"/>
              <a:t>Removing information: </a:t>
            </a:r>
          </a:p>
          <a:p>
            <a:pPr marL="0" indent="0">
              <a:buNone/>
            </a:pPr>
            <a:r>
              <a:rPr lang="en-US" dirty="0"/>
              <a:t> </a:t>
            </a:r>
            <a:r>
              <a:rPr lang="en-US" dirty="0" smtClean="0"/>
              <a:t>           </a:t>
            </a:r>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6" name="Picture 5"/>
          <p:cNvPicPr/>
          <p:nvPr/>
        </p:nvPicPr>
        <p:blipFill>
          <a:blip r:embed="rId2"/>
          <a:stretch>
            <a:fillRect/>
          </a:stretch>
        </p:blipFill>
        <p:spPr>
          <a:xfrm>
            <a:off x="5567783" y="2603500"/>
            <a:ext cx="5010150" cy="3957955"/>
          </a:xfrm>
          <a:prstGeom prst="rect">
            <a:avLst/>
          </a:prstGeom>
        </p:spPr>
      </p:pic>
    </p:spTree>
    <p:extLst>
      <p:ext uri="{BB962C8B-B14F-4D97-AF65-F5344CB8AC3E}">
        <p14:creationId xmlns:p14="http://schemas.microsoft.com/office/powerpoint/2010/main" val="161442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a:t>
            </a:r>
            <a:r>
              <a:rPr lang="en-US" b="1" u="sng" dirty="0" smtClean="0"/>
              <a:t>3</a:t>
            </a:r>
            <a:r>
              <a:rPr lang="en-US" b="1" dirty="0" smtClean="0"/>
              <a:t>: </a:t>
            </a:r>
            <a:r>
              <a:rPr lang="en-US" b="1" dirty="0"/>
              <a:t>https</a:t>
            </a:r>
            <a:r>
              <a:rPr lang="en-US" b="1" dirty="0" smtClean="0"/>
              <a:t>://</a:t>
            </a:r>
            <a:r>
              <a:rPr lang="en-US" b="1" dirty="0"/>
              <a:t>checkpeople</a:t>
            </a:r>
            <a:r>
              <a:rPr lang="en-US" b="1" dirty="0" smtClean="0"/>
              <a:t>.com</a:t>
            </a:r>
            <a:endParaRPr lang="en-US" b="1" dirty="0"/>
          </a:p>
          <a:p>
            <a:r>
              <a:rPr lang="en-US" dirty="0" smtClean="0"/>
              <a:t>Confirmation:</a:t>
            </a:r>
          </a:p>
          <a:p>
            <a:pPr lvl="1"/>
            <a:endParaRPr lang="en-US" dirty="0"/>
          </a:p>
          <a:p>
            <a:pPr marL="457200" lvl="1" indent="0">
              <a:buNone/>
            </a:pPr>
            <a:r>
              <a:rPr lang="en-US" dirty="0" smtClean="0"/>
              <a:t>                                                                                           </a:t>
            </a:r>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2" name="Picture 1"/>
          <p:cNvPicPr>
            <a:picLocks noChangeAspect="1"/>
          </p:cNvPicPr>
          <p:nvPr/>
        </p:nvPicPr>
        <p:blipFill>
          <a:blip r:embed="rId2"/>
          <a:stretch>
            <a:fillRect/>
          </a:stretch>
        </p:blipFill>
        <p:spPr>
          <a:xfrm>
            <a:off x="3319081" y="3089575"/>
            <a:ext cx="4497404" cy="3525409"/>
          </a:xfrm>
          <a:prstGeom prst="rect">
            <a:avLst/>
          </a:prstGeom>
        </p:spPr>
      </p:pic>
    </p:spTree>
    <p:extLst>
      <p:ext uri="{BB962C8B-B14F-4D97-AF65-F5344CB8AC3E}">
        <p14:creationId xmlns:p14="http://schemas.microsoft.com/office/powerpoint/2010/main" val="120744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u="sng" dirty="0" smtClean="0"/>
              <a:t>Exercise</a:t>
            </a:r>
            <a:r>
              <a:rPr lang="en-US" dirty="0" smtClean="0"/>
              <a:t>: DIY, try</a:t>
            </a:r>
          </a:p>
          <a:p>
            <a:pPr marL="0" indent="0">
              <a:buNone/>
            </a:pPr>
            <a:r>
              <a:rPr lang="en-US" b="1" dirty="0" smtClean="0"/>
              <a:t>Instant </a:t>
            </a:r>
            <a:r>
              <a:rPr lang="en-US" b="1" dirty="0" err="1" smtClean="0"/>
              <a:t>CheckMate</a:t>
            </a:r>
            <a:endParaRPr lang="en-US" b="1" dirty="0"/>
          </a:p>
          <a:p>
            <a:pPr marL="0" indent="0">
              <a:buNone/>
            </a:pPr>
            <a:endParaRPr lang="en-US" dirty="0" smtClean="0"/>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5" name="Picture 4"/>
          <p:cNvPicPr/>
          <p:nvPr/>
        </p:nvPicPr>
        <p:blipFill>
          <a:blip r:embed="rId2"/>
          <a:stretch>
            <a:fillRect/>
          </a:stretch>
        </p:blipFill>
        <p:spPr>
          <a:xfrm>
            <a:off x="3733801" y="2438399"/>
            <a:ext cx="4347518" cy="4193060"/>
          </a:xfrm>
          <a:prstGeom prst="rect">
            <a:avLst/>
          </a:prstGeom>
        </p:spPr>
      </p:pic>
    </p:spTree>
    <p:extLst>
      <p:ext uri="{BB962C8B-B14F-4D97-AF65-F5344CB8AC3E}">
        <p14:creationId xmlns:p14="http://schemas.microsoft.com/office/powerpoint/2010/main" val="3804178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u="sng" dirty="0" smtClean="0"/>
              <a:t>Process Summary:</a:t>
            </a:r>
            <a:endParaRPr lang="en-US" dirty="0"/>
          </a:p>
          <a:p>
            <a:pPr marL="0" indent="0">
              <a:buNone/>
            </a:pPr>
            <a:r>
              <a:rPr lang="en-US" dirty="0" smtClean="0"/>
              <a:t>Step 1: Choose a contact method with the data broker: </a:t>
            </a:r>
            <a:r>
              <a:rPr lang="en-US" b="1" dirty="0" smtClean="0"/>
              <a:t>phone, email or using opt-out form</a:t>
            </a:r>
            <a:r>
              <a:rPr lang="en-US" dirty="0" smtClean="0"/>
              <a:t> link (in the footnotes of the data broker website)</a:t>
            </a:r>
          </a:p>
          <a:p>
            <a:pPr marL="0" indent="0">
              <a:buNone/>
            </a:pPr>
            <a:r>
              <a:rPr lang="en-US" dirty="0" smtClean="0"/>
              <a:t>Step 2: </a:t>
            </a:r>
            <a:r>
              <a:rPr lang="en-US" b="1" dirty="0" smtClean="0"/>
              <a:t>Search yourself </a:t>
            </a:r>
            <a:r>
              <a:rPr lang="en-US" dirty="0" smtClean="0"/>
              <a:t>on the website if using a form removal method OR give your name and necessary PII to representative on the phone.  If emailing then provide: the necessary PII or URL where your profile/data is located</a:t>
            </a:r>
          </a:p>
          <a:p>
            <a:pPr marL="0" indent="0">
              <a:buNone/>
            </a:pPr>
            <a:r>
              <a:rPr lang="en-US" dirty="0" smtClean="0"/>
              <a:t>Step 3: </a:t>
            </a:r>
            <a:r>
              <a:rPr lang="en-US" b="1" dirty="0" smtClean="0"/>
              <a:t>Remove yourself </a:t>
            </a:r>
            <a:r>
              <a:rPr lang="en-US" dirty="0" smtClean="0"/>
              <a:t>using the walk-through process via the opt-out form</a:t>
            </a:r>
          </a:p>
          <a:p>
            <a:pPr marL="0" indent="0">
              <a:buNone/>
            </a:pPr>
            <a:r>
              <a:rPr lang="en-US" dirty="0" smtClean="0"/>
              <a:t>Step 4: </a:t>
            </a:r>
            <a:r>
              <a:rPr lang="en-US" b="1" dirty="0" smtClean="0"/>
              <a:t>Confirm your request </a:t>
            </a:r>
            <a:r>
              <a:rPr lang="en-US" dirty="0" smtClean="0"/>
              <a:t>(email will be sent to you if </a:t>
            </a:r>
            <a:r>
              <a:rPr lang="en-US" dirty="0"/>
              <a:t>using opt-out </a:t>
            </a:r>
            <a:r>
              <a:rPr lang="en-US" dirty="0" smtClean="0"/>
              <a:t>form)</a:t>
            </a:r>
          </a:p>
          <a:p>
            <a:pPr marL="0" indent="0">
              <a:buNone/>
            </a:pPr>
            <a:r>
              <a:rPr lang="en-US" dirty="0" smtClean="0"/>
              <a:t>Step 5: </a:t>
            </a:r>
            <a:r>
              <a:rPr lang="en-US" i="1" dirty="0" smtClean="0"/>
              <a:t>(Optional) </a:t>
            </a:r>
            <a:r>
              <a:rPr lang="en-US" b="1" dirty="0" smtClean="0"/>
              <a:t>Verify yourself </a:t>
            </a:r>
            <a:r>
              <a:rPr lang="en-US" dirty="0" smtClean="0"/>
              <a:t>that you have been removed for whatever data broker(s) you interacted with. </a:t>
            </a:r>
          </a:p>
          <a:p>
            <a:pPr lvl="1"/>
            <a:endParaRPr lang="en-US" dirty="0"/>
          </a:p>
          <a:p>
            <a:pPr lvl="1"/>
            <a:endParaRPr lang="en-US" dirty="0" smtClean="0"/>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spTree>
    <p:extLst>
      <p:ext uri="{BB962C8B-B14F-4D97-AF65-F5344CB8AC3E}">
        <p14:creationId xmlns:p14="http://schemas.microsoft.com/office/powerpoint/2010/main" val="62713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Vishing </a:t>
            </a:r>
            <a:r>
              <a:rPr lang="en-US" i="1" dirty="0"/>
              <a:t>(Portmanteau of voice </a:t>
            </a:r>
            <a:r>
              <a:rPr lang="en-US" i="1" dirty="0" smtClean="0"/>
              <a:t>&amp; </a:t>
            </a:r>
            <a:r>
              <a:rPr lang="en-US" i="1" dirty="0"/>
              <a:t>phishing) </a:t>
            </a:r>
          </a:p>
          <a:p>
            <a:pPr lvl="1">
              <a:buFont typeface="Wingdings" panose="05000000000000000000" pitchFamily="2" charset="2"/>
              <a:buChar char="v"/>
            </a:pPr>
            <a:r>
              <a:rPr lang="en-US" dirty="0"/>
              <a:t>form of criminal phone fraud, using social engineering over the telephone system to get access to private personal and financial information for the scammer’s personal gain.  Phishing via phone is where the scammer (or recording) warns you of urgent need to confirm or provide sensitive account </a:t>
            </a:r>
            <a:r>
              <a:rPr lang="en-US" dirty="0" smtClean="0"/>
              <a:t>information </a:t>
            </a:r>
            <a:endParaRPr lang="en-US" sz="1200" dirty="0" smtClean="0"/>
          </a:p>
          <a:p>
            <a:r>
              <a:rPr lang="en-US" b="1" dirty="0" err="1" smtClean="0"/>
              <a:t>SMShing</a:t>
            </a:r>
            <a:r>
              <a:rPr lang="en-US" b="1" dirty="0" smtClean="0"/>
              <a:t> </a:t>
            </a:r>
            <a:r>
              <a:rPr lang="en-US" i="1" dirty="0" smtClean="0"/>
              <a:t>(SMS Phishing) </a:t>
            </a:r>
            <a:endParaRPr lang="en-US" b="1" i="1" dirty="0" smtClean="0"/>
          </a:p>
          <a:p>
            <a:pPr lvl="1">
              <a:buFont typeface="Wingdings" panose="05000000000000000000" pitchFamily="2" charset="2"/>
              <a:buChar char="v"/>
            </a:pPr>
            <a:r>
              <a:rPr lang="en-US" dirty="0"/>
              <a:t>sending fraudulent text messages to get one’s personal details by masquerading as a trustworthy entity.  Essentially, phishing via text directs you to follow a link or call to provide sensitive account information</a:t>
            </a:r>
            <a:r>
              <a:rPr lang="en-US" sz="1200" dirty="0" smtClean="0"/>
              <a:t> </a:t>
            </a:r>
          </a:p>
          <a:p>
            <a:pPr>
              <a:buFont typeface="Wingdings" panose="05000000000000000000" pitchFamily="2" charset="2"/>
              <a:buChar char="v"/>
            </a:pPr>
            <a:r>
              <a:rPr lang="en-US" sz="1600" i="1" u="sng" dirty="0"/>
              <a:t>Recent </a:t>
            </a:r>
            <a:r>
              <a:rPr lang="en-US" sz="1600" i="1" u="sng" dirty="0" smtClean="0"/>
              <a:t>Attacks:</a:t>
            </a:r>
            <a:r>
              <a:rPr lang="en-US" sz="1600" i="1" dirty="0" smtClean="0"/>
              <a:t> There </a:t>
            </a:r>
            <a:r>
              <a:rPr lang="en-US" sz="1600" i="1" dirty="0"/>
              <a:t>has been recent attempts by Cyber Criminals (disguising as trustworthy individuals), calling [vishing] or texting [</a:t>
            </a:r>
            <a:r>
              <a:rPr lang="en-US" sz="1600" i="1" dirty="0" err="1"/>
              <a:t>SMShing</a:t>
            </a:r>
            <a:r>
              <a:rPr lang="en-US" sz="1600" i="1" dirty="0"/>
              <a:t>] employees and asking for personal/financial details.  </a:t>
            </a:r>
          </a:p>
          <a:p>
            <a:pPr>
              <a:buFont typeface="Wingdings" panose="05000000000000000000" pitchFamily="2" charset="2"/>
              <a:buChar char="v"/>
            </a:pPr>
            <a:endParaRPr lang="en-US" sz="1400" dirty="0"/>
          </a:p>
        </p:txBody>
      </p:sp>
      <p:sp>
        <p:nvSpPr>
          <p:cNvPr id="5" name="Title 1"/>
          <p:cNvSpPr>
            <a:spLocks noGrp="1"/>
          </p:cNvSpPr>
          <p:nvPr>
            <p:ph type="title"/>
          </p:nvPr>
        </p:nvSpPr>
        <p:spPr>
          <a:xfrm>
            <a:off x="1005016" y="973668"/>
            <a:ext cx="8911351" cy="706964"/>
          </a:xfrm>
        </p:spPr>
        <p:txBody>
          <a:bodyPr/>
          <a:lstStyle/>
          <a:p>
            <a:r>
              <a:rPr lang="en-US" dirty="0" smtClean="0"/>
              <a:t>What is Vishing &amp; </a:t>
            </a:r>
            <a:r>
              <a:rPr lang="en-US" dirty="0" err="1" smtClean="0"/>
              <a:t>SMShing</a:t>
            </a:r>
            <a:r>
              <a:rPr lang="en-US" dirty="0"/>
              <a:t> </a:t>
            </a:r>
            <a:r>
              <a:rPr lang="en-US" dirty="0" smtClean="0"/>
              <a:t>?</a:t>
            </a:r>
            <a:endParaRPr lang="en-US" dirty="0"/>
          </a:p>
        </p:txBody>
      </p:sp>
    </p:spTree>
    <p:extLst>
      <p:ext uri="{BB962C8B-B14F-4D97-AF65-F5344CB8AC3E}">
        <p14:creationId xmlns:p14="http://schemas.microsoft.com/office/powerpoint/2010/main" val="2142853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05016" y="973668"/>
            <a:ext cx="8911351" cy="706964"/>
          </a:xfrm>
        </p:spPr>
        <p:txBody>
          <a:bodyPr/>
          <a:lstStyle/>
          <a:p>
            <a:r>
              <a:rPr lang="en-US" dirty="0" smtClean="0"/>
              <a:t>What is PII?</a:t>
            </a:r>
            <a:br>
              <a:rPr lang="en-US" dirty="0" smtClean="0"/>
            </a:br>
            <a:r>
              <a:rPr lang="en-US" dirty="0" smtClean="0"/>
              <a:t>(Personal </a:t>
            </a:r>
            <a:r>
              <a:rPr lang="en-US" dirty="0"/>
              <a:t>Identifiable I</a:t>
            </a:r>
            <a:r>
              <a:rPr lang="en-US" dirty="0" smtClean="0"/>
              <a:t>nformation)</a:t>
            </a:r>
            <a:endParaRPr lang="en-US" dirty="0"/>
          </a:p>
        </p:txBody>
      </p:sp>
      <p:sp>
        <p:nvSpPr>
          <p:cNvPr id="4" name="Rectangle 3"/>
          <p:cNvSpPr/>
          <p:nvPr/>
        </p:nvSpPr>
        <p:spPr>
          <a:xfrm>
            <a:off x="1362366" y="2531402"/>
            <a:ext cx="9425083" cy="3924151"/>
          </a:xfrm>
          <a:prstGeom prst="rect">
            <a:avLst/>
          </a:prstGeom>
        </p:spPr>
        <p:txBody>
          <a:bodyPr wrap="square">
            <a:spAutoFit/>
          </a:bodyPr>
          <a:lstStyle/>
          <a:p>
            <a:r>
              <a:rPr lang="en-US" sz="1600" b="1" dirty="0" smtClean="0"/>
              <a:t>PII is anything that identifies you and “Only You” as the very own individual</a:t>
            </a:r>
            <a:endParaRPr lang="en-US" sz="1600" b="1" dirty="0"/>
          </a:p>
          <a:p>
            <a:pPr marL="628650" lvl="1" indent="-342900" fontAlgn="ctr">
              <a:buFont typeface="Arial" panose="020B0604020202020204" pitchFamily="34" charset="0"/>
              <a:buChar char="•"/>
            </a:pPr>
            <a:r>
              <a:rPr lang="en-US" sz="1300" dirty="0" smtClean="0"/>
              <a:t>For example: your Social Security Number (SSN).</a:t>
            </a:r>
          </a:p>
          <a:p>
            <a:pPr marL="285750" lvl="1" fontAlgn="ctr"/>
            <a:endParaRPr lang="en-US" sz="1300" dirty="0"/>
          </a:p>
          <a:p>
            <a:r>
              <a:rPr lang="en-US" sz="1600" b="1" dirty="0" smtClean="0"/>
              <a:t>PII is the primary attack surface to Identity Theft in the US</a:t>
            </a:r>
            <a:endParaRPr lang="en-US" sz="1600" b="1" dirty="0"/>
          </a:p>
          <a:p>
            <a:endParaRPr lang="en-US" sz="1600" b="1" dirty="0" smtClean="0"/>
          </a:p>
          <a:p>
            <a:r>
              <a:rPr lang="en-US" sz="1600" b="1" dirty="0" smtClean="0"/>
              <a:t>SSN is directly associated to you / ‘primary-key’ of your Personal </a:t>
            </a:r>
            <a:r>
              <a:rPr lang="en-US" sz="1600" b="1" dirty="0"/>
              <a:t>D</a:t>
            </a:r>
            <a:r>
              <a:rPr lang="en-US" sz="1600" b="1" dirty="0" smtClean="0"/>
              <a:t>ata</a:t>
            </a:r>
            <a:endParaRPr lang="en-US" sz="1600" dirty="0"/>
          </a:p>
          <a:p>
            <a:pPr marL="628650" lvl="2" indent="-342900" fontAlgn="ctr">
              <a:buFont typeface="Arial" panose="020B0604020202020204" pitchFamily="34" charset="0"/>
              <a:buChar char="•"/>
            </a:pPr>
            <a:r>
              <a:rPr lang="en-US" sz="1300" dirty="0" smtClean="0"/>
              <a:t>Similar to what a VIN is to a vehicle or ISBN is to a book, </a:t>
            </a:r>
            <a:r>
              <a:rPr lang="en-US" sz="1300" dirty="0" err="1" smtClean="0"/>
              <a:t>etc</a:t>
            </a:r>
            <a:endParaRPr lang="en-US" sz="1300" dirty="0" smtClean="0"/>
          </a:p>
          <a:p>
            <a:pPr marL="628650" lvl="2" indent="-342900" fontAlgn="ctr">
              <a:buFont typeface="Arial" panose="020B0604020202020204" pitchFamily="34" charset="0"/>
              <a:buChar char="•"/>
            </a:pPr>
            <a:endParaRPr lang="en-US" sz="1300" dirty="0"/>
          </a:p>
          <a:p>
            <a:r>
              <a:rPr lang="en-US" sz="1600" b="1" dirty="0" smtClean="0"/>
              <a:t>Other Critical PII</a:t>
            </a:r>
            <a:endParaRPr lang="en-US" sz="1600" dirty="0"/>
          </a:p>
          <a:p>
            <a:pPr marL="628650" lvl="2" indent="-342900" fontAlgn="ctr">
              <a:buFont typeface="Arial" panose="020B0604020202020204" pitchFamily="34" charset="0"/>
              <a:buChar char="•"/>
            </a:pPr>
            <a:r>
              <a:rPr lang="en-US" sz="1300" dirty="0" smtClean="0"/>
              <a:t>Driving license</a:t>
            </a:r>
          </a:p>
          <a:p>
            <a:pPr marL="628650" lvl="2" indent="-342900" fontAlgn="ctr">
              <a:buFont typeface="Arial" panose="020B0604020202020204" pitchFamily="34" charset="0"/>
              <a:buChar char="•"/>
            </a:pPr>
            <a:r>
              <a:rPr lang="en-US" sz="1300" dirty="0" smtClean="0"/>
              <a:t>Your email</a:t>
            </a:r>
          </a:p>
          <a:p>
            <a:pPr marL="628650" lvl="2" indent="-342900" fontAlgn="ctr">
              <a:buFont typeface="Arial" panose="020B0604020202020204" pitchFamily="34" charset="0"/>
              <a:buChar char="•"/>
            </a:pPr>
            <a:r>
              <a:rPr lang="en-US" sz="1300" dirty="0"/>
              <a:t>Your </a:t>
            </a:r>
            <a:r>
              <a:rPr lang="en-US" sz="1300" dirty="0" smtClean="0"/>
              <a:t>signature</a:t>
            </a:r>
          </a:p>
          <a:p>
            <a:pPr marL="628650" lvl="2" indent="-342900" fontAlgn="ctr">
              <a:buFont typeface="Arial" panose="020B0604020202020204" pitchFamily="34" charset="0"/>
              <a:buChar char="•"/>
            </a:pPr>
            <a:r>
              <a:rPr lang="en-US" sz="1300" dirty="0" smtClean="0"/>
              <a:t>Your passport #</a:t>
            </a:r>
          </a:p>
          <a:p>
            <a:pPr marL="628650" lvl="2" indent="-342900" fontAlgn="ctr">
              <a:buFont typeface="Arial" panose="020B0604020202020204" pitchFamily="34" charset="0"/>
              <a:buChar char="•"/>
            </a:pPr>
            <a:r>
              <a:rPr lang="en-US" sz="1300" dirty="0" smtClean="0"/>
              <a:t>Your bank / credit card account #s (financial records)</a:t>
            </a:r>
          </a:p>
          <a:p>
            <a:pPr marL="628650" lvl="2" indent="-342900" fontAlgn="ctr">
              <a:buFont typeface="Arial" panose="020B0604020202020204" pitchFamily="34" charset="0"/>
              <a:buChar char="•"/>
            </a:pPr>
            <a:r>
              <a:rPr lang="en-US" sz="1300" dirty="0" smtClean="0"/>
              <a:t>Your medical records  &gt;&gt;&gt; </a:t>
            </a:r>
            <a:r>
              <a:rPr lang="en-US" sz="1300" b="1" i="1" dirty="0"/>
              <a:t>Protected H</a:t>
            </a:r>
            <a:r>
              <a:rPr lang="en-US" sz="1300" b="1" i="1" dirty="0" smtClean="0"/>
              <a:t>ealth </a:t>
            </a:r>
            <a:r>
              <a:rPr lang="en-US" sz="1300" b="1" i="1" dirty="0"/>
              <a:t>I</a:t>
            </a:r>
            <a:r>
              <a:rPr lang="en-US" sz="1300" b="1" i="1" dirty="0" smtClean="0"/>
              <a:t>nformation</a:t>
            </a:r>
            <a:r>
              <a:rPr lang="en-US" sz="1300" b="1" i="1" dirty="0"/>
              <a:t> (PHI</a:t>
            </a:r>
            <a:r>
              <a:rPr lang="en-US" sz="1300" b="1" i="1" dirty="0" smtClean="0"/>
              <a:t>)</a:t>
            </a:r>
          </a:p>
          <a:p>
            <a:pPr marL="628650" lvl="2" indent="-342900" fontAlgn="ctr">
              <a:buFont typeface="Arial" panose="020B0604020202020204" pitchFamily="34" charset="0"/>
              <a:buChar char="•"/>
            </a:pPr>
            <a:r>
              <a:rPr lang="en-US" sz="1300" dirty="0"/>
              <a:t>Your ‘full name’ &amp; </a:t>
            </a:r>
            <a:r>
              <a:rPr lang="en-US" sz="1300" dirty="0" smtClean="0"/>
              <a:t>birthday</a:t>
            </a:r>
            <a:endParaRPr lang="en-US" sz="1300" b="1" i="1" dirty="0" smtClean="0"/>
          </a:p>
          <a:p>
            <a:pPr marL="628650" lvl="2" indent="-342900" fontAlgn="ctr">
              <a:buFont typeface="Arial" panose="020B0604020202020204" pitchFamily="34" charset="0"/>
              <a:buChar char="•"/>
            </a:pPr>
            <a:r>
              <a:rPr lang="en-US" sz="1300" dirty="0"/>
              <a:t>Your phone number (active</a:t>
            </a:r>
            <a:r>
              <a:rPr lang="en-US" sz="1300" dirty="0" smtClean="0"/>
              <a:t>) ***</a:t>
            </a:r>
            <a:endParaRPr lang="en-US" sz="1300" b="1" i="1" dirty="0"/>
          </a:p>
          <a:p>
            <a:pPr marL="628650" lvl="2" indent="-342900" fontAlgn="ctr">
              <a:buFont typeface="Arial" panose="020B0604020202020204" pitchFamily="34" charset="0"/>
              <a:buChar char="•"/>
            </a:pPr>
            <a:endParaRPr lang="en-US" sz="1300" dirty="0"/>
          </a:p>
        </p:txBody>
      </p:sp>
    </p:spTree>
    <p:extLst>
      <p:ext uri="{BB962C8B-B14F-4D97-AF65-F5344CB8AC3E}">
        <p14:creationId xmlns:p14="http://schemas.microsoft.com/office/powerpoint/2010/main" val="313828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b="1" u="sng" dirty="0" smtClean="0"/>
              <a:t>Advisory</a:t>
            </a:r>
          </a:p>
          <a:p>
            <a:r>
              <a:rPr lang="en-US" b="1" i="1" dirty="0" smtClean="0"/>
              <a:t>Take </a:t>
            </a:r>
            <a:r>
              <a:rPr lang="en-US" b="1" i="1" dirty="0"/>
              <a:t>precautions </a:t>
            </a:r>
            <a:r>
              <a:rPr lang="en-US" i="1" dirty="0"/>
              <a:t>when subject to such calls or texts. </a:t>
            </a:r>
            <a:endParaRPr lang="en-US" i="1" dirty="0" smtClean="0"/>
          </a:p>
          <a:p>
            <a:r>
              <a:rPr lang="en-US" b="1" i="1" dirty="0"/>
              <a:t>Do not answer calls or respond to texts </a:t>
            </a:r>
            <a:r>
              <a:rPr lang="en-US" i="1" dirty="0"/>
              <a:t>that seen very unfamiliar, especially to </a:t>
            </a:r>
            <a:r>
              <a:rPr lang="en-US" i="1" dirty="0" err="1"/>
              <a:t>robocalls</a:t>
            </a:r>
            <a:r>
              <a:rPr lang="en-US" i="1" dirty="0"/>
              <a:t>.  Correspondence will identify you as a real person and validating your phone number; and this causes the threat actors to retain your phone details, where they continue making communication with you</a:t>
            </a:r>
            <a:r>
              <a:rPr lang="en-US" i="1" dirty="0" smtClean="0"/>
              <a:t>.</a:t>
            </a:r>
          </a:p>
          <a:p>
            <a:r>
              <a:rPr lang="en-US" i="1" dirty="0"/>
              <a:t>If you receive a call and immediately hear the phrase “Can you hear me?,” hang up.  Scammer (recording the call) uses your voice recognition and you saying “yes”, to access your sensitive information.  The three-letter word (yes) is used frequently by companies to confirm account changes, security settings, and purchases, giving the scammer extensive access to your PII</a:t>
            </a:r>
            <a:r>
              <a:rPr lang="en-US" i="1" dirty="0" smtClean="0"/>
              <a:t>.</a:t>
            </a:r>
          </a:p>
          <a:p>
            <a:r>
              <a:rPr lang="en-US" b="1" i="1" dirty="0"/>
              <a:t>Get on ‘do not call’ list </a:t>
            </a:r>
            <a:r>
              <a:rPr lang="en-US" i="1" dirty="0"/>
              <a:t>&amp; Report your scam calls to FTC’s </a:t>
            </a:r>
            <a:r>
              <a:rPr lang="en-US" i="1" u="sng" dirty="0">
                <a:hlinkClick r:id="rId2"/>
              </a:rPr>
              <a:t>National Do NOT Call Registry</a:t>
            </a:r>
            <a:r>
              <a:rPr lang="en-US" i="1" dirty="0"/>
              <a:t>.  Illegal telemarketing can be fined up to $16,000 per call</a:t>
            </a:r>
            <a:r>
              <a:rPr lang="en-US" i="1" dirty="0" smtClean="0"/>
              <a:t>.</a:t>
            </a:r>
          </a:p>
          <a:p>
            <a:r>
              <a:rPr lang="en-US" i="1" dirty="0"/>
              <a:t>When advertising your phone contact to vendors, sweepstakes or e-commerce, </a:t>
            </a:r>
            <a:r>
              <a:rPr lang="en-US" b="1" i="1" dirty="0"/>
              <a:t>try using a Google Number </a:t>
            </a:r>
            <a:r>
              <a:rPr lang="en-US" i="1" dirty="0"/>
              <a:t>if you have one.  This protects your main phone contact from being circulated via third-parties.  A Google Number can be archived by Google Voice app on any Android or iPhone</a:t>
            </a:r>
            <a:r>
              <a:rPr lang="en-US" i="1" dirty="0" smtClean="0"/>
              <a:t>.</a:t>
            </a:r>
          </a:p>
          <a:p>
            <a:r>
              <a:rPr lang="en-US" i="1" dirty="0"/>
              <a:t>Above all, </a:t>
            </a:r>
            <a:r>
              <a:rPr lang="en-US" b="1" i="1" dirty="0"/>
              <a:t>use your block feature </a:t>
            </a:r>
            <a:r>
              <a:rPr lang="en-US" i="1" dirty="0"/>
              <a:t>on your devices</a:t>
            </a:r>
            <a:r>
              <a:rPr lang="en-US" i="1" dirty="0" smtClean="0"/>
              <a:t>.</a:t>
            </a:r>
          </a:p>
          <a:p>
            <a:r>
              <a:rPr lang="en-US" i="1" dirty="0"/>
              <a:t>And any important news will be left in your voicemail !!</a:t>
            </a:r>
            <a:endParaRPr lang="en-US" dirty="0"/>
          </a:p>
          <a:p>
            <a:pPr>
              <a:buFont typeface="Wingdings" panose="05000000000000000000" pitchFamily="2" charset="2"/>
              <a:buChar char="q"/>
            </a:pPr>
            <a:endParaRPr lang="en-US" sz="1400" dirty="0"/>
          </a:p>
          <a:p>
            <a:pPr>
              <a:buFont typeface="Wingdings" panose="05000000000000000000" pitchFamily="2" charset="2"/>
              <a:buChar char="q"/>
            </a:pPr>
            <a:endParaRPr lang="en-US" sz="1400" dirty="0"/>
          </a:p>
        </p:txBody>
      </p:sp>
      <p:sp>
        <p:nvSpPr>
          <p:cNvPr id="5" name="Title 1"/>
          <p:cNvSpPr>
            <a:spLocks noGrp="1"/>
          </p:cNvSpPr>
          <p:nvPr>
            <p:ph type="title"/>
          </p:nvPr>
        </p:nvSpPr>
        <p:spPr>
          <a:xfrm>
            <a:off x="1005016" y="973668"/>
            <a:ext cx="8911351" cy="706964"/>
          </a:xfrm>
        </p:spPr>
        <p:txBody>
          <a:bodyPr/>
          <a:lstStyle/>
          <a:p>
            <a:r>
              <a:rPr lang="en-US" dirty="0" smtClean="0"/>
              <a:t>Vishing &amp; </a:t>
            </a:r>
            <a:r>
              <a:rPr lang="en-US" dirty="0" err="1" smtClean="0"/>
              <a:t>SMShing</a:t>
            </a:r>
            <a:r>
              <a:rPr lang="en-US" dirty="0" smtClean="0"/>
              <a:t> </a:t>
            </a:r>
            <a:r>
              <a:rPr lang="en-US" dirty="0"/>
              <a:t>Advisory (Awareness) </a:t>
            </a:r>
          </a:p>
        </p:txBody>
      </p:sp>
    </p:spTree>
    <p:extLst>
      <p:ext uri="{BB962C8B-B14F-4D97-AF65-F5344CB8AC3E}">
        <p14:creationId xmlns:p14="http://schemas.microsoft.com/office/powerpoint/2010/main" val="4015725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attending</a:t>
            </a:r>
            <a:endParaRPr lang="en-US"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r>
              <a:rPr lang="en-US" sz="3200" b="1" i="1" dirty="0" smtClean="0"/>
              <a:t>Happy Holidays to you and your family.</a:t>
            </a:r>
          </a:p>
          <a:p>
            <a:pPr marL="0" indent="0">
              <a:buNone/>
            </a:pPr>
            <a:endParaRPr lang="en-US" sz="2000" dirty="0" smtClean="0"/>
          </a:p>
        </p:txBody>
      </p:sp>
    </p:spTree>
    <p:extLst>
      <p:ext uri="{BB962C8B-B14F-4D97-AF65-F5344CB8AC3E}">
        <p14:creationId xmlns:p14="http://schemas.microsoft.com/office/powerpoint/2010/main" val="90197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CA Consumer Privacy Act (CCPA)  </a:t>
            </a:r>
            <a:r>
              <a:rPr lang="en-US" i="1" dirty="0" smtClean="0"/>
              <a:t>(Eff. January 1, 2020) </a:t>
            </a:r>
            <a:endParaRPr lang="en-US" i="1" dirty="0"/>
          </a:p>
          <a:p>
            <a:pPr lvl="1">
              <a:buFont typeface="Wingdings" panose="05000000000000000000" pitchFamily="2" charset="2"/>
              <a:buChar char="v"/>
            </a:pPr>
            <a:r>
              <a:rPr lang="en-US" sz="1200" dirty="0" smtClean="0"/>
              <a:t>“your right &amp; request to delete your PII” / Out-Out</a:t>
            </a:r>
            <a:endParaRPr lang="en-US" sz="1200" dirty="0"/>
          </a:p>
          <a:p>
            <a:r>
              <a:rPr lang="en-US" b="1" dirty="0" smtClean="0"/>
              <a:t>Impact </a:t>
            </a:r>
            <a:r>
              <a:rPr lang="en-US" i="1" dirty="0" smtClean="0"/>
              <a:t> </a:t>
            </a:r>
            <a:endParaRPr lang="en-US" b="1" i="1" dirty="0" smtClean="0"/>
          </a:p>
          <a:p>
            <a:pPr lvl="1">
              <a:buFont typeface="Wingdings" panose="05000000000000000000" pitchFamily="2" charset="2"/>
              <a:buChar char="v"/>
            </a:pPr>
            <a:r>
              <a:rPr lang="en-US" sz="1200" dirty="0" smtClean="0"/>
              <a:t>Your credentials, PII could be sold &amp; be on Dark Web </a:t>
            </a:r>
          </a:p>
          <a:p>
            <a:pPr lvl="1">
              <a:buFont typeface="Wingdings" panose="05000000000000000000" pitchFamily="2" charset="2"/>
              <a:buChar char="v"/>
            </a:pPr>
            <a:r>
              <a:rPr lang="en-US" sz="1200" dirty="0" smtClean="0"/>
              <a:t>2020 Prediction: immerse privacy breach due to CCPA in place</a:t>
            </a:r>
          </a:p>
          <a:p>
            <a:pPr>
              <a:buFont typeface="Wingdings" panose="05000000000000000000" pitchFamily="2" charset="2"/>
              <a:buChar char="v"/>
            </a:pPr>
            <a:endParaRPr lang="en-US" sz="1400" dirty="0"/>
          </a:p>
          <a:p>
            <a:pPr>
              <a:buFont typeface="Wingdings" panose="05000000000000000000" pitchFamily="2" charset="2"/>
              <a:buChar char="Ø"/>
            </a:pPr>
            <a:r>
              <a:rPr lang="en-US" b="1" i="1" u="sng" dirty="0"/>
              <a:t>Advisory</a:t>
            </a:r>
          </a:p>
          <a:p>
            <a:pPr>
              <a:buFont typeface="Wingdings" panose="05000000000000000000" pitchFamily="2" charset="2"/>
              <a:buChar char="q"/>
            </a:pPr>
            <a:r>
              <a:rPr lang="en-US" sz="1400" dirty="0" smtClean="0"/>
              <a:t>Search yourself online</a:t>
            </a:r>
            <a:endParaRPr lang="en-US" sz="1400" dirty="0"/>
          </a:p>
          <a:p>
            <a:pPr>
              <a:buFont typeface="Wingdings" panose="05000000000000000000" pitchFamily="2" charset="2"/>
              <a:buChar char="q"/>
            </a:pPr>
            <a:r>
              <a:rPr lang="en-US" sz="1400" dirty="0"/>
              <a:t>Contact </a:t>
            </a:r>
            <a:r>
              <a:rPr lang="en-US" sz="1400" b="1" dirty="0" smtClean="0"/>
              <a:t>Data Brokers </a:t>
            </a:r>
            <a:r>
              <a:rPr lang="en-US" sz="1400" dirty="0" smtClean="0"/>
              <a:t>(Email, </a:t>
            </a:r>
            <a:r>
              <a:rPr lang="en-US" sz="1400" dirty="0" err="1" smtClean="0"/>
              <a:t>Cust</a:t>
            </a:r>
            <a:r>
              <a:rPr lang="en-US" sz="1400" dirty="0" smtClean="0"/>
              <a:t>. Service Phone, Opt-Out footnote option)</a:t>
            </a:r>
            <a:endParaRPr lang="en-US" sz="1400" dirty="0"/>
          </a:p>
          <a:p>
            <a:pPr lvl="1">
              <a:buFont typeface="Wingdings" panose="05000000000000000000" pitchFamily="2" charset="2"/>
              <a:buChar char="q"/>
            </a:pPr>
            <a:r>
              <a:rPr lang="en-US" sz="1200" dirty="0" smtClean="0"/>
              <a:t> Provisions made for CA Residents per PRIVACY RIGHTS</a:t>
            </a:r>
            <a:endParaRPr lang="en-US" sz="1200" dirty="0"/>
          </a:p>
          <a:p>
            <a:endParaRPr lang="en-US" dirty="0"/>
          </a:p>
        </p:txBody>
      </p:sp>
      <p:sp>
        <p:nvSpPr>
          <p:cNvPr id="4" name="Title 1"/>
          <p:cNvSpPr>
            <a:spLocks noGrp="1"/>
          </p:cNvSpPr>
          <p:nvPr>
            <p:ph type="title"/>
          </p:nvPr>
        </p:nvSpPr>
        <p:spPr>
          <a:xfrm>
            <a:off x="593124" y="973668"/>
            <a:ext cx="10289060" cy="706964"/>
          </a:xfrm>
        </p:spPr>
        <p:txBody>
          <a:bodyPr/>
          <a:lstStyle/>
          <a:p>
            <a:r>
              <a:rPr lang="en-US" dirty="0" smtClean="0"/>
              <a:t>Your Credentials &amp; Data </a:t>
            </a:r>
            <a:r>
              <a:rPr lang="en-US" i="1" dirty="0" smtClean="0"/>
              <a:t>(Opt-Out Method)</a:t>
            </a:r>
            <a:endParaRPr lang="en-US" i="1" dirty="0"/>
          </a:p>
        </p:txBody>
      </p:sp>
    </p:spTree>
    <p:extLst>
      <p:ext uri="{BB962C8B-B14F-4D97-AF65-F5344CB8AC3E}">
        <p14:creationId xmlns:p14="http://schemas.microsoft.com/office/powerpoint/2010/main" val="269714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Top Data Brokers</a:t>
            </a:r>
            <a:endParaRPr lang="en-US" i="1" dirty="0"/>
          </a:p>
        </p:txBody>
      </p:sp>
      <p:sp>
        <p:nvSpPr>
          <p:cNvPr id="3" name="Content Placeholder 2"/>
          <p:cNvSpPr>
            <a:spLocks noGrp="1"/>
          </p:cNvSpPr>
          <p:nvPr>
            <p:ph idx="1"/>
          </p:nvPr>
        </p:nvSpPr>
        <p:spPr>
          <a:xfrm>
            <a:off x="2596576" y="2558191"/>
            <a:ext cx="2304937" cy="3416300"/>
          </a:xfrm>
        </p:spPr>
        <p:txBody>
          <a:bodyPr>
            <a:normAutofit/>
          </a:bodyPr>
          <a:lstStyle/>
          <a:p>
            <a:r>
              <a:rPr lang="en-US" sz="1050" b="1" dirty="0" err="1" smtClean="0"/>
              <a:t>Instantcheckmate</a:t>
            </a:r>
            <a:endParaRPr lang="en-US" sz="1050" b="1" dirty="0" smtClean="0"/>
          </a:p>
          <a:p>
            <a:r>
              <a:rPr lang="en-US" sz="1050" b="1" dirty="0" err="1" smtClean="0"/>
              <a:t>Spokeo</a:t>
            </a:r>
            <a:endParaRPr lang="en-US" sz="1050" b="1" dirty="0" smtClean="0"/>
          </a:p>
          <a:p>
            <a:r>
              <a:rPr lang="en-US" sz="1050" b="1" dirty="0" err="1" smtClean="0"/>
              <a:t>Peoplewhiz</a:t>
            </a:r>
            <a:endParaRPr lang="en-US" sz="1050" b="1" dirty="0" smtClean="0"/>
          </a:p>
          <a:p>
            <a:r>
              <a:rPr lang="en-US" sz="1050" b="1" dirty="0" err="1" smtClean="0"/>
              <a:t>Beenverified</a:t>
            </a:r>
            <a:endParaRPr lang="en-US" sz="1050" b="1" dirty="0" smtClean="0"/>
          </a:p>
          <a:p>
            <a:r>
              <a:rPr lang="en-US" sz="1050" b="1" dirty="0" err="1" smtClean="0"/>
              <a:t>Checkpeople</a:t>
            </a:r>
            <a:endParaRPr lang="en-US" sz="1050" b="1" dirty="0" smtClean="0"/>
          </a:p>
          <a:p>
            <a:r>
              <a:rPr lang="en-US" sz="1050" b="1" dirty="0" err="1" smtClean="0"/>
              <a:t>Peekyou</a:t>
            </a:r>
            <a:endParaRPr lang="en-US" sz="1050" b="1" dirty="0" smtClean="0"/>
          </a:p>
          <a:p>
            <a:r>
              <a:rPr lang="en-US" sz="1050" b="1" dirty="0" err="1" smtClean="0"/>
              <a:t>Nuwber</a:t>
            </a:r>
            <a:endParaRPr lang="en-US" sz="1050" b="1" dirty="0" smtClean="0"/>
          </a:p>
          <a:p>
            <a:r>
              <a:rPr lang="en-US" sz="1050" b="1" dirty="0" err="1" smtClean="0"/>
              <a:t>Truepeoplesearch</a:t>
            </a:r>
            <a:endParaRPr lang="en-US" sz="1050" b="1" dirty="0" smtClean="0"/>
          </a:p>
          <a:p>
            <a:r>
              <a:rPr lang="en-US" sz="1050" b="1" dirty="0" err="1" smtClean="0"/>
              <a:t>Truthfinder</a:t>
            </a:r>
            <a:endParaRPr lang="en-US" sz="1050" b="1" dirty="0" smtClean="0"/>
          </a:p>
          <a:p>
            <a:r>
              <a:rPr lang="en-US" sz="1050" b="1" dirty="0" err="1" smtClean="0"/>
              <a:t>Mylife</a:t>
            </a:r>
            <a:endParaRPr lang="en-US" sz="1050" b="1" dirty="0" smtClean="0"/>
          </a:p>
          <a:p>
            <a:r>
              <a:rPr lang="en-US" sz="1050" b="1" dirty="0" smtClean="0"/>
              <a:t>411</a:t>
            </a:r>
          </a:p>
          <a:p>
            <a:r>
              <a:rPr lang="en-US" sz="1050" b="1" dirty="0"/>
              <a:t>Ancestry</a:t>
            </a:r>
          </a:p>
          <a:p>
            <a:endParaRPr lang="en-US" sz="1050" b="1" dirty="0" smtClean="0"/>
          </a:p>
          <a:p>
            <a:endParaRPr lang="en-US" sz="1050" b="1" dirty="0" smtClean="0"/>
          </a:p>
          <a:p>
            <a:endParaRPr lang="en-US" sz="1050" b="1" dirty="0" smtClean="0"/>
          </a:p>
          <a:p>
            <a:endParaRPr lang="en-US" sz="1050" dirty="0"/>
          </a:p>
          <a:p>
            <a:endParaRPr lang="en-US" dirty="0"/>
          </a:p>
        </p:txBody>
      </p:sp>
      <p:sp>
        <p:nvSpPr>
          <p:cNvPr id="6" name="Content Placeholder 2"/>
          <p:cNvSpPr txBox="1">
            <a:spLocks/>
          </p:cNvSpPr>
          <p:nvPr/>
        </p:nvSpPr>
        <p:spPr>
          <a:xfrm>
            <a:off x="5832389" y="2558191"/>
            <a:ext cx="371938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050" b="1" dirty="0" smtClean="0"/>
              <a:t>Whitepages</a:t>
            </a:r>
          </a:p>
          <a:p>
            <a:r>
              <a:rPr lang="en-US" sz="1050" b="1" dirty="0" err="1" smtClean="0"/>
              <a:t>USSearch</a:t>
            </a:r>
            <a:endParaRPr lang="en-US" sz="1050" b="1" dirty="0" smtClean="0"/>
          </a:p>
          <a:p>
            <a:r>
              <a:rPr lang="en-US" sz="1050" b="1" dirty="0" err="1" smtClean="0"/>
              <a:t>Peoplesmart</a:t>
            </a:r>
            <a:endParaRPr lang="en-US" sz="1050" b="1" dirty="0" smtClean="0"/>
          </a:p>
          <a:p>
            <a:r>
              <a:rPr lang="en-US" sz="1050" b="1" dirty="0" err="1" smtClean="0"/>
              <a:t>Everify</a:t>
            </a:r>
            <a:endParaRPr lang="en-US" sz="1050" b="1" dirty="0" smtClean="0"/>
          </a:p>
          <a:p>
            <a:r>
              <a:rPr lang="en-US" sz="1050" b="1" dirty="0" err="1" smtClean="0"/>
              <a:t>Onerep</a:t>
            </a:r>
            <a:endParaRPr lang="en-US" sz="1050" b="1" dirty="0" smtClean="0"/>
          </a:p>
          <a:p>
            <a:r>
              <a:rPr lang="en-US" sz="1050" b="1" dirty="0" err="1"/>
              <a:t>I</a:t>
            </a:r>
            <a:r>
              <a:rPr lang="en-US" sz="1050" b="1" dirty="0" err="1" smtClean="0"/>
              <a:t>ntelius</a:t>
            </a:r>
            <a:endParaRPr lang="en-US" sz="1050" b="1" dirty="0" smtClean="0"/>
          </a:p>
          <a:p>
            <a:r>
              <a:rPr lang="en-US" sz="1050" b="1" dirty="0" err="1" smtClean="0"/>
              <a:t>Callersmart</a:t>
            </a:r>
            <a:endParaRPr lang="en-US" sz="1050" b="1" dirty="0" smtClean="0"/>
          </a:p>
          <a:p>
            <a:r>
              <a:rPr lang="en-US" sz="1050" b="1" dirty="0" err="1" smtClean="0"/>
              <a:t>Instantpeoplefinder</a:t>
            </a:r>
            <a:endParaRPr lang="en-US" sz="1050" b="1" dirty="0" smtClean="0"/>
          </a:p>
          <a:p>
            <a:r>
              <a:rPr lang="en-US" sz="1050" b="1" dirty="0" err="1" smtClean="0"/>
              <a:t>Myrelatives</a:t>
            </a:r>
            <a:endParaRPr lang="en-US" sz="1050" b="1" dirty="0" smtClean="0"/>
          </a:p>
          <a:p>
            <a:r>
              <a:rPr lang="en-US" sz="1050" b="1" dirty="0" err="1" smtClean="0"/>
              <a:t>Radaris</a:t>
            </a:r>
            <a:endParaRPr lang="en-US" sz="1050" b="1" dirty="0" smtClean="0"/>
          </a:p>
          <a:p>
            <a:r>
              <a:rPr lang="en-US" sz="1050" b="1" dirty="0" err="1" smtClean="0"/>
              <a:t>Gladiknow</a:t>
            </a:r>
            <a:endParaRPr lang="en-US" sz="1050" b="1" dirty="0" smtClean="0"/>
          </a:p>
          <a:p>
            <a:r>
              <a:rPr lang="en-US" sz="1050" b="1" dirty="0" smtClean="0"/>
              <a:t>Number2name</a:t>
            </a:r>
          </a:p>
          <a:p>
            <a:endParaRPr lang="en-US" sz="1050" dirty="0" smtClean="0"/>
          </a:p>
          <a:p>
            <a:endParaRPr lang="en-US" dirty="0"/>
          </a:p>
        </p:txBody>
      </p:sp>
    </p:spTree>
    <p:extLst>
      <p:ext uri="{BB962C8B-B14F-4D97-AF65-F5344CB8AC3E}">
        <p14:creationId xmlns:p14="http://schemas.microsoft.com/office/powerpoint/2010/main" val="29145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1</a:t>
            </a:r>
            <a:r>
              <a:rPr lang="en-US" b="1" dirty="0"/>
              <a:t>: Been Verified (</a:t>
            </a:r>
            <a:r>
              <a:rPr lang="en-US" b="1" dirty="0">
                <a:hlinkClick r:id="rId2"/>
              </a:rPr>
              <a:t>https://www.beenverified.com/</a:t>
            </a:r>
            <a:r>
              <a:rPr lang="en-US" b="1" dirty="0"/>
              <a:t>)</a:t>
            </a:r>
          </a:p>
          <a:p>
            <a:r>
              <a:rPr lang="en-US" dirty="0"/>
              <a:t>Ways </a:t>
            </a:r>
            <a:r>
              <a:rPr lang="en-US" dirty="0" smtClean="0"/>
              <a:t>to Opt-Out: </a:t>
            </a:r>
            <a:r>
              <a:rPr lang="en-US" dirty="0"/>
              <a:t>email, call or form </a:t>
            </a:r>
            <a:r>
              <a:rPr lang="en-US" dirty="0" smtClean="0"/>
              <a:t>online</a:t>
            </a:r>
            <a:endParaRPr lang="en-US" dirty="0"/>
          </a:p>
          <a:p>
            <a:pPr lvl="1"/>
            <a:endParaRPr lang="en-US" dirty="0" smtClean="0"/>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6" name="Picture 5"/>
          <p:cNvPicPr/>
          <p:nvPr/>
        </p:nvPicPr>
        <p:blipFill>
          <a:blip r:embed="rId3"/>
          <a:stretch>
            <a:fillRect/>
          </a:stretch>
        </p:blipFill>
        <p:spPr>
          <a:xfrm>
            <a:off x="1781433" y="3470842"/>
            <a:ext cx="5943600" cy="3030220"/>
          </a:xfrm>
          <a:prstGeom prst="rect">
            <a:avLst/>
          </a:prstGeom>
        </p:spPr>
      </p:pic>
    </p:spTree>
    <p:extLst>
      <p:ext uri="{BB962C8B-B14F-4D97-AF65-F5344CB8AC3E}">
        <p14:creationId xmlns:p14="http://schemas.microsoft.com/office/powerpoint/2010/main" val="79689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1</a:t>
            </a:r>
            <a:r>
              <a:rPr lang="en-US" b="1" dirty="0"/>
              <a:t>: Been Verified (</a:t>
            </a:r>
            <a:r>
              <a:rPr lang="en-US" b="1" dirty="0">
                <a:hlinkClick r:id="rId2"/>
              </a:rPr>
              <a:t>https://www.beenverified.com/</a:t>
            </a:r>
            <a:r>
              <a:rPr lang="en-US" b="1" dirty="0"/>
              <a:t>)</a:t>
            </a:r>
          </a:p>
          <a:p>
            <a:r>
              <a:rPr lang="en-US" dirty="0" smtClean="0"/>
              <a:t>Removing information:</a:t>
            </a:r>
            <a:endParaRPr lang="en-US" dirty="0"/>
          </a:p>
          <a:p>
            <a:pPr lvl="1"/>
            <a:endParaRPr lang="en-US" dirty="0" smtClean="0"/>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5" name="Picture 4"/>
          <p:cNvPicPr/>
          <p:nvPr/>
        </p:nvPicPr>
        <p:blipFill>
          <a:blip r:embed="rId3"/>
          <a:stretch>
            <a:fillRect/>
          </a:stretch>
        </p:blipFill>
        <p:spPr>
          <a:xfrm>
            <a:off x="1897792" y="3685171"/>
            <a:ext cx="4953000" cy="2585085"/>
          </a:xfrm>
          <a:prstGeom prst="rect">
            <a:avLst/>
          </a:prstGeom>
        </p:spPr>
      </p:pic>
    </p:spTree>
    <p:extLst>
      <p:ext uri="{BB962C8B-B14F-4D97-AF65-F5344CB8AC3E}">
        <p14:creationId xmlns:p14="http://schemas.microsoft.com/office/powerpoint/2010/main" val="203284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1</a:t>
            </a:r>
            <a:r>
              <a:rPr lang="en-US" b="1" dirty="0"/>
              <a:t>: Been Verified (</a:t>
            </a:r>
            <a:r>
              <a:rPr lang="en-US" b="1" dirty="0">
                <a:hlinkClick r:id="rId2"/>
              </a:rPr>
              <a:t>https://www.beenverified.com/</a:t>
            </a:r>
            <a:r>
              <a:rPr lang="en-US" b="1" dirty="0"/>
              <a:t>)</a:t>
            </a:r>
          </a:p>
          <a:p>
            <a:r>
              <a:rPr lang="en-US" dirty="0" smtClean="0"/>
              <a:t>Confirmation:</a:t>
            </a:r>
            <a:endParaRPr lang="en-US" dirty="0"/>
          </a:p>
          <a:p>
            <a:pPr lvl="1"/>
            <a:endParaRPr lang="en-US" dirty="0" smtClean="0"/>
          </a:p>
          <a:p>
            <a:pPr lvl="1"/>
            <a:endParaRPr lang="en-US" dirty="0"/>
          </a:p>
          <a:p>
            <a:pPr marL="457200" lvl="1" indent="0">
              <a:buNone/>
            </a:pPr>
            <a:r>
              <a:rPr lang="en-US" dirty="0" smtClean="0"/>
              <a:t>                                                                                          -Some removals are instant.    </a:t>
            </a:r>
          </a:p>
          <a:p>
            <a:pPr marL="457200" lvl="1" indent="0">
              <a:buNone/>
            </a:pPr>
            <a:r>
              <a:rPr lang="en-US" dirty="0"/>
              <a:t> </a:t>
            </a:r>
            <a:r>
              <a:rPr lang="en-US" dirty="0" smtClean="0"/>
              <a:t>                                                                                         -Some do take 24 to 48 hrs.</a:t>
            </a:r>
          </a:p>
          <a:p>
            <a:pPr marL="457200" lvl="1" indent="0">
              <a:buNone/>
            </a:pPr>
            <a:r>
              <a:rPr lang="en-US" dirty="0"/>
              <a:t> </a:t>
            </a:r>
            <a:r>
              <a:rPr lang="en-US" dirty="0" smtClean="0"/>
              <a:t>                                                                                         -Recheck after a week.                                                                                           </a:t>
            </a:r>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2" name="Picture 1"/>
          <p:cNvPicPr>
            <a:picLocks noChangeAspect="1"/>
          </p:cNvPicPr>
          <p:nvPr/>
        </p:nvPicPr>
        <p:blipFill>
          <a:blip r:embed="rId3"/>
          <a:stretch>
            <a:fillRect/>
          </a:stretch>
        </p:blipFill>
        <p:spPr>
          <a:xfrm>
            <a:off x="3290243" y="2936079"/>
            <a:ext cx="3209411" cy="3858308"/>
          </a:xfrm>
          <a:prstGeom prst="rect">
            <a:avLst/>
          </a:prstGeom>
        </p:spPr>
      </p:pic>
    </p:spTree>
    <p:extLst>
      <p:ext uri="{BB962C8B-B14F-4D97-AF65-F5344CB8AC3E}">
        <p14:creationId xmlns:p14="http://schemas.microsoft.com/office/powerpoint/2010/main" val="152611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a:t>
            </a:r>
            <a:r>
              <a:rPr lang="en-US" b="1" u="sng" dirty="0" smtClean="0"/>
              <a:t>2</a:t>
            </a:r>
            <a:r>
              <a:rPr lang="en-US" b="1" dirty="0" smtClean="0"/>
              <a:t>: https://nuwber.com</a:t>
            </a:r>
            <a:endParaRPr lang="en-US" b="1" dirty="0"/>
          </a:p>
          <a:p>
            <a:r>
              <a:rPr lang="en-US" dirty="0"/>
              <a:t>Ways to Opt-Out: email, call or form </a:t>
            </a:r>
            <a:r>
              <a:rPr lang="en-US" dirty="0" smtClean="0"/>
              <a:t>online</a:t>
            </a:r>
            <a:endParaRPr lang="en-US" dirty="0"/>
          </a:p>
          <a:p>
            <a:pPr lvl="1"/>
            <a:endParaRPr lang="en-US" dirty="0"/>
          </a:p>
          <a:p>
            <a:pPr lvl="1"/>
            <a:endParaRPr lang="en-US" dirty="0" smtClean="0"/>
          </a:p>
          <a:p>
            <a:pPr lvl="1"/>
            <a:endParaRPr lang="en-US" dirty="0"/>
          </a:p>
          <a:p>
            <a:pPr lvl="1"/>
            <a:endParaRPr lang="en-US" dirty="0" smtClean="0"/>
          </a:p>
          <a:p>
            <a:pPr marL="457200" lvl="1" indent="0">
              <a:buNone/>
            </a:pPr>
            <a:r>
              <a:rPr lang="en-US" b="1" i="1" dirty="0" smtClean="0"/>
              <a:t>‘Contact Us’ </a:t>
            </a:r>
            <a:r>
              <a:rPr lang="en-US" dirty="0" smtClean="0"/>
              <a:t>has </a:t>
            </a:r>
            <a:r>
              <a:rPr lang="en-US" dirty="0"/>
              <a:t>a opt-out link as well</a:t>
            </a:r>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6" name="Picture 5"/>
          <p:cNvPicPr/>
          <p:nvPr/>
        </p:nvPicPr>
        <p:blipFill>
          <a:blip r:embed="rId2"/>
          <a:stretch>
            <a:fillRect/>
          </a:stretch>
        </p:blipFill>
        <p:spPr>
          <a:xfrm>
            <a:off x="1682578" y="3574176"/>
            <a:ext cx="5943600" cy="1159510"/>
          </a:xfrm>
          <a:prstGeom prst="rect">
            <a:avLst/>
          </a:prstGeom>
        </p:spPr>
      </p:pic>
    </p:spTree>
    <p:extLst>
      <p:ext uri="{BB962C8B-B14F-4D97-AF65-F5344CB8AC3E}">
        <p14:creationId xmlns:p14="http://schemas.microsoft.com/office/powerpoint/2010/main" val="425612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Example 2</a:t>
            </a:r>
            <a:r>
              <a:rPr lang="en-US" b="1" dirty="0"/>
              <a:t>: https://nuwber.com</a:t>
            </a:r>
          </a:p>
          <a:p>
            <a:r>
              <a:rPr lang="en-US" dirty="0" smtClean="0"/>
              <a:t>Removing information: Search yourself and get URL specific to your profile</a:t>
            </a:r>
            <a:endParaRPr lang="en-US" dirty="0"/>
          </a:p>
          <a:p>
            <a:pPr lvl="1"/>
            <a:endParaRPr lang="en-US" dirty="0" smtClean="0"/>
          </a:p>
          <a:p>
            <a:pPr lvl="1"/>
            <a:endParaRPr lang="en-US" dirty="0"/>
          </a:p>
          <a:p>
            <a:pPr lvl="1"/>
            <a:endParaRPr lang="en-US" dirty="0" smtClean="0"/>
          </a:p>
          <a:p>
            <a:pPr marL="457200" lvl="1" indent="0">
              <a:buNone/>
            </a:pPr>
            <a:endParaRPr lang="en-US" dirty="0"/>
          </a:p>
          <a:p>
            <a:pPr lvl="1"/>
            <a:endParaRPr lang="en-US" dirty="0" smtClean="0"/>
          </a:p>
        </p:txBody>
      </p:sp>
      <p:sp>
        <p:nvSpPr>
          <p:cNvPr id="4" name="Title 1"/>
          <p:cNvSpPr>
            <a:spLocks noGrp="1"/>
          </p:cNvSpPr>
          <p:nvPr>
            <p:ph type="title"/>
          </p:nvPr>
        </p:nvSpPr>
        <p:spPr>
          <a:xfrm>
            <a:off x="593124" y="973668"/>
            <a:ext cx="10289060" cy="706964"/>
          </a:xfrm>
        </p:spPr>
        <p:txBody>
          <a:bodyPr/>
          <a:lstStyle/>
          <a:p>
            <a:r>
              <a:rPr lang="en-US" dirty="0" smtClean="0"/>
              <a:t>“How to Opt-Out” Process!</a:t>
            </a:r>
            <a:endParaRPr lang="en-US" i="1" dirty="0"/>
          </a:p>
        </p:txBody>
      </p:sp>
      <p:pic>
        <p:nvPicPr>
          <p:cNvPr id="2" name="Picture 1"/>
          <p:cNvPicPr>
            <a:picLocks noChangeAspect="1"/>
          </p:cNvPicPr>
          <p:nvPr/>
        </p:nvPicPr>
        <p:blipFill>
          <a:blip r:embed="rId2"/>
          <a:stretch>
            <a:fillRect/>
          </a:stretch>
        </p:blipFill>
        <p:spPr>
          <a:xfrm>
            <a:off x="955314" y="3397504"/>
            <a:ext cx="4966644" cy="3146130"/>
          </a:xfrm>
          <a:prstGeom prst="rect">
            <a:avLst/>
          </a:prstGeom>
        </p:spPr>
      </p:pic>
      <p:pic>
        <p:nvPicPr>
          <p:cNvPr id="8" name="Picture 7"/>
          <p:cNvPicPr>
            <a:picLocks noChangeAspect="1"/>
          </p:cNvPicPr>
          <p:nvPr/>
        </p:nvPicPr>
        <p:blipFill>
          <a:blip r:embed="rId3"/>
          <a:stretch>
            <a:fillRect/>
          </a:stretch>
        </p:blipFill>
        <p:spPr>
          <a:xfrm>
            <a:off x="6171910" y="3958200"/>
            <a:ext cx="4370945" cy="2061600"/>
          </a:xfrm>
          <a:prstGeom prst="rect">
            <a:avLst/>
          </a:prstGeom>
        </p:spPr>
      </p:pic>
    </p:spTree>
    <p:extLst>
      <p:ext uri="{BB962C8B-B14F-4D97-AF65-F5344CB8AC3E}">
        <p14:creationId xmlns:p14="http://schemas.microsoft.com/office/powerpoint/2010/main" val="628229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9B4B2157A18C449D772F82A7C9AFBA" ma:contentTypeVersion="13" ma:contentTypeDescription="Create a new document." ma:contentTypeScope="" ma:versionID="220b59fae1b1f1c2768f2db9cbcd16de">
  <xsd:schema xmlns:xsd="http://www.w3.org/2001/XMLSchema" xmlns:xs="http://www.w3.org/2001/XMLSchema" xmlns:p="http://schemas.microsoft.com/office/2006/metadata/properties" xmlns:ns3="cde1bf18-22be-4427-9fa9-f613ea7ae5c7" xmlns:ns4="8e5149f2-fc65-41b3-93b3-d1324b14603b" targetNamespace="http://schemas.microsoft.com/office/2006/metadata/properties" ma:root="true" ma:fieldsID="f4254721c283009349b2ca78dbd58d4c" ns3:_="" ns4:_="">
    <xsd:import namespace="cde1bf18-22be-4427-9fa9-f613ea7ae5c7"/>
    <xsd:import namespace="8e5149f2-fc65-41b3-93b3-d1324b14603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1bf18-22be-4427-9fa9-f613ea7ae5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5149f2-fc65-41b3-93b3-d1324b14603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ABEB64-F922-42D2-B13B-AB1580A3D481}">
  <ds:schemaRefs>
    <ds:schemaRef ds:uri="http://schemas.microsoft.com/sharepoint/v3/contenttype/forms"/>
  </ds:schemaRefs>
</ds:datastoreItem>
</file>

<file path=customXml/itemProps2.xml><?xml version="1.0" encoding="utf-8"?>
<ds:datastoreItem xmlns:ds="http://schemas.openxmlformats.org/officeDocument/2006/customXml" ds:itemID="{00095A0E-81E0-4601-95BB-1E38D16DF0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e1bf18-22be-4427-9fa9-f613ea7ae5c7"/>
    <ds:schemaRef ds:uri="8e5149f2-fc65-41b3-93b3-d1324b1460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013B3-1F39-4E74-9C31-5F6673B4AFEC}">
  <ds:schemaRefs>
    <ds:schemaRef ds:uri="http://schemas.microsoft.com/office/2006/metadata/properties"/>
    <ds:schemaRef ds:uri="http://purl.org/dc/elements/1.1/"/>
    <ds:schemaRef ds:uri="http://www.w3.org/XML/1998/namespace"/>
    <ds:schemaRef ds:uri="http://schemas.openxmlformats.org/package/2006/metadata/core-properties"/>
    <ds:schemaRef ds:uri="http://schemas.microsoft.com/office/2006/documentManagement/types"/>
    <ds:schemaRef ds:uri="8e5149f2-fc65-41b3-93b3-d1324b14603b"/>
    <ds:schemaRef ds:uri="http://schemas.microsoft.com/office/infopath/2007/PartnerControls"/>
    <ds:schemaRef ds:uri="cde1bf18-22be-4427-9fa9-f613ea7ae5c7"/>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 Boardroom</Template>
  <TotalTime>416</TotalTime>
  <Words>1086</Words>
  <Application>Microsoft Office PowerPoint</Application>
  <PresentationFormat>Widescreen</PresentationFormat>
  <Paragraphs>172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Ion Boardroom</vt:lpstr>
      <vt:lpstr> Protecting Your PII during COVID times  </vt:lpstr>
      <vt:lpstr>What is PII? (Personal Identifiable Information)</vt:lpstr>
      <vt:lpstr>Your Credentials &amp; Data (Opt-Out Method)</vt:lpstr>
      <vt:lpstr>Top Data Brokers</vt:lpstr>
      <vt:lpstr>“How to Opt-Out” Process!</vt:lpstr>
      <vt:lpstr>“How to Opt-Out” Process!</vt:lpstr>
      <vt:lpstr>“How to Opt-Out” Process!</vt:lpstr>
      <vt:lpstr>“How to Opt-Out” Process!</vt:lpstr>
      <vt:lpstr>“How to Opt-Out” Process!</vt:lpstr>
      <vt:lpstr>“How to Opt-Out” Process!</vt:lpstr>
      <vt:lpstr>“How to Opt-Out” Process!</vt:lpstr>
      <vt:lpstr>“How to Opt-Out” Process!</vt:lpstr>
      <vt:lpstr>“How to Opt-Out” Process!</vt:lpstr>
      <vt:lpstr>“How to Opt-Out” Process!</vt:lpstr>
      <vt:lpstr>“How to Opt-Out” Process!</vt:lpstr>
      <vt:lpstr>“How to Opt-Out” Process!</vt:lpstr>
      <vt:lpstr>“How to Opt-Out” Process!</vt:lpstr>
      <vt:lpstr>“How to Opt-Out” Process!</vt:lpstr>
      <vt:lpstr>What is Vishing &amp; SMShing ?</vt:lpstr>
      <vt:lpstr>Vishing &amp; SMShing Advisory (Awareness) </vt:lpstr>
      <vt:lpstr>Thank you for attending</vt:lpstr>
    </vt:vector>
  </TitlesOfParts>
  <Company>CCCCO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Intelligence Reporting for 2020 (Jan-June) - incl. COVID-19 Recap</dc:title>
  <dc:creator>Lal, Daryl</dc:creator>
  <cp:lastModifiedBy>Lal, Daryl</cp:lastModifiedBy>
  <cp:revision>38</cp:revision>
  <dcterms:created xsi:type="dcterms:W3CDTF">2020-07-01T07:42:59Z</dcterms:created>
  <dcterms:modified xsi:type="dcterms:W3CDTF">2020-11-18T20:30:51Z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0x010100349B4B2157A18C449D772F82A7C9AFBA</vt:lpwstr>
  </property>
</Properties>
</file>