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3" r:id="rId25"/>
    <p:sldId id="280" r:id="rId26"/>
    <p:sldId id="281" r:id="rId27"/>
    <p:sldId id="282" r:id="rId28"/>
  </p:sldIdLst>
  <p:sldSz cx="9144000" cy="5143500" type="screen16x9"/>
  <p:notesSz cx="6858000" cy="9144000"/>
  <p:embeddedFontLs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seph Zadeh" initials="" lastIdx="1" clrIdx="0"/>
  <p:cmAuthor id="1" name="Rod Sot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94673"/>
  </p:normalViewPr>
  <p:slideViewPr>
    <p:cSldViewPr snapToGrid="0" snapToObjects="1">
      <p:cViewPr varScale="1">
        <p:scale>
          <a:sx n="143" d="100"/>
          <a:sy n="143" d="100"/>
        </p:scale>
        <p:origin x="6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1-19T03:01:51.791" idx="1">
    <p:pos x="196" y="725"/>
    <p:text>+soto.rod@gmail.com one thing to pry mention (I was thinking of just adding this to the notes) is that this definition should be left a little flexible to support future use cases.  For instance I wanted to explore this modeling idea in the context of sql reads/rights and to profile groups of VIPs in databases etc... I think this definition is great but maybe mention we can think about use cases where maybe the VIP account is not the one with the highest security rights  but instead highest write privilege in the context of databases in the ORG or something along those lines...</p:text>
  </p:cm>
  <p:cm authorId="1" dt="2019-01-19T03:01:51.791" idx="1">
    <p:pos x="196" y="725"/>
    <p:text>I agree, I sort of mention it in the next slides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c9bed2301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c9bed230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c9bed2301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c9bed230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c9bed230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c9bed230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c9bed2301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c9bed230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c9bed2301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c9bed230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c9bed2301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c9bed230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c9bed2301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c9bed230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c9bed2301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c9bed230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Once we have identified VIP accounts programmatically we can group there behaviors and use data driven methods to operationalize the use case.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d83c61bb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d83c61bb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d83c61bb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d83c61bb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d83c61b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d83c61b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c9bed2301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c9bed2301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d83c61bb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d83c61bb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Summary of PageRank: PageRank is a type of graph algorithm that relates to the general problem of how to rank the relative importance of a node in a graph.  This algorithm was created by Larry Page and Sergey Brin and is first mentioned in their paper that formed the original foundation for Google’s search engine: “PageRank: Bringing Order to the Web.”  Wikipedia describes the original inception for the algorithm in terms of ranking world wide web pages, stating “PageRank works by counting the number and quality of links to a page to determine a rough estimate of how important the website is. The underlying assumption is that more important websites are likely to receive more links from other websites.” For this project, we borrowed this type of metric and applied it to a graph we modeled on user and system account access information. We used a variety of data sets to build various types of graphs and applied different types of metrics to model a data-driven method for deriving context about how important a specific account is relative to an entire enterprise of interactions across systems and humans.</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Summary of SVD: Singular Value Decomposition(SVD) is a classic matrix factorization method in machine learning, used often for data pre-processing. In our project, SVD takes a rectangular matrix of row-oriented activity for each account (defined as P, P is a k⨉ dmatrix) where k is number of devices the account accesses and d represents time. The singular value decomposition is shown as follows: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Where U contains the left singular vectors,contains right singular vectors and S is diagonal and has singular values. All of the singular values are arranged in descending order. The effect of SVD is to reduce the input activity matrix P to a reduced set of constituent parts in order of importance indicated by the magnitude of the singular values. Unlike other factorization methods, SVD has minimal requirements for pre-processing and regularity of the data. For instance, it does not need to be pre-normalized or de-trended prior to factorization, in most cases.</a:t>
            </a: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d83c61bb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d83c61bb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a:solidFill>
                  <a:schemeClr val="dk1"/>
                </a:solidFill>
              </a:rPr>
              <a:t>The streaming tuples we used in this example are </a:t>
            </a:r>
            <a:r>
              <a:rPr lang="en" i="1">
                <a:solidFill>
                  <a:schemeClr val="dk1"/>
                </a:solidFill>
              </a:rPr>
              <a:t>account, system, date </a:t>
            </a:r>
            <a:r>
              <a:rPr lang="en">
                <a:solidFill>
                  <a:schemeClr val="dk1"/>
                </a:solidFill>
              </a:rPr>
              <a:t>type fields extracted from a stream of user centric logs, such as OS Query, McAfee EPO, Cylance and Active Directory.. The time window is generally a week</a:t>
            </a:r>
            <a:endParaRPr sz="28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d83c61bbe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d83c61bb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d83c61bb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d83c61b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d83c61bbe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d83c61bb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d83c61bb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d83c61bb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d83c61bb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d83c61b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c9bed230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c9bed230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d83c61bb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d83c61bb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d83c61bb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d83c61bb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c9bed230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c9bed230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c9bed230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c9bed23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c9bed2301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c9bed230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phack.or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tiff"/><Relationship Id="rId4" Type="http://schemas.openxmlformats.org/officeDocument/2006/relationships/image" Target="../media/image1.tif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corelight.com/company/career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3000" b="1" dirty="0"/>
              <a:t>Profiling “VIP Accounts” Access Patterns in User-Centric Data Streams</a:t>
            </a:r>
            <a:endParaRPr sz="3000" b="1" dirty="0"/>
          </a:p>
          <a:p>
            <a:pPr marL="0" lvl="0" indent="0" algn="ctr" rtl="0">
              <a:spcBef>
                <a:spcPts val="0"/>
              </a:spcBef>
              <a:spcAft>
                <a:spcPts val="0"/>
              </a:spcAft>
              <a:buNone/>
            </a:pPr>
            <a:br>
              <a:rPr lang="en" sz="2400" b="1" dirty="0"/>
            </a:br>
            <a:r>
              <a:rPr lang="en" sz="2400" b="1" dirty="0"/>
              <a:t>Rod Soto, </a:t>
            </a:r>
            <a:r>
              <a:rPr lang="en" sz="2400" b="1" dirty="0" err="1"/>
              <a:t>PHACK.org</a:t>
            </a:r>
            <a:r>
              <a:rPr lang="en" sz="2400" b="1" dirty="0"/>
              <a:t> (pacific hackers conference </a:t>
            </a:r>
            <a:br>
              <a:rPr lang="en" sz="2400" b="1" dirty="0"/>
            </a:br>
            <a:r>
              <a:rPr lang="en" sz="2400" b="1" dirty="0"/>
              <a:t>Joseph Zadeh, </a:t>
            </a:r>
            <a:r>
              <a:rPr lang="en" sz="2400" b="1" dirty="0" err="1"/>
              <a:t>Xioadan</a:t>
            </a:r>
            <a:r>
              <a:rPr lang="en" sz="2400" b="1" dirty="0"/>
              <a:t> Li</a:t>
            </a:r>
            <a:endParaRPr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Context and schemas of VIP accounts (cont…)</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00"/>
                </a:solidFill>
              </a:rPr>
              <a:t>It can get even more complicated...</a:t>
            </a:r>
            <a:endParaRPr>
              <a:solidFill>
                <a:srgbClr val="000000"/>
              </a:solidFill>
            </a:endParaRPr>
          </a:p>
          <a:p>
            <a:pPr marL="457200" lvl="0" indent="-342900" algn="just" rtl="0">
              <a:spcBef>
                <a:spcPts val="1600"/>
              </a:spcBef>
              <a:spcAft>
                <a:spcPts val="0"/>
              </a:spcAft>
              <a:buClr>
                <a:srgbClr val="000000"/>
              </a:buClr>
              <a:buSzPts val="1800"/>
              <a:buChar char="-"/>
            </a:pPr>
            <a:r>
              <a:rPr lang="en">
                <a:solidFill>
                  <a:srgbClr val="000000"/>
                </a:solidFill>
              </a:rPr>
              <a:t>Super admins</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OU admins</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Hidden OUs</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Service Accounts</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Interdomain Admins/Cross domain trusts</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Forest/Domain Trusts </a:t>
            </a:r>
            <a:endParaRPr>
              <a:solidFill>
                <a:srgbClr val="000000"/>
              </a:solidFill>
            </a:endParaRPr>
          </a:p>
          <a:p>
            <a:pPr marL="0" lvl="0" indent="0" algn="just" rtl="0">
              <a:spcBef>
                <a:spcPts val="1600"/>
              </a:spcBef>
              <a:spcAft>
                <a:spcPts val="0"/>
              </a:spcAft>
              <a:buNone/>
            </a:pPr>
            <a:endParaRPr>
              <a:solidFill>
                <a:srgbClr val="000000"/>
              </a:solidFill>
            </a:endParaRPr>
          </a:p>
          <a:p>
            <a:pPr marL="457200" lvl="0" indent="0" algn="just" rtl="0">
              <a:spcBef>
                <a:spcPts val="1600"/>
              </a:spcBef>
              <a:spcAft>
                <a:spcPts val="1600"/>
              </a:spcAft>
              <a:buNone/>
            </a:pP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Context of VIP accounts...</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With the understanding of schema definitions of users access levels, we can profile accounts by their related activities. VIP accounts can be profiled as they use their privileges for distinct tasks in an organization (backups, password resets, creation of accounts, software installs). </a:t>
            </a:r>
            <a:endParaRPr>
              <a:solidFill>
                <a:srgbClr val="000000"/>
              </a:solidFill>
            </a:endParaRPr>
          </a:p>
          <a:p>
            <a:pPr marL="0" lvl="0" indent="0" algn="l" rtl="0">
              <a:spcBef>
                <a:spcPts val="1600"/>
              </a:spcBef>
              <a:spcAft>
                <a:spcPts val="0"/>
              </a:spcAft>
              <a:buNone/>
            </a:pPr>
            <a:r>
              <a:rPr lang="en">
                <a:solidFill>
                  <a:srgbClr val="000000"/>
                </a:solidFill>
              </a:rPr>
              <a:t>On the same token, observing a standard user perform such tasks may indicate possible account compromise.</a:t>
            </a: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i="1">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profile these accounts?</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chemeClr val="dk1"/>
                </a:solidFill>
                <a:highlight>
                  <a:srgbClr val="FFFFFF"/>
                </a:highlight>
                <a:latin typeface="Roboto"/>
                <a:ea typeface="Roboto"/>
                <a:cs typeface="Roboto"/>
                <a:sym typeface="Roboto"/>
              </a:rPr>
              <a:t>VIP accounts are constantly targeted as they provide a faster path to resources, data and control of a victim organization.</a:t>
            </a:r>
            <a:endParaRPr i="1">
              <a:solidFill>
                <a:schemeClr val="dk1"/>
              </a:solidFill>
              <a:highlight>
                <a:srgbClr val="FFFFFF"/>
              </a:highlight>
              <a:latin typeface="Roboto"/>
              <a:ea typeface="Roboto"/>
              <a:cs typeface="Roboto"/>
              <a:sym typeface="Roboto"/>
            </a:endParaRPr>
          </a:p>
          <a:p>
            <a:pPr marL="0" lvl="0" indent="0" algn="just" rtl="0">
              <a:spcBef>
                <a:spcPts val="1600"/>
              </a:spcBef>
              <a:spcAft>
                <a:spcPts val="1600"/>
              </a:spcAft>
              <a:buClr>
                <a:schemeClr val="dk1"/>
              </a:buClr>
              <a:buSzPts val="1100"/>
              <a:buFont typeface="Arial"/>
              <a:buNone/>
            </a:pPr>
            <a:r>
              <a:rPr lang="en" i="1">
                <a:solidFill>
                  <a:srgbClr val="000000"/>
                </a:solidFill>
                <a:highlight>
                  <a:srgbClr val="FFFFFF"/>
                </a:highlight>
                <a:latin typeface="Roboto"/>
                <a:ea typeface="Roboto"/>
                <a:cs typeface="Roboto"/>
                <a:sym typeface="Roboto"/>
              </a:rPr>
              <a:t>As such these accounts are subject to spear phishing campaigns, brute force or account takeovers by different means. Malicious actors must either target the account holders directly or use methods that provides the path of the compromised account to the higher privileges</a:t>
            </a:r>
            <a:endParaRPr i="1">
              <a:solidFill>
                <a:srgbClr val="000000"/>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Targeting VIP Accounts...</a:t>
            </a:r>
            <a:endParaRPr/>
          </a:p>
        </p:txBody>
      </p:sp>
      <p:pic>
        <p:nvPicPr>
          <p:cNvPr id="133" name="Google Shape;133;p26"/>
          <p:cNvPicPr preferRelativeResize="0"/>
          <p:nvPr/>
        </p:nvPicPr>
        <p:blipFill>
          <a:blip r:embed="rId3">
            <a:alphaModFix/>
          </a:blip>
          <a:stretch>
            <a:fillRect/>
          </a:stretch>
        </p:blipFill>
        <p:spPr>
          <a:xfrm>
            <a:off x="1430775" y="1714725"/>
            <a:ext cx="6217500" cy="3163725"/>
          </a:xfrm>
          <a:prstGeom prst="rect">
            <a:avLst/>
          </a:prstGeom>
          <a:noFill/>
          <a:ln>
            <a:noFill/>
          </a:ln>
        </p:spPr>
      </p:pic>
      <p:sp>
        <p:nvSpPr>
          <p:cNvPr id="134" name="Google Shape;134;p26"/>
          <p:cNvSpPr txBox="1"/>
          <p:nvPr/>
        </p:nvSpPr>
        <p:spPr>
          <a:xfrm>
            <a:off x="327675" y="1340475"/>
            <a:ext cx="52329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Bloodhound find your way to domain admin tool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Targeting VIP Accounts...</a:t>
            </a: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Of course … Mimikatz</a:t>
            </a:r>
            <a:endParaRPr>
              <a:solidFill>
                <a:srgbClr val="000000"/>
              </a:solidFill>
            </a:endParaRPr>
          </a:p>
          <a:p>
            <a:pPr marL="0" lvl="0" indent="0" algn="l" rtl="0">
              <a:spcBef>
                <a:spcPts val="1600"/>
              </a:spcBef>
              <a:spcAft>
                <a:spcPts val="1600"/>
              </a:spcAft>
              <a:buNone/>
            </a:pPr>
            <a:endParaRPr>
              <a:solidFill>
                <a:srgbClr val="000000"/>
              </a:solidFill>
            </a:endParaRPr>
          </a:p>
        </p:txBody>
      </p:sp>
      <p:pic>
        <p:nvPicPr>
          <p:cNvPr id="141" name="Google Shape;141;p27"/>
          <p:cNvPicPr preferRelativeResize="0"/>
          <p:nvPr/>
        </p:nvPicPr>
        <p:blipFill>
          <a:blip r:embed="rId3">
            <a:alphaModFix/>
          </a:blip>
          <a:stretch>
            <a:fillRect/>
          </a:stretch>
        </p:blipFill>
        <p:spPr>
          <a:xfrm>
            <a:off x="311700" y="1717800"/>
            <a:ext cx="7896225" cy="3073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Targeting VIP accounts</a:t>
            </a:r>
            <a:endParaRPr/>
          </a:p>
        </p:txBody>
      </p:sp>
      <p:sp>
        <p:nvSpPr>
          <p:cNvPr id="147" name="Google Shape;14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Phishing or even insider take over...</a:t>
            </a:r>
            <a:endParaRPr>
              <a:solidFill>
                <a:srgbClr val="000000"/>
              </a:solidFill>
            </a:endParaRPr>
          </a:p>
        </p:txBody>
      </p:sp>
      <p:pic>
        <p:nvPicPr>
          <p:cNvPr id="148" name="Google Shape;148;p28"/>
          <p:cNvPicPr preferRelativeResize="0"/>
          <p:nvPr/>
        </p:nvPicPr>
        <p:blipFill>
          <a:blip r:embed="rId3">
            <a:alphaModFix/>
          </a:blip>
          <a:stretch>
            <a:fillRect/>
          </a:stretch>
        </p:blipFill>
        <p:spPr>
          <a:xfrm>
            <a:off x="1708875" y="1658225"/>
            <a:ext cx="5908076" cy="2910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a:t>
            </a:r>
            <a:endParaRPr/>
          </a:p>
        </p:txBody>
      </p:sp>
      <p:sp>
        <p:nvSpPr>
          <p:cNvPr id="154" name="Google Shape;15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i="1">
              <a:solidFill>
                <a:srgbClr val="000000"/>
              </a:solidFill>
            </a:endParaRPr>
          </a:p>
          <a:p>
            <a:pPr marL="0" lvl="0" indent="0" algn="l" rtl="0">
              <a:spcBef>
                <a:spcPts val="1600"/>
              </a:spcBef>
              <a:spcAft>
                <a:spcPts val="0"/>
              </a:spcAft>
              <a:buNone/>
            </a:pPr>
            <a:endParaRPr sz="2400" i="1">
              <a:solidFill>
                <a:srgbClr val="000000"/>
              </a:solidFill>
            </a:endParaRPr>
          </a:p>
          <a:p>
            <a:pPr marL="0" lvl="0" indent="0" algn="l" rtl="0">
              <a:spcBef>
                <a:spcPts val="1600"/>
              </a:spcBef>
              <a:spcAft>
                <a:spcPts val="1600"/>
              </a:spcAft>
              <a:buNone/>
            </a:pPr>
            <a:r>
              <a:rPr lang="en" sz="2400" i="1">
                <a:solidFill>
                  <a:srgbClr val="000000"/>
                </a:solidFill>
              </a:rPr>
              <a:t>How can we tell if a VIP account has been compromised?</a:t>
            </a:r>
            <a:endParaRPr sz="2400" i="1">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approach</a:t>
            </a:r>
            <a:endParaRPr/>
          </a:p>
        </p:txBody>
      </p:sp>
      <p:sp>
        <p:nvSpPr>
          <p:cNvPr id="160" name="Google Shape;160;p30"/>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AutoNum type="arabicPeriod"/>
            </a:pPr>
            <a:r>
              <a:rPr lang="en">
                <a:solidFill>
                  <a:srgbClr val="000000"/>
                </a:solidFill>
              </a:rPr>
              <a:t>Mine user-centric data streams for valuable historical contextual patterns (</a:t>
            </a:r>
            <a:r>
              <a:rPr lang="en">
                <a:solidFill>
                  <a:schemeClr val="dk1"/>
                </a:solidFill>
              </a:rPr>
              <a:t>Kafka Streams + </a:t>
            </a:r>
            <a:r>
              <a:rPr lang="en">
                <a:solidFill>
                  <a:srgbClr val="000000"/>
                </a:solidFill>
              </a:rPr>
              <a:t>behavioral patterns of access)</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Use statistical (machine) learning and graph algorithms to monitor and process large amounts of data close to real time (page rank, tensorflow)</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Use a model to validate if current behavior deviates from past and attempt to detect account compromise based on VIP  access patterns </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Kafka the Kafka Streams API</a:t>
            </a:r>
            <a:endParaRPr/>
          </a:p>
        </p:txBody>
      </p:sp>
      <p:sp>
        <p:nvSpPr>
          <p:cNvPr id="166" name="Google Shape;166;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Example Kafka Streams App (https://kafka.apache.org/intro)</a:t>
            </a:r>
            <a:endParaRPr/>
          </a:p>
          <a:p>
            <a:pPr marL="0" lvl="0" indent="0" algn="l" rtl="0">
              <a:spcBef>
                <a:spcPts val="1600"/>
              </a:spcBef>
              <a:spcAft>
                <a:spcPts val="1600"/>
              </a:spcAft>
              <a:buNone/>
            </a:pPr>
            <a:endParaRPr/>
          </a:p>
        </p:txBody>
      </p:sp>
      <p:pic>
        <p:nvPicPr>
          <p:cNvPr id="167" name="Google Shape;167;p31"/>
          <p:cNvPicPr preferRelativeResize="0"/>
          <p:nvPr/>
        </p:nvPicPr>
        <p:blipFill>
          <a:blip r:embed="rId3">
            <a:alphaModFix/>
          </a:blip>
          <a:stretch>
            <a:fillRect/>
          </a:stretch>
        </p:blipFill>
        <p:spPr>
          <a:xfrm>
            <a:off x="849250" y="1641400"/>
            <a:ext cx="6643400" cy="2835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Profiling Individual risk in real time</a:t>
            </a:r>
            <a:endParaRPr/>
          </a:p>
        </p:txBody>
      </p:sp>
      <p:pic>
        <p:nvPicPr>
          <p:cNvPr id="173" name="Google Shape;173;p32"/>
          <p:cNvPicPr preferRelativeResize="0"/>
          <p:nvPr/>
        </p:nvPicPr>
        <p:blipFill>
          <a:blip r:embed="rId3">
            <a:alphaModFix/>
          </a:blip>
          <a:stretch>
            <a:fillRect/>
          </a:stretch>
        </p:blipFill>
        <p:spPr>
          <a:xfrm>
            <a:off x="1243550" y="1285300"/>
            <a:ext cx="6797026" cy="347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Whoami</a:t>
            </a:r>
            <a:r>
              <a:rPr lang="en" dirty="0"/>
              <a:t> </a:t>
            </a:r>
            <a:endParaRPr dirty="0"/>
          </a:p>
        </p:txBody>
      </p:sp>
      <p:sp>
        <p:nvSpPr>
          <p:cNvPr id="66" name="Google Shape;66;p15"/>
          <p:cNvSpPr txBox="1">
            <a:spLocks noGrp="1"/>
          </p:cNvSpPr>
          <p:nvPr>
            <p:ph type="body" idx="1"/>
          </p:nvPr>
        </p:nvSpPr>
        <p:spPr>
          <a:xfrm>
            <a:off x="311700" y="1152475"/>
            <a:ext cx="6725594" cy="3416400"/>
          </a:xfrm>
          <a:prstGeom prst="rect">
            <a:avLst/>
          </a:prstGeom>
          <a:solidFill>
            <a:srgbClr val="FFFFFF"/>
          </a:solidFill>
        </p:spPr>
        <p:txBody>
          <a:bodyPr spcFirstLastPara="1" wrap="square" lIns="91425" tIns="91425" rIns="91425" bIns="91425" anchor="t" anchorCtr="0">
            <a:noAutofit/>
          </a:bodyPr>
          <a:lstStyle/>
          <a:p>
            <a:pPr marL="0" lvl="0" indent="0">
              <a:buNone/>
            </a:pPr>
            <a:r>
              <a:rPr lang="en" sz="1400" dirty="0">
                <a:solidFill>
                  <a:srgbClr val="000000"/>
                </a:solidFill>
              </a:rPr>
              <a:t>Rod Soto has over 15 years of experience in information technology and security. He is founder and </a:t>
            </a:r>
            <a:r>
              <a:rPr lang="en" sz="1400" dirty="0" err="1">
                <a:solidFill>
                  <a:srgbClr val="000000"/>
                </a:solidFill>
              </a:rPr>
              <a:t>orgaznizer</a:t>
            </a:r>
            <a:r>
              <a:rPr lang="en" sz="1400" dirty="0">
                <a:solidFill>
                  <a:srgbClr val="000000"/>
                </a:solidFill>
              </a:rPr>
              <a:t> of the Pacific Hackers Conference, </a:t>
            </a:r>
            <a:r>
              <a:rPr lang="en-US" sz="1400" dirty="0">
                <a:solidFill>
                  <a:srgbClr val="000000"/>
                </a:solidFill>
                <a:hlinkClick r:id="rId3"/>
              </a:rPr>
              <a:t>https://phack.org</a:t>
            </a:r>
            <a:r>
              <a:rPr lang="en-US" sz="1400" dirty="0">
                <a:solidFill>
                  <a:srgbClr val="000000"/>
                </a:solidFill>
              </a:rPr>
              <a:t>.  </a:t>
            </a:r>
            <a:r>
              <a:rPr lang="en" sz="1400" dirty="0">
                <a:solidFill>
                  <a:srgbClr val="000000"/>
                </a:solidFill>
              </a:rPr>
              <a:t>He has spoken at ISSA, ISC2, OWASP, DEFCON, </a:t>
            </a:r>
            <a:r>
              <a:rPr lang="en" sz="1400" dirty="0" err="1">
                <a:solidFill>
                  <a:srgbClr val="000000"/>
                </a:solidFill>
              </a:rPr>
              <a:t>Hackmiami</a:t>
            </a:r>
            <a:r>
              <a:rPr lang="en" sz="1400" dirty="0">
                <a:solidFill>
                  <a:srgbClr val="000000"/>
                </a:solidFill>
              </a:rPr>
              <a:t>, </a:t>
            </a:r>
            <a:r>
              <a:rPr lang="en" sz="1400" dirty="0" err="1">
                <a:solidFill>
                  <a:srgbClr val="000000"/>
                </a:solidFill>
              </a:rPr>
              <a:t>Bsides</a:t>
            </a:r>
            <a:r>
              <a:rPr lang="en" sz="1400" dirty="0">
                <a:solidFill>
                  <a:srgbClr val="000000"/>
                </a:solidFill>
              </a:rPr>
              <a:t> and also been featured in Rolling Stone Magazine, Pentest Magazine, Univision, VICE and CNN. Rod Soto was the winner of the 2012 </a:t>
            </a:r>
            <a:r>
              <a:rPr lang="en" sz="1400" dirty="0" err="1">
                <a:solidFill>
                  <a:srgbClr val="000000"/>
                </a:solidFill>
              </a:rPr>
              <a:t>BlackHat</a:t>
            </a:r>
            <a:r>
              <a:rPr lang="en" sz="1400" dirty="0">
                <a:solidFill>
                  <a:srgbClr val="000000"/>
                </a:solidFill>
              </a:rPr>
              <a:t> Las Vegas CTF competition and is the founder and lead developer of the </a:t>
            </a:r>
            <a:r>
              <a:rPr lang="en" sz="1400" dirty="0" err="1">
                <a:solidFill>
                  <a:srgbClr val="000000"/>
                </a:solidFill>
              </a:rPr>
              <a:t>Kommand</a:t>
            </a:r>
            <a:r>
              <a:rPr lang="en" sz="1400" dirty="0">
                <a:solidFill>
                  <a:srgbClr val="000000"/>
                </a:solidFill>
              </a:rPr>
              <a:t> &amp;&amp; </a:t>
            </a:r>
            <a:r>
              <a:rPr lang="en" sz="1400" dirty="0" err="1">
                <a:solidFill>
                  <a:srgbClr val="000000"/>
                </a:solidFill>
              </a:rPr>
              <a:t>Kontroll</a:t>
            </a:r>
            <a:r>
              <a:rPr lang="en" sz="1400" dirty="0">
                <a:solidFill>
                  <a:srgbClr val="000000"/>
                </a:solidFill>
              </a:rPr>
              <a:t> competitive hacking tournament series. </a:t>
            </a:r>
            <a:endParaRPr sz="1400" dirty="0">
              <a:solidFill>
                <a:srgbClr val="000000"/>
              </a:solidFill>
            </a:endParaRPr>
          </a:p>
          <a:p>
            <a:pPr marL="0" lvl="0" indent="0" algn="l" rtl="0">
              <a:spcBef>
                <a:spcPts val="1600"/>
              </a:spcBef>
              <a:spcAft>
                <a:spcPts val="1600"/>
              </a:spcAft>
              <a:buNone/>
            </a:pPr>
            <a:r>
              <a:rPr lang="en" sz="1400" dirty="0">
                <a:solidFill>
                  <a:srgbClr val="000000"/>
                </a:solidFill>
              </a:rPr>
              <a:t>Joseph Zadeh has a background in mathematics and statistics and received a PhD from Purdue University. While in college, he worked in a Network Operation Center focused on security and network performance. Most recently he joined </a:t>
            </a:r>
            <a:r>
              <a:rPr lang="en" sz="1400" dirty="0" err="1">
                <a:solidFill>
                  <a:srgbClr val="000000"/>
                </a:solidFill>
              </a:rPr>
              <a:t>Corelights</a:t>
            </a:r>
            <a:r>
              <a:rPr lang="en" sz="1400" dirty="0">
                <a:solidFill>
                  <a:srgbClr val="000000"/>
                </a:solidFill>
              </a:rPr>
              <a:t> Research team and previously he was at Splunk UBA, </a:t>
            </a:r>
            <a:r>
              <a:rPr lang="en" sz="1400" dirty="0" err="1">
                <a:solidFill>
                  <a:srgbClr val="000000"/>
                </a:solidFill>
              </a:rPr>
              <a:t>Caspida</a:t>
            </a:r>
            <a:r>
              <a:rPr lang="en" sz="1400" dirty="0">
                <a:solidFill>
                  <a:srgbClr val="000000"/>
                </a:solidFill>
              </a:rPr>
              <a:t> and the data science consulting team at Greenplum/Pivotal. Joseph has presented at various research and security conferences including Defcon, </a:t>
            </a:r>
            <a:r>
              <a:rPr lang="en" sz="1400" dirty="0" err="1">
                <a:solidFill>
                  <a:srgbClr val="000000"/>
                </a:solidFill>
              </a:rPr>
              <a:t>Blackhat</a:t>
            </a:r>
            <a:r>
              <a:rPr lang="en" sz="1400" dirty="0">
                <a:solidFill>
                  <a:srgbClr val="000000"/>
                </a:solidFill>
              </a:rPr>
              <a:t>, RSA and </a:t>
            </a:r>
            <a:r>
              <a:rPr lang="en" sz="1400" dirty="0" err="1">
                <a:solidFill>
                  <a:srgbClr val="000000"/>
                </a:solidFill>
              </a:rPr>
              <a:t>Derbycon</a:t>
            </a:r>
            <a:r>
              <a:rPr lang="en" sz="1400" dirty="0">
                <a:solidFill>
                  <a:srgbClr val="000000"/>
                </a:solidFill>
              </a:rPr>
              <a:t>.</a:t>
            </a:r>
            <a:endParaRPr sz="1400" dirty="0">
              <a:solidFill>
                <a:srgbClr val="000000"/>
              </a:solidFill>
            </a:endParaRPr>
          </a:p>
        </p:txBody>
      </p:sp>
      <p:pic>
        <p:nvPicPr>
          <p:cNvPr id="2" name="Picture 1">
            <a:extLst>
              <a:ext uri="{FF2B5EF4-FFF2-40B4-BE49-F238E27FC236}">
                <a16:creationId xmlns:a16="http://schemas.microsoft.com/office/drawing/2014/main" id="{8BCE5DCD-A2F9-DF4D-B60A-233D09F5E2D5}"/>
              </a:ext>
            </a:extLst>
          </p:cNvPr>
          <p:cNvPicPr>
            <a:picLocks noChangeAspect="1"/>
          </p:cNvPicPr>
          <p:nvPr/>
        </p:nvPicPr>
        <p:blipFill>
          <a:blip r:embed="rId4"/>
          <a:stretch>
            <a:fillRect/>
          </a:stretch>
        </p:blipFill>
        <p:spPr>
          <a:xfrm>
            <a:off x="5853953" y="278289"/>
            <a:ext cx="2151529" cy="772085"/>
          </a:xfrm>
          <a:prstGeom prst="rect">
            <a:avLst/>
          </a:prstGeom>
        </p:spPr>
      </p:pic>
      <p:pic>
        <p:nvPicPr>
          <p:cNvPr id="4" name="Picture 3">
            <a:extLst>
              <a:ext uri="{FF2B5EF4-FFF2-40B4-BE49-F238E27FC236}">
                <a16:creationId xmlns:a16="http://schemas.microsoft.com/office/drawing/2014/main" id="{6012680C-A18F-1142-97D2-BD6008A04101}"/>
              </a:ext>
            </a:extLst>
          </p:cNvPr>
          <p:cNvPicPr>
            <a:picLocks noChangeAspect="1"/>
          </p:cNvPicPr>
          <p:nvPr/>
        </p:nvPicPr>
        <p:blipFill>
          <a:blip r:embed="rId5"/>
          <a:stretch>
            <a:fillRect/>
          </a:stretch>
        </p:blipFill>
        <p:spPr>
          <a:xfrm>
            <a:off x="7037294" y="2571750"/>
            <a:ext cx="1524000" cy="3429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a:t>
            </a:r>
            <a:endParaRPr/>
          </a:p>
        </p:txBody>
      </p:sp>
      <p:sp>
        <p:nvSpPr>
          <p:cNvPr id="179" name="Google Shape;17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rgbClr val="000000"/>
              </a:buClr>
              <a:buSzPts val="1100"/>
              <a:buFont typeface="Arial"/>
              <a:buNone/>
            </a:pPr>
            <a:r>
              <a:rPr lang="en" sz="1200" b="1">
                <a:solidFill>
                  <a:srgbClr val="000000"/>
                </a:solidFill>
              </a:rPr>
              <a:t>Step 1</a:t>
            </a:r>
            <a:r>
              <a:rPr lang="en" sz="1200">
                <a:solidFill>
                  <a:srgbClr val="000000"/>
                </a:solidFill>
              </a:rPr>
              <a:t>: </a:t>
            </a:r>
            <a:r>
              <a:rPr lang="en" sz="1200" b="1">
                <a:solidFill>
                  <a:srgbClr val="000000"/>
                </a:solidFill>
              </a:rPr>
              <a:t>Build the graph of account-to device access. </a:t>
            </a:r>
            <a:r>
              <a:rPr lang="en" sz="1200">
                <a:solidFill>
                  <a:srgbClr val="000000"/>
                </a:solidFill>
              </a:rPr>
              <a:t>Each (directed) edge is an account-device interaction pair. In the record stream, if one account accesses a device, the edge between device and account is drawn. </a:t>
            </a:r>
            <a:endParaRPr sz="1200">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 sz="1200">
                <a:solidFill>
                  <a:srgbClr val="000000"/>
                </a:solidFill>
              </a:rPr>
              <a:t> </a:t>
            </a:r>
            <a:endParaRPr sz="1200">
              <a:solidFill>
                <a:srgbClr val="000000"/>
              </a:solidFill>
            </a:endParaRPr>
          </a:p>
          <a:p>
            <a:pPr marL="0" lvl="0" indent="0" algn="just" rtl="0">
              <a:lnSpc>
                <a:spcPct val="115000"/>
              </a:lnSpc>
              <a:spcBef>
                <a:spcPts val="0"/>
              </a:spcBef>
              <a:spcAft>
                <a:spcPts val="0"/>
              </a:spcAft>
              <a:buClr>
                <a:srgbClr val="000000"/>
              </a:buClr>
              <a:buSzPts val="1100"/>
              <a:buFont typeface="Arial"/>
              <a:buNone/>
            </a:pPr>
            <a:r>
              <a:rPr lang="en" sz="1200" b="1">
                <a:solidFill>
                  <a:srgbClr val="000000"/>
                </a:solidFill>
              </a:rPr>
              <a:t>Step 2: Compute a graph metric. </a:t>
            </a:r>
            <a:r>
              <a:rPr lang="en" sz="1200">
                <a:solidFill>
                  <a:srgbClr val="000000"/>
                </a:solidFill>
              </a:rPr>
              <a:t>This graph metric will be used in the next section as a threshold-based method that ranks accounts based on weekly and monthly “popularity scores”.  In this particular example, higher page rank = higher likelihood that the account is associated with an admin or key systems ID that is a VIP in the context of modeling risk and computing baselines.</a:t>
            </a:r>
            <a:endParaRPr sz="1200">
              <a:solidFill>
                <a:srgbClr val="000000"/>
              </a:solidFill>
            </a:endParaRPr>
          </a:p>
          <a:p>
            <a:pPr marL="0" lvl="0" indent="0" algn="ctr" rtl="0">
              <a:lnSpc>
                <a:spcPct val="115000"/>
              </a:lnSpc>
              <a:spcBef>
                <a:spcPts val="0"/>
              </a:spcBef>
              <a:spcAft>
                <a:spcPts val="0"/>
              </a:spcAft>
              <a:buClr>
                <a:srgbClr val="000000"/>
              </a:buClr>
              <a:buSzPts val="1100"/>
              <a:buFont typeface="Arial"/>
              <a:buNone/>
            </a:pPr>
            <a:r>
              <a:rPr lang="en" sz="1200">
                <a:solidFill>
                  <a:srgbClr val="000000"/>
                </a:solidFill>
              </a:rPr>
              <a:t> </a:t>
            </a:r>
            <a:endParaRPr sz="1200">
              <a:solidFill>
                <a:srgbClr val="000000"/>
              </a:solidFill>
            </a:endParaRPr>
          </a:p>
          <a:p>
            <a:pPr marL="0" lvl="0" indent="0" algn="just" rtl="0">
              <a:lnSpc>
                <a:spcPct val="115000"/>
              </a:lnSpc>
              <a:spcBef>
                <a:spcPts val="0"/>
              </a:spcBef>
              <a:spcAft>
                <a:spcPts val="0"/>
              </a:spcAft>
              <a:buClr>
                <a:srgbClr val="000000"/>
              </a:buClr>
              <a:buSzPts val="1100"/>
              <a:buFont typeface="Arial"/>
              <a:buNone/>
            </a:pPr>
            <a:r>
              <a:rPr lang="en" sz="1200" b="1">
                <a:solidFill>
                  <a:srgbClr val="000000"/>
                </a:solidFill>
              </a:rPr>
              <a:t>Step 3</a:t>
            </a:r>
            <a:r>
              <a:rPr lang="en" sz="1200">
                <a:solidFill>
                  <a:srgbClr val="000000"/>
                </a:solidFill>
              </a:rPr>
              <a:t>: </a:t>
            </a:r>
            <a:r>
              <a:rPr lang="en" sz="1200" b="1">
                <a:solidFill>
                  <a:srgbClr val="000000"/>
                </a:solidFill>
              </a:rPr>
              <a:t>Identify VIP’s (important accounts).</a:t>
            </a:r>
            <a:r>
              <a:rPr lang="en" sz="1200">
                <a:solidFill>
                  <a:srgbClr val="000000"/>
                </a:solidFill>
              </a:rPr>
              <a:t>Use a threshold to score all the PageRank scores of the accounts we computed in the previous step. The distribution of scores is important in this case for identifying key accounts to assign “higher-risk’ accounts in the top percentile of overall PageRank rankings. These higher risk accounts are considered VIPs or accounts of importance. </a:t>
            </a:r>
            <a:endParaRPr sz="1200">
              <a:solidFill>
                <a:srgbClr val="000000"/>
              </a:solidFill>
            </a:endParaRPr>
          </a:p>
          <a:p>
            <a:pPr marL="0" lvl="0" indent="0" algn="just" rtl="0">
              <a:lnSpc>
                <a:spcPct val="115000"/>
              </a:lnSpc>
              <a:spcBef>
                <a:spcPts val="0"/>
              </a:spcBef>
              <a:spcAft>
                <a:spcPts val="0"/>
              </a:spcAft>
              <a:buClr>
                <a:srgbClr val="000000"/>
              </a:buClr>
              <a:buSzPts val="1100"/>
              <a:buFont typeface="Arial"/>
              <a:buNone/>
            </a:pPr>
            <a:r>
              <a:rPr lang="en" sz="1200">
                <a:solidFill>
                  <a:srgbClr val="000000"/>
                </a:solidFill>
              </a:rPr>
              <a:t>  </a:t>
            </a:r>
            <a:endParaRPr sz="1200">
              <a:solidFill>
                <a:srgbClr val="000000"/>
              </a:solidFill>
            </a:endParaRPr>
          </a:p>
          <a:p>
            <a:pPr marL="0" lvl="0" indent="0" algn="just" rtl="0">
              <a:lnSpc>
                <a:spcPct val="115000"/>
              </a:lnSpc>
              <a:spcBef>
                <a:spcPts val="0"/>
              </a:spcBef>
              <a:spcAft>
                <a:spcPts val="0"/>
              </a:spcAft>
              <a:buClr>
                <a:srgbClr val="000000"/>
              </a:buClr>
              <a:buSzPts val="1100"/>
              <a:buFont typeface="Arial"/>
              <a:buNone/>
            </a:pPr>
            <a:r>
              <a:rPr lang="en" sz="1200" b="1">
                <a:solidFill>
                  <a:srgbClr val="000000"/>
                </a:solidFill>
              </a:rPr>
              <a:t>Step 4</a:t>
            </a:r>
            <a:r>
              <a:rPr lang="en" sz="1200">
                <a:solidFill>
                  <a:srgbClr val="000000"/>
                </a:solidFill>
              </a:rPr>
              <a:t>: </a:t>
            </a:r>
            <a:r>
              <a:rPr lang="en" sz="1200" b="1">
                <a:solidFill>
                  <a:srgbClr val="000000"/>
                </a:solidFill>
              </a:rPr>
              <a:t>Compute blended risk score.</a:t>
            </a:r>
            <a:r>
              <a:rPr lang="en" sz="1200">
                <a:solidFill>
                  <a:srgbClr val="000000"/>
                </a:solidFill>
              </a:rPr>
              <a:t>Update the risk score for each account once a new day of activity is added to the heatmap (matrix computation takes place) or the graph of the weekly/monthly account rank changes. </a:t>
            </a:r>
            <a:endParaRPr sz="1200">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 sz="1200">
                <a:solidFill>
                  <a:srgbClr val="000000"/>
                </a:solidFill>
              </a:rPr>
              <a:t> </a:t>
            </a:r>
            <a:endParaRPr sz="1200">
              <a:solidFill>
                <a:srgbClr val="000000"/>
              </a:solidFill>
            </a:endParaRPr>
          </a:p>
          <a:p>
            <a:pPr marL="0" lvl="0" indent="0" algn="l" rtl="0">
              <a:spcBef>
                <a:spcPts val="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to PageRank</a:t>
            </a:r>
            <a:endParaRPr/>
          </a:p>
        </p:txBody>
      </p:sp>
      <p:sp>
        <p:nvSpPr>
          <p:cNvPr id="185" name="Google Shape;18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PageRank was named after Larry Page, one of the founders of Google. PageRank is a way of measuring the importance of website pages. According to Google: PageRank works by counting the number and quality of links to a page to determine a rough estimate of how important the website is.</a:t>
            </a:r>
            <a:endParaRPr/>
          </a:p>
        </p:txBody>
      </p:sp>
      <p:pic>
        <p:nvPicPr>
          <p:cNvPr id="186" name="Google Shape;186;p34"/>
          <p:cNvPicPr preferRelativeResize="0"/>
          <p:nvPr/>
        </p:nvPicPr>
        <p:blipFill>
          <a:blip r:embed="rId3">
            <a:alphaModFix/>
          </a:blip>
          <a:stretch>
            <a:fillRect/>
          </a:stretch>
        </p:blipFill>
        <p:spPr>
          <a:xfrm>
            <a:off x="3308000" y="2602650"/>
            <a:ext cx="2855974" cy="2359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311700" y="445025"/>
            <a:ext cx="8520600" cy="572700"/>
          </a:xfrm>
          <a:prstGeom prst="rect">
            <a:avLst/>
          </a:prstGeom>
          <a:solidFill>
            <a:srgbClr val="FFFFFF"/>
          </a:solidFill>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solidFill>
                  <a:srgbClr val="000000"/>
                </a:solidFill>
              </a:rPr>
              <a:t>Graph modeling with user data </a:t>
            </a:r>
            <a:endParaRPr>
              <a:solidFill>
                <a:srgbClr val="000000"/>
              </a:solidFill>
            </a:endParaRPr>
          </a:p>
        </p:txBody>
      </p:sp>
      <p:sp>
        <p:nvSpPr>
          <p:cNvPr id="192" name="Google Shape;19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100">
                <a:solidFill>
                  <a:schemeClr val="dk1"/>
                </a:solidFill>
              </a:rPr>
              <a:t>In this algorithm, a graph of accounts and corresponding edges representing access to particular systems is built.  The graph is then compared to a matrix extracted from a window of streaming tuples in Kafka. . Typically, the access information for past seven days is collected to get a score by SVD. Then the access information for the past eight days, including the current day, is used to get second score. The difference between these two scores is used to detect an anomaly. </a:t>
            </a:r>
            <a:endParaRPr sz="11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457200" lvl="0" indent="-317500" algn="just" rtl="0">
              <a:spcBef>
                <a:spcPts val="0"/>
              </a:spcBef>
              <a:spcAft>
                <a:spcPts val="0"/>
              </a:spcAft>
              <a:buClr>
                <a:schemeClr val="dk1"/>
              </a:buClr>
              <a:buSzPts val="1400"/>
              <a:buChar char="●"/>
            </a:pPr>
            <a:r>
              <a:rPr lang="en" sz="1400">
                <a:solidFill>
                  <a:schemeClr val="dk1"/>
                </a:solidFill>
              </a:rPr>
              <a:t>For each day, the account access pattern is grouped by servers for each account.</a:t>
            </a:r>
            <a:endParaRPr sz="1400">
              <a:solidFill>
                <a:schemeClr val="dk1"/>
              </a:solidFill>
            </a:endParaRPr>
          </a:p>
          <a:p>
            <a:pPr marL="457200" lvl="0" indent="0" algn="just" rtl="0">
              <a:spcBef>
                <a:spcPts val="0"/>
              </a:spcBef>
              <a:spcAft>
                <a:spcPts val="0"/>
              </a:spcAft>
              <a:buNone/>
            </a:pPr>
            <a:endParaRPr sz="1400">
              <a:solidFill>
                <a:schemeClr val="dk1"/>
              </a:solidFill>
            </a:endParaRPr>
          </a:p>
          <a:p>
            <a:pPr marL="457200" lvl="0" indent="-317500" algn="just" rtl="0">
              <a:spcBef>
                <a:spcPts val="0"/>
              </a:spcBef>
              <a:spcAft>
                <a:spcPts val="0"/>
              </a:spcAft>
              <a:buClr>
                <a:schemeClr val="dk1"/>
              </a:buClr>
              <a:buSzPts val="1400"/>
              <a:buChar char="●"/>
            </a:pPr>
            <a:r>
              <a:rPr lang="en" sz="1400">
                <a:solidFill>
                  <a:schemeClr val="dk1"/>
                </a:solidFill>
              </a:rPr>
              <a:t>Matrix of counts representing access patterns of the account for typical weekly access to windows resources are built. The heat map matrix for one account is shown below. Each row represents different servers. Each column stands for different dates.</a:t>
            </a:r>
            <a:endParaRPr sz="14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Detecting malicious graph patterns</a:t>
            </a:r>
            <a:endParaRPr/>
          </a:p>
        </p:txBody>
      </p:sp>
      <p:sp>
        <p:nvSpPr>
          <p:cNvPr id="198" name="Google Shape;19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Detect High-Risk Changes in VIP Account Behavior. For each VIP account, we compute an access pattern matrix and assign it an individual risk score. The risk posed by the matrix of account history is computed using another algorithm called SVD via the following steps:</a:t>
            </a:r>
            <a:endParaRPr/>
          </a:p>
          <a:p>
            <a:pPr marL="0" lvl="0" indent="0" algn="l" rtl="0">
              <a:spcBef>
                <a:spcPts val="1600"/>
              </a:spcBef>
              <a:spcAft>
                <a:spcPts val="0"/>
              </a:spcAft>
              <a:buNone/>
            </a:pPr>
            <a:r>
              <a:rPr lang="en"/>
              <a:t>●	For each day, the account access pattern is grouped by servers for each account.</a:t>
            </a:r>
            <a:endParaRPr/>
          </a:p>
          <a:p>
            <a:pPr marL="0" lvl="0" indent="0" algn="l" rtl="0">
              <a:spcBef>
                <a:spcPts val="1600"/>
              </a:spcBef>
              <a:spcAft>
                <a:spcPts val="0"/>
              </a:spcAft>
              <a:buNone/>
            </a:pPr>
            <a:r>
              <a:rPr lang="en"/>
              <a:t>●	Matrix of counts representing access patterns of the account for typical weekly access to Windows resources is built. The heat map matrix for one account is shown below. Each row represents different servers. Each column stands for different dates.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229B-8D8F-1941-BAFB-7806468826D8}"/>
              </a:ext>
            </a:extLst>
          </p:cNvPr>
          <p:cNvSpPr>
            <a:spLocks noGrp="1"/>
          </p:cNvSpPr>
          <p:nvPr>
            <p:ph type="title"/>
          </p:nvPr>
        </p:nvSpPr>
        <p:spPr/>
        <p:txBody>
          <a:bodyPr/>
          <a:lstStyle/>
          <a:p>
            <a:r>
              <a:rPr lang="en-US" dirty="0"/>
              <a:t>Enterprise Account Modeling </a:t>
            </a:r>
          </a:p>
        </p:txBody>
      </p:sp>
      <p:sp>
        <p:nvSpPr>
          <p:cNvPr id="3" name="Text Placeholder 2">
            <a:extLst>
              <a:ext uri="{FF2B5EF4-FFF2-40B4-BE49-F238E27FC236}">
                <a16:creationId xmlns:a16="http://schemas.microsoft.com/office/drawing/2014/main" id="{978F5B52-EF69-304B-9844-2353B95D4E4D}"/>
              </a:ext>
            </a:extLst>
          </p:cNvPr>
          <p:cNvSpPr>
            <a:spLocks noGrp="1"/>
          </p:cNvSpPr>
          <p:nvPr>
            <p:ph type="body" idx="1"/>
          </p:nvPr>
        </p:nvSpPr>
        <p:spPr/>
        <p:txBody>
          <a:bodyPr/>
          <a:lstStyle/>
          <a:p>
            <a:r>
              <a:rPr lang="en-US" dirty="0"/>
              <a:t>The use case for targeting VIPs is only one of many that focus on fingerprinting and tagging users related to certain roles</a:t>
            </a:r>
          </a:p>
        </p:txBody>
      </p:sp>
    </p:spTree>
    <p:extLst>
      <p:ext uri="{BB962C8B-B14F-4D97-AF65-F5344CB8AC3E}">
        <p14:creationId xmlns:p14="http://schemas.microsoft.com/office/powerpoint/2010/main" val="3551963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Proof of Concept</a:t>
            </a:r>
            <a:endParaRPr/>
          </a:p>
        </p:txBody>
      </p:sp>
      <p:sp>
        <p:nvSpPr>
          <p:cNvPr id="204" name="Google Shape;20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t>Figure 2 shows access patterns for the past eight days. From the heat map, we discover that the access pattern for account 2’s eighth day is significantly different from the past seven days. This becomes easy to detect with an algorithm by comparing each day’s “SVD score”. Essentially the idea is to use the score for each matrix and compare the score to the previous matrix.</a:t>
            </a:r>
            <a:endParaRPr sz="1100"/>
          </a:p>
          <a:p>
            <a:pPr marL="0" lvl="0" indent="0" algn="l" rtl="0">
              <a:spcBef>
                <a:spcPts val="1600"/>
              </a:spcBef>
              <a:spcAft>
                <a:spcPts val="0"/>
              </a:spcAft>
              <a:buClr>
                <a:schemeClr val="dk1"/>
              </a:buClr>
              <a:buSzPts val="1100"/>
              <a:buFont typeface="Arial"/>
              <a:buNone/>
            </a:pPr>
            <a:endParaRPr sz="1100"/>
          </a:p>
          <a:p>
            <a:pPr marL="0" lvl="0" indent="0" algn="l" rtl="0">
              <a:spcBef>
                <a:spcPts val="1600"/>
              </a:spcBef>
              <a:spcAft>
                <a:spcPts val="1600"/>
              </a:spcAft>
              <a:buNone/>
            </a:pPr>
            <a:endParaRPr sz="1100"/>
          </a:p>
        </p:txBody>
      </p:sp>
      <p:pic>
        <p:nvPicPr>
          <p:cNvPr id="205" name="Google Shape;205;p37"/>
          <p:cNvPicPr preferRelativeResize="0"/>
          <p:nvPr/>
        </p:nvPicPr>
        <p:blipFill>
          <a:blip r:embed="rId3">
            <a:alphaModFix/>
          </a:blip>
          <a:stretch>
            <a:fillRect/>
          </a:stretch>
        </p:blipFill>
        <p:spPr>
          <a:xfrm>
            <a:off x="1986174" y="1994125"/>
            <a:ext cx="4859500" cy="299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11" name="Google Shape;211;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AutoNum type="arabicPeriod"/>
            </a:pPr>
            <a:r>
              <a:rPr lang="en">
                <a:solidFill>
                  <a:schemeClr val="dk1"/>
                </a:solidFill>
              </a:rPr>
              <a:t>Real time user profiling can be achieved by combining tools from graph theory and machine learning</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VIP account fingerprinting can apply to many use cases: database admins, active directory admins, etc...</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Models of VIPs have led to prosecutable cases and the detection of insider activity involving theft of IP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Interested</a:t>
            </a:r>
            <a:r>
              <a:rPr lang="en" dirty="0"/>
              <a:t> in working with the founders of Bro/</a:t>
            </a:r>
            <a:r>
              <a:rPr lang="en" dirty="0" err="1"/>
              <a:t>Zeek</a:t>
            </a:r>
            <a:r>
              <a:rPr lang="en" dirty="0"/>
              <a:t>?</a:t>
            </a:r>
            <a:endParaRPr dirty="0"/>
          </a:p>
        </p:txBody>
      </p:sp>
      <p:sp>
        <p:nvSpPr>
          <p:cNvPr id="217" name="Google Shape;21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hlinkClick r:id="rId3"/>
              </a:rPr>
              <a:t>https://www.corelight.com/company/careers</a:t>
            </a:r>
            <a:endParaRPr lang="en-US" dirty="0"/>
          </a:p>
          <a:p>
            <a:r>
              <a:rPr lang="en-US" dirty="0" err="1"/>
              <a:t>Corelight</a:t>
            </a:r>
            <a:r>
              <a:rPr lang="en-US" dirty="0"/>
              <a:t> Labs: Security Researcher</a:t>
            </a:r>
          </a:p>
          <a:p>
            <a:pPr marL="114300" indent="0">
              <a:buNone/>
            </a:pPr>
            <a:endParaRPr lang="en-US" dirty="0"/>
          </a:p>
          <a:p>
            <a:pPr marL="0" indent="0">
              <a:spcAft>
                <a:spcPts val="1600"/>
              </a:spcAft>
              <a:buNone/>
            </a:pPr>
            <a:r>
              <a:rPr lang="en-US" dirty="0"/>
              <a:t>Work with Vern Paxson (creator of </a:t>
            </a:r>
            <a:r>
              <a:rPr lang="en-US" dirty="0" err="1"/>
              <a:t>Zeek</a:t>
            </a:r>
            <a:r>
              <a:rPr lang="en-US" dirty="0"/>
              <a:t>, UC Berkeley Professor and world renowned network security researcher) and with mentorship from Richard </a:t>
            </a:r>
            <a:r>
              <a:rPr lang="en-US" dirty="0" err="1"/>
              <a:t>Bejtlich</a:t>
            </a:r>
            <a:r>
              <a:rPr lang="en-US" dirty="0"/>
              <a:t> (famed threat defense thought leader)</a:t>
            </a:r>
          </a:p>
          <a:p>
            <a:pPr marL="0" lvl="0" indent="0">
              <a:spcAft>
                <a:spcPts val="1600"/>
              </a:spcAft>
              <a:buNone/>
            </a:pPr>
            <a:endParaRPr lang="en-US" dirty="0"/>
          </a:p>
          <a:p>
            <a:pPr marL="0" lvl="0" indent="0">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VIP account?</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rgbClr val="000000"/>
              </a:solidFill>
            </a:endParaRPr>
          </a:p>
          <a:p>
            <a:pPr marL="0" lvl="0" indent="0" algn="just" rtl="0">
              <a:spcBef>
                <a:spcPts val="0"/>
              </a:spcBef>
              <a:spcAft>
                <a:spcPts val="1600"/>
              </a:spcAft>
              <a:buNone/>
            </a:pPr>
            <a:r>
              <a:rPr lang="en">
                <a:solidFill>
                  <a:srgbClr val="000000"/>
                </a:solidFill>
                <a:highlight>
                  <a:srgbClr val="FFFFFF"/>
                </a:highlight>
              </a:rPr>
              <a:t>A VIP account is the most privileged account on a system or application. This account gives the ability to carry out all facets of system administration, including adding accounts, changing user passwords, examining log files, installing software, etc.</a:t>
            </a:r>
            <a:endParaRPr>
              <a:solidFill>
                <a:srgbClr val="000000"/>
              </a:solidFill>
            </a:endParaRPr>
          </a:p>
        </p:txBody>
      </p:sp>
      <p:pic>
        <p:nvPicPr>
          <p:cNvPr id="73" name="Google Shape;73;p16"/>
          <p:cNvPicPr preferRelativeResize="0"/>
          <p:nvPr/>
        </p:nvPicPr>
        <p:blipFill>
          <a:blip r:embed="rId3">
            <a:alphaModFix/>
          </a:blip>
          <a:stretch>
            <a:fillRect/>
          </a:stretch>
        </p:blipFill>
        <p:spPr>
          <a:xfrm>
            <a:off x="2773075" y="2723575"/>
            <a:ext cx="4411400" cy="224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are VIP accounts needed?</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00"/>
                </a:solidFill>
              </a:rPr>
              <a:t>VIP accounts are powerful accounts within an organization and are needed for administration, configuration and general upkeep of organizational resources through the use of systems, applications, devices, etc… </a:t>
            </a:r>
            <a:endParaRPr>
              <a:solidFill>
                <a:srgbClr val="000000"/>
              </a:solidFill>
            </a:endParaRPr>
          </a:p>
          <a:p>
            <a:pPr marL="0" lvl="0" indent="0" algn="just" rtl="0">
              <a:spcBef>
                <a:spcPts val="1600"/>
              </a:spcBef>
              <a:spcAft>
                <a:spcPts val="0"/>
              </a:spcAft>
              <a:buNone/>
            </a:pPr>
            <a:r>
              <a:rPr lang="en">
                <a:solidFill>
                  <a:srgbClr val="000000"/>
                </a:solidFill>
              </a:rPr>
              <a:t>VIP accounts are analog to system administrator or root accounts in many environments. In others there might be layers and sublayers of account with VIP properties, however they may be limited to specific systems, network segments, organizational units, devices, etc...</a:t>
            </a: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defines a VIP account?</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VIP accounts are defined mainly by their access to privileged actions (execute, write, read). The rights associated to these accounts usually give total access and control of every resource. </a:t>
            </a:r>
            <a:endParaRPr>
              <a:solidFill>
                <a:srgbClr val="000000"/>
              </a:solidFill>
            </a:endParaRPr>
          </a:p>
          <a:p>
            <a:pPr marL="0" lvl="0" indent="0" algn="l" rtl="0">
              <a:spcBef>
                <a:spcPts val="1600"/>
              </a:spcBef>
              <a:spcAft>
                <a:spcPts val="0"/>
              </a:spcAft>
              <a:buNone/>
            </a:pPr>
            <a:r>
              <a:rPr lang="en">
                <a:solidFill>
                  <a:srgbClr val="000000"/>
                </a:solidFill>
              </a:rPr>
              <a:t>Accounts that usually have access rights of this form are administrator or system in MS and root accounts in *nix systems. </a:t>
            </a:r>
            <a:endParaRPr>
              <a:solidFill>
                <a:srgbClr val="000000"/>
              </a:solidFill>
            </a:endParaRPr>
          </a:p>
          <a:p>
            <a:pPr marL="0" lvl="0" indent="0" algn="l" rtl="0">
              <a:spcBef>
                <a:spcPts val="1600"/>
              </a:spcBef>
              <a:spcAft>
                <a:spcPts val="1600"/>
              </a:spcAft>
              <a:buNone/>
            </a:pPr>
            <a:r>
              <a:rPr lang="en">
                <a:solidFill>
                  <a:srgbClr val="000000"/>
                </a:solidFill>
              </a:rPr>
              <a:t>This gets a little murky as we escalate in size and extension of users, systems and applications...</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Context and Schemas of VIP accounts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The interconnectivity of multiple systems/applications and access by multiple users requires a context or schema where the level of privileges are assigned according to each user and each system role in an organization. </a:t>
            </a:r>
            <a:endParaRPr>
              <a:solidFill>
                <a:srgbClr val="000000"/>
              </a:solidFill>
            </a:endParaRPr>
          </a:p>
          <a:p>
            <a:pPr marL="0" lvl="0" indent="0" algn="l" rtl="0">
              <a:spcBef>
                <a:spcPts val="1600"/>
              </a:spcBef>
              <a:spcAft>
                <a:spcPts val="1600"/>
              </a:spcAft>
              <a:buNone/>
            </a:pPr>
            <a:r>
              <a:rPr lang="en">
                <a:solidFill>
                  <a:srgbClr val="000000"/>
                </a:solidFill>
              </a:rPr>
              <a:t>The most common approach in large organizations is RBAC. Role Based Access Control. In this approach privileges are assigned depending on roles within the organization. This basically defines levels of access of users, systems and applications.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Context and Schemas of VIP accounts (cont…)</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Once we have and schema definition of access and access control per roles. We need a technology to apply such schema. The most popular application of such concept is LDAP. </a:t>
            </a:r>
            <a:endParaRPr>
              <a:solidFill>
                <a:srgbClr val="000000"/>
              </a:solidFill>
            </a:endParaRPr>
          </a:p>
          <a:p>
            <a:pPr marL="0" lvl="0" indent="0" algn="just" rtl="0">
              <a:spcBef>
                <a:spcPts val="1600"/>
              </a:spcBef>
              <a:spcAft>
                <a:spcPts val="1600"/>
              </a:spcAft>
              <a:buNone/>
            </a:pPr>
            <a:r>
              <a:rPr lang="en">
                <a:solidFill>
                  <a:srgbClr val="000000"/>
                </a:solidFill>
              </a:rPr>
              <a:t>With LDAP with can operationalize and enforce user’s, application and system access levels depending on defined roles. The most prevalent application of LDAP in enterprise environments is Microsoft Active Directory.  A directory service that can be configured to apply RBAC.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296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Context and schemas of VIP accounts (cont…)</a:t>
            </a:r>
            <a:endParaRPr/>
          </a:p>
        </p:txBody>
      </p:sp>
      <p:pic>
        <p:nvPicPr>
          <p:cNvPr id="103" name="Google Shape;103;p21"/>
          <p:cNvPicPr preferRelativeResize="0"/>
          <p:nvPr/>
        </p:nvPicPr>
        <p:blipFill>
          <a:blip r:embed="rId3">
            <a:alphaModFix/>
          </a:blip>
          <a:stretch>
            <a:fillRect/>
          </a:stretch>
        </p:blipFill>
        <p:spPr>
          <a:xfrm>
            <a:off x="1165225" y="1060900"/>
            <a:ext cx="7037780"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Context and schemas of VIP accounts (cont…)</a:t>
            </a:r>
            <a:endParaRPr/>
          </a:p>
        </p:txBody>
      </p:sp>
      <p:pic>
        <p:nvPicPr>
          <p:cNvPr id="109" name="Google Shape;109;p22"/>
          <p:cNvPicPr preferRelativeResize="0"/>
          <p:nvPr/>
        </p:nvPicPr>
        <p:blipFill>
          <a:blip r:embed="rId3">
            <a:alphaModFix/>
          </a:blip>
          <a:stretch>
            <a:fillRect/>
          </a:stretch>
        </p:blipFill>
        <p:spPr>
          <a:xfrm>
            <a:off x="456750" y="1242700"/>
            <a:ext cx="6662725" cy="34043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2068</Words>
  <Application>Microsoft Macintosh PowerPoint</Application>
  <PresentationFormat>On-screen Show (16:9)</PresentationFormat>
  <Paragraphs>101</Paragraphs>
  <Slides>27</Slides>
  <Notes>26</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Roboto</vt:lpstr>
      <vt:lpstr>Arial</vt:lpstr>
      <vt:lpstr>Simple Light</vt:lpstr>
      <vt:lpstr>Profiling “VIP Accounts” Access Patterns in User-Centric Data Streams  Rod Soto, PHACK.org (pacific hackers conference  Joseph Zadeh, Xioadan Li</vt:lpstr>
      <vt:lpstr>Whoami </vt:lpstr>
      <vt:lpstr>What is a VIP account?</vt:lpstr>
      <vt:lpstr>Why are VIP accounts needed?</vt:lpstr>
      <vt:lpstr>What defines a VIP account?</vt:lpstr>
      <vt:lpstr>Context and Schemas of VIP accounts</vt:lpstr>
      <vt:lpstr>Context and Schemas of VIP accounts (cont…)</vt:lpstr>
      <vt:lpstr>Context and schemas of VIP accounts (cont…)</vt:lpstr>
      <vt:lpstr>Context and schemas of VIP accounts (cont…)</vt:lpstr>
      <vt:lpstr>Context and schemas of VIP accounts (cont…)</vt:lpstr>
      <vt:lpstr>Context of VIP accounts...</vt:lpstr>
      <vt:lpstr>Why profile these accounts?</vt:lpstr>
      <vt:lpstr>Targeting VIP Accounts...</vt:lpstr>
      <vt:lpstr>Targeting VIP Accounts...</vt:lpstr>
      <vt:lpstr>Targeting VIP accounts</vt:lpstr>
      <vt:lpstr>The problem</vt:lpstr>
      <vt:lpstr>Our approach</vt:lpstr>
      <vt:lpstr>What is Kafka the Kafka Streams API</vt:lpstr>
      <vt:lpstr>Profiling Individual risk in real time</vt:lpstr>
      <vt:lpstr>Algorithm</vt:lpstr>
      <vt:lpstr>Introduction to PageRank</vt:lpstr>
      <vt:lpstr>Graph modeling with user data </vt:lpstr>
      <vt:lpstr>Detecting malicious graph patterns</vt:lpstr>
      <vt:lpstr>Enterprise Account Modeling </vt:lpstr>
      <vt:lpstr>Proof of Concept</vt:lpstr>
      <vt:lpstr>Conclusion</vt:lpstr>
      <vt:lpstr>Interested in working with the founders of Bro/Zeek?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“VIP Accounts” Access Patterns in User-Centric Data Streams  Rod Soto, PHACK.org (pacific hackers conference  Joseph Zadeh, Xioadan Li</dc:title>
  <cp:lastModifiedBy>Joseph Zadeh</cp:lastModifiedBy>
  <cp:revision>11</cp:revision>
  <dcterms:modified xsi:type="dcterms:W3CDTF">2019-03-04T21:53:46Z</dcterms:modified>
</cp:coreProperties>
</file>