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4e3033140_0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4e3033140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4e3033140_0_2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4e3033140_0_2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4e3033140_0_2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4e3033140_0_2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4e3033140_0_2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4e3033140_0_2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4e3033140_0_3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4e3033140_0_3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4e3033140_0_3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4e3033140_0_3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4e3033140_0_3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4e3033140_0_3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4e3033140_0_3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4e3033140_0_3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4e3033140_0_3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4e3033140_0_3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4e3033140_0_3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4e3033140_0_3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4e30331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4e30331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4e3033140_0_4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4e3033140_0_4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4e3033140_0_4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4e3033140_0_4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4e3033140_0_4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4e3033140_0_4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4e3033140_0_4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4e3033140_0_4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4e3033140_0_4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4e3033140_0_4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4e3033140_0_4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4e3033140_0_4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e3033140_0_4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e3033140_0_4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e303314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e303314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4e3033140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4e3033140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4e3033140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4e3033140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4e3033140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4e3033140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4e3033140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4e3033140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e3033140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e3033140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4e3033140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4e3033140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ph type="title"/>
          </p:nvPr>
        </p:nvSpPr>
        <p:spPr>
          <a:xfrm>
            <a:off x="505475" y="1375100"/>
            <a:ext cx="8043000" cy="10869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59" name="Google Shape;59;p13"/>
          <p:cNvSpPr txBox="1"/>
          <p:nvPr>
            <p:ph idx="1" type="subTitle"/>
          </p:nvPr>
        </p:nvSpPr>
        <p:spPr>
          <a:xfrm>
            <a:off x="505475" y="2759992"/>
            <a:ext cx="4862400" cy="3624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60" name="Google Shape;6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lstStyle>
            <a:lvl1pPr lvl="0" algn="r">
              <a:lnSpc>
                <a:spcPct val="100000"/>
              </a:lnSpc>
              <a:spcBef>
                <a:spcPts val="0"/>
              </a:spcBef>
              <a:spcAft>
                <a:spcPts val="0"/>
              </a:spcAft>
              <a:buClr>
                <a:schemeClr val="dk1"/>
              </a:buClr>
              <a:buSzPts val="4800"/>
              <a:buNone/>
              <a:defRPr b="1" sz="4800">
                <a:solidFill>
                  <a:srgbClr val="F77F00"/>
                </a:solidFill>
              </a:defRPr>
            </a:lvl1pPr>
            <a:lvl2pPr lvl="1" algn="r">
              <a:lnSpc>
                <a:spcPct val="100000"/>
              </a:lnSpc>
              <a:spcBef>
                <a:spcPts val="0"/>
              </a:spcBef>
              <a:spcAft>
                <a:spcPts val="0"/>
              </a:spcAft>
              <a:buClr>
                <a:schemeClr val="dk1"/>
              </a:buClr>
              <a:buSzPts val="4800"/>
              <a:buNone/>
              <a:defRPr b="1" sz="4800">
                <a:solidFill>
                  <a:srgbClr val="F77F00"/>
                </a:solidFill>
              </a:defRPr>
            </a:lvl2pPr>
            <a:lvl3pPr lvl="2" algn="r">
              <a:lnSpc>
                <a:spcPct val="100000"/>
              </a:lnSpc>
              <a:spcBef>
                <a:spcPts val="0"/>
              </a:spcBef>
              <a:spcAft>
                <a:spcPts val="0"/>
              </a:spcAft>
              <a:buClr>
                <a:schemeClr val="dk1"/>
              </a:buClr>
              <a:buSzPts val="4800"/>
              <a:buNone/>
              <a:defRPr b="1" sz="4800">
                <a:solidFill>
                  <a:srgbClr val="F77F00"/>
                </a:solidFill>
              </a:defRPr>
            </a:lvl3pPr>
            <a:lvl4pPr lvl="3" algn="r">
              <a:lnSpc>
                <a:spcPct val="100000"/>
              </a:lnSpc>
              <a:spcBef>
                <a:spcPts val="0"/>
              </a:spcBef>
              <a:spcAft>
                <a:spcPts val="0"/>
              </a:spcAft>
              <a:buClr>
                <a:schemeClr val="dk1"/>
              </a:buClr>
              <a:buSzPts val="4800"/>
              <a:buNone/>
              <a:defRPr b="1" sz="4800">
                <a:solidFill>
                  <a:srgbClr val="F77F00"/>
                </a:solidFill>
              </a:defRPr>
            </a:lvl4pPr>
            <a:lvl5pPr lvl="4" algn="r">
              <a:lnSpc>
                <a:spcPct val="100000"/>
              </a:lnSpc>
              <a:spcBef>
                <a:spcPts val="0"/>
              </a:spcBef>
              <a:spcAft>
                <a:spcPts val="0"/>
              </a:spcAft>
              <a:buClr>
                <a:schemeClr val="dk1"/>
              </a:buClr>
              <a:buSzPts val="4800"/>
              <a:buNone/>
              <a:defRPr b="1" sz="4800">
                <a:solidFill>
                  <a:srgbClr val="F77F00"/>
                </a:solidFill>
              </a:defRPr>
            </a:lvl5pPr>
            <a:lvl6pPr lvl="5" algn="r">
              <a:lnSpc>
                <a:spcPct val="100000"/>
              </a:lnSpc>
              <a:spcBef>
                <a:spcPts val="0"/>
              </a:spcBef>
              <a:spcAft>
                <a:spcPts val="0"/>
              </a:spcAft>
              <a:buClr>
                <a:schemeClr val="dk1"/>
              </a:buClr>
              <a:buSzPts val="4800"/>
              <a:buNone/>
              <a:defRPr b="1" sz="4800">
                <a:solidFill>
                  <a:srgbClr val="F77F00"/>
                </a:solidFill>
              </a:defRPr>
            </a:lvl6pPr>
            <a:lvl7pPr lvl="6" algn="r">
              <a:lnSpc>
                <a:spcPct val="100000"/>
              </a:lnSpc>
              <a:spcBef>
                <a:spcPts val="0"/>
              </a:spcBef>
              <a:spcAft>
                <a:spcPts val="0"/>
              </a:spcAft>
              <a:buClr>
                <a:schemeClr val="dk1"/>
              </a:buClr>
              <a:buSzPts val="4800"/>
              <a:buNone/>
              <a:defRPr b="1" sz="4800">
                <a:solidFill>
                  <a:srgbClr val="F77F00"/>
                </a:solidFill>
              </a:defRPr>
            </a:lvl7pPr>
            <a:lvl8pPr lvl="7" algn="r">
              <a:lnSpc>
                <a:spcPct val="100000"/>
              </a:lnSpc>
              <a:spcBef>
                <a:spcPts val="0"/>
              </a:spcBef>
              <a:spcAft>
                <a:spcPts val="0"/>
              </a:spcAft>
              <a:buClr>
                <a:schemeClr val="dk1"/>
              </a:buClr>
              <a:buSzPts val="4800"/>
              <a:buNone/>
              <a:defRPr b="1" sz="4800">
                <a:solidFill>
                  <a:srgbClr val="F77F00"/>
                </a:solidFill>
              </a:defRPr>
            </a:lvl8pPr>
            <a:lvl9pPr lvl="8" algn="r">
              <a:lnSpc>
                <a:spcPct val="100000"/>
              </a:lnSpc>
              <a:spcBef>
                <a:spcPts val="0"/>
              </a:spcBef>
              <a:spcAft>
                <a:spcPts val="0"/>
              </a:spcAft>
              <a:buClr>
                <a:schemeClr val="dk1"/>
              </a:buClr>
              <a:buSzPts val="4800"/>
              <a:buNone/>
              <a:defRPr b="1" sz="4800">
                <a:solidFill>
                  <a:srgbClr val="F77F00"/>
                </a:solidFill>
              </a:defRPr>
            </a:lvl9pPr>
          </a:lstStyle>
          <a:p/>
        </p:txBody>
      </p:sp>
      <p:sp>
        <p:nvSpPr>
          <p:cNvPr id="64" name="Google Shape;64;p14"/>
          <p:cNvSpPr txBox="1"/>
          <p:nvPr>
            <p:ph idx="1" type="body"/>
          </p:nvPr>
        </p:nvSpPr>
        <p:spPr>
          <a:xfrm>
            <a:off x="2601000" y="518875"/>
            <a:ext cx="5913300" cy="40641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5" name="Google Shape;6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5">
    <p:bg>
      <p:bgPr>
        <a:solidFill>
          <a:srgbClr val="FFFFFF"/>
        </a:solidFill>
      </p:bgPr>
    </p:bg>
    <p:spTree>
      <p:nvGrpSpPr>
        <p:cNvPr id="66"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3822525" y="876138"/>
            <a:ext cx="4810200" cy="3476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3920175" y="988038"/>
            <a:ext cx="4614900" cy="3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10800000">
            <a:off x="3438975" y="876076"/>
            <a:ext cx="481200" cy="4812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511275" y="714476"/>
            <a:ext cx="2533800" cy="2228700"/>
          </a:xfrm>
          <a:prstGeom prst="rect">
            <a:avLst/>
          </a:prstGeom>
          <a:noFill/>
        </p:spPr>
        <p:txBody>
          <a:bodyPr anchorCtr="0" anchor="t" bIns="91425" lIns="91425" spcFirstLastPara="1" rIns="91425" wrap="square" tIns="91425"/>
          <a:lstStyle>
            <a:lvl1pPr lvl="0" algn="r">
              <a:lnSpc>
                <a:spcPct val="100000"/>
              </a:lnSpc>
              <a:spcBef>
                <a:spcPts val="0"/>
              </a:spcBef>
              <a:spcAft>
                <a:spcPts val="0"/>
              </a:spcAft>
              <a:buClr>
                <a:schemeClr val="dk1"/>
              </a:buClr>
              <a:buSzPts val="2600"/>
              <a:buNone/>
              <a:defRPr b="1" sz="2600">
                <a:solidFill>
                  <a:schemeClr val="dk1"/>
                </a:solidFill>
              </a:defRPr>
            </a:lvl1pPr>
            <a:lvl2pPr lvl="1" algn="r">
              <a:lnSpc>
                <a:spcPct val="100000"/>
              </a:lnSpc>
              <a:spcBef>
                <a:spcPts val="0"/>
              </a:spcBef>
              <a:spcAft>
                <a:spcPts val="0"/>
              </a:spcAft>
              <a:buClr>
                <a:schemeClr val="dk1"/>
              </a:buClr>
              <a:buSzPts val="2600"/>
              <a:buNone/>
              <a:defRPr b="1" sz="2600">
                <a:solidFill>
                  <a:schemeClr val="dk1"/>
                </a:solidFill>
              </a:defRPr>
            </a:lvl2pPr>
            <a:lvl3pPr lvl="2" algn="r">
              <a:lnSpc>
                <a:spcPct val="100000"/>
              </a:lnSpc>
              <a:spcBef>
                <a:spcPts val="0"/>
              </a:spcBef>
              <a:spcAft>
                <a:spcPts val="0"/>
              </a:spcAft>
              <a:buClr>
                <a:schemeClr val="dk1"/>
              </a:buClr>
              <a:buSzPts val="2600"/>
              <a:buNone/>
              <a:defRPr b="1" sz="2600">
                <a:solidFill>
                  <a:schemeClr val="dk1"/>
                </a:solidFill>
              </a:defRPr>
            </a:lvl3pPr>
            <a:lvl4pPr lvl="3" algn="r">
              <a:lnSpc>
                <a:spcPct val="100000"/>
              </a:lnSpc>
              <a:spcBef>
                <a:spcPts val="0"/>
              </a:spcBef>
              <a:spcAft>
                <a:spcPts val="0"/>
              </a:spcAft>
              <a:buClr>
                <a:schemeClr val="dk1"/>
              </a:buClr>
              <a:buSzPts val="2600"/>
              <a:buNone/>
              <a:defRPr b="1" sz="2600">
                <a:solidFill>
                  <a:schemeClr val="dk1"/>
                </a:solidFill>
              </a:defRPr>
            </a:lvl4pPr>
            <a:lvl5pPr lvl="4" algn="r">
              <a:lnSpc>
                <a:spcPct val="100000"/>
              </a:lnSpc>
              <a:spcBef>
                <a:spcPts val="0"/>
              </a:spcBef>
              <a:spcAft>
                <a:spcPts val="0"/>
              </a:spcAft>
              <a:buClr>
                <a:schemeClr val="dk1"/>
              </a:buClr>
              <a:buSzPts val="2600"/>
              <a:buNone/>
              <a:defRPr b="1" sz="2600">
                <a:solidFill>
                  <a:schemeClr val="dk1"/>
                </a:solidFill>
              </a:defRPr>
            </a:lvl5pPr>
            <a:lvl6pPr lvl="5" algn="r">
              <a:lnSpc>
                <a:spcPct val="100000"/>
              </a:lnSpc>
              <a:spcBef>
                <a:spcPts val="0"/>
              </a:spcBef>
              <a:spcAft>
                <a:spcPts val="0"/>
              </a:spcAft>
              <a:buClr>
                <a:schemeClr val="dk1"/>
              </a:buClr>
              <a:buSzPts val="2600"/>
              <a:buNone/>
              <a:defRPr b="1" sz="2600">
                <a:solidFill>
                  <a:schemeClr val="dk1"/>
                </a:solidFill>
              </a:defRPr>
            </a:lvl6pPr>
            <a:lvl7pPr lvl="6" algn="r">
              <a:lnSpc>
                <a:spcPct val="100000"/>
              </a:lnSpc>
              <a:spcBef>
                <a:spcPts val="0"/>
              </a:spcBef>
              <a:spcAft>
                <a:spcPts val="0"/>
              </a:spcAft>
              <a:buClr>
                <a:schemeClr val="dk1"/>
              </a:buClr>
              <a:buSzPts val="2600"/>
              <a:buNone/>
              <a:defRPr b="1" sz="2600">
                <a:solidFill>
                  <a:schemeClr val="dk1"/>
                </a:solidFill>
              </a:defRPr>
            </a:lvl7pPr>
            <a:lvl8pPr lvl="7" algn="r">
              <a:lnSpc>
                <a:spcPct val="100000"/>
              </a:lnSpc>
              <a:spcBef>
                <a:spcPts val="0"/>
              </a:spcBef>
              <a:spcAft>
                <a:spcPts val="0"/>
              </a:spcAft>
              <a:buClr>
                <a:schemeClr val="dk1"/>
              </a:buClr>
              <a:buSzPts val="2600"/>
              <a:buNone/>
              <a:defRPr b="1" sz="2600">
                <a:solidFill>
                  <a:schemeClr val="dk1"/>
                </a:solidFill>
              </a:defRPr>
            </a:lvl8pPr>
            <a:lvl9pPr lvl="8" algn="r">
              <a:lnSpc>
                <a:spcPct val="100000"/>
              </a:lnSpc>
              <a:spcBef>
                <a:spcPts val="0"/>
              </a:spcBef>
              <a:spcAft>
                <a:spcPts val="0"/>
              </a:spcAft>
              <a:buClr>
                <a:schemeClr val="dk1"/>
              </a:buClr>
              <a:buSzPts val="2600"/>
              <a:buNone/>
              <a:defRPr b="1" sz="2600">
                <a:solidFill>
                  <a:schemeClr val="dk1"/>
                </a:solidFill>
              </a:defRPr>
            </a:lvl9pPr>
          </a:lstStyle>
          <a:p/>
        </p:txBody>
      </p:sp>
      <p:sp>
        <p:nvSpPr>
          <p:cNvPr id="72" name="Google Shape;7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6">
    <p:bg>
      <p:bgPr>
        <a:solidFill>
          <a:srgbClr val="FFFFFF"/>
        </a:solidFill>
      </p:bgPr>
    </p:bg>
    <p:spTree>
      <p:nvGrpSpPr>
        <p:cNvPr id="73" name="Shape 73"/>
        <p:cNvGrpSpPr/>
        <p:nvPr/>
      </p:nvGrpSpPr>
      <p:grpSpPr>
        <a:xfrm>
          <a:off x="0" y="0"/>
          <a:ext cx="0" cy="0"/>
          <a:chOff x="0" y="0"/>
          <a:chExt cx="0" cy="0"/>
        </a:xfrm>
      </p:grpSpPr>
      <p:sp>
        <p:nvSpPr>
          <p:cNvPr id="74" name="Google Shape;74;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388425" y="636500"/>
            <a:ext cx="2789700" cy="57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08775" y="770525"/>
            <a:ext cx="2866800" cy="37536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79" name="Google Shape;79;p16"/>
          <p:cNvSpPr txBox="1"/>
          <p:nvPr>
            <p:ph idx="1" type="body"/>
          </p:nvPr>
        </p:nvSpPr>
        <p:spPr>
          <a:xfrm>
            <a:off x="4022850" y="770525"/>
            <a:ext cx="4919400" cy="38118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80" name="Google Shape;8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7">
    <p:spTree>
      <p:nvGrpSpPr>
        <p:cNvPr id="81" name="Shape 81"/>
        <p:cNvGrpSpPr/>
        <p:nvPr/>
      </p:nvGrpSpPr>
      <p:grpSpPr>
        <a:xfrm>
          <a:off x="0" y="0"/>
          <a:ext cx="0" cy="0"/>
          <a:chOff x="0" y="0"/>
          <a:chExt cx="0" cy="0"/>
        </a:xfrm>
      </p:grpSpPr>
      <p:sp>
        <p:nvSpPr>
          <p:cNvPr id="82" name="Google Shape;82;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rot="-5400000">
            <a:off x="7289700" y="0"/>
            <a:ext cx="1853400" cy="1853400"/>
          </a:xfrm>
          <a:prstGeom prst="rtTriangle">
            <a:avLst/>
          </a:prstGeom>
          <a:solidFill>
            <a:srgbClr val="C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311700" y="751700"/>
            <a:ext cx="6721500" cy="10074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87" name="Google Shape;87;p17"/>
          <p:cNvSpPr txBox="1"/>
          <p:nvPr>
            <p:ph idx="1" type="body"/>
          </p:nvPr>
        </p:nvSpPr>
        <p:spPr>
          <a:xfrm>
            <a:off x="311700" y="2069750"/>
            <a:ext cx="8520600" cy="24993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8" name="Google Shape;88;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9">
    <p:bg>
      <p:bgPr>
        <a:solidFill>
          <a:srgbClr val="FFFFFF"/>
        </a:solidFill>
      </p:bgPr>
    </p:bg>
    <p:spTree>
      <p:nvGrpSpPr>
        <p:cNvPr id="89" name="Shape 89"/>
        <p:cNvGrpSpPr/>
        <p:nvPr/>
      </p:nvGrpSpPr>
      <p:grpSpPr>
        <a:xfrm>
          <a:off x="0" y="0"/>
          <a:ext cx="0" cy="0"/>
          <a:chOff x="0" y="0"/>
          <a:chExt cx="0" cy="0"/>
        </a:xfrm>
      </p:grpSpPr>
      <p:sp>
        <p:nvSpPr>
          <p:cNvPr id="90" name="Google Shape;90;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a:off x="311700" y="307825"/>
            <a:ext cx="2631900" cy="4316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93" name="Google Shape;93;p18"/>
          <p:cNvSpPr txBox="1"/>
          <p:nvPr>
            <p:ph idx="1" type="body"/>
          </p:nvPr>
        </p:nvSpPr>
        <p:spPr>
          <a:xfrm>
            <a:off x="4011825" y="364950"/>
            <a:ext cx="4850400" cy="42597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4" name="Google Shape;94;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10">
    <p:bg>
      <p:bgPr>
        <a:solidFill>
          <a:srgbClr val="FFFFFF"/>
        </a:solidFill>
      </p:bgPr>
    </p:bg>
    <p:spTree>
      <p:nvGrpSpPr>
        <p:cNvPr id="95" name="Shape 95"/>
        <p:cNvGrpSpPr/>
        <p:nvPr/>
      </p:nvGrpSpPr>
      <p:grpSpPr>
        <a:xfrm>
          <a:off x="0" y="0"/>
          <a:ext cx="0" cy="0"/>
          <a:chOff x="0" y="0"/>
          <a:chExt cx="0" cy="0"/>
        </a:xfrm>
      </p:grpSpPr>
      <p:sp>
        <p:nvSpPr>
          <p:cNvPr id="96" name="Google Shape;96;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3047975" y="2571750"/>
            <a:ext cx="3048000" cy="2571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25" y="0"/>
            <a:ext cx="3048000" cy="5143500"/>
          </a:xfrm>
          <a:prstGeom prst="rect">
            <a:avLst/>
          </a:prstGeom>
          <a:solidFill>
            <a:srgbClr val="E06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6095975" y="0"/>
            <a:ext cx="3048000" cy="2571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ph type="title"/>
          </p:nvPr>
        </p:nvSpPr>
        <p:spPr>
          <a:xfrm>
            <a:off x="326350" y="283350"/>
            <a:ext cx="2395200" cy="45768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None/>
              <a:defRPr b="1" sz="2400">
                <a:solidFill>
                  <a:srgbClr val="FFFFFF"/>
                </a:solidFill>
              </a:defRPr>
            </a:lvl1pPr>
            <a:lvl2pPr lvl="1" algn="ctr">
              <a:lnSpc>
                <a:spcPct val="100000"/>
              </a:lnSpc>
              <a:spcBef>
                <a:spcPts val="0"/>
              </a:spcBef>
              <a:spcAft>
                <a:spcPts val="0"/>
              </a:spcAft>
              <a:buNone/>
              <a:defRPr b="1" sz="2400">
                <a:solidFill>
                  <a:srgbClr val="FFFFFF"/>
                </a:solidFill>
              </a:defRPr>
            </a:lvl2pPr>
            <a:lvl3pPr lvl="2" algn="ctr">
              <a:lnSpc>
                <a:spcPct val="100000"/>
              </a:lnSpc>
              <a:spcBef>
                <a:spcPts val="0"/>
              </a:spcBef>
              <a:spcAft>
                <a:spcPts val="0"/>
              </a:spcAft>
              <a:buNone/>
              <a:defRPr b="1" sz="2400">
                <a:solidFill>
                  <a:srgbClr val="FFFFFF"/>
                </a:solidFill>
              </a:defRPr>
            </a:lvl3pPr>
            <a:lvl4pPr lvl="3" algn="ctr">
              <a:lnSpc>
                <a:spcPct val="100000"/>
              </a:lnSpc>
              <a:spcBef>
                <a:spcPts val="0"/>
              </a:spcBef>
              <a:spcAft>
                <a:spcPts val="0"/>
              </a:spcAft>
              <a:buNone/>
              <a:defRPr b="1" sz="2400">
                <a:solidFill>
                  <a:srgbClr val="FFFFFF"/>
                </a:solidFill>
              </a:defRPr>
            </a:lvl4pPr>
            <a:lvl5pPr lvl="4" algn="ctr">
              <a:lnSpc>
                <a:spcPct val="100000"/>
              </a:lnSpc>
              <a:spcBef>
                <a:spcPts val="0"/>
              </a:spcBef>
              <a:spcAft>
                <a:spcPts val="0"/>
              </a:spcAft>
              <a:buNone/>
              <a:defRPr b="1" sz="2400">
                <a:solidFill>
                  <a:srgbClr val="FFFFFF"/>
                </a:solidFill>
              </a:defRPr>
            </a:lvl5pPr>
            <a:lvl6pPr lvl="5" algn="ctr">
              <a:lnSpc>
                <a:spcPct val="100000"/>
              </a:lnSpc>
              <a:spcBef>
                <a:spcPts val="0"/>
              </a:spcBef>
              <a:spcAft>
                <a:spcPts val="0"/>
              </a:spcAft>
              <a:buNone/>
              <a:defRPr b="1" sz="2400">
                <a:solidFill>
                  <a:srgbClr val="FFFFFF"/>
                </a:solidFill>
              </a:defRPr>
            </a:lvl6pPr>
            <a:lvl7pPr lvl="6" algn="ctr">
              <a:lnSpc>
                <a:spcPct val="100000"/>
              </a:lnSpc>
              <a:spcBef>
                <a:spcPts val="0"/>
              </a:spcBef>
              <a:spcAft>
                <a:spcPts val="0"/>
              </a:spcAft>
              <a:buNone/>
              <a:defRPr b="1" sz="2400">
                <a:solidFill>
                  <a:srgbClr val="FFFFFF"/>
                </a:solidFill>
              </a:defRPr>
            </a:lvl7pPr>
            <a:lvl8pPr lvl="7" algn="ctr">
              <a:lnSpc>
                <a:spcPct val="100000"/>
              </a:lnSpc>
              <a:spcBef>
                <a:spcPts val="0"/>
              </a:spcBef>
              <a:spcAft>
                <a:spcPts val="0"/>
              </a:spcAft>
              <a:buNone/>
              <a:defRPr b="1" sz="2400">
                <a:solidFill>
                  <a:srgbClr val="FFFFFF"/>
                </a:solidFill>
              </a:defRPr>
            </a:lvl8pPr>
            <a:lvl9pPr lvl="8" algn="ctr">
              <a:lnSpc>
                <a:spcPct val="100000"/>
              </a:lnSpc>
              <a:spcBef>
                <a:spcPts val="0"/>
              </a:spcBef>
              <a:spcAft>
                <a:spcPts val="0"/>
              </a:spcAft>
              <a:buNone/>
              <a:defRPr b="1" sz="2400">
                <a:solidFill>
                  <a:srgbClr val="FFFFFF"/>
                </a:solidFill>
              </a:defRPr>
            </a:lvl9pPr>
          </a:lstStyle>
          <a:p/>
        </p:txBody>
      </p:sp>
      <p:sp>
        <p:nvSpPr>
          <p:cNvPr id="101" name="Google Shape;101;p19"/>
          <p:cNvSpPr txBox="1"/>
          <p:nvPr>
            <p:ph idx="1" type="body"/>
          </p:nvPr>
        </p:nvSpPr>
        <p:spPr>
          <a:xfrm>
            <a:off x="3374375" y="283350"/>
            <a:ext cx="2395200" cy="17025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02" name="Google Shape;102;p19"/>
          <p:cNvSpPr txBox="1"/>
          <p:nvPr>
            <p:ph idx="2" type="body"/>
          </p:nvPr>
        </p:nvSpPr>
        <p:spPr>
          <a:xfrm>
            <a:off x="6412675" y="283350"/>
            <a:ext cx="2395200" cy="17025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03" name="Google Shape;103;p19"/>
          <p:cNvSpPr txBox="1"/>
          <p:nvPr>
            <p:ph idx="3" type="body"/>
          </p:nvPr>
        </p:nvSpPr>
        <p:spPr>
          <a:xfrm>
            <a:off x="3374375" y="2855100"/>
            <a:ext cx="2395200" cy="17025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04" name="Google Shape;104;p19"/>
          <p:cNvSpPr txBox="1"/>
          <p:nvPr>
            <p:ph idx="4" type="body"/>
          </p:nvPr>
        </p:nvSpPr>
        <p:spPr>
          <a:xfrm>
            <a:off x="6408400" y="2855100"/>
            <a:ext cx="2395200" cy="17025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05" name="Google Shape;105;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thehill.com/policy/technology/371573-lawmakers-worry-digital-currency-helping-human-traffickers-avoid-detection" TargetMode="External"/><Relationship Id="rId4" Type="http://schemas.openxmlformats.org/officeDocument/2006/relationships/hyperlink" Target="http://thehill.com/policy/technology/371573-lawmakers-worry-digital-currency-helping-human-traffickers-avoid-detection" TargetMode="External"/><Relationship Id="rId9" Type="http://schemas.openxmlformats.org/officeDocument/2006/relationships/hyperlink" Target="http://www.ilo.org/global/topics/forced-labour/lang--en/index.htm" TargetMode="External"/><Relationship Id="rId5" Type="http://schemas.openxmlformats.org/officeDocument/2006/relationships/hyperlink" Target="http://thehill.com/policy/technology/371573-lawmakers-worry-digital-currency-helping-human-traffickers-avoid-detection" TargetMode="External"/><Relationship Id="rId6" Type="http://schemas.openxmlformats.org/officeDocument/2006/relationships/hyperlink" Target="http://www.ilo.org/global/topics/forced-labour/lang--en/index.htm" TargetMode="External"/><Relationship Id="rId7" Type="http://schemas.openxmlformats.org/officeDocument/2006/relationships/hyperlink" Target="http://www.ilo.org/global/topics/forced-labour/lang--en/index.htm" TargetMode="External"/><Relationship Id="rId8" Type="http://schemas.openxmlformats.org/officeDocument/2006/relationships/hyperlink" Target="http://www.ilo.org/global/topics/forced-labour/lang--en/index.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hyperlink" Target="https://www.wearethorn.org/join-us/" TargetMode="External"/><Relationship Id="rId4" Type="http://schemas.openxmlformats.org/officeDocument/2006/relationships/hyperlink" Target="https://www.wearethorn.org/join-us/" TargetMode="External"/><Relationship Id="rId5" Type="http://schemas.openxmlformats.org/officeDocument/2006/relationships/hyperlink" Target="https://www.wearethorn.org/join-us/" TargetMode="External"/><Relationship Id="rId6" Type="http://schemas.openxmlformats.org/officeDocument/2006/relationships/image" Target="../media/image21.png"/><Relationship Id="rId7" Type="http://schemas.openxmlformats.org/officeDocument/2006/relationships/image" Target="../media/image25.png"/><Relationship Id="rId8"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www.kdd.org/kdd2017/papers/view/backpage-and-bitcoin-uncovering-human-traffickers" TargetMode="External"/><Relationship Id="rId4" Type="http://schemas.openxmlformats.org/officeDocument/2006/relationships/hyperlink" Target="http://www.kdd.org/kdd2017/papers/view/backpage-and-bitcoin-uncovering-human-traffickers" TargetMode="External"/><Relationship Id="rId5" Type="http://schemas.openxmlformats.org/officeDocument/2006/relationships/hyperlink" Target="http://www.kdd.org/kdd2017/papers/view/backpage-and-bitcoin-uncovering-human-traffickers" TargetMode="External"/><Relationship Id="rId6" Type="http://schemas.openxmlformats.org/officeDocument/2006/relationships/hyperlink" Target="https://traffickcam.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hyperlink" Target="http://www.missingkids.com/keyfacts" TargetMode="Externa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31.png"/><Relationship Id="rId12" Type="http://schemas.openxmlformats.org/officeDocument/2006/relationships/image" Target="../media/image35.png"/><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8.png"/><Relationship Id="rId5" Type="http://schemas.openxmlformats.org/officeDocument/2006/relationships/image" Target="../media/image39.png"/><Relationship Id="rId6" Type="http://schemas.openxmlformats.org/officeDocument/2006/relationships/image" Target="../media/image34.png"/><Relationship Id="rId7" Type="http://schemas.openxmlformats.org/officeDocument/2006/relationships/image" Target="../media/image30.png"/><Relationship Id="rId8"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1" Type="http://schemas.openxmlformats.org/officeDocument/2006/relationships/hyperlink" Target="https://en.wikipedia.org/wiki/I2P" TargetMode="External"/><Relationship Id="rId10" Type="http://schemas.openxmlformats.org/officeDocument/2006/relationships/hyperlink" Target="https://en.wikipedia.org/wiki/Freenet" TargetMode="External"/><Relationship Id="rId13" Type="http://schemas.openxmlformats.org/officeDocument/2006/relationships/hyperlink" Target="https://en.wikipedia.org/wiki/Riffle_(anonymity_network)" TargetMode="External"/><Relationship Id="rId12" Type="http://schemas.openxmlformats.org/officeDocument/2006/relationships/hyperlink" Target="https://en.wikipedia.org/wiki/I2P" TargetMode="External"/><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en.wikipedia.org/wiki/Friend-to-friend" TargetMode="External"/><Relationship Id="rId4" Type="http://schemas.openxmlformats.org/officeDocument/2006/relationships/hyperlink" Target="https://en.wikipedia.org/wiki/Friend-to-friend" TargetMode="External"/><Relationship Id="rId9" Type="http://schemas.openxmlformats.org/officeDocument/2006/relationships/hyperlink" Target="https://en.wikipedia.org/wiki/Freenet" TargetMode="External"/><Relationship Id="rId14" Type="http://schemas.openxmlformats.org/officeDocument/2006/relationships/hyperlink" Target="https://en.wikipedia.org/wiki/Riffle_(anonymity_network)" TargetMode="External"/><Relationship Id="rId5" Type="http://schemas.openxmlformats.org/officeDocument/2006/relationships/hyperlink" Target="https://en.wikipedia.org/wiki/Peer-to-peer" TargetMode="External"/><Relationship Id="rId6" Type="http://schemas.openxmlformats.org/officeDocument/2006/relationships/hyperlink" Target="https://en.wikipedia.org/wiki/Peer-to-peer" TargetMode="External"/><Relationship Id="rId7" Type="http://schemas.openxmlformats.org/officeDocument/2006/relationships/hyperlink" Target="https://en.wikipedia.org/wiki/Tor_(anonymity_network)" TargetMode="External"/><Relationship Id="rId8" Type="http://schemas.openxmlformats.org/officeDocument/2006/relationships/hyperlink" Target="https://en.wikipedia.org/wiki/Tor_(anonymity_networ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505475" y="1375100"/>
            <a:ext cx="8043000" cy="10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Using Deep Learning to Uncover Dark web Malicious Actors and Their Close Circle</a:t>
            </a:r>
            <a:endParaRPr b="1"/>
          </a:p>
          <a:p>
            <a:pPr indent="0" lvl="0" marL="0" rtl="0" algn="l">
              <a:spcBef>
                <a:spcPts val="0"/>
              </a:spcBef>
              <a:spcAft>
                <a:spcPts val="0"/>
              </a:spcAft>
              <a:buNone/>
            </a:pPr>
            <a:r>
              <a:rPr lang="en"/>
              <a:t>By Joseph Zadeh &amp; Rod Soto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Cryptocurrency the big enabler</a:t>
            </a:r>
            <a:endParaRPr/>
          </a:p>
          <a:p>
            <a:pPr indent="0" lvl="0" marL="0" rtl="0" algn="l">
              <a:spcBef>
                <a:spcPts val="0"/>
              </a:spcBef>
              <a:spcAft>
                <a:spcPts val="0"/>
              </a:spcAft>
              <a:buNone/>
            </a:pPr>
            <a:r>
              <a:t/>
            </a:r>
            <a:endParaRPr/>
          </a:p>
        </p:txBody>
      </p:sp>
      <p:pic>
        <p:nvPicPr>
          <p:cNvPr id="167" name="Google Shape;167;p29"/>
          <p:cNvPicPr preferRelativeResize="0"/>
          <p:nvPr/>
        </p:nvPicPr>
        <p:blipFill>
          <a:blip r:embed="rId3">
            <a:alphaModFix/>
          </a:blip>
          <a:stretch>
            <a:fillRect/>
          </a:stretch>
        </p:blipFill>
        <p:spPr>
          <a:xfrm>
            <a:off x="152400" y="1862675"/>
            <a:ext cx="8422099" cy="321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Human Trafficking Facts</a:t>
            </a:r>
            <a:endParaRPr/>
          </a:p>
        </p:txBody>
      </p:sp>
      <p:sp>
        <p:nvSpPr>
          <p:cNvPr id="173" name="Google Shape;173;p30"/>
          <p:cNvSpPr txBox="1"/>
          <p:nvPr>
            <p:ph type="title"/>
          </p:nvPr>
        </p:nvSpPr>
        <p:spPr>
          <a:xfrm>
            <a:off x="494900" y="2093575"/>
            <a:ext cx="7864200" cy="2601600"/>
          </a:xfrm>
          <a:prstGeom prst="rect">
            <a:avLst/>
          </a:prstGeom>
        </p:spPr>
        <p:txBody>
          <a:bodyPr anchorCtr="0" anchor="b"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0" lang="en" sz="1100">
                <a:solidFill>
                  <a:schemeClr val="dk1"/>
                </a:solidFill>
              </a:rPr>
              <a:t>Estimated of 150 BILLION market per year</a:t>
            </a:r>
            <a:r>
              <a:rPr b="0" lang="en" sz="1100">
                <a:solidFill>
                  <a:schemeClr val="dk1"/>
                </a:solidFill>
                <a:uFill>
                  <a:noFill/>
                </a:uFill>
                <a:hlinkClick r:id="rId3"/>
              </a:rPr>
              <a:t> </a:t>
            </a:r>
            <a:r>
              <a:rPr b="0" lang="en" sz="1100" u="sng">
                <a:solidFill>
                  <a:schemeClr val="hlink"/>
                </a:solidFill>
                <a:hlinkClick r:id="rId4"/>
              </a:rPr>
              <a:t>*</a:t>
            </a:r>
            <a:endParaRPr b="0" sz="1100" u="sng">
              <a:solidFill>
                <a:schemeClr val="hlink"/>
              </a:solidFill>
              <a:hlinkClick r:id="rId5"/>
            </a:endParaRPr>
          </a:p>
          <a:p>
            <a:pPr indent="-298450" lvl="0" marL="457200" rtl="0" algn="l">
              <a:lnSpc>
                <a:spcPct val="115000"/>
              </a:lnSpc>
              <a:spcBef>
                <a:spcPts val="0"/>
              </a:spcBef>
              <a:spcAft>
                <a:spcPts val="0"/>
              </a:spcAft>
              <a:buClr>
                <a:schemeClr val="dk1"/>
              </a:buClr>
              <a:buSzPts val="1100"/>
              <a:buChar char="●"/>
            </a:pPr>
            <a:r>
              <a:rPr b="0" lang="en" sz="1100">
                <a:solidFill>
                  <a:schemeClr val="dk1"/>
                </a:solidFill>
              </a:rPr>
              <a:t>At any given time in 2016, an estimated 40.3 million people are in modern slavery, including 24.9 million in forced labor and 15.4 million in forced marriage</a:t>
            </a:r>
            <a:r>
              <a:rPr b="0" lang="en" sz="1100" u="sng">
                <a:solidFill>
                  <a:schemeClr val="hlink"/>
                </a:solidFill>
                <a:hlinkClick r:id="rId6"/>
              </a:rPr>
              <a:t>.*</a:t>
            </a:r>
            <a:endParaRPr b="0" sz="1100" u="sng">
              <a:solidFill>
                <a:schemeClr val="hlink"/>
              </a:solidFill>
              <a:hlinkClick r:id="rId7"/>
            </a:endParaRPr>
          </a:p>
          <a:p>
            <a:pPr indent="-298450" lvl="0" marL="457200" rtl="0" algn="l">
              <a:lnSpc>
                <a:spcPct val="115000"/>
              </a:lnSpc>
              <a:spcBef>
                <a:spcPts val="0"/>
              </a:spcBef>
              <a:spcAft>
                <a:spcPts val="0"/>
              </a:spcAft>
              <a:buClr>
                <a:schemeClr val="dk1"/>
              </a:buClr>
              <a:buSzPts val="1100"/>
              <a:buChar char="●"/>
            </a:pPr>
            <a:r>
              <a:rPr b="0" lang="en" sz="1100">
                <a:solidFill>
                  <a:schemeClr val="dk1"/>
                </a:solidFill>
              </a:rPr>
              <a:t>Commercial sexual exploitation accounting for $99 billion of that total.</a:t>
            </a:r>
            <a:r>
              <a:rPr b="0" lang="en" sz="1100" u="sng">
                <a:solidFill>
                  <a:schemeClr val="hlink"/>
                </a:solidFill>
                <a:hlinkClick r:id="rId8"/>
              </a:rPr>
              <a:t>*</a:t>
            </a:r>
            <a:endParaRPr b="0" sz="1100" u="sng">
              <a:solidFill>
                <a:schemeClr val="hlink"/>
              </a:solidFill>
              <a:hlinkClick r:id="rId9"/>
            </a:endParaRPr>
          </a:p>
          <a:p>
            <a:pPr indent="-298450" lvl="0" marL="457200" rtl="0" algn="l">
              <a:lnSpc>
                <a:spcPct val="115000"/>
              </a:lnSpc>
              <a:spcBef>
                <a:spcPts val="0"/>
              </a:spcBef>
              <a:spcAft>
                <a:spcPts val="0"/>
              </a:spcAft>
              <a:buClr>
                <a:schemeClr val="dk1"/>
              </a:buClr>
              <a:buSzPts val="1100"/>
              <a:buChar char="●"/>
            </a:pPr>
            <a:r>
              <a:rPr b="0" lang="en" sz="1100">
                <a:solidFill>
                  <a:schemeClr val="dk1"/>
                </a:solidFill>
              </a:rPr>
              <a:t>Traffickers are driven by the level of anonymity provided by dark web/darknets and cryptocurrency. </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n" sz="1100">
                <a:solidFill>
                  <a:schemeClr val="dk1"/>
                </a:solidFill>
              </a:rPr>
              <a:t>What you see in Clearnet (Internet as we all know it) is tip of the iceberg, transactions and logistics mainly performed using dark web/crypto</a:t>
            </a:r>
            <a:endParaRPr b="0" sz="1100">
              <a:solidFill>
                <a:schemeClr val="dk1"/>
              </a:solidFill>
            </a:endParaRPr>
          </a:p>
          <a:p>
            <a:pPr indent="0" lvl="0" marL="0" rtl="0" algn="l">
              <a:spcBef>
                <a:spcPts val="1200"/>
              </a:spcBef>
              <a:spcAft>
                <a:spcPts val="0"/>
              </a:spcAft>
              <a:buNone/>
            </a:pPr>
            <a:r>
              <a:rPr lang="en"/>
              <a:t>Human Trafficking Facts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3">
            <a:alphaModFix amt="60000"/>
          </a:blip>
          <a:srcRect b="0" l="34532" r="34535" t="0"/>
          <a:stretch/>
        </p:blipFill>
        <p:spPr>
          <a:xfrm>
            <a:off x="0" y="0"/>
            <a:ext cx="3512599" cy="5143497"/>
          </a:xfrm>
          <a:prstGeom prst="rect">
            <a:avLst/>
          </a:prstGeom>
          <a:noFill/>
          <a:ln>
            <a:noFill/>
          </a:ln>
        </p:spPr>
      </p:pic>
      <p:sp>
        <p:nvSpPr>
          <p:cNvPr id="179" name="Google Shape;179;p31"/>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Tracking cybercrime groups</a:t>
            </a:r>
            <a:endParaRPr/>
          </a:p>
        </p:txBody>
      </p:sp>
      <p:sp>
        <p:nvSpPr>
          <p:cNvPr id="180" name="Google Shape;180;p31"/>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dark web provides an effective mean of coverage, the use of new techniques applied to research can provide advantages:</a:t>
            </a:r>
            <a:endParaRPr/>
          </a:p>
          <a:p>
            <a:pPr indent="-342900" lvl="0" marL="457200" rtl="0" algn="l">
              <a:spcBef>
                <a:spcPts val="1600"/>
              </a:spcBef>
              <a:spcAft>
                <a:spcPts val="0"/>
              </a:spcAft>
              <a:buSzPts val="1800"/>
              <a:buChar char="●"/>
            </a:pPr>
            <a:r>
              <a:rPr lang="en"/>
              <a:t>Automated scraping, monitoring, indexing, &amp; labeling of targeted data (Details next)</a:t>
            </a:r>
            <a:endParaRPr/>
          </a:p>
          <a:p>
            <a:pPr indent="-342900" lvl="0" marL="457200" rtl="0" algn="l">
              <a:spcBef>
                <a:spcPts val="0"/>
              </a:spcBef>
              <a:spcAft>
                <a:spcPts val="0"/>
              </a:spcAft>
              <a:buSzPts val="1800"/>
              <a:buChar char="●"/>
            </a:pPr>
            <a:r>
              <a:rPr lang="en"/>
              <a:t>Cryptocurrency tracking (I.E chain analysis, anchain.ai)</a:t>
            </a:r>
            <a:endParaRPr/>
          </a:p>
          <a:p>
            <a:pPr indent="-342900" lvl="0" marL="457200" rtl="0" algn="l">
              <a:spcBef>
                <a:spcPts val="0"/>
              </a:spcBef>
              <a:spcAft>
                <a:spcPts val="0"/>
              </a:spcAft>
              <a:buSzPts val="1800"/>
              <a:buChar char="●"/>
            </a:pPr>
            <a:r>
              <a:rPr lang="en"/>
              <a:t>Use of machine learning and data driven methods to uncover patterns, establish entities and identify specific types of anonymized behavior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Data Driven Security Analytics on the Dark web: Hackers Helping save lives</a:t>
            </a:r>
            <a:endParaRPr sz="1100">
              <a:solidFill>
                <a:schemeClr val="dk1"/>
              </a:solidFill>
            </a:endParaRPr>
          </a:p>
          <a:p>
            <a:pPr indent="0" lvl="0" marL="0" rtl="0" algn="l">
              <a:spcBef>
                <a:spcPts val="0"/>
              </a:spcBef>
              <a:spcAft>
                <a:spcPts val="0"/>
              </a:spcAft>
              <a:buNone/>
            </a:pPr>
            <a:r>
              <a:t/>
            </a:r>
            <a:endParaRPr/>
          </a:p>
        </p:txBody>
      </p:sp>
      <p:pic>
        <p:nvPicPr>
          <p:cNvPr id="186" name="Google Shape;186;p32"/>
          <p:cNvPicPr preferRelativeResize="0"/>
          <p:nvPr/>
        </p:nvPicPr>
        <p:blipFill>
          <a:blip r:embed="rId3">
            <a:alphaModFix/>
          </a:blip>
          <a:stretch>
            <a:fillRect/>
          </a:stretch>
        </p:blipFill>
        <p:spPr>
          <a:xfrm>
            <a:off x="152400" y="1911500"/>
            <a:ext cx="3943350" cy="1381125"/>
          </a:xfrm>
          <a:prstGeom prst="rect">
            <a:avLst/>
          </a:prstGeom>
          <a:noFill/>
          <a:ln>
            <a:noFill/>
          </a:ln>
        </p:spPr>
      </p:pic>
      <p:pic>
        <p:nvPicPr>
          <p:cNvPr id="187" name="Google Shape;187;p32"/>
          <p:cNvPicPr preferRelativeResize="0"/>
          <p:nvPr/>
        </p:nvPicPr>
        <p:blipFill>
          <a:blip r:embed="rId4">
            <a:alphaModFix/>
          </a:blip>
          <a:stretch>
            <a:fillRect/>
          </a:stretch>
        </p:blipFill>
        <p:spPr>
          <a:xfrm>
            <a:off x="152400" y="3292625"/>
            <a:ext cx="4410075" cy="1323975"/>
          </a:xfrm>
          <a:prstGeom prst="rect">
            <a:avLst/>
          </a:prstGeom>
          <a:noFill/>
          <a:ln>
            <a:noFill/>
          </a:ln>
        </p:spPr>
      </p:pic>
      <p:pic>
        <p:nvPicPr>
          <p:cNvPr id="188" name="Google Shape;188;p32"/>
          <p:cNvPicPr preferRelativeResize="0"/>
          <p:nvPr/>
        </p:nvPicPr>
        <p:blipFill>
          <a:blip r:embed="rId5">
            <a:alphaModFix/>
          </a:blip>
          <a:stretch>
            <a:fillRect/>
          </a:stretch>
        </p:blipFill>
        <p:spPr>
          <a:xfrm>
            <a:off x="4248150" y="1911500"/>
            <a:ext cx="3886200" cy="876300"/>
          </a:xfrm>
          <a:prstGeom prst="rect">
            <a:avLst/>
          </a:prstGeom>
          <a:noFill/>
          <a:ln>
            <a:noFill/>
          </a:ln>
        </p:spPr>
      </p:pic>
      <p:pic>
        <p:nvPicPr>
          <p:cNvPr id="189" name="Google Shape;189;p32"/>
          <p:cNvPicPr preferRelativeResize="0"/>
          <p:nvPr/>
        </p:nvPicPr>
        <p:blipFill>
          <a:blip r:embed="rId6">
            <a:alphaModFix/>
          </a:blip>
          <a:stretch>
            <a:fillRect/>
          </a:stretch>
        </p:blipFill>
        <p:spPr>
          <a:xfrm>
            <a:off x="4714875" y="2940200"/>
            <a:ext cx="4276725" cy="708305"/>
          </a:xfrm>
          <a:prstGeom prst="rect">
            <a:avLst/>
          </a:prstGeom>
          <a:noFill/>
          <a:ln>
            <a:noFill/>
          </a:ln>
        </p:spPr>
      </p:pic>
      <p:pic>
        <p:nvPicPr>
          <p:cNvPr id="190" name="Google Shape;190;p32"/>
          <p:cNvPicPr preferRelativeResize="0"/>
          <p:nvPr/>
        </p:nvPicPr>
        <p:blipFill>
          <a:blip r:embed="rId7">
            <a:alphaModFix/>
          </a:blip>
          <a:stretch>
            <a:fillRect/>
          </a:stretch>
        </p:blipFill>
        <p:spPr>
          <a:xfrm>
            <a:off x="4413025" y="3800900"/>
            <a:ext cx="2945375" cy="63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did we get involved in this type of research?</a:t>
            </a:r>
            <a:endParaRPr/>
          </a:p>
          <a:p>
            <a:pPr indent="0" lvl="0" marL="0" rtl="0" algn="l">
              <a:spcBef>
                <a:spcPts val="0"/>
              </a:spcBef>
              <a:spcAft>
                <a:spcPts val="0"/>
              </a:spcAft>
              <a:buNone/>
            </a:pPr>
            <a:r>
              <a:t/>
            </a:r>
            <a:endParaRPr/>
          </a:p>
        </p:txBody>
      </p:sp>
      <p:sp>
        <p:nvSpPr>
          <p:cNvPr id="196" name="Google Shape;196;p33"/>
          <p:cNvSpPr txBox="1"/>
          <p:nvPr>
            <p:ph idx="1" type="body"/>
          </p:nvPr>
        </p:nvSpPr>
        <p:spPr>
          <a:xfrm>
            <a:off x="311700" y="1869625"/>
            <a:ext cx="8520600" cy="1624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a:t>Private/public sector collaboration at grass roots level</a:t>
            </a:r>
            <a:endParaRPr/>
          </a:p>
          <a:p>
            <a:pPr indent="-298450" lvl="0" marL="457200" rtl="0" algn="l">
              <a:spcBef>
                <a:spcPts val="0"/>
              </a:spcBef>
              <a:spcAft>
                <a:spcPts val="0"/>
              </a:spcAft>
              <a:buClr>
                <a:schemeClr val="dk1"/>
              </a:buClr>
              <a:buSzPts val="1100"/>
              <a:buChar char="●"/>
            </a:pPr>
            <a:r>
              <a:rPr lang="en"/>
              <a:t>Silicon valley partnerships and “data science for good” programs</a:t>
            </a:r>
            <a:endParaRPr/>
          </a:p>
          <a:p>
            <a:pPr indent="-298450" lvl="0" marL="457200" rtl="0" algn="l">
              <a:spcBef>
                <a:spcPts val="0"/>
              </a:spcBef>
              <a:spcAft>
                <a:spcPts val="0"/>
              </a:spcAft>
              <a:buClr>
                <a:schemeClr val="dk1"/>
              </a:buClr>
              <a:buSzPts val="1100"/>
              <a:buChar char="●"/>
            </a:pPr>
            <a:r>
              <a:rPr lang="en"/>
              <a:t>Child safety hackathons at Facebook every year and similar volunteer type engineering/research opportunities</a:t>
            </a:r>
            <a:endParaRPr/>
          </a:p>
          <a:p>
            <a:pPr indent="0" lvl="0" marL="0" rtl="0" algn="l">
              <a:spcBef>
                <a:spcPts val="1200"/>
              </a:spcBef>
              <a:spcAft>
                <a:spcPts val="1600"/>
              </a:spcAft>
              <a:buNone/>
            </a:pPr>
            <a:r>
              <a:t/>
            </a:r>
            <a:endParaRPr/>
          </a:p>
        </p:txBody>
      </p:sp>
      <p:pic>
        <p:nvPicPr>
          <p:cNvPr id="197" name="Google Shape;197;p33"/>
          <p:cNvPicPr preferRelativeResize="0"/>
          <p:nvPr/>
        </p:nvPicPr>
        <p:blipFill>
          <a:blip r:embed="rId3">
            <a:alphaModFix/>
          </a:blip>
          <a:stretch>
            <a:fillRect/>
          </a:stretch>
        </p:blipFill>
        <p:spPr>
          <a:xfrm>
            <a:off x="183200" y="3286125"/>
            <a:ext cx="2762250" cy="971550"/>
          </a:xfrm>
          <a:prstGeom prst="rect">
            <a:avLst/>
          </a:prstGeom>
          <a:noFill/>
          <a:ln>
            <a:noFill/>
          </a:ln>
        </p:spPr>
      </p:pic>
      <p:pic>
        <p:nvPicPr>
          <p:cNvPr id="198" name="Google Shape;198;p33"/>
          <p:cNvPicPr preferRelativeResize="0"/>
          <p:nvPr/>
        </p:nvPicPr>
        <p:blipFill>
          <a:blip r:embed="rId4">
            <a:alphaModFix/>
          </a:blip>
          <a:stretch>
            <a:fillRect/>
          </a:stretch>
        </p:blipFill>
        <p:spPr>
          <a:xfrm>
            <a:off x="3082463" y="3371850"/>
            <a:ext cx="2390775" cy="800100"/>
          </a:xfrm>
          <a:prstGeom prst="rect">
            <a:avLst/>
          </a:prstGeom>
          <a:noFill/>
          <a:ln>
            <a:noFill/>
          </a:ln>
        </p:spPr>
      </p:pic>
      <p:pic>
        <p:nvPicPr>
          <p:cNvPr id="199" name="Google Shape;199;p33"/>
          <p:cNvPicPr preferRelativeResize="0"/>
          <p:nvPr/>
        </p:nvPicPr>
        <p:blipFill>
          <a:blip r:embed="rId5">
            <a:alphaModFix/>
          </a:blip>
          <a:stretch>
            <a:fillRect/>
          </a:stretch>
        </p:blipFill>
        <p:spPr>
          <a:xfrm>
            <a:off x="3249175" y="4171950"/>
            <a:ext cx="2057400" cy="800100"/>
          </a:xfrm>
          <a:prstGeom prst="rect">
            <a:avLst/>
          </a:prstGeom>
          <a:noFill/>
          <a:ln>
            <a:noFill/>
          </a:ln>
        </p:spPr>
      </p:pic>
      <p:pic>
        <p:nvPicPr>
          <p:cNvPr id="200" name="Google Shape;200;p33"/>
          <p:cNvPicPr preferRelativeResize="0"/>
          <p:nvPr/>
        </p:nvPicPr>
        <p:blipFill>
          <a:blip r:embed="rId6">
            <a:alphaModFix/>
          </a:blip>
          <a:stretch>
            <a:fillRect/>
          </a:stretch>
        </p:blipFill>
        <p:spPr>
          <a:xfrm>
            <a:off x="373688" y="4119563"/>
            <a:ext cx="2381250" cy="904875"/>
          </a:xfrm>
          <a:prstGeom prst="rect">
            <a:avLst/>
          </a:prstGeom>
          <a:noFill/>
          <a:ln>
            <a:noFill/>
          </a:ln>
        </p:spPr>
      </p:pic>
      <p:pic>
        <p:nvPicPr>
          <p:cNvPr id="201" name="Google Shape;201;p33"/>
          <p:cNvPicPr preferRelativeResize="0"/>
          <p:nvPr/>
        </p:nvPicPr>
        <p:blipFill>
          <a:blip r:embed="rId7">
            <a:alphaModFix/>
          </a:blip>
          <a:stretch>
            <a:fillRect/>
          </a:stretch>
        </p:blipFill>
        <p:spPr>
          <a:xfrm>
            <a:off x="5610275" y="3398038"/>
            <a:ext cx="1563400" cy="747725"/>
          </a:xfrm>
          <a:prstGeom prst="rect">
            <a:avLst/>
          </a:prstGeom>
          <a:noFill/>
          <a:ln>
            <a:noFill/>
          </a:ln>
        </p:spPr>
      </p:pic>
      <p:pic>
        <p:nvPicPr>
          <p:cNvPr id="202" name="Google Shape;202;p33"/>
          <p:cNvPicPr preferRelativeResize="0"/>
          <p:nvPr/>
        </p:nvPicPr>
        <p:blipFill>
          <a:blip r:embed="rId8">
            <a:alphaModFix/>
          </a:blip>
          <a:stretch>
            <a:fillRect/>
          </a:stretch>
        </p:blipFill>
        <p:spPr>
          <a:xfrm>
            <a:off x="7310700" y="3494425"/>
            <a:ext cx="1343025" cy="1276350"/>
          </a:xfrm>
          <a:prstGeom prst="rect">
            <a:avLst/>
          </a:prstGeom>
          <a:noFill/>
          <a:ln>
            <a:noFill/>
          </a:ln>
        </p:spPr>
      </p:pic>
      <p:pic>
        <p:nvPicPr>
          <p:cNvPr id="203" name="Google Shape;203;p33"/>
          <p:cNvPicPr preferRelativeResize="0"/>
          <p:nvPr/>
        </p:nvPicPr>
        <p:blipFill>
          <a:blip r:embed="rId9">
            <a:alphaModFix/>
          </a:blip>
          <a:stretch>
            <a:fillRect/>
          </a:stretch>
        </p:blipFill>
        <p:spPr>
          <a:xfrm>
            <a:off x="5610275" y="4210725"/>
            <a:ext cx="1528150" cy="68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06235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Need Infosec Professionals Like You: THORN and Global Emancipation examples</a:t>
            </a:r>
            <a:endParaRPr/>
          </a:p>
          <a:p>
            <a:pPr indent="0" lvl="0" marL="0" rtl="0" algn="l">
              <a:spcBef>
                <a:spcPts val="0"/>
              </a:spcBef>
              <a:spcAft>
                <a:spcPts val="0"/>
              </a:spcAft>
              <a:buNone/>
            </a:pPr>
            <a:r>
              <a:t/>
            </a:r>
            <a:endParaRPr/>
          </a:p>
        </p:txBody>
      </p:sp>
      <p:sp>
        <p:nvSpPr>
          <p:cNvPr id="209" name="Google Shape;209;p34"/>
          <p:cNvSpPr txBox="1"/>
          <p:nvPr>
            <p:ph idx="1" type="body"/>
          </p:nvPr>
        </p:nvSpPr>
        <p:spPr>
          <a:xfrm>
            <a:off x="311700" y="1893450"/>
            <a:ext cx="8520600" cy="26757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sz="1100">
                <a:solidFill>
                  <a:schemeClr val="dk1"/>
                </a:solidFill>
              </a:rPr>
              <a:t>https://www.wearethorn.org</a:t>
            </a:r>
            <a:r>
              <a:rPr lang="en" sz="1100" u="sng">
                <a:solidFill>
                  <a:schemeClr val="hlink"/>
                </a:solidFill>
                <a:hlinkClick r:id="rId3"/>
              </a:rPr>
              <a:t>/</a:t>
            </a:r>
            <a:r>
              <a:rPr lang="en" sz="1100">
                <a:solidFill>
                  <a:schemeClr val="dk1"/>
                </a:solidFill>
              </a:rPr>
              <a:t>join-us</a:t>
            </a:r>
            <a:r>
              <a:rPr lang="en" sz="1100" u="sng">
                <a:solidFill>
                  <a:schemeClr val="hlink"/>
                </a:solidFill>
                <a:hlinkClick r:id="rId4"/>
              </a:rPr>
              <a:t>/</a:t>
            </a:r>
            <a:endParaRPr sz="1100" u="sng">
              <a:solidFill>
                <a:schemeClr val="hlink"/>
              </a:solidFill>
              <a:hlinkClick r:id="rId5"/>
            </a:endParaRPr>
          </a:p>
          <a:p>
            <a:pPr indent="-298450" lvl="0" marL="457200" rtl="0" algn="l">
              <a:spcBef>
                <a:spcPts val="0"/>
              </a:spcBef>
              <a:spcAft>
                <a:spcPts val="0"/>
              </a:spcAft>
              <a:buClr>
                <a:schemeClr val="dk1"/>
              </a:buClr>
              <a:buSzPts val="1100"/>
              <a:buChar char="●"/>
            </a:pPr>
            <a:r>
              <a:rPr lang="en" sz="1100">
                <a:solidFill>
                  <a:schemeClr val="dk1"/>
                </a:solidFill>
              </a:rPr>
              <a:t>https://www.globalemancipation.ngo/engage-with-us/</a:t>
            </a:r>
            <a:endParaRPr sz="1100">
              <a:solidFill>
                <a:schemeClr val="dk1"/>
              </a:solidFill>
            </a:endParaRPr>
          </a:p>
          <a:p>
            <a:pPr indent="0" lvl="0" marL="0" rtl="0" algn="l">
              <a:spcBef>
                <a:spcPts val="1200"/>
              </a:spcBef>
              <a:spcAft>
                <a:spcPts val="1600"/>
              </a:spcAft>
              <a:buNone/>
            </a:pPr>
            <a:r>
              <a:t/>
            </a:r>
            <a:endParaRPr/>
          </a:p>
        </p:txBody>
      </p:sp>
      <p:pic>
        <p:nvPicPr>
          <p:cNvPr id="210" name="Google Shape;210;p34"/>
          <p:cNvPicPr preferRelativeResize="0"/>
          <p:nvPr/>
        </p:nvPicPr>
        <p:blipFill>
          <a:blip r:embed="rId6">
            <a:alphaModFix/>
          </a:blip>
          <a:stretch>
            <a:fillRect/>
          </a:stretch>
        </p:blipFill>
        <p:spPr>
          <a:xfrm>
            <a:off x="434750" y="2571750"/>
            <a:ext cx="4733925" cy="1007400"/>
          </a:xfrm>
          <a:prstGeom prst="rect">
            <a:avLst/>
          </a:prstGeom>
          <a:noFill/>
          <a:ln>
            <a:noFill/>
          </a:ln>
        </p:spPr>
      </p:pic>
      <p:pic>
        <p:nvPicPr>
          <p:cNvPr id="211" name="Google Shape;211;p34"/>
          <p:cNvPicPr preferRelativeResize="0"/>
          <p:nvPr/>
        </p:nvPicPr>
        <p:blipFill>
          <a:blip r:embed="rId7">
            <a:alphaModFix/>
          </a:blip>
          <a:stretch>
            <a:fillRect/>
          </a:stretch>
        </p:blipFill>
        <p:spPr>
          <a:xfrm>
            <a:off x="5755725" y="1970425"/>
            <a:ext cx="3076575" cy="3165875"/>
          </a:xfrm>
          <a:prstGeom prst="rect">
            <a:avLst/>
          </a:prstGeom>
          <a:noFill/>
          <a:ln>
            <a:noFill/>
          </a:ln>
        </p:spPr>
      </p:pic>
      <p:pic>
        <p:nvPicPr>
          <p:cNvPr id="212" name="Google Shape;212;p34"/>
          <p:cNvPicPr preferRelativeResize="0"/>
          <p:nvPr/>
        </p:nvPicPr>
        <p:blipFill>
          <a:blip r:embed="rId8">
            <a:alphaModFix/>
          </a:blip>
          <a:stretch>
            <a:fillRect/>
          </a:stretch>
        </p:blipFill>
        <p:spPr>
          <a:xfrm>
            <a:off x="434750" y="3579150"/>
            <a:ext cx="3886200" cy="155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1136550"/>
            <a:ext cx="77241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Impact: Thorn and Global Emancipation Network have been involved in helping rescue multiple children In slave labor</a:t>
            </a:r>
            <a:endParaRPr/>
          </a:p>
          <a:p>
            <a:pPr indent="0" lvl="0" marL="0" rtl="0" algn="l">
              <a:spcBef>
                <a:spcPts val="0"/>
              </a:spcBef>
              <a:spcAft>
                <a:spcPts val="0"/>
              </a:spcAft>
              <a:buNone/>
            </a:pPr>
            <a:r>
              <a:t/>
            </a:r>
            <a:endParaRPr/>
          </a:p>
        </p:txBody>
      </p:sp>
      <p:pic>
        <p:nvPicPr>
          <p:cNvPr id="218" name="Google Shape;218;p35"/>
          <p:cNvPicPr preferRelativeResize="0"/>
          <p:nvPr/>
        </p:nvPicPr>
        <p:blipFill>
          <a:blip r:embed="rId3">
            <a:alphaModFix/>
          </a:blip>
          <a:stretch>
            <a:fillRect/>
          </a:stretch>
        </p:blipFill>
        <p:spPr>
          <a:xfrm>
            <a:off x="444400" y="1939647"/>
            <a:ext cx="6838950" cy="287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Challenging Research Problems</a:t>
            </a:r>
            <a:endParaRPr/>
          </a:p>
          <a:p>
            <a:pPr indent="0" lvl="0" marL="0" rtl="0" algn="l">
              <a:spcBef>
                <a:spcPts val="0"/>
              </a:spcBef>
              <a:spcAft>
                <a:spcPts val="0"/>
              </a:spcAft>
              <a:buNone/>
            </a:pPr>
            <a:r>
              <a:t/>
            </a:r>
            <a:endParaRPr/>
          </a:p>
        </p:txBody>
      </p:sp>
      <p:sp>
        <p:nvSpPr>
          <p:cNvPr id="224" name="Google Shape;224;p36"/>
          <p:cNvSpPr txBox="1"/>
          <p:nvPr>
            <p:ph idx="1" type="body"/>
          </p:nvPr>
        </p:nvSpPr>
        <p:spPr>
          <a:xfrm>
            <a:off x="311700" y="2069750"/>
            <a:ext cx="8520600" cy="2499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sz="1100">
                <a:solidFill>
                  <a:schemeClr val="dk1"/>
                </a:solidFill>
              </a:rPr>
              <a:t>There are so many open problems and ways hackers can help drive research some great examples are: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Global Emancipation Research: </a:t>
            </a:r>
            <a:r>
              <a:rPr lang="en" sz="1100">
                <a:solidFill>
                  <a:schemeClr val="dk1"/>
                </a:solidFill>
                <a:uFill>
                  <a:noFill/>
                </a:uFill>
                <a:hlinkClick r:id="rId3"/>
              </a:rPr>
              <a:t> </a:t>
            </a:r>
            <a:r>
              <a:rPr lang="en" sz="1100" u="sng">
                <a:solidFill>
                  <a:schemeClr val="hlink"/>
                </a:solidFill>
                <a:hlinkClick r:id="rId4"/>
              </a:rPr>
              <a:t>http://www.kdd.org/kdd2017/papers/view/backpage-and-bitcoin-uncovering-human-traffickers</a:t>
            </a:r>
            <a:endParaRPr sz="1100" u="sng">
              <a:solidFill>
                <a:schemeClr val="hlink"/>
              </a:solidFill>
              <a:hlinkClick r:id="rId5"/>
            </a:endParaRPr>
          </a:p>
          <a:p>
            <a:pPr indent="-298450" lvl="1" marL="914400" rtl="0" algn="l">
              <a:spcBef>
                <a:spcPts val="0"/>
              </a:spcBef>
              <a:spcAft>
                <a:spcPts val="0"/>
              </a:spcAft>
              <a:buClr>
                <a:schemeClr val="dk1"/>
              </a:buClr>
              <a:buSzPts val="1100"/>
              <a:buChar char="○"/>
            </a:pPr>
            <a:r>
              <a:rPr lang="en" sz="1100">
                <a:solidFill>
                  <a:schemeClr val="dk1"/>
                </a:solidFill>
              </a:rPr>
              <a:t>https://github.com/EricSchles/traffickingGrab: A tool used to scrape popular websites for instances of human trafficking. Presently looks for sex trafficking.</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https://code.google.com/archive/p/nudetech/:  this tool can be integrated with various file and media sharing sites such as YouTube, Flickr, Rapidshare, Megaupload etc. to prevent images/videos containing nudity or pornography from being uploaded to their system.</a:t>
            </a:r>
            <a:endParaRPr sz="1100">
              <a:solidFill>
                <a:schemeClr val="dk1"/>
              </a:solidFill>
            </a:endParaRPr>
          </a:p>
          <a:p>
            <a:pPr indent="-298450" lvl="1" marL="914400" rtl="0" algn="l">
              <a:spcBef>
                <a:spcPts val="0"/>
              </a:spcBef>
              <a:spcAft>
                <a:spcPts val="0"/>
              </a:spcAft>
              <a:buClr>
                <a:schemeClr val="dk1"/>
              </a:buClr>
              <a:buSzPts val="1100"/>
              <a:buChar char="○"/>
            </a:pPr>
            <a:r>
              <a:rPr lang="en" sz="1100" u="sng">
                <a:solidFill>
                  <a:schemeClr val="hlink"/>
                </a:solidFill>
                <a:hlinkClick r:id="rId6"/>
              </a:rPr>
              <a:t>https://traffickcam.com/</a:t>
            </a:r>
            <a:r>
              <a:rPr lang="en" sz="1100">
                <a:solidFill>
                  <a:schemeClr val="dk1"/>
                </a:solidFill>
              </a:rPr>
              <a:t>: Help fight trafficking by uploading photos of your hotel room. These photos will be used to determine where perpetrators of sex trafficking are committing their crimes.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Other examples of a couple models we will talk about in next couple slides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Modeling populations of content producers vs content consumers in CP forums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Image correlation and similarity matching</a:t>
            </a:r>
            <a:endParaRPr sz="11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26350" y="283350"/>
            <a:ext cx="2395200" cy="45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Deep Neural Nets (DNN): Elevator Pitch</a:t>
            </a:r>
            <a:endParaRPr/>
          </a:p>
          <a:p>
            <a:pPr indent="0" lvl="0" marL="0" rtl="0" algn="ctr">
              <a:spcBef>
                <a:spcPts val="0"/>
              </a:spcBef>
              <a:spcAft>
                <a:spcPts val="0"/>
              </a:spcAft>
              <a:buNone/>
            </a:pPr>
            <a:r>
              <a:t/>
            </a:r>
            <a:endParaRPr/>
          </a:p>
        </p:txBody>
      </p:sp>
      <p:sp>
        <p:nvSpPr>
          <p:cNvPr id="230" name="Google Shape;230;p37"/>
          <p:cNvSpPr txBox="1"/>
          <p:nvPr>
            <p:ph idx="1" type="body"/>
          </p:nvPr>
        </p:nvSpPr>
        <p:spPr>
          <a:xfrm>
            <a:off x="3374375" y="283350"/>
            <a:ext cx="2395200" cy="17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Deep learning in some sense is synonymous with the state of the art in techniques for a variety of statistical learning problems (both supervised and unsupervised)</a:t>
            </a:r>
            <a:endParaRPr/>
          </a:p>
        </p:txBody>
      </p:sp>
      <p:sp>
        <p:nvSpPr>
          <p:cNvPr id="231" name="Google Shape;231;p37"/>
          <p:cNvSpPr txBox="1"/>
          <p:nvPr>
            <p:ph idx="2" type="body"/>
          </p:nvPr>
        </p:nvSpPr>
        <p:spPr>
          <a:xfrm>
            <a:off x="6412675" y="283350"/>
            <a:ext cx="2395200" cy="17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of the biggest ways deep learning has impacted my work in last couple years is DNN can be applied to raw data and the model itself will learn which features(stats/columns) are most important  (Feature Learning)</a:t>
            </a:r>
            <a:endParaRPr/>
          </a:p>
        </p:txBody>
      </p:sp>
      <p:sp>
        <p:nvSpPr>
          <p:cNvPr id="232" name="Google Shape;232;p37"/>
          <p:cNvSpPr txBox="1"/>
          <p:nvPr>
            <p:ph idx="3" type="body"/>
          </p:nvPr>
        </p:nvSpPr>
        <p:spPr>
          <a:xfrm>
            <a:off x="3374375" y="2855100"/>
            <a:ext cx="2395200" cy="17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Downside: Building DNN models are computationally expensive.  Breakthroughs in training algorithms and the commoditization of compute has helped accelerate the ability to make the time to learn feasible for practical applications </a:t>
            </a:r>
            <a:endParaRPr/>
          </a:p>
        </p:txBody>
      </p:sp>
      <p:sp>
        <p:nvSpPr>
          <p:cNvPr id="233" name="Google Shape;233;p37"/>
          <p:cNvSpPr txBox="1"/>
          <p:nvPr>
            <p:ph idx="4" type="body"/>
          </p:nvPr>
        </p:nvSpPr>
        <p:spPr>
          <a:xfrm>
            <a:off x="6408400" y="2855100"/>
            <a:ext cx="2395200" cy="17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Interpreting the model is also challenging with neural nets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951825"/>
            <a:ext cx="81552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in the era of deep learning: the magic is in the architecture and the algorithms that update the weights in each part of the network</a:t>
            </a:r>
            <a:endParaRPr/>
          </a:p>
          <a:p>
            <a:pPr indent="0" lvl="0" marL="0" rtl="0" algn="l">
              <a:spcBef>
                <a:spcPts val="0"/>
              </a:spcBef>
              <a:spcAft>
                <a:spcPts val="0"/>
              </a:spcAft>
              <a:buNone/>
            </a:pPr>
            <a:r>
              <a:t/>
            </a:r>
            <a:endParaRPr/>
          </a:p>
        </p:txBody>
      </p:sp>
      <p:pic>
        <p:nvPicPr>
          <p:cNvPr id="239" name="Google Shape;239;p38"/>
          <p:cNvPicPr preferRelativeResize="0"/>
          <p:nvPr/>
        </p:nvPicPr>
        <p:blipFill>
          <a:blip r:embed="rId3">
            <a:alphaModFix/>
          </a:blip>
          <a:stretch>
            <a:fillRect/>
          </a:stretch>
        </p:blipFill>
        <p:spPr>
          <a:xfrm>
            <a:off x="152400" y="2111625"/>
            <a:ext cx="3680775" cy="2752725"/>
          </a:xfrm>
          <a:prstGeom prst="rect">
            <a:avLst/>
          </a:prstGeom>
          <a:noFill/>
          <a:ln>
            <a:noFill/>
          </a:ln>
        </p:spPr>
      </p:pic>
      <p:pic>
        <p:nvPicPr>
          <p:cNvPr id="240" name="Google Shape;240;p38"/>
          <p:cNvPicPr preferRelativeResize="0"/>
          <p:nvPr/>
        </p:nvPicPr>
        <p:blipFill>
          <a:blip r:embed="rId4">
            <a:alphaModFix/>
          </a:blip>
          <a:stretch>
            <a:fillRect/>
          </a:stretch>
        </p:blipFill>
        <p:spPr>
          <a:xfrm>
            <a:off x="4148750" y="2111625"/>
            <a:ext cx="3962400" cy="252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$Whoami</a:t>
            </a:r>
            <a:endParaRPr>
              <a:solidFill>
                <a:schemeClr val="dk2"/>
              </a:solidFill>
            </a:endParaRPr>
          </a:p>
        </p:txBody>
      </p:sp>
      <p:sp>
        <p:nvSpPr>
          <p:cNvPr id="116" name="Google Shape;116;p21"/>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Rod Soto</a:t>
            </a:r>
            <a:endParaRPr/>
          </a:p>
          <a:p>
            <a:pPr indent="0" lvl="0" marL="0" rtl="0" algn="l">
              <a:spcBef>
                <a:spcPts val="1600"/>
              </a:spcBef>
              <a:spcAft>
                <a:spcPts val="0"/>
              </a:spcAft>
              <a:buNone/>
            </a:pPr>
            <a:r>
              <a:rPr lang="en"/>
              <a:t>Co-Founder of Hackmiami/PHACK&gt;ORG.President Pacific Hackers Conference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Joseph Zadeh</a:t>
            </a:r>
            <a:endParaRPr/>
          </a:p>
          <a:p>
            <a:pPr indent="0" lvl="0" marL="0" rtl="0" algn="l">
              <a:spcBef>
                <a:spcPts val="1600"/>
              </a:spcBef>
              <a:spcAft>
                <a:spcPts val="0"/>
              </a:spcAft>
              <a:buNone/>
            </a:pPr>
            <a:r>
              <a:rPr lang="en"/>
              <a:t>Security Researcher at Corelight. Co-Founder of Hack The Valley %27</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751700"/>
            <a:ext cx="6721500" cy="43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Dark Web Interactions</a:t>
            </a:r>
            <a:endParaRPr/>
          </a:p>
        </p:txBody>
      </p:sp>
      <p:sp>
        <p:nvSpPr>
          <p:cNvPr id="246" name="Google Shape;246;p39"/>
          <p:cNvSpPr txBox="1"/>
          <p:nvPr>
            <p:ph idx="1" type="body"/>
          </p:nvPr>
        </p:nvSpPr>
        <p:spPr>
          <a:xfrm>
            <a:off x="311700" y="1966575"/>
            <a:ext cx="8520600" cy="28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set: DarkOwl for querying Darknet scrapes (500,000,000 darkweb pages indexed)  and Thorn collaboration with law enforcement Key statistical assumption: Forum interactions /child abuse are tightly linked to specific subgroups of the population. There is a very small number of active users who are creating/posting the majority of the content</a:t>
            </a:r>
            <a:endParaRPr/>
          </a:p>
          <a:p>
            <a:pPr indent="0" lvl="0" marL="0" rtl="0" algn="l">
              <a:spcBef>
                <a:spcPts val="1600"/>
              </a:spcBef>
              <a:spcAft>
                <a:spcPts val="0"/>
              </a:spcAft>
              <a:buClr>
                <a:schemeClr val="dk1"/>
              </a:buClr>
              <a:buSzPts val="1100"/>
              <a:buFont typeface="Arial"/>
              <a:buNone/>
            </a:pPr>
            <a:r>
              <a:rPr lang="en"/>
              <a:t>Modeling method core concept: Latent Dirichlet Allocation (NLP) + PageRank (Graph Algorithms) + Object Detection (DNN)Graph of the population is made based on @mentions and similar type tweets on darknet sites suspect of sharing CP and correlated with metadata and telemetry (e.g. darkowl data set)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Dark Web Interactions</a:t>
            </a:r>
            <a:endParaRPr/>
          </a:p>
        </p:txBody>
      </p:sp>
      <p:sp>
        <p:nvSpPr>
          <p:cNvPr id="252" name="Google Shape;252;p40"/>
          <p:cNvSpPr txBox="1"/>
          <p:nvPr>
            <p:ph idx="1" type="body"/>
          </p:nvPr>
        </p:nvSpPr>
        <p:spPr>
          <a:xfrm>
            <a:off x="311700" y="2069750"/>
            <a:ext cx="8520600" cy="24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Algorithm</a:t>
            </a: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Step 1: Build the graph. Process all data into sets of users (nodes) and forum posts. If another user is mentioned in a post draw an edge between those two users.</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Step 2: NLP Tools. Topic model. Aggregate all posts for a single user and call this a “document.” (lots of preprocessing tricks to reduce the cardinality of the vocabulary here as well as build NLP features computed for upstream correlations). For each document we run LDA to cluster users into similar groups (“Topics”)</a:t>
            </a:r>
            <a:endParaRPr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Dark Web Interactions</a:t>
            </a:r>
            <a:endParaRPr/>
          </a:p>
        </p:txBody>
      </p:sp>
      <p:sp>
        <p:nvSpPr>
          <p:cNvPr id="258" name="Google Shape;258;p41"/>
          <p:cNvSpPr txBox="1"/>
          <p:nvPr>
            <p:ph idx="1" type="body"/>
          </p:nvPr>
        </p:nvSpPr>
        <p:spPr>
          <a:xfrm>
            <a:off x="311700" y="2069750"/>
            <a:ext cx="8520600" cy="24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Algorithm</a:t>
            </a: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Step 3: Use PageRank to assign popularity scores to more influential users and correlate the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Step 4: Data reduction and correlation.  Assign labels /rank to clusters of users that upload most content and are highly active/interconnected</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Step 5: Time to hunt for OpSec fails in coms (NLP) and image object recognition ( DNN) to help triangulate with local law possible human trafficking victims in posted content</a:t>
            </a:r>
            <a:endParaRPr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Correlating Images to missing persons</a:t>
            </a:r>
            <a:endParaRPr/>
          </a:p>
        </p:txBody>
      </p:sp>
      <p:sp>
        <p:nvSpPr>
          <p:cNvPr id="264" name="Google Shape;264;p42"/>
          <p:cNvSpPr txBox="1"/>
          <p:nvPr>
            <p:ph idx="1" type="body"/>
          </p:nvPr>
        </p:nvSpPr>
        <p:spPr>
          <a:xfrm>
            <a:off x="311700" y="2069750"/>
            <a:ext cx="5298600" cy="2921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sz="1100">
                <a:solidFill>
                  <a:schemeClr val="dk1"/>
                </a:solidFill>
              </a:rPr>
              <a:t>Of the nearly 25,000 runaways reported to the National Center for Missing and Exploited Children (NCMEC) in 2017, </a:t>
            </a:r>
            <a:r>
              <a:rPr lang="en" sz="1100" u="sng">
                <a:solidFill>
                  <a:schemeClr val="hlink"/>
                </a:solidFill>
                <a:hlinkClick r:id="rId3"/>
              </a:rPr>
              <a:t>one in seven</a:t>
            </a:r>
            <a:r>
              <a:rPr lang="en" sz="1100">
                <a:solidFill>
                  <a:schemeClr val="dk1"/>
                </a:solidFill>
              </a:rPr>
              <a:t> were likely victims of child sex trafficking. And that’s just in the US. Around the world, even with under reporting, the numbers are equally staggering.</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POC originally built by the MS team at Facebook hackathon tested the idea on 5000 missing persons photos in California law unsolved cases: The pictures were correlated to scrapes of escort sites (huge asymptotic complexity here)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During the 24 hour hackathon a missing woman was identified as correlating to an escort post despite photos being taken a few years apart and the proper evidence was given to law enforcement for cross border collaboration</a:t>
            </a:r>
            <a:endParaRPr sz="1100">
              <a:solidFill>
                <a:schemeClr val="dk1"/>
              </a:solidFill>
            </a:endParaRPr>
          </a:p>
          <a:p>
            <a:pPr indent="0" lvl="0" marL="0" rtl="0" algn="l">
              <a:spcBef>
                <a:spcPts val="1200"/>
              </a:spcBef>
              <a:spcAft>
                <a:spcPts val="1600"/>
              </a:spcAft>
              <a:buNone/>
            </a:pPr>
            <a:r>
              <a:t/>
            </a:r>
            <a:endParaRPr/>
          </a:p>
        </p:txBody>
      </p:sp>
      <p:pic>
        <p:nvPicPr>
          <p:cNvPr id="265" name="Google Shape;265;p42"/>
          <p:cNvPicPr preferRelativeResize="0"/>
          <p:nvPr/>
        </p:nvPicPr>
        <p:blipFill>
          <a:blip r:embed="rId4">
            <a:alphaModFix/>
          </a:blip>
          <a:stretch>
            <a:fillRect/>
          </a:stretch>
        </p:blipFill>
        <p:spPr>
          <a:xfrm>
            <a:off x="5762700" y="2069750"/>
            <a:ext cx="3162300" cy="285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1384775"/>
            <a:ext cx="88323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Photo DNA PhotoDNA provides a way to create a unique signature - similar to a fingerprint - from a photo that will remain consistent even after it is edited or manipulated.</a:t>
            </a:r>
            <a:endParaRPr/>
          </a:p>
          <a:p>
            <a:pPr indent="0" lvl="0" marL="0" rtl="0" algn="l">
              <a:spcBef>
                <a:spcPts val="0"/>
              </a:spcBef>
              <a:spcAft>
                <a:spcPts val="0"/>
              </a:spcAft>
              <a:buNone/>
            </a:pPr>
            <a:r>
              <a:t/>
            </a:r>
            <a:endParaRPr/>
          </a:p>
        </p:txBody>
      </p:sp>
      <p:pic>
        <p:nvPicPr>
          <p:cNvPr id="271" name="Google Shape;271;p43"/>
          <p:cNvPicPr preferRelativeResize="0"/>
          <p:nvPr/>
        </p:nvPicPr>
        <p:blipFill>
          <a:blip r:embed="rId3">
            <a:alphaModFix/>
          </a:blip>
          <a:stretch>
            <a:fillRect/>
          </a:stretch>
        </p:blipFill>
        <p:spPr>
          <a:xfrm>
            <a:off x="423225" y="1938425"/>
            <a:ext cx="1152525" cy="1504950"/>
          </a:xfrm>
          <a:prstGeom prst="rect">
            <a:avLst/>
          </a:prstGeom>
          <a:noFill/>
          <a:ln>
            <a:noFill/>
          </a:ln>
        </p:spPr>
      </p:pic>
      <p:pic>
        <p:nvPicPr>
          <p:cNvPr id="272" name="Google Shape;272;p43"/>
          <p:cNvPicPr preferRelativeResize="0"/>
          <p:nvPr/>
        </p:nvPicPr>
        <p:blipFill>
          <a:blip r:embed="rId4">
            <a:alphaModFix/>
          </a:blip>
          <a:stretch>
            <a:fillRect/>
          </a:stretch>
        </p:blipFill>
        <p:spPr>
          <a:xfrm>
            <a:off x="432750" y="3544900"/>
            <a:ext cx="1133475" cy="1495425"/>
          </a:xfrm>
          <a:prstGeom prst="rect">
            <a:avLst/>
          </a:prstGeom>
          <a:noFill/>
          <a:ln>
            <a:noFill/>
          </a:ln>
        </p:spPr>
      </p:pic>
      <p:pic>
        <p:nvPicPr>
          <p:cNvPr id="273" name="Google Shape;273;p43"/>
          <p:cNvPicPr preferRelativeResize="0"/>
          <p:nvPr/>
        </p:nvPicPr>
        <p:blipFill>
          <a:blip r:embed="rId5">
            <a:alphaModFix/>
          </a:blip>
          <a:stretch>
            <a:fillRect/>
          </a:stretch>
        </p:blipFill>
        <p:spPr>
          <a:xfrm>
            <a:off x="1715250" y="1938425"/>
            <a:ext cx="1162050" cy="1504950"/>
          </a:xfrm>
          <a:prstGeom prst="rect">
            <a:avLst/>
          </a:prstGeom>
          <a:noFill/>
          <a:ln>
            <a:noFill/>
          </a:ln>
        </p:spPr>
      </p:pic>
      <p:pic>
        <p:nvPicPr>
          <p:cNvPr id="274" name="Google Shape;274;p43"/>
          <p:cNvPicPr preferRelativeResize="0"/>
          <p:nvPr/>
        </p:nvPicPr>
        <p:blipFill>
          <a:blip r:embed="rId6">
            <a:alphaModFix/>
          </a:blip>
          <a:stretch>
            <a:fillRect/>
          </a:stretch>
        </p:blipFill>
        <p:spPr>
          <a:xfrm>
            <a:off x="1724775" y="3544900"/>
            <a:ext cx="1143000" cy="1495425"/>
          </a:xfrm>
          <a:prstGeom prst="rect">
            <a:avLst/>
          </a:prstGeom>
          <a:noFill/>
          <a:ln>
            <a:noFill/>
          </a:ln>
        </p:spPr>
      </p:pic>
      <p:pic>
        <p:nvPicPr>
          <p:cNvPr id="275" name="Google Shape;275;p43"/>
          <p:cNvPicPr preferRelativeResize="0"/>
          <p:nvPr/>
        </p:nvPicPr>
        <p:blipFill>
          <a:blip r:embed="rId7">
            <a:alphaModFix/>
          </a:blip>
          <a:stretch>
            <a:fillRect/>
          </a:stretch>
        </p:blipFill>
        <p:spPr>
          <a:xfrm>
            <a:off x="3016800" y="1943188"/>
            <a:ext cx="1162050" cy="1495425"/>
          </a:xfrm>
          <a:prstGeom prst="rect">
            <a:avLst/>
          </a:prstGeom>
          <a:noFill/>
          <a:ln>
            <a:noFill/>
          </a:ln>
        </p:spPr>
      </p:pic>
      <p:pic>
        <p:nvPicPr>
          <p:cNvPr id="276" name="Google Shape;276;p43"/>
          <p:cNvPicPr preferRelativeResize="0"/>
          <p:nvPr/>
        </p:nvPicPr>
        <p:blipFill>
          <a:blip r:embed="rId8">
            <a:alphaModFix/>
          </a:blip>
          <a:stretch>
            <a:fillRect/>
          </a:stretch>
        </p:blipFill>
        <p:spPr>
          <a:xfrm>
            <a:off x="3026325" y="3544900"/>
            <a:ext cx="1133475" cy="1495425"/>
          </a:xfrm>
          <a:prstGeom prst="rect">
            <a:avLst/>
          </a:prstGeom>
          <a:noFill/>
          <a:ln>
            <a:noFill/>
          </a:ln>
        </p:spPr>
      </p:pic>
      <p:pic>
        <p:nvPicPr>
          <p:cNvPr id="277" name="Google Shape;277;p43"/>
          <p:cNvPicPr preferRelativeResize="0"/>
          <p:nvPr/>
        </p:nvPicPr>
        <p:blipFill>
          <a:blip r:embed="rId9">
            <a:alphaModFix/>
          </a:blip>
          <a:stretch>
            <a:fillRect/>
          </a:stretch>
        </p:blipFill>
        <p:spPr>
          <a:xfrm>
            <a:off x="4318350" y="1943200"/>
            <a:ext cx="1162050" cy="1495425"/>
          </a:xfrm>
          <a:prstGeom prst="rect">
            <a:avLst/>
          </a:prstGeom>
          <a:noFill/>
          <a:ln>
            <a:noFill/>
          </a:ln>
        </p:spPr>
      </p:pic>
      <p:pic>
        <p:nvPicPr>
          <p:cNvPr id="278" name="Google Shape;278;p43"/>
          <p:cNvPicPr preferRelativeResize="0"/>
          <p:nvPr/>
        </p:nvPicPr>
        <p:blipFill>
          <a:blip r:embed="rId10">
            <a:alphaModFix/>
          </a:blip>
          <a:stretch>
            <a:fillRect/>
          </a:stretch>
        </p:blipFill>
        <p:spPr>
          <a:xfrm>
            <a:off x="4318350" y="3544900"/>
            <a:ext cx="1143000" cy="1495425"/>
          </a:xfrm>
          <a:prstGeom prst="rect">
            <a:avLst/>
          </a:prstGeom>
          <a:noFill/>
          <a:ln>
            <a:noFill/>
          </a:ln>
        </p:spPr>
      </p:pic>
      <p:pic>
        <p:nvPicPr>
          <p:cNvPr id="279" name="Google Shape;279;p43"/>
          <p:cNvPicPr preferRelativeResize="0"/>
          <p:nvPr/>
        </p:nvPicPr>
        <p:blipFill>
          <a:blip r:embed="rId11">
            <a:alphaModFix/>
          </a:blip>
          <a:stretch>
            <a:fillRect/>
          </a:stretch>
        </p:blipFill>
        <p:spPr>
          <a:xfrm>
            <a:off x="6046350" y="2464925"/>
            <a:ext cx="707034" cy="1079975"/>
          </a:xfrm>
          <a:prstGeom prst="rect">
            <a:avLst/>
          </a:prstGeom>
          <a:noFill/>
          <a:ln>
            <a:noFill/>
          </a:ln>
        </p:spPr>
      </p:pic>
      <p:pic>
        <p:nvPicPr>
          <p:cNvPr id="280" name="Google Shape;280;p43"/>
          <p:cNvPicPr preferRelativeResize="0"/>
          <p:nvPr/>
        </p:nvPicPr>
        <p:blipFill>
          <a:blip r:embed="rId12">
            <a:alphaModFix/>
          </a:blip>
          <a:stretch>
            <a:fillRect/>
          </a:stretch>
        </p:blipFill>
        <p:spPr>
          <a:xfrm>
            <a:off x="6123725" y="3868750"/>
            <a:ext cx="828675" cy="847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PhotoDNA match</a:t>
            </a:r>
            <a:endParaRPr/>
          </a:p>
        </p:txBody>
      </p:sp>
      <p:pic>
        <p:nvPicPr>
          <p:cNvPr id="286" name="Google Shape;286;p44"/>
          <p:cNvPicPr preferRelativeResize="0"/>
          <p:nvPr/>
        </p:nvPicPr>
        <p:blipFill>
          <a:blip r:embed="rId3">
            <a:alphaModFix/>
          </a:blip>
          <a:stretch>
            <a:fillRect/>
          </a:stretch>
        </p:blipFill>
        <p:spPr>
          <a:xfrm>
            <a:off x="1829025" y="1911500"/>
            <a:ext cx="2484210" cy="3079600"/>
          </a:xfrm>
          <a:prstGeom prst="rect">
            <a:avLst/>
          </a:prstGeom>
          <a:noFill/>
          <a:ln>
            <a:noFill/>
          </a:ln>
        </p:spPr>
      </p:pic>
      <p:pic>
        <p:nvPicPr>
          <p:cNvPr id="287" name="Google Shape;287;p44"/>
          <p:cNvPicPr preferRelativeResize="0"/>
          <p:nvPr/>
        </p:nvPicPr>
        <p:blipFill>
          <a:blip r:embed="rId4">
            <a:alphaModFix/>
          </a:blip>
          <a:stretch>
            <a:fillRect/>
          </a:stretch>
        </p:blipFill>
        <p:spPr>
          <a:xfrm>
            <a:off x="4465635" y="1911500"/>
            <a:ext cx="2402088" cy="307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93" name="Google Shape;293;p45"/>
          <p:cNvSpPr txBox="1"/>
          <p:nvPr>
            <p:ph idx="1" type="body"/>
          </p:nvPr>
        </p:nvSpPr>
        <p:spPr>
          <a:xfrm>
            <a:off x="118250" y="1547650"/>
            <a:ext cx="8520600" cy="323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a:p>
            <a:pPr indent="-298450" lvl="0" marL="457200" rtl="0" algn="l">
              <a:spcBef>
                <a:spcPts val="1200"/>
              </a:spcBef>
              <a:spcAft>
                <a:spcPts val="0"/>
              </a:spcAft>
              <a:buClr>
                <a:schemeClr val="dk1"/>
              </a:buClr>
              <a:buSzPts val="1100"/>
              <a:buChar char="●"/>
            </a:pPr>
            <a:r>
              <a:rPr lang="en"/>
              <a:t>The Darkweb is one place where statistical techniques help de-obfuscate and model targets of interests behavioral profile.  The darkweb is but a small part of the bigger picture though (plenty of use cases exists just scrapping the regular internet for instance)</a:t>
            </a:r>
            <a:endParaRPr/>
          </a:p>
          <a:p>
            <a:pPr indent="-298450" lvl="0" marL="457200" rtl="0" algn="l">
              <a:spcBef>
                <a:spcPts val="0"/>
              </a:spcBef>
              <a:spcAft>
                <a:spcPts val="0"/>
              </a:spcAft>
              <a:buClr>
                <a:schemeClr val="dk1"/>
              </a:buClr>
              <a:buSzPts val="1100"/>
              <a:buChar char="●"/>
            </a:pPr>
            <a:r>
              <a:rPr lang="en"/>
              <a:t>There are fascinating intersections of research that touch security, algorithms, geo politics and forensics (some of the problems are very hard)</a:t>
            </a:r>
            <a:endParaRPr/>
          </a:p>
          <a:p>
            <a:pPr indent="-298450" lvl="0" marL="457200" rtl="0" algn="l">
              <a:spcBef>
                <a:spcPts val="0"/>
              </a:spcBef>
              <a:spcAft>
                <a:spcPts val="0"/>
              </a:spcAft>
              <a:buClr>
                <a:schemeClr val="dk1"/>
              </a:buClr>
              <a:buSzPts val="1100"/>
              <a:buChar char="●"/>
            </a:pPr>
            <a:r>
              <a:rPr lang="en"/>
              <a:t>ML/AI are buzzwords that are useful sometimes in tactical applications when we know the right tool for the job.  DNN represents (often times) the state of the art in terms of prediction power </a:t>
            </a:r>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806" l="0" r="0" t="806"/>
          <a:stretch/>
        </p:blipFill>
        <p:spPr>
          <a:xfrm>
            <a:off x="3970125" y="1031263"/>
            <a:ext cx="4528451" cy="3145325"/>
          </a:xfrm>
          <a:prstGeom prst="rect">
            <a:avLst/>
          </a:prstGeom>
          <a:noFill/>
          <a:ln>
            <a:noFill/>
          </a:ln>
        </p:spPr>
      </p:pic>
      <p:sp>
        <p:nvSpPr>
          <p:cNvPr id="122" name="Google Shape;122;p22"/>
          <p:cNvSpPr txBox="1"/>
          <p:nvPr>
            <p:ph type="title"/>
          </p:nvPr>
        </p:nvSpPr>
        <p:spPr>
          <a:xfrm>
            <a:off x="511275" y="714476"/>
            <a:ext cx="2533800" cy="222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Dark Web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Web vs Deep Web</a:t>
            </a:r>
            <a:endParaRPr/>
          </a:p>
        </p:txBody>
      </p:sp>
      <p:sp>
        <p:nvSpPr>
          <p:cNvPr id="128" name="Google Shape;128;p23"/>
          <p:cNvSpPr txBox="1"/>
          <p:nvPr>
            <p:ph idx="1" type="body"/>
          </p:nvPr>
        </p:nvSpPr>
        <p:spPr>
          <a:xfrm>
            <a:off x="4022850" y="770525"/>
            <a:ext cx="4919400" cy="3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17500" lvl="0" marL="457200" rtl="0" algn="l">
              <a:spcBef>
                <a:spcPts val="1600"/>
              </a:spcBef>
              <a:spcAft>
                <a:spcPts val="0"/>
              </a:spcAft>
              <a:buSzPts val="1400"/>
              <a:buChar char="●"/>
            </a:pPr>
            <a:r>
              <a:rPr lang="en"/>
              <a:t>Deep Web</a:t>
            </a:r>
            <a:endParaRPr/>
          </a:p>
          <a:p>
            <a:pPr indent="-304800" lvl="1" marL="914400" rtl="0" algn="l">
              <a:spcBef>
                <a:spcPts val="0"/>
              </a:spcBef>
              <a:spcAft>
                <a:spcPts val="0"/>
              </a:spcAft>
              <a:buSzPts val="1200"/>
              <a:buChar char="○"/>
            </a:pPr>
            <a:r>
              <a:rPr lang="en"/>
              <a:t>Business intranets, web archives, password-protected websites. Many times larger than surface web. </a:t>
            </a:r>
            <a:endParaRPr/>
          </a:p>
          <a:p>
            <a:pPr indent="-317500" lvl="0" marL="457200" rtl="0" algn="l">
              <a:spcBef>
                <a:spcPts val="0"/>
              </a:spcBef>
              <a:spcAft>
                <a:spcPts val="0"/>
              </a:spcAft>
              <a:buSzPts val="1400"/>
              <a:buChar char="●"/>
            </a:pPr>
            <a:r>
              <a:rPr lang="en"/>
              <a:t>Dark Web</a:t>
            </a:r>
            <a:endParaRPr/>
          </a:p>
          <a:p>
            <a:pPr indent="-304800" lvl="1" marL="914400" rtl="0" algn="l">
              <a:spcBef>
                <a:spcPts val="0"/>
              </a:spcBef>
              <a:spcAft>
                <a:spcPts val="0"/>
              </a:spcAft>
              <a:buSzPts val="1200"/>
              <a:buChar char="○"/>
            </a:pPr>
            <a:r>
              <a:rPr lang="en"/>
              <a:t>Websites are not indexed by normal search engines. Accessible mainly via TOR .</a:t>
            </a:r>
            <a:endParaRPr/>
          </a:p>
          <a:p>
            <a:pPr indent="0" lvl="0" marL="0" rtl="0" algn="l">
              <a:spcBef>
                <a:spcPts val="1600"/>
              </a:spcBef>
              <a:spcAft>
                <a:spcPts val="0"/>
              </a:spcAft>
              <a:buNone/>
            </a:pPr>
            <a:r>
              <a:rPr lang="en"/>
              <a:t>*darknets: The darknets which constitute the dark web include small,</a:t>
            </a:r>
            <a:r>
              <a:rPr lang="en">
                <a:solidFill>
                  <a:schemeClr val="hlink"/>
                </a:solidFill>
                <a:uFill>
                  <a:noFill/>
                </a:uFill>
                <a:hlinkClick r:id="rId3"/>
              </a:rPr>
              <a:t> </a:t>
            </a:r>
            <a:r>
              <a:rPr lang="en" u="sng">
                <a:solidFill>
                  <a:schemeClr val="hlink"/>
                </a:solidFill>
                <a:hlinkClick r:id="rId4"/>
              </a:rPr>
              <a:t>friend-to-friend</a:t>
            </a:r>
            <a:r>
              <a:rPr lang="en">
                <a:solidFill>
                  <a:schemeClr val="hlink"/>
                </a:solidFill>
                <a:uFill>
                  <a:noFill/>
                </a:uFill>
                <a:hlinkClick r:id="rId5"/>
              </a:rPr>
              <a:t> </a:t>
            </a:r>
            <a:r>
              <a:rPr lang="en" u="sng">
                <a:solidFill>
                  <a:schemeClr val="hlink"/>
                </a:solidFill>
                <a:hlinkClick r:id="rId6"/>
              </a:rPr>
              <a:t>peer-to-peer</a:t>
            </a:r>
            <a:r>
              <a:rPr lang="en"/>
              <a:t> networks, as well as large, popular networks like</a:t>
            </a:r>
            <a:r>
              <a:rPr lang="en">
                <a:solidFill>
                  <a:schemeClr val="hlink"/>
                </a:solidFill>
                <a:uFill>
                  <a:noFill/>
                </a:uFill>
                <a:hlinkClick r:id="rId7"/>
              </a:rPr>
              <a:t> </a:t>
            </a:r>
            <a:r>
              <a:rPr lang="en" u="sng">
                <a:solidFill>
                  <a:schemeClr val="hlink"/>
                </a:solidFill>
                <a:hlinkClick r:id="rId8"/>
              </a:rPr>
              <a:t>Tor</a:t>
            </a:r>
            <a:r>
              <a:rPr lang="en"/>
              <a:t>,</a:t>
            </a:r>
            <a:r>
              <a:rPr lang="en">
                <a:solidFill>
                  <a:schemeClr val="hlink"/>
                </a:solidFill>
                <a:uFill>
                  <a:noFill/>
                </a:uFill>
                <a:hlinkClick r:id="rId9"/>
              </a:rPr>
              <a:t> </a:t>
            </a:r>
            <a:r>
              <a:rPr lang="en" u="sng">
                <a:solidFill>
                  <a:schemeClr val="hlink"/>
                </a:solidFill>
                <a:hlinkClick r:id="rId10"/>
              </a:rPr>
              <a:t>Freenet</a:t>
            </a:r>
            <a:r>
              <a:rPr lang="en"/>
              <a:t>,</a:t>
            </a:r>
            <a:r>
              <a:rPr lang="en">
                <a:solidFill>
                  <a:schemeClr val="hlink"/>
                </a:solidFill>
                <a:uFill>
                  <a:noFill/>
                </a:uFill>
                <a:hlinkClick r:id="rId11"/>
              </a:rPr>
              <a:t> </a:t>
            </a:r>
            <a:r>
              <a:rPr lang="en" u="sng">
                <a:solidFill>
                  <a:schemeClr val="hlink"/>
                </a:solidFill>
                <a:hlinkClick r:id="rId12"/>
              </a:rPr>
              <a:t>I2P</a:t>
            </a:r>
            <a:r>
              <a:rPr lang="en"/>
              <a:t> and</a:t>
            </a:r>
            <a:r>
              <a:rPr lang="en">
                <a:solidFill>
                  <a:schemeClr val="hlink"/>
                </a:solidFill>
                <a:uFill>
                  <a:noFill/>
                </a:uFill>
                <a:hlinkClick r:id="rId13"/>
              </a:rPr>
              <a:t> </a:t>
            </a:r>
            <a:r>
              <a:rPr lang="en" u="sng">
                <a:solidFill>
                  <a:schemeClr val="hlink"/>
                </a:solidFill>
                <a:hlinkClick r:id="rId14"/>
              </a:rPr>
              <a:t>Riffle</a:t>
            </a:r>
            <a:r>
              <a:rPr lang="en"/>
              <a:t> operated by public organizations and individuals.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web facts</a:t>
            </a:r>
            <a:endParaRPr/>
          </a:p>
        </p:txBody>
      </p:sp>
      <p:sp>
        <p:nvSpPr>
          <p:cNvPr id="134" name="Google Shape;134;p24"/>
          <p:cNvSpPr txBox="1"/>
          <p:nvPr>
            <p:ph idx="1" type="body"/>
          </p:nvPr>
        </p:nvSpPr>
        <p:spPr>
          <a:xfrm>
            <a:off x="4022850" y="770525"/>
            <a:ext cx="4919400" cy="3811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a:t>Part of Deep Web NOT all of it. </a:t>
            </a:r>
            <a:endParaRPr/>
          </a:p>
          <a:p>
            <a:pPr indent="-298450" lvl="0" marL="457200" rtl="0" algn="l">
              <a:spcBef>
                <a:spcPts val="0"/>
              </a:spcBef>
              <a:spcAft>
                <a:spcPts val="0"/>
              </a:spcAft>
              <a:buClr>
                <a:schemeClr val="dk1"/>
              </a:buClr>
              <a:buSzPts val="1100"/>
              <a:buChar char="●"/>
            </a:pPr>
            <a:r>
              <a:rPr lang="en"/>
              <a:t>Accessible mainly via TOR (Onionland)</a:t>
            </a:r>
            <a:endParaRPr/>
          </a:p>
          <a:p>
            <a:pPr indent="-298450" lvl="0" marL="457200" rtl="0" algn="l">
              <a:spcBef>
                <a:spcPts val="0"/>
              </a:spcBef>
              <a:spcAft>
                <a:spcPts val="0"/>
              </a:spcAft>
              <a:buClr>
                <a:schemeClr val="dk1"/>
              </a:buClr>
              <a:buSzPts val="1100"/>
              <a:buChar char="●"/>
            </a:pPr>
            <a:r>
              <a:rPr lang="en"/>
              <a:t>Not indexed by standard search engines</a:t>
            </a:r>
            <a:endParaRPr/>
          </a:p>
          <a:p>
            <a:pPr indent="-298450" lvl="0" marL="457200" rtl="0" algn="l">
              <a:spcBef>
                <a:spcPts val="0"/>
              </a:spcBef>
              <a:spcAft>
                <a:spcPts val="0"/>
              </a:spcAft>
              <a:buClr>
                <a:schemeClr val="dk1"/>
              </a:buClr>
              <a:buSzPts val="1100"/>
              <a:buChar char="●"/>
            </a:pPr>
            <a:r>
              <a:rPr lang="en"/>
              <a:t>Provides a level of anonymity acceptable for criminal operators</a:t>
            </a:r>
            <a:endParaRPr/>
          </a:p>
          <a:p>
            <a:pPr indent="-298450" lvl="0" marL="457200" rtl="0" algn="l">
              <a:spcBef>
                <a:spcPts val="0"/>
              </a:spcBef>
              <a:spcAft>
                <a:spcPts val="0"/>
              </a:spcAft>
              <a:buClr>
                <a:schemeClr val="dk1"/>
              </a:buClr>
              <a:buSzPts val="1100"/>
              <a:buChar char="●"/>
            </a:pPr>
            <a:r>
              <a:rPr lang="en"/>
              <a:t>Heavily monitored, regulated by LE actions</a:t>
            </a:r>
            <a:endParaRPr/>
          </a:p>
          <a:p>
            <a:pPr indent="-298450" lvl="0" marL="457200" rtl="0" algn="l">
              <a:spcBef>
                <a:spcPts val="0"/>
              </a:spcBef>
              <a:spcAft>
                <a:spcPts val="0"/>
              </a:spcAft>
              <a:buClr>
                <a:schemeClr val="dk1"/>
              </a:buClr>
              <a:buSzPts val="1100"/>
              <a:buChar char="●"/>
            </a:pPr>
            <a:r>
              <a:rPr lang="en"/>
              <a:t>Low latency</a:t>
            </a:r>
            <a:endParaRPr/>
          </a:p>
          <a:p>
            <a:pPr indent="-298450" lvl="0" marL="457200" rtl="0" algn="l">
              <a:spcBef>
                <a:spcPts val="0"/>
              </a:spcBef>
              <a:spcAft>
                <a:spcPts val="0"/>
              </a:spcAft>
              <a:buClr>
                <a:schemeClr val="dk1"/>
              </a:buClr>
              <a:buSzPts val="1100"/>
              <a:buChar char="●"/>
            </a:pPr>
            <a:r>
              <a:rPr lang="en"/>
              <a:t>Driven by cryptocurrencies (BTC,XMR, ETH, LTC, etc.)</a:t>
            </a:r>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Dark web noticeable items</a:t>
            </a:r>
            <a:endParaRPr/>
          </a:p>
        </p:txBody>
      </p:sp>
      <p:sp>
        <p:nvSpPr>
          <p:cNvPr id="140" name="Google Shape;140;p25"/>
          <p:cNvSpPr txBox="1"/>
          <p:nvPr>
            <p:ph idx="1" type="body"/>
          </p:nvPr>
        </p:nvSpPr>
        <p:spPr>
          <a:xfrm>
            <a:off x="311700" y="2069750"/>
            <a:ext cx="8520600" cy="24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Buy guns</a:t>
            </a:r>
            <a:endParaRPr/>
          </a:p>
          <a:p>
            <a:pPr indent="-342900" lvl="0" marL="457200" rtl="0" algn="l">
              <a:spcBef>
                <a:spcPts val="0"/>
              </a:spcBef>
              <a:spcAft>
                <a:spcPts val="0"/>
              </a:spcAft>
              <a:buSzPts val="1800"/>
              <a:buChar char="●"/>
            </a:pPr>
            <a:r>
              <a:rPr lang="en"/>
              <a:t>Buy stolen or fake identities (Including citizenships)</a:t>
            </a:r>
            <a:endParaRPr/>
          </a:p>
          <a:p>
            <a:pPr indent="-342900" lvl="0" marL="457200" rtl="0" algn="l">
              <a:spcBef>
                <a:spcPts val="0"/>
              </a:spcBef>
              <a:spcAft>
                <a:spcPts val="0"/>
              </a:spcAft>
              <a:buSzPts val="1800"/>
              <a:buChar char="●"/>
            </a:pPr>
            <a:r>
              <a:rPr lang="en"/>
              <a:t>Drugs like nowhere </a:t>
            </a:r>
            <a:endParaRPr/>
          </a:p>
          <a:p>
            <a:pPr indent="-342900" lvl="0" marL="457200" rtl="0" algn="l">
              <a:spcBef>
                <a:spcPts val="0"/>
              </a:spcBef>
              <a:spcAft>
                <a:spcPts val="0"/>
              </a:spcAft>
              <a:buSzPts val="1800"/>
              <a:buChar char="●"/>
            </a:pPr>
            <a:r>
              <a:rPr lang="en"/>
              <a:t>Piracy (All kinds of legal and illegal content)</a:t>
            </a:r>
            <a:endParaRPr/>
          </a:p>
          <a:p>
            <a:pPr indent="-342900" lvl="0" marL="457200" rtl="0" algn="l">
              <a:spcBef>
                <a:spcPts val="0"/>
              </a:spcBef>
              <a:spcAft>
                <a:spcPts val="0"/>
              </a:spcAft>
              <a:buSzPts val="1800"/>
              <a:buChar char="●"/>
            </a:pPr>
            <a:r>
              <a:rPr lang="en"/>
              <a:t>Assassination/Terrorism</a:t>
            </a:r>
            <a:endParaRPr/>
          </a:p>
          <a:p>
            <a:pPr indent="-342900" lvl="0" marL="457200" rtl="0" algn="l">
              <a:spcBef>
                <a:spcPts val="0"/>
              </a:spcBef>
              <a:spcAft>
                <a:spcPts val="0"/>
              </a:spcAft>
              <a:buSzPts val="1800"/>
              <a:buChar char="●"/>
            </a:pPr>
            <a:r>
              <a:rPr lang="en"/>
              <a:t>Sex offenders haven (trafficking, CP, etc.)</a:t>
            </a:r>
            <a:endParaRPr/>
          </a:p>
          <a:p>
            <a:pPr indent="0" lvl="0" marL="0" rtl="0" algn="l">
              <a:spcBef>
                <a:spcPts val="1600"/>
              </a:spcBef>
              <a:spcAft>
                <a:spcPts val="1600"/>
              </a:spcAft>
              <a:buNone/>
            </a:pPr>
            <a:r>
              <a:t/>
            </a:r>
            <a:endParaRPr/>
          </a:p>
        </p:txBody>
      </p:sp>
      <p:pic>
        <p:nvPicPr>
          <p:cNvPr id="141" name="Google Shape;141;p25"/>
          <p:cNvPicPr preferRelativeResize="0"/>
          <p:nvPr/>
        </p:nvPicPr>
        <p:blipFill>
          <a:blip r:embed="rId3">
            <a:alphaModFix/>
          </a:blip>
          <a:stretch>
            <a:fillRect/>
          </a:stretch>
        </p:blipFill>
        <p:spPr>
          <a:xfrm>
            <a:off x="6265400" y="1924250"/>
            <a:ext cx="2693950" cy="285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Dark Web Facts</a:t>
            </a:r>
            <a:endParaRPr/>
          </a:p>
        </p:txBody>
      </p:sp>
      <p:sp>
        <p:nvSpPr>
          <p:cNvPr id="147" name="Google Shape;147;p26"/>
          <p:cNvSpPr txBox="1"/>
          <p:nvPr>
            <p:ph idx="1" type="body"/>
          </p:nvPr>
        </p:nvSpPr>
        <p:spPr>
          <a:xfrm>
            <a:off x="311700" y="1854400"/>
            <a:ext cx="8520600" cy="12441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a:t>Darkowl has an index of over 500,000,000 sites across the entire Dark Web.  </a:t>
            </a:r>
            <a:endParaRPr/>
          </a:p>
          <a:p>
            <a:pPr indent="-298450" lvl="0" marL="457200" rtl="0" algn="l">
              <a:spcBef>
                <a:spcPts val="0"/>
              </a:spcBef>
              <a:spcAft>
                <a:spcPts val="0"/>
              </a:spcAft>
              <a:buClr>
                <a:schemeClr val="dk1"/>
              </a:buClr>
              <a:buSzPts val="1100"/>
              <a:buChar char="●"/>
            </a:pPr>
            <a:r>
              <a:rPr lang="en"/>
              <a:t>One of the key partners we owe a big thanks to contributing time and access to data is DarkOwl!!  Viz from here: https://mapthedark.com/</a:t>
            </a:r>
            <a:endParaRPr/>
          </a:p>
          <a:p>
            <a:pPr indent="0" lvl="0" marL="0" rtl="0" algn="l">
              <a:spcBef>
                <a:spcPts val="120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2678625" y="3193800"/>
            <a:ext cx="3525225" cy="176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Looks a lot like the 90s internet</a:t>
            </a:r>
            <a:endParaRPr/>
          </a:p>
          <a:p>
            <a:pPr indent="0" lvl="0" marL="0" rtl="0" algn="l">
              <a:spcBef>
                <a:spcPts val="0"/>
              </a:spcBef>
              <a:spcAft>
                <a:spcPts val="0"/>
              </a:spcAft>
              <a:buNone/>
            </a:pPr>
            <a:r>
              <a:t/>
            </a:r>
            <a:endParaRPr/>
          </a:p>
        </p:txBody>
      </p:sp>
      <p:pic>
        <p:nvPicPr>
          <p:cNvPr id="154" name="Google Shape;154;p27"/>
          <p:cNvPicPr preferRelativeResize="0"/>
          <p:nvPr/>
        </p:nvPicPr>
        <p:blipFill>
          <a:blip r:embed="rId3">
            <a:alphaModFix/>
          </a:blip>
          <a:stretch>
            <a:fillRect/>
          </a:stretch>
        </p:blipFill>
        <p:spPr>
          <a:xfrm>
            <a:off x="204525" y="1893448"/>
            <a:ext cx="4486275" cy="3142250"/>
          </a:xfrm>
          <a:prstGeom prst="rect">
            <a:avLst/>
          </a:prstGeom>
          <a:noFill/>
          <a:ln>
            <a:noFill/>
          </a:ln>
        </p:spPr>
      </p:pic>
      <p:pic>
        <p:nvPicPr>
          <p:cNvPr id="155" name="Google Shape;155;p27"/>
          <p:cNvPicPr preferRelativeResize="0"/>
          <p:nvPr/>
        </p:nvPicPr>
        <p:blipFill>
          <a:blip r:embed="rId4">
            <a:alphaModFix/>
          </a:blip>
          <a:stretch>
            <a:fillRect/>
          </a:stretch>
        </p:blipFill>
        <p:spPr>
          <a:xfrm>
            <a:off x="4690800" y="1893450"/>
            <a:ext cx="4099225" cy="311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can buy anything...</a:t>
            </a:r>
            <a:endParaRPr/>
          </a:p>
          <a:p>
            <a:pPr indent="0" lvl="0" marL="0" rtl="0" algn="l">
              <a:spcBef>
                <a:spcPts val="0"/>
              </a:spcBef>
              <a:spcAft>
                <a:spcPts val="0"/>
              </a:spcAft>
              <a:buNone/>
            </a:pPr>
            <a:r>
              <a:t/>
            </a:r>
            <a:endParaRPr/>
          </a:p>
        </p:txBody>
      </p:sp>
      <p:pic>
        <p:nvPicPr>
          <p:cNvPr id="161" name="Google Shape;161;p28"/>
          <p:cNvPicPr preferRelativeResize="0"/>
          <p:nvPr/>
        </p:nvPicPr>
        <p:blipFill>
          <a:blip r:embed="rId3">
            <a:alphaModFix/>
          </a:blip>
          <a:stretch>
            <a:fillRect/>
          </a:stretch>
        </p:blipFill>
        <p:spPr>
          <a:xfrm>
            <a:off x="1214425" y="1831875"/>
            <a:ext cx="6715125" cy="331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