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352ef67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e352ef67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319" y="424689"/>
            <a:ext cx="3901778" cy="44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7261988" y="-353264"/>
            <a:ext cx="123789" cy="746476"/>
          </a:xfrm>
          <a:prstGeom prst="roundRect">
            <a:avLst>
              <a:gd fmla="val 3162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532772" y="193254"/>
            <a:ext cx="1972569" cy="568416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647854" y="257597"/>
            <a:ext cx="1906778" cy="465672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56734" t="0"/>
          <a:stretch/>
        </p:blipFill>
        <p:spPr>
          <a:xfrm>
            <a:off x="7508414" y="2084295"/>
            <a:ext cx="1688164" cy="270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535" y="885375"/>
            <a:ext cx="4047055" cy="39017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1353193" y="1195650"/>
            <a:ext cx="247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改預測每建坪的價錢 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-47065" y="4861112"/>
            <a:ext cx="9265024" cy="357714"/>
          </a:xfrm>
          <a:prstGeom prst="rect">
            <a:avLst/>
          </a:prstGeom>
          <a:solidFill>
            <a:srgbClr val="56300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-134470" y="4787153"/>
            <a:ext cx="9352429" cy="1277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7738782" y="4558553"/>
            <a:ext cx="242048" cy="531158"/>
          </a:xfrm>
          <a:prstGeom prst="roundRect">
            <a:avLst>
              <a:gd fmla="val 341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7796422" y="2185146"/>
            <a:ext cx="134509" cy="2867585"/>
          </a:xfrm>
          <a:prstGeom prst="roundRect">
            <a:avLst>
              <a:gd fmla="val 3162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5"/>
          <p:cNvCxnSpPr/>
          <p:nvPr/>
        </p:nvCxnSpPr>
        <p:spPr>
          <a:xfrm>
            <a:off x="7906869" y="2264760"/>
            <a:ext cx="0" cy="2749923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1" name="Google Shape;141;p25"/>
          <p:cNvGrpSpPr/>
          <p:nvPr/>
        </p:nvGrpSpPr>
        <p:grpSpPr>
          <a:xfrm>
            <a:off x="7008011" y="1330904"/>
            <a:ext cx="1703588" cy="1703588"/>
            <a:chOff x="9344015" y="1535546"/>
            <a:chExt cx="2271451" cy="2271451"/>
          </a:xfrm>
        </p:grpSpPr>
        <p:sp>
          <p:nvSpPr>
            <p:cNvPr id="142" name="Google Shape;142;p25"/>
            <p:cNvSpPr/>
            <p:nvPr/>
          </p:nvSpPr>
          <p:spPr>
            <a:xfrm>
              <a:off x="9344015" y="1535546"/>
              <a:ext cx="2271451" cy="2271451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9453367" y="1645271"/>
              <a:ext cx="2052000" cy="2052000"/>
            </a:xfrm>
            <a:prstGeom prst="ellipse">
              <a:avLst/>
            </a:prstGeom>
            <a:solidFill>
              <a:srgbClr val="F2F2F2"/>
            </a:solidFill>
            <a:ln cap="flat" cmpd="sng" w="114300">
              <a:solidFill>
                <a:srgbClr val="F145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53540" y="2589590"/>
              <a:ext cx="1051655" cy="1051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19014" y="1988212"/>
              <a:ext cx="520697" cy="520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5"/>
            <p:cNvSpPr/>
            <p:nvPr/>
          </p:nvSpPr>
          <p:spPr>
            <a:xfrm rot="10800000">
              <a:off x="10302718" y="2567492"/>
              <a:ext cx="353291" cy="381897"/>
            </a:xfrm>
            <a:prstGeom prst="downArrow">
              <a:avLst>
                <a:gd fmla="val 32353" name="adj1"/>
                <a:gd fmla="val 58823" name="adj2"/>
              </a:avLst>
            </a:prstGeom>
            <a:solidFill>
              <a:srgbClr val="F14533"/>
            </a:solidFill>
            <a:ln cap="flat" cmpd="sng" w="285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25"/>
          <p:cNvSpPr/>
          <p:nvPr/>
        </p:nvSpPr>
        <p:spPr>
          <a:xfrm>
            <a:off x="348853" y="4689971"/>
            <a:ext cx="213842" cy="398216"/>
          </a:xfrm>
          <a:prstGeom prst="roundRect">
            <a:avLst>
              <a:gd fmla="val 341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99401" y="101311"/>
            <a:ext cx="114903" cy="4941000"/>
          </a:xfrm>
          <a:prstGeom prst="roundRect">
            <a:avLst>
              <a:gd fmla="val 3162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>
            <a:off x="492256" y="240251"/>
            <a:ext cx="0" cy="47520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451708" y="393439"/>
            <a:ext cx="262096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5"/>
          <p:cNvSpPr/>
          <p:nvPr/>
        </p:nvSpPr>
        <p:spPr>
          <a:xfrm>
            <a:off x="625241" y="246400"/>
            <a:ext cx="1906778" cy="434005"/>
          </a:xfrm>
          <a:prstGeom prst="homePlate">
            <a:avLst>
              <a:gd fmla="val 50000" name="adj"/>
            </a:avLst>
          </a:prstGeom>
          <a:solidFill>
            <a:srgbClr val="F255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698522" y="281672"/>
            <a:ext cx="1638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台灣房價預測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53" name="Google Shape;153;p25"/>
          <p:cNvCxnSpPr/>
          <p:nvPr/>
        </p:nvCxnSpPr>
        <p:spPr>
          <a:xfrm>
            <a:off x="451708" y="1333817"/>
            <a:ext cx="262096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5"/>
          <p:cNvSpPr/>
          <p:nvPr/>
        </p:nvSpPr>
        <p:spPr>
          <a:xfrm>
            <a:off x="661291" y="1177084"/>
            <a:ext cx="587321" cy="401886"/>
          </a:xfrm>
          <a:prstGeom prst="homePlate">
            <a:avLst>
              <a:gd fmla="val 50000" name="adj"/>
            </a:avLst>
          </a:prstGeom>
          <a:solidFill>
            <a:srgbClr val="A5A5A5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621558" y="1142552"/>
            <a:ext cx="587321" cy="374557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747259" y="1156706"/>
            <a:ext cx="255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>
            <a:off x="454600" y="1892847"/>
            <a:ext cx="242278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5"/>
          <p:cNvSpPr/>
          <p:nvPr/>
        </p:nvSpPr>
        <p:spPr>
          <a:xfrm>
            <a:off x="659952" y="1736114"/>
            <a:ext cx="587321" cy="401886"/>
          </a:xfrm>
          <a:prstGeom prst="homePlate">
            <a:avLst>
              <a:gd fmla="val 50000" name="adj"/>
            </a:avLst>
          </a:prstGeom>
          <a:solidFill>
            <a:srgbClr val="A5A5A5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620219" y="1701582"/>
            <a:ext cx="587321" cy="374557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45920" y="1715735"/>
            <a:ext cx="255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454600" y="2451876"/>
            <a:ext cx="250860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5"/>
          <p:cNvSpPr/>
          <p:nvPr/>
        </p:nvSpPr>
        <p:spPr>
          <a:xfrm>
            <a:off x="668534" y="2295143"/>
            <a:ext cx="587321" cy="401886"/>
          </a:xfrm>
          <a:prstGeom prst="homePlate">
            <a:avLst>
              <a:gd fmla="val 50000" name="adj"/>
            </a:avLst>
          </a:prstGeom>
          <a:solidFill>
            <a:srgbClr val="A5A5A5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628801" y="2260611"/>
            <a:ext cx="587321" cy="374557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754502" y="2274764"/>
            <a:ext cx="255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>
            <a:off x="389112" y="3043387"/>
            <a:ext cx="328375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664974" y="2886654"/>
            <a:ext cx="587321" cy="401886"/>
          </a:xfrm>
          <a:prstGeom prst="homePlate">
            <a:avLst>
              <a:gd fmla="val 50000" name="adj"/>
            </a:avLst>
          </a:prstGeom>
          <a:solidFill>
            <a:srgbClr val="A5A5A5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25241" y="2852122"/>
            <a:ext cx="587321" cy="374557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50942" y="2866275"/>
            <a:ext cx="255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5"/>
          <p:cNvCxnSpPr/>
          <p:nvPr/>
        </p:nvCxnSpPr>
        <p:spPr>
          <a:xfrm>
            <a:off x="454600" y="3636538"/>
            <a:ext cx="247300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5"/>
          <p:cNvSpPr/>
          <p:nvPr/>
        </p:nvSpPr>
        <p:spPr>
          <a:xfrm>
            <a:off x="664974" y="3479805"/>
            <a:ext cx="587321" cy="401886"/>
          </a:xfrm>
          <a:prstGeom prst="homePlate">
            <a:avLst>
              <a:gd fmla="val 50000" name="adj"/>
            </a:avLst>
          </a:prstGeom>
          <a:solidFill>
            <a:srgbClr val="A5A5A5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25241" y="3445273"/>
            <a:ext cx="587321" cy="374557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50942" y="3459426"/>
            <a:ext cx="255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353199" y="1738700"/>
            <a:ext cx="3009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找出非建商專案，將其複製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1350038" y="3487075"/>
            <a:ext cx="543027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對city、town、building_type 做target encoding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350052" y="2890750"/>
            <a:ext cx="322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計算周遭方便程度(取標準差)</a:t>
            </a:r>
            <a:endParaRPr sz="1100"/>
          </a:p>
        </p:txBody>
      </p:sp>
      <p:sp>
        <p:nvSpPr>
          <p:cNvPr id="176" name="Google Shape;176;p25"/>
          <p:cNvSpPr/>
          <p:nvPr/>
        </p:nvSpPr>
        <p:spPr>
          <a:xfrm>
            <a:off x="1346074" y="2312225"/>
            <a:ext cx="205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計算是否為為鬧區 </a:t>
            </a:r>
            <a:endParaRPr sz="1100"/>
          </a:p>
        </p:txBody>
      </p:sp>
      <p:cxnSp>
        <p:nvCxnSpPr>
          <p:cNvPr id="177" name="Google Shape;177;p25"/>
          <p:cNvCxnSpPr/>
          <p:nvPr/>
        </p:nvCxnSpPr>
        <p:spPr>
          <a:xfrm>
            <a:off x="189612" y="885375"/>
            <a:ext cx="262096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5"/>
          <p:cNvSpPr/>
          <p:nvPr/>
        </p:nvSpPr>
        <p:spPr>
          <a:xfrm flipH="1">
            <a:off x="-873411" y="680719"/>
            <a:ext cx="1106632" cy="410753"/>
          </a:xfrm>
          <a:prstGeom prst="homePlate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624747" y="3143166"/>
            <a:ext cx="513000" cy="271057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7604235" y="3137203"/>
            <a:ext cx="510573" cy="259259"/>
          </a:xfrm>
          <a:prstGeom prst="roundRect">
            <a:avLst>
              <a:gd fmla="val 23985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704223" y="3169743"/>
            <a:ext cx="52924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aseline="30000" lang="zh-TW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zh-TW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654011" y="3172476"/>
            <a:ext cx="400772" cy="16782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5805" y="4356577"/>
            <a:ext cx="675302" cy="67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96334" y="4631204"/>
            <a:ext cx="390817" cy="39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9197" y="4618262"/>
            <a:ext cx="426449" cy="42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5555258" y="-327698"/>
            <a:ext cx="123789" cy="746476"/>
          </a:xfrm>
          <a:prstGeom prst="roundRect">
            <a:avLst>
              <a:gd fmla="val 3162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5"/>
          <p:cNvCxnSpPr/>
          <p:nvPr/>
        </p:nvCxnSpPr>
        <p:spPr>
          <a:xfrm>
            <a:off x="5655782" y="-91439"/>
            <a:ext cx="0" cy="37311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7372927" y="-48874"/>
            <a:ext cx="0" cy="37311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5"/>
          <p:cNvSpPr/>
          <p:nvPr/>
        </p:nvSpPr>
        <p:spPr>
          <a:xfrm>
            <a:off x="5482610" y="147721"/>
            <a:ext cx="1980179" cy="568416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592570" y="261669"/>
            <a:ext cx="175551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隊名：  Relax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5532380" y="197254"/>
            <a:ext cx="1875895" cy="4528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096400" y="1122675"/>
            <a:ext cx="46152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例如：city、town、II_10、I_500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...等，都一樣視為同一棟或建商專案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489800" y="2036825"/>
            <a:ext cx="49878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(類似速度和加速度)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V : (I_50/50  - I_10 / 10)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A : (I_100/100 - 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I_50/50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) - (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I_50/50  - I_10 / 10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204625" y="2923863"/>
            <a:ext cx="2602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對I_MIN、II_MIN_、III_MIN...等，取標準差。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4432888" y="2231975"/>
            <a:ext cx="3009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Lightgbm 是決策樹，是二分法。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強迫將縣市、鎮區、建築種類價錢類似的分在一起。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