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4" r:id="rId38"/>
    <p:sldId id="295" r:id="rId39"/>
    <p:sldId id="293"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290"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3" r:id="rId77"/>
    <p:sldId id="331"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14" autoAdjust="0"/>
  </p:normalViewPr>
  <p:slideViewPr>
    <p:cSldViewPr snapToGrid="0">
      <p:cViewPr varScale="1">
        <p:scale>
          <a:sx n="77" d="100"/>
          <a:sy n="77" d="100"/>
        </p:scale>
        <p:origin x="883" y="58"/>
      </p:cViewPr>
      <p:guideLst/>
    </p:cSldViewPr>
  </p:slideViewPr>
  <p:notesTextViewPr>
    <p:cViewPr>
      <p:scale>
        <a:sx n="1" d="1"/>
        <a:sy n="1" d="1"/>
      </p:scale>
      <p:origin x="0" y="-1824"/>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4BFF0-6303-4707-B9B7-BF2172CB440D}" type="datetimeFigureOut">
              <a:rPr lang="en-GB" smtClean="0"/>
              <a:t>27/02/2022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B7BEC-9E55-43FC-8783-D4CE54F6EF14}" type="slidenum">
              <a:rPr lang="en-GB" smtClean="0"/>
              <a:t>‹#›</a:t>
            </a:fld>
            <a:endParaRPr lang="en-GB"/>
          </a:p>
        </p:txBody>
      </p:sp>
    </p:spTree>
    <p:extLst>
      <p:ext uri="{BB962C8B-B14F-4D97-AF65-F5344CB8AC3E}">
        <p14:creationId xmlns:p14="http://schemas.microsoft.com/office/powerpoint/2010/main" val="101249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&lt;script language = "</a:t>
            </a:r>
            <a:r>
              <a:rPr lang="en-GB" dirty="0" err="1"/>
              <a:t>javascript</a:t>
            </a:r>
            <a:r>
              <a:rPr lang="en-GB" dirty="0"/>
              <a:t>" type = "text/</a:t>
            </a:r>
            <a:r>
              <a:rPr lang="en-GB" dirty="0" err="1"/>
              <a:t>javascript</a:t>
            </a:r>
            <a:r>
              <a:rPr lang="en-GB" dirty="0"/>
              <a:t>"&gt;</a:t>
            </a:r>
          </a:p>
          <a:p>
            <a:r>
              <a:rPr lang="en-GB" dirty="0"/>
              <a:t>   &lt;!--</a:t>
            </a:r>
          </a:p>
          <a:p>
            <a:r>
              <a:rPr lang="en-GB" dirty="0"/>
              <a:t>      var1 = 10</a:t>
            </a:r>
          </a:p>
          <a:p>
            <a:r>
              <a:rPr lang="en-GB" dirty="0"/>
              <a:t>      var2 = 20</a:t>
            </a:r>
          </a:p>
          <a:p>
            <a:r>
              <a:rPr lang="en-GB" dirty="0"/>
              <a:t>   //--&gt;</a:t>
            </a:r>
          </a:p>
          <a:p>
            <a:r>
              <a:rPr lang="en-GB" dirty="0"/>
              <a:t>&lt;/script&gt;</a:t>
            </a:r>
          </a:p>
          <a:p>
            <a:endParaRPr lang="en-GB" dirty="0"/>
          </a:p>
          <a:p>
            <a:r>
              <a:rPr lang="en-GB" dirty="0"/>
              <a:t>But when formatted in a single line as follows, you must use semicolons −</a:t>
            </a:r>
          </a:p>
          <a:p>
            <a:endParaRPr lang="en-GB" dirty="0"/>
          </a:p>
          <a:p>
            <a:r>
              <a:rPr lang="en-GB" dirty="0"/>
              <a:t>&lt;script language = "</a:t>
            </a:r>
            <a:r>
              <a:rPr lang="en-GB" dirty="0" err="1"/>
              <a:t>javascript</a:t>
            </a:r>
            <a:r>
              <a:rPr lang="en-GB" dirty="0"/>
              <a:t>" type = "text/</a:t>
            </a:r>
            <a:r>
              <a:rPr lang="en-GB" dirty="0" err="1"/>
              <a:t>javascript</a:t>
            </a:r>
            <a:r>
              <a:rPr lang="en-GB" dirty="0"/>
              <a:t>"&gt;</a:t>
            </a:r>
          </a:p>
          <a:p>
            <a:r>
              <a:rPr lang="en-GB" dirty="0"/>
              <a:t>   &lt;!--</a:t>
            </a:r>
          </a:p>
          <a:p>
            <a:r>
              <a:rPr lang="en-GB" dirty="0"/>
              <a:t>      var1 = 10; var2 = 20;</a:t>
            </a:r>
          </a:p>
          <a:p>
            <a:r>
              <a:rPr lang="en-GB" dirty="0"/>
              <a:t>   //--&gt;</a:t>
            </a:r>
          </a:p>
          <a:p>
            <a:r>
              <a:rPr lang="en-GB" dirty="0"/>
              <a:t>&lt;/script&gt;</a:t>
            </a:r>
          </a:p>
        </p:txBody>
      </p:sp>
      <p:sp>
        <p:nvSpPr>
          <p:cNvPr id="4" name="Slide Number Placeholder 3"/>
          <p:cNvSpPr>
            <a:spLocks noGrp="1"/>
          </p:cNvSpPr>
          <p:nvPr>
            <p:ph type="sldNum" sz="quarter" idx="5"/>
          </p:nvPr>
        </p:nvSpPr>
        <p:spPr/>
        <p:txBody>
          <a:bodyPr/>
          <a:lstStyle/>
          <a:p>
            <a:fld id="{2EAB7BEC-9E55-43FC-8783-D4CE54F6EF14}" type="slidenum">
              <a:rPr lang="en-GB" smtClean="0"/>
              <a:t>11</a:t>
            </a:fld>
            <a:endParaRPr lang="en-GB"/>
          </a:p>
        </p:txBody>
      </p:sp>
    </p:spTree>
    <p:extLst>
      <p:ext uri="{BB962C8B-B14F-4D97-AF65-F5344CB8AC3E}">
        <p14:creationId xmlns:p14="http://schemas.microsoft.com/office/powerpoint/2010/main" val="199179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a:t>
            </a:r>
            <a:r>
              <a:rPr lang="en-GB" dirty="0" err="1"/>
              <a:t>WriteCookie</a:t>
            </a:r>
            <a:r>
              <a:rPr lang="en-GB" dirty="0"/>
              <a:t>() {</a:t>
            </a:r>
          </a:p>
          <a:p>
            <a:r>
              <a:rPr lang="en-GB" dirty="0"/>
              <a:t>               if( </a:t>
            </a:r>
            <a:r>
              <a:rPr lang="en-GB" dirty="0" err="1"/>
              <a:t>document.myform.customer.value</a:t>
            </a:r>
            <a:r>
              <a:rPr lang="en-GB" dirty="0"/>
              <a:t> == "" ) {</a:t>
            </a:r>
          </a:p>
          <a:p>
            <a:r>
              <a:rPr lang="en-GB" dirty="0"/>
              <a:t>                  alert("Enter some value!");</a:t>
            </a:r>
          </a:p>
          <a:p>
            <a:r>
              <a:rPr lang="en-GB" dirty="0"/>
              <a:t>                  return;</a:t>
            </a:r>
          </a:p>
          <a:p>
            <a:r>
              <a:rPr lang="en-GB" dirty="0"/>
              <a:t>               }</a:t>
            </a:r>
          </a:p>
          <a:p>
            <a:r>
              <a:rPr lang="en-GB" dirty="0"/>
              <a:t>               </a:t>
            </a:r>
            <a:r>
              <a:rPr lang="en-GB" dirty="0" err="1"/>
              <a:t>cookievalue</a:t>
            </a:r>
            <a:r>
              <a:rPr lang="en-GB" dirty="0"/>
              <a:t> = escape(</a:t>
            </a:r>
            <a:r>
              <a:rPr lang="en-GB" dirty="0" err="1"/>
              <a:t>document.myform.customer.value</a:t>
            </a:r>
            <a:r>
              <a:rPr lang="en-GB" dirty="0"/>
              <a:t>) + ";";</a:t>
            </a:r>
          </a:p>
          <a:p>
            <a:r>
              <a:rPr lang="en-GB" dirty="0"/>
              <a:t>               </a:t>
            </a:r>
            <a:r>
              <a:rPr lang="en-GB" dirty="0" err="1"/>
              <a:t>document.cookie</a:t>
            </a:r>
            <a:r>
              <a:rPr lang="en-GB" dirty="0"/>
              <a:t> = "name=" + </a:t>
            </a:r>
            <a:r>
              <a:rPr lang="en-GB" dirty="0" err="1"/>
              <a:t>cookievalue</a:t>
            </a:r>
            <a:r>
              <a:rPr lang="en-GB" dirty="0"/>
              <a:t>;</a:t>
            </a:r>
          </a:p>
          <a:p>
            <a:r>
              <a:rPr lang="en-GB" dirty="0"/>
              <a:t>               </a:t>
            </a:r>
            <a:r>
              <a:rPr lang="en-GB" dirty="0" err="1"/>
              <a:t>document.write</a:t>
            </a:r>
            <a:r>
              <a:rPr lang="en-GB" dirty="0"/>
              <a:t> ("Setting Cookies : " + "name=" + </a:t>
            </a:r>
            <a:r>
              <a:rPr lang="en-GB" dirty="0" err="1"/>
              <a:t>cookievalue</a:t>
            </a:r>
            <a:r>
              <a:rPr lang="en-GB" dirty="0"/>
              <a:t> );</a:t>
            </a:r>
          </a:p>
          <a:p>
            <a:r>
              <a:rPr lang="en-GB" dirty="0"/>
              <a:t>            }</a:t>
            </a:r>
          </a:p>
          <a:p>
            <a:r>
              <a:rPr lang="en-GB" dirty="0"/>
              <a:t>         //--&gt;</a:t>
            </a:r>
          </a:p>
          <a:p>
            <a:r>
              <a:rPr lang="en-GB" dirty="0"/>
              <a:t>      &lt;/script&gt;      </a:t>
            </a:r>
          </a:p>
          <a:p>
            <a:r>
              <a:rPr lang="en-GB" dirty="0"/>
              <a:t>   &lt;/head&gt;</a:t>
            </a:r>
          </a:p>
          <a:p>
            <a:r>
              <a:rPr lang="en-GB" dirty="0"/>
              <a:t>   </a:t>
            </a:r>
          </a:p>
          <a:p>
            <a:r>
              <a:rPr lang="en-GB" dirty="0"/>
              <a:t>   &lt;body&gt;      </a:t>
            </a:r>
          </a:p>
          <a:p>
            <a:r>
              <a:rPr lang="en-GB" dirty="0"/>
              <a:t>      &lt;form name = "</a:t>
            </a:r>
            <a:r>
              <a:rPr lang="en-GB" dirty="0" err="1"/>
              <a:t>myform</a:t>
            </a:r>
            <a:r>
              <a:rPr lang="en-GB" dirty="0"/>
              <a:t>" action = ""&gt;</a:t>
            </a:r>
          </a:p>
          <a:p>
            <a:r>
              <a:rPr lang="en-GB" dirty="0"/>
              <a:t>         Enter name: &lt;input type = "text" name = "customer"/&gt;</a:t>
            </a:r>
          </a:p>
          <a:p>
            <a:r>
              <a:rPr lang="en-GB" dirty="0"/>
              <a:t>         &lt;input type = "button" value = "Set Cookie" onclick = "</a:t>
            </a:r>
            <a:r>
              <a:rPr lang="en-GB" dirty="0" err="1"/>
              <a:t>WriteCookie</a:t>
            </a:r>
            <a:r>
              <a:rPr lang="en-GB" dirty="0"/>
              <a:t>();"/&gt;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91</a:t>
            </a:fld>
            <a:endParaRPr lang="en-GB"/>
          </a:p>
        </p:txBody>
      </p:sp>
    </p:spTree>
    <p:extLst>
      <p:ext uri="{BB962C8B-B14F-4D97-AF65-F5344CB8AC3E}">
        <p14:creationId xmlns:p14="http://schemas.microsoft.com/office/powerpoint/2010/main" val="68388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a:t>
            </a:r>
            <a:r>
              <a:rPr lang="en-GB" dirty="0" err="1"/>
              <a:t>ReadCookie</a:t>
            </a:r>
            <a:r>
              <a:rPr lang="en-GB" dirty="0"/>
              <a:t>() {</a:t>
            </a:r>
          </a:p>
          <a:p>
            <a:r>
              <a:rPr lang="en-GB" dirty="0"/>
              <a:t>               var </a:t>
            </a:r>
            <a:r>
              <a:rPr lang="en-GB" dirty="0" err="1"/>
              <a:t>allcookies</a:t>
            </a:r>
            <a:r>
              <a:rPr lang="en-GB" dirty="0"/>
              <a:t> = </a:t>
            </a:r>
            <a:r>
              <a:rPr lang="en-GB" dirty="0" err="1"/>
              <a:t>document.cookie</a:t>
            </a:r>
            <a:r>
              <a:rPr lang="en-GB" dirty="0"/>
              <a:t>;</a:t>
            </a:r>
          </a:p>
          <a:p>
            <a:r>
              <a:rPr lang="en-GB" dirty="0"/>
              <a:t>               </a:t>
            </a:r>
            <a:r>
              <a:rPr lang="en-GB" dirty="0" err="1"/>
              <a:t>document.write</a:t>
            </a:r>
            <a:r>
              <a:rPr lang="en-GB" dirty="0"/>
              <a:t> ("All Cookies : " + </a:t>
            </a:r>
            <a:r>
              <a:rPr lang="en-GB" dirty="0" err="1"/>
              <a:t>allcookies</a:t>
            </a:r>
            <a:r>
              <a:rPr lang="en-GB" dirty="0"/>
              <a:t> );</a:t>
            </a:r>
          </a:p>
          <a:p>
            <a:r>
              <a:rPr lang="en-GB" dirty="0"/>
              <a:t>               </a:t>
            </a:r>
          </a:p>
          <a:p>
            <a:r>
              <a:rPr lang="en-GB" dirty="0"/>
              <a:t>               // Get all the cookies pairs in an array</a:t>
            </a:r>
          </a:p>
          <a:p>
            <a:r>
              <a:rPr lang="en-GB" dirty="0"/>
              <a:t>               </a:t>
            </a:r>
            <a:r>
              <a:rPr lang="en-GB" dirty="0" err="1"/>
              <a:t>cookiearray</a:t>
            </a:r>
            <a:r>
              <a:rPr lang="en-GB" dirty="0"/>
              <a:t> = </a:t>
            </a:r>
            <a:r>
              <a:rPr lang="en-GB" dirty="0" err="1"/>
              <a:t>allcookies.split</a:t>
            </a:r>
            <a:r>
              <a:rPr lang="en-GB" dirty="0"/>
              <a:t>(';');</a:t>
            </a:r>
          </a:p>
          <a:p>
            <a:r>
              <a:rPr lang="en-GB" dirty="0"/>
              <a:t>               </a:t>
            </a:r>
          </a:p>
          <a:p>
            <a:r>
              <a:rPr lang="en-GB" dirty="0"/>
              <a:t>               // Now take key value pair out of this array</a:t>
            </a:r>
          </a:p>
          <a:p>
            <a:r>
              <a:rPr lang="en-GB" dirty="0"/>
              <a:t>               for(var </a:t>
            </a:r>
            <a:r>
              <a:rPr lang="en-GB" dirty="0" err="1"/>
              <a:t>i</a:t>
            </a:r>
            <a:r>
              <a:rPr lang="en-GB" dirty="0"/>
              <a:t>=0; </a:t>
            </a:r>
            <a:r>
              <a:rPr lang="en-GB" dirty="0" err="1"/>
              <a:t>i</a:t>
            </a:r>
            <a:r>
              <a:rPr lang="en-GB" dirty="0"/>
              <a:t>&lt;</a:t>
            </a:r>
            <a:r>
              <a:rPr lang="en-GB" dirty="0" err="1"/>
              <a:t>cookiearray.length</a:t>
            </a:r>
            <a:r>
              <a:rPr lang="en-GB" dirty="0"/>
              <a:t>; </a:t>
            </a:r>
            <a:r>
              <a:rPr lang="en-GB" dirty="0" err="1"/>
              <a:t>i</a:t>
            </a:r>
            <a:r>
              <a:rPr lang="en-GB" dirty="0"/>
              <a:t>++) {</a:t>
            </a:r>
          </a:p>
          <a:p>
            <a:r>
              <a:rPr lang="en-GB" dirty="0"/>
              <a:t>                  name = </a:t>
            </a:r>
            <a:r>
              <a:rPr lang="en-GB" dirty="0" err="1"/>
              <a:t>cookiearray</a:t>
            </a:r>
            <a:r>
              <a:rPr lang="en-GB" dirty="0"/>
              <a:t>[</a:t>
            </a:r>
            <a:r>
              <a:rPr lang="en-GB" dirty="0" err="1"/>
              <a:t>i</a:t>
            </a:r>
            <a:r>
              <a:rPr lang="en-GB" dirty="0"/>
              <a:t>].split('=')[0];</a:t>
            </a:r>
          </a:p>
          <a:p>
            <a:r>
              <a:rPr lang="en-GB" dirty="0"/>
              <a:t>                  value = </a:t>
            </a:r>
            <a:r>
              <a:rPr lang="en-GB" dirty="0" err="1"/>
              <a:t>cookiearray</a:t>
            </a:r>
            <a:r>
              <a:rPr lang="en-GB" dirty="0"/>
              <a:t>[</a:t>
            </a:r>
            <a:r>
              <a:rPr lang="en-GB" dirty="0" err="1"/>
              <a:t>i</a:t>
            </a:r>
            <a:r>
              <a:rPr lang="en-GB" dirty="0"/>
              <a:t>].split('=')[1];</a:t>
            </a:r>
          </a:p>
          <a:p>
            <a:r>
              <a:rPr lang="en-GB" dirty="0"/>
              <a:t>                  </a:t>
            </a:r>
            <a:r>
              <a:rPr lang="en-GB" dirty="0" err="1"/>
              <a:t>document.write</a:t>
            </a:r>
            <a:r>
              <a:rPr lang="en-GB" dirty="0"/>
              <a:t> ("Key is : " + name + " and Value is : " + value);</a:t>
            </a:r>
          </a:p>
          <a:p>
            <a:r>
              <a:rPr lang="en-GB" dirty="0"/>
              <a:t>               }</a:t>
            </a:r>
          </a:p>
          <a:p>
            <a:r>
              <a:rPr lang="en-GB" dirty="0"/>
              <a:t>            }</a:t>
            </a:r>
          </a:p>
          <a:p>
            <a:r>
              <a:rPr lang="en-GB" dirty="0"/>
              <a:t>         //--&gt;</a:t>
            </a:r>
          </a:p>
          <a:p>
            <a:r>
              <a:rPr lang="en-GB" dirty="0"/>
              <a:t>      &lt;/script&gt;      </a:t>
            </a:r>
          </a:p>
          <a:p>
            <a:r>
              <a:rPr lang="en-GB" dirty="0"/>
              <a:t>   &lt;/head&gt;</a:t>
            </a:r>
          </a:p>
          <a:p>
            <a:r>
              <a:rPr lang="en-GB" dirty="0"/>
              <a:t>   </a:t>
            </a:r>
          </a:p>
          <a:p>
            <a:r>
              <a:rPr lang="en-GB" dirty="0"/>
              <a:t>   &lt;body&gt;     </a:t>
            </a:r>
          </a:p>
          <a:p>
            <a:r>
              <a:rPr lang="en-GB" dirty="0"/>
              <a:t>      &lt;form name = "</a:t>
            </a:r>
            <a:r>
              <a:rPr lang="en-GB" dirty="0" err="1"/>
              <a:t>myform</a:t>
            </a:r>
            <a:r>
              <a:rPr lang="en-GB" dirty="0"/>
              <a:t>" action = ""&gt;</a:t>
            </a:r>
          </a:p>
          <a:p>
            <a:r>
              <a:rPr lang="en-GB" dirty="0"/>
              <a:t>         &lt;p&gt; click the following button and see the result:&lt;/p&gt;</a:t>
            </a:r>
          </a:p>
          <a:p>
            <a:r>
              <a:rPr lang="en-GB" dirty="0"/>
              <a:t>         &lt;input type = "button" value = "Get Cookie" onclick = "</a:t>
            </a:r>
            <a:r>
              <a:rPr lang="en-GB" dirty="0" err="1"/>
              <a:t>ReadCookie</a:t>
            </a:r>
            <a:r>
              <a:rPr lang="en-GB" dirty="0"/>
              <a:t>()"/&gt;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92</a:t>
            </a:fld>
            <a:endParaRPr lang="en-GB"/>
          </a:p>
        </p:txBody>
      </p:sp>
    </p:spTree>
    <p:extLst>
      <p:ext uri="{BB962C8B-B14F-4D97-AF65-F5344CB8AC3E}">
        <p14:creationId xmlns:p14="http://schemas.microsoft.com/office/powerpoint/2010/main" val="26079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a:t>
            </a:r>
            <a:r>
              <a:rPr lang="en-GB" dirty="0" err="1"/>
              <a:t>WriteCookie</a:t>
            </a:r>
            <a:r>
              <a:rPr lang="en-GB" dirty="0"/>
              <a:t>() {</a:t>
            </a:r>
          </a:p>
          <a:p>
            <a:r>
              <a:rPr lang="en-GB" dirty="0"/>
              <a:t>               var now = new Date();</a:t>
            </a:r>
          </a:p>
          <a:p>
            <a:r>
              <a:rPr lang="en-GB" dirty="0"/>
              <a:t>               </a:t>
            </a:r>
            <a:r>
              <a:rPr lang="en-GB" dirty="0" err="1"/>
              <a:t>now.setMonth</a:t>
            </a:r>
            <a:r>
              <a:rPr lang="en-GB" dirty="0"/>
              <a:t>( </a:t>
            </a:r>
            <a:r>
              <a:rPr lang="en-GB" dirty="0" err="1"/>
              <a:t>now.getMonth</a:t>
            </a:r>
            <a:r>
              <a:rPr lang="en-GB" dirty="0"/>
              <a:t>() - 1 );</a:t>
            </a:r>
          </a:p>
          <a:p>
            <a:r>
              <a:rPr lang="en-GB" dirty="0"/>
              <a:t>               </a:t>
            </a:r>
            <a:r>
              <a:rPr lang="en-GB" dirty="0" err="1"/>
              <a:t>cookievalue</a:t>
            </a:r>
            <a:r>
              <a:rPr lang="en-GB" dirty="0"/>
              <a:t> = escape(</a:t>
            </a:r>
            <a:r>
              <a:rPr lang="en-GB" dirty="0" err="1"/>
              <a:t>document.myform.customer.value</a:t>
            </a:r>
            <a:r>
              <a:rPr lang="en-GB" dirty="0"/>
              <a:t>) + ";"</a:t>
            </a:r>
          </a:p>
          <a:p>
            <a:r>
              <a:rPr lang="en-GB" dirty="0"/>
              <a:t>               </a:t>
            </a:r>
          </a:p>
          <a:p>
            <a:r>
              <a:rPr lang="en-GB" dirty="0"/>
              <a:t>               </a:t>
            </a:r>
            <a:r>
              <a:rPr lang="en-GB" dirty="0" err="1"/>
              <a:t>document.cookie</a:t>
            </a:r>
            <a:r>
              <a:rPr lang="en-GB" dirty="0"/>
              <a:t> = "name=" + </a:t>
            </a:r>
            <a:r>
              <a:rPr lang="en-GB" dirty="0" err="1"/>
              <a:t>cookievalue</a:t>
            </a:r>
            <a:r>
              <a:rPr lang="en-GB" dirty="0"/>
              <a:t>;</a:t>
            </a:r>
          </a:p>
          <a:p>
            <a:r>
              <a:rPr lang="en-GB" dirty="0"/>
              <a:t>               </a:t>
            </a:r>
            <a:r>
              <a:rPr lang="en-GB" dirty="0" err="1"/>
              <a:t>document.cookie</a:t>
            </a:r>
            <a:r>
              <a:rPr lang="en-GB" dirty="0"/>
              <a:t> = "expires=" + </a:t>
            </a:r>
            <a:r>
              <a:rPr lang="en-GB" dirty="0" err="1"/>
              <a:t>now.toUTCString</a:t>
            </a:r>
            <a:r>
              <a:rPr lang="en-GB" dirty="0"/>
              <a:t>() + ";"</a:t>
            </a:r>
          </a:p>
          <a:p>
            <a:r>
              <a:rPr lang="en-GB" dirty="0"/>
              <a:t>               </a:t>
            </a:r>
            <a:r>
              <a:rPr lang="en-GB" dirty="0" err="1"/>
              <a:t>document.write</a:t>
            </a:r>
            <a:r>
              <a:rPr lang="en-GB" dirty="0"/>
              <a:t>("Setting Cookies : " + "name=" + </a:t>
            </a:r>
            <a:r>
              <a:rPr lang="en-GB" dirty="0" err="1"/>
              <a:t>cookievalue</a:t>
            </a:r>
            <a:r>
              <a:rPr lang="en-GB" dirty="0"/>
              <a:t> );</a:t>
            </a:r>
          </a:p>
          <a:p>
            <a:r>
              <a:rPr lang="en-GB" dirty="0"/>
              <a:t>            }</a:t>
            </a:r>
          </a:p>
          <a:p>
            <a:r>
              <a:rPr lang="en-GB" dirty="0"/>
              <a:t>          //--&gt;</a:t>
            </a:r>
          </a:p>
          <a:p>
            <a:r>
              <a:rPr lang="en-GB" dirty="0"/>
              <a:t>      &lt;/script&gt;      </a:t>
            </a:r>
          </a:p>
          <a:p>
            <a:r>
              <a:rPr lang="en-GB" dirty="0"/>
              <a:t>   &lt;/head&gt;</a:t>
            </a:r>
          </a:p>
          <a:p>
            <a:r>
              <a:rPr lang="en-GB" dirty="0"/>
              <a:t>   </a:t>
            </a:r>
          </a:p>
          <a:p>
            <a:r>
              <a:rPr lang="en-GB" dirty="0"/>
              <a:t>   &lt;body&gt;</a:t>
            </a:r>
          </a:p>
          <a:p>
            <a:r>
              <a:rPr lang="en-GB" dirty="0"/>
              <a:t>      &lt;form name = "</a:t>
            </a:r>
            <a:r>
              <a:rPr lang="en-GB" dirty="0" err="1"/>
              <a:t>myform</a:t>
            </a:r>
            <a:r>
              <a:rPr lang="en-GB" dirty="0"/>
              <a:t>" action = ""&gt;</a:t>
            </a:r>
          </a:p>
          <a:p>
            <a:r>
              <a:rPr lang="en-GB" dirty="0"/>
              <a:t>         Enter name: &lt;input type = "text" name = "customer"/&gt;</a:t>
            </a:r>
          </a:p>
          <a:p>
            <a:r>
              <a:rPr lang="en-GB" dirty="0"/>
              <a:t>         &lt;input type = "button" value = "Set Cookie" onclick = "</a:t>
            </a:r>
            <a:r>
              <a:rPr lang="en-GB" dirty="0" err="1"/>
              <a:t>WriteCookie</a:t>
            </a:r>
            <a:r>
              <a:rPr lang="en-GB" dirty="0"/>
              <a:t>()"/&gt;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93</a:t>
            </a:fld>
            <a:endParaRPr lang="en-GB"/>
          </a:p>
        </p:txBody>
      </p:sp>
    </p:spTree>
    <p:extLst>
      <p:ext uri="{BB962C8B-B14F-4D97-AF65-F5344CB8AC3E}">
        <p14:creationId xmlns:p14="http://schemas.microsoft.com/office/powerpoint/2010/main" val="285531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Live Demo</a:t>
            </a:r>
          </a:p>
          <a:p>
            <a:endParaRPr lang="en-GB" dirty="0"/>
          </a:p>
          <a:p>
            <a:r>
              <a:rPr lang="en-GB" dirty="0"/>
              <a:t>&lt;html&gt;</a:t>
            </a:r>
          </a:p>
          <a:p>
            <a:r>
              <a:rPr lang="en-GB" dirty="0"/>
              <a:t>   &lt;head&gt;</a:t>
            </a:r>
          </a:p>
          <a:p>
            <a:r>
              <a:rPr lang="en-GB" dirty="0"/>
              <a:t>      &lt;script type = "text/</a:t>
            </a:r>
            <a:r>
              <a:rPr lang="en-GB" dirty="0" err="1"/>
              <a:t>javascript</a:t>
            </a:r>
            <a:r>
              <a:rPr lang="en-GB" dirty="0"/>
              <a:t>"&gt;</a:t>
            </a:r>
          </a:p>
          <a:p>
            <a:r>
              <a:rPr lang="en-GB" dirty="0"/>
              <a:t>         &lt;!--</a:t>
            </a:r>
          </a:p>
          <a:p>
            <a:r>
              <a:rPr lang="en-GB" dirty="0"/>
              <a:t>            function Redirect() {</a:t>
            </a:r>
          </a:p>
          <a:p>
            <a:r>
              <a:rPr lang="en-GB" dirty="0"/>
              <a:t>               </a:t>
            </a:r>
            <a:r>
              <a:rPr lang="en-GB" dirty="0" err="1"/>
              <a:t>window.location</a:t>
            </a:r>
            <a:r>
              <a:rPr lang="en-GB" dirty="0"/>
              <a:t> = "https://www.google.com";</a:t>
            </a:r>
          </a:p>
          <a:p>
            <a:r>
              <a:rPr lang="en-GB" dirty="0"/>
              <a:t>            }</a:t>
            </a:r>
          </a:p>
          <a:p>
            <a:r>
              <a:rPr lang="en-GB" dirty="0"/>
              <a:t>         //--&gt;</a:t>
            </a:r>
          </a:p>
          <a:p>
            <a:r>
              <a:rPr lang="en-GB" dirty="0"/>
              <a:t>      &lt;/script&gt;</a:t>
            </a:r>
          </a:p>
          <a:p>
            <a:r>
              <a:rPr lang="en-GB" dirty="0"/>
              <a:t>   &lt;/head&gt;</a:t>
            </a:r>
          </a:p>
          <a:p>
            <a:r>
              <a:rPr lang="en-GB" dirty="0"/>
              <a:t>   </a:t>
            </a:r>
          </a:p>
          <a:p>
            <a:r>
              <a:rPr lang="en-GB" dirty="0"/>
              <a:t>   &lt;body&gt;</a:t>
            </a:r>
          </a:p>
          <a:p>
            <a:r>
              <a:rPr lang="en-GB" dirty="0"/>
              <a:t>      &lt;p&gt;Click the following button, you will be redirected to home page.&lt;/p&gt;</a:t>
            </a:r>
          </a:p>
          <a:p>
            <a:r>
              <a:rPr lang="en-GB" dirty="0"/>
              <a:t>      </a:t>
            </a:r>
          </a:p>
          <a:p>
            <a:r>
              <a:rPr lang="en-GB" dirty="0"/>
              <a:t>      &lt;form&gt;</a:t>
            </a:r>
          </a:p>
          <a:p>
            <a:r>
              <a:rPr lang="en-GB" dirty="0"/>
              <a:t>         &lt;input type = "button" value = "Redirect Me" onclick = "Redirect();" /&gt;</a:t>
            </a:r>
          </a:p>
          <a:p>
            <a:r>
              <a:rPr lang="en-GB" dirty="0"/>
              <a:t>      &lt;/form&gt;</a:t>
            </a:r>
          </a:p>
          <a:p>
            <a:r>
              <a:rPr lang="en-GB" dirty="0"/>
              <a: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94</a:t>
            </a:fld>
            <a:endParaRPr lang="en-GB"/>
          </a:p>
        </p:txBody>
      </p:sp>
    </p:spTree>
    <p:extLst>
      <p:ext uri="{BB962C8B-B14F-4D97-AF65-F5344CB8AC3E}">
        <p14:creationId xmlns:p14="http://schemas.microsoft.com/office/powerpoint/2010/main" val="421489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 &lt;head&gt; &lt;script type = "text/</a:t>
            </a:r>
            <a:r>
              <a:rPr lang="en-IN" dirty="0" err="1"/>
              <a:t>javascript</a:t>
            </a:r>
            <a:r>
              <a:rPr lang="en-IN" dirty="0"/>
              <a:t>"&gt; &lt;!-- function Redirect() { </a:t>
            </a:r>
            <a:r>
              <a:rPr lang="en-IN" dirty="0" err="1"/>
              <a:t>window.location</a:t>
            </a:r>
            <a:r>
              <a:rPr lang="en-IN" dirty="0"/>
              <a:t> = "https://www.google.com"; } </a:t>
            </a:r>
            <a:r>
              <a:rPr lang="en-IN" dirty="0" err="1"/>
              <a:t>document.write</a:t>
            </a:r>
            <a:r>
              <a:rPr lang="en-IN" dirty="0"/>
              <a:t>("You will be redirected to main page in 10 sec."); </a:t>
            </a:r>
            <a:r>
              <a:rPr lang="en-IN" dirty="0" err="1"/>
              <a:t>setTimeout</a:t>
            </a:r>
            <a:r>
              <a:rPr lang="en-IN" dirty="0"/>
              <a:t>('Redirect()', 10000); //--&gt; &lt;/script&gt; &lt;/head&gt; &lt;body&gt; &lt;/body&gt; &lt;/html&gt;</a:t>
            </a:r>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95</a:t>
            </a:fld>
            <a:endParaRPr lang="en-GB"/>
          </a:p>
        </p:txBody>
      </p:sp>
    </p:spTree>
    <p:extLst>
      <p:ext uri="{BB962C8B-B14F-4D97-AF65-F5344CB8AC3E}">
        <p14:creationId xmlns:p14="http://schemas.microsoft.com/office/powerpoint/2010/main" val="193113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&lt;html&gt;</a:t>
            </a:r>
          </a:p>
          <a:p>
            <a:r>
              <a:rPr lang="en-IN" dirty="0"/>
              <a:t>   &lt;head&gt;      </a:t>
            </a:r>
          </a:p>
          <a:p>
            <a:r>
              <a:rPr lang="en-IN" dirty="0"/>
              <a:t>      &lt;script type = "text/</a:t>
            </a:r>
            <a:r>
              <a:rPr lang="en-IN" dirty="0" err="1"/>
              <a:t>javascript</a:t>
            </a:r>
            <a:r>
              <a:rPr lang="en-IN" dirty="0"/>
              <a:t>"&gt;</a:t>
            </a:r>
          </a:p>
          <a:p>
            <a:r>
              <a:rPr lang="en-IN" dirty="0"/>
              <a:t>         &lt;!--</a:t>
            </a:r>
          </a:p>
          <a:p>
            <a:r>
              <a:rPr lang="en-IN" dirty="0"/>
              <a:t>         //--&gt;</a:t>
            </a:r>
          </a:p>
          <a:p>
            <a:r>
              <a:rPr lang="en-IN" dirty="0"/>
              <a:t>      &lt;/script&gt;</a:t>
            </a:r>
          </a:p>
          <a:p>
            <a:r>
              <a:rPr lang="en-IN" dirty="0"/>
              <a:t>   &lt;/head&gt;</a:t>
            </a:r>
          </a:p>
          <a:p>
            <a:r>
              <a:rPr lang="en-IN" dirty="0"/>
              <a:t>   </a:t>
            </a:r>
          </a:p>
          <a:p>
            <a:r>
              <a:rPr lang="en-IN" dirty="0"/>
              <a:t>   &lt;body&gt;      </a:t>
            </a:r>
          </a:p>
          <a:p>
            <a:r>
              <a:rPr lang="en-IN" dirty="0"/>
              <a:t>      &lt;form&gt;</a:t>
            </a:r>
          </a:p>
          <a:p>
            <a:r>
              <a:rPr lang="en-IN" dirty="0"/>
              <a:t>         &lt;input type = "button" value = "Print" onclick = "</a:t>
            </a:r>
            <a:r>
              <a:rPr lang="en-IN" dirty="0" err="1"/>
              <a:t>window.print</a:t>
            </a:r>
            <a:r>
              <a:rPr lang="en-IN" dirty="0"/>
              <a:t>()" /&gt;</a:t>
            </a:r>
          </a:p>
          <a:p>
            <a:r>
              <a:rPr lang="en-IN" dirty="0"/>
              <a:t>      &lt;/form&gt;   </a:t>
            </a:r>
          </a:p>
          <a:p>
            <a:r>
              <a:rPr lang="en-IN" dirty="0"/>
              <a:t>   &lt;/body&gt;</a:t>
            </a:r>
          </a:p>
          <a:p>
            <a:r>
              <a:rPr lang="en-IN" dirty="0"/>
              <a:t>&lt;html&gt;</a:t>
            </a:r>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97</a:t>
            </a:fld>
            <a:endParaRPr lang="en-GB"/>
          </a:p>
        </p:txBody>
      </p:sp>
    </p:spTree>
    <p:extLst>
      <p:ext uri="{BB962C8B-B14F-4D97-AF65-F5344CB8AC3E}">
        <p14:creationId xmlns:p14="http://schemas.microsoft.com/office/powerpoint/2010/main" val="81238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   </a:t>
            </a:r>
          </a:p>
          <a:p>
            <a:r>
              <a:rPr lang="en-GB" dirty="0"/>
              <a:t>   &lt;head&gt;</a:t>
            </a:r>
          </a:p>
          <a:p>
            <a:r>
              <a:rPr lang="en-GB" dirty="0"/>
              <a:t>      &lt;title&gt;Form Validation&lt;/title&gt;      </a:t>
            </a:r>
          </a:p>
          <a:p>
            <a:r>
              <a:rPr lang="en-GB" dirty="0"/>
              <a:t>      &lt;script type = "text/</a:t>
            </a:r>
            <a:r>
              <a:rPr lang="en-GB" dirty="0" err="1"/>
              <a:t>javascript</a:t>
            </a:r>
            <a:r>
              <a:rPr lang="en-GB" dirty="0"/>
              <a:t>"&gt;</a:t>
            </a:r>
          </a:p>
          <a:p>
            <a:r>
              <a:rPr lang="en-GB" dirty="0"/>
              <a:t>         &lt;!--</a:t>
            </a:r>
          </a:p>
          <a:p>
            <a:r>
              <a:rPr lang="en-GB" dirty="0"/>
              <a:t>            // Form validation code will come here.</a:t>
            </a:r>
          </a:p>
          <a:p>
            <a:r>
              <a:rPr lang="en-GB" dirty="0"/>
              <a:t>         //--&gt;</a:t>
            </a:r>
          </a:p>
          <a:p>
            <a:r>
              <a:rPr lang="en-GB" dirty="0"/>
              <a:t>      &lt;/script&gt;      </a:t>
            </a:r>
          </a:p>
          <a:p>
            <a:r>
              <a:rPr lang="en-GB" dirty="0"/>
              <a:t>   &lt;/head&gt;</a:t>
            </a:r>
          </a:p>
          <a:p>
            <a:r>
              <a:rPr lang="en-GB" dirty="0"/>
              <a:t>   </a:t>
            </a:r>
          </a:p>
          <a:p>
            <a:r>
              <a:rPr lang="en-GB" dirty="0"/>
              <a:t>   &lt;body&gt;</a:t>
            </a:r>
          </a:p>
          <a:p>
            <a:r>
              <a:rPr lang="en-GB" dirty="0"/>
              <a:t>      &lt;form action = "/</a:t>
            </a:r>
            <a:r>
              <a:rPr lang="en-GB" dirty="0" err="1"/>
              <a:t>cgi</a:t>
            </a:r>
            <a:r>
              <a:rPr lang="en-GB" dirty="0"/>
              <a:t>-bin/</a:t>
            </a:r>
            <a:r>
              <a:rPr lang="en-GB" dirty="0" err="1"/>
              <a:t>test.cgi</a:t>
            </a:r>
            <a:r>
              <a:rPr lang="en-GB" dirty="0"/>
              <a:t>" name = "</a:t>
            </a:r>
            <a:r>
              <a:rPr lang="en-GB" dirty="0" err="1"/>
              <a:t>myForm</a:t>
            </a:r>
            <a:r>
              <a:rPr lang="en-GB" dirty="0"/>
              <a:t>" </a:t>
            </a:r>
            <a:r>
              <a:rPr lang="en-GB" dirty="0" err="1"/>
              <a:t>onsubmit</a:t>
            </a:r>
            <a:r>
              <a:rPr lang="en-GB" dirty="0"/>
              <a:t> = "return(validate());"&gt;</a:t>
            </a:r>
          </a:p>
          <a:p>
            <a:r>
              <a:rPr lang="en-GB" dirty="0"/>
              <a:t>         &lt;table </a:t>
            </a:r>
            <a:r>
              <a:rPr lang="en-GB" dirty="0" err="1"/>
              <a:t>cellspacing</a:t>
            </a:r>
            <a:r>
              <a:rPr lang="en-GB" dirty="0"/>
              <a:t> = "2" cellpadding = "2" border = "1"&gt;</a:t>
            </a:r>
          </a:p>
          <a:p>
            <a:r>
              <a:rPr lang="en-GB" dirty="0"/>
              <a:t>            </a:t>
            </a:r>
          </a:p>
          <a:p>
            <a:r>
              <a:rPr lang="en-GB" dirty="0"/>
              <a:t>            &lt;tr&gt;</a:t>
            </a:r>
          </a:p>
          <a:p>
            <a:r>
              <a:rPr lang="en-GB" dirty="0"/>
              <a:t>               &lt;td align = "right"&gt;Name&lt;/td&gt;</a:t>
            </a:r>
          </a:p>
          <a:p>
            <a:r>
              <a:rPr lang="en-GB" dirty="0"/>
              <a:t>               &lt;td&gt;&lt;input type = "text" name = "Name" /&gt;&lt;/td&gt;</a:t>
            </a:r>
          </a:p>
          <a:p>
            <a:r>
              <a:rPr lang="en-GB" dirty="0"/>
              <a:t>            &lt;/tr&gt;</a:t>
            </a:r>
          </a:p>
          <a:p>
            <a:r>
              <a:rPr lang="en-GB" dirty="0"/>
              <a:t>            </a:t>
            </a:r>
          </a:p>
          <a:p>
            <a:r>
              <a:rPr lang="en-GB" dirty="0"/>
              <a:t>            &lt;tr&gt;</a:t>
            </a:r>
          </a:p>
          <a:p>
            <a:r>
              <a:rPr lang="en-GB" dirty="0"/>
              <a:t>               &lt;td align = "right"&gt;</a:t>
            </a:r>
            <a:r>
              <a:rPr lang="en-GB" dirty="0" err="1"/>
              <a:t>EMail</a:t>
            </a:r>
            <a:r>
              <a:rPr lang="en-GB" dirty="0"/>
              <a:t>&lt;/td&gt;</a:t>
            </a:r>
          </a:p>
          <a:p>
            <a:r>
              <a:rPr lang="en-GB" dirty="0"/>
              <a:t>               &lt;td&gt;&lt;input type = "text" name = "</a:t>
            </a:r>
            <a:r>
              <a:rPr lang="en-GB" dirty="0" err="1"/>
              <a:t>EMail</a:t>
            </a:r>
            <a:r>
              <a:rPr lang="en-GB" dirty="0"/>
              <a:t>" /&gt;&lt;/td&gt;</a:t>
            </a:r>
          </a:p>
          <a:p>
            <a:r>
              <a:rPr lang="en-GB" dirty="0"/>
              <a:t>            &lt;/tr&gt;</a:t>
            </a:r>
          </a:p>
          <a:p>
            <a:r>
              <a:rPr lang="en-GB" dirty="0"/>
              <a:t>            </a:t>
            </a:r>
          </a:p>
          <a:p>
            <a:r>
              <a:rPr lang="en-GB" dirty="0"/>
              <a:t>            &lt;tr&gt;</a:t>
            </a:r>
          </a:p>
          <a:p>
            <a:r>
              <a:rPr lang="en-GB" dirty="0"/>
              <a:t>               &lt;td align = "right"&gt;Zip Code&lt;/td&gt;</a:t>
            </a:r>
          </a:p>
          <a:p>
            <a:r>
              <a:rPr lang="en-GB" dirty="0"/>
              <a:t>               &lt;td&gt;&lt;input type = "text" name = "Zip" /&gt;&lt;/td&gt;</a:t>
            </a:r>
          </a:p>
          <a:p>
            <a:r>
              <a:rPr lang="en-GB" dirty="0"/>
              <a:t>            &lt;/tr&gt;</a:t>
            </a:r>
          </a:p>
          <a:p>
            <a:r>
              <a:rPr lang="en-GB" dirty="0"/>
              <a:t>            </a:t>
            </a:r>
          </a:p>
          <a:p>
            <a:r>
              <a:rPr lang="en-GB" dirty="0"/>
              <a:t>            &lt;tr&gt;</a:t>
            </a:r>
          </a:p>
          <a:p>
            <a:r>
              <a:rPr lang="en-GB" dirty="0"/>
              <a:t>               &lt;td align = "right"&gt;Country&lt;/td&gt;</a:t>
            </a:r>
          </a:p>
          <a:p>
            <a:r>
              <a:rPr lang="en-GB" dirty="0"/>
              <a:t>               &lt;td&gt;</a:t>
            </a:r>
          </a:p>
          <a:p>
            <a:r>
              <a:rPr lang="en-GB" dirty="0"/>
              <a:t>                  &lt;select name = "Country"&gt;</a:t>
            </a:r>
          </a:p>
          <a:p>
            <a:r>
              <a:rPr lang="en-GB" dirty="0"/>
              <a:t>                     &lt;option value = "-1" selected&gt;[choose yours]&lt;/option&gt;</a:t>
            </a:r>
          </a:p>
          <a:p>
            <a:r>
              <a:rPr lang="en-GB" dirty="0"/>
              <a:t>                     &lt;option value = "1"&gt;USA&lt;/option&gt;</a:t>
            </a:r>
          </a:p>
          <a:p>
            <a:r>
              <a:rPr lang="en-GB" dirty="0"/>
              <a:t>                     &lt;option value = "2"&gt;UK&lt;/option&gt;</a:t>
            </a:r>
          </a:p>
          <a:p>
            <a:r>
              <a:rPr lang="en-GB" dirty="0"/>
              <a:t>                     &lt;option value = "3"&gt;INDIA&lt;/option&gt;</a:t>
            </a:r>
          </a:p>
          <a:p>
            <a:r>
              <a:rPr lang="en-GB" dirty="0"/>
              <a:t>                  &lt;/select&gt;</a:t>
            </a:r>
          </a:p>
          <a:p>
            <a:r>
              <a:rPr lang="en-GB" dirty="0"/>
              <a:t>               &lt;/td&gt;</a:t>
            </a:r>
          </a:p>
          <a:p>
            <a:r>
              <a:rPr lang="en-GB" dirty="0"/>
              <a:t>            &lt;/tr&gt;</a:t>
            </a:r>
          </a:p>
          <a:p>
            <a:r>
              <a:rPr lang="en-GB" dirty="0"/>
              <a:t>            </a:t>
            </a:r>
          </a:p>
          <a:p>
            <a:r>
              <a:rPr lang="en-GB" dirty="0"/>
              <a:t>            &lt;tr&gt;</a:t>
            </a:r>
          </a:p>
          <a:p>
            <a:r>
              <a:rPr lang="en-GB" dirty="0"/>
              <a:t>               &lt;td align = "right"&gt;&lt;/td&gt;</a:t>
            </a:r>
          </a:p>
          <a:p>
            <a:r>
              <a:rPr lang="en-GB" dirty="0"/>
              <a:t>               &lt;td&gt;&lt;input type = "submit" value = "Submit" /&gt;&lt;/td&gt;</a:t>
            </a:r>
          </a:p>
          <a:p>
            <a:r>
              <a:rPr lang="en-GB" dirty="0"/>
              <a:t>            &lt;/tr&gt;</a:t>
            </a:r>
          </a:p>
          <a:p>
            <a:r>
              <a:rPr lang="en-GB" dirty="0"/>
              <a:t>            </a:t>
            </a:r>
          </a:p>
          <a:p>
            <a:r>
              <a:rPr lang="en-GB" dirty="0"/>
              <a:t>         &lt;/table&gt;</a:t>
            </a:r>
          </a:p>
          <a:p>
            <a:r>
              <a:rPr lang="en-GB" dirty="0"/>
              <a:t>      &lt;/form&gt;      </a:t>
            </a:r>
          </a:p>
          <a:p>
            <a:r>
              <a:rPr lang="en-GB" dirty="0"/>
              <a:t>   &lt;/body&gt;</a:t>
            </a:r>
          </a:p>
          <a:p>
            <a:r>
              <a:rPr lang="en-GB" dirty="0"/>
              <a:t>&lt;/html&gt;</a:t>
            </a:r>
          </a:p>
          <a:p>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98</a:t>
            </a:fld>
            <a:endParaRPr lang="en-GB"/>
          </a:p>
        </p:txBody>
      </p:sp>
    </p:spTree>
    <p:extLst>
      <p:ext uri="{BB962C8B-B14F-4D97-AF65-F5344CB8AC3E}">
        <p14:creationId xmlns:p14="http://schemas.microsoft.com/office/powerpoint/2010/main" val="3654985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Basic Form Validation</a:t>
            </a:r>
          </a:p>
          <a:p>
            <a:endParaRPr lang="en-GB" dirty="0"/>
          </a:p>
          <a:p>
            <a:r>
              <a:rPr lang="en-GB" dirty="0"/>
              <a:t>First let us see how to do a basic form validation. In the above form, we are calling validate() to validate data when </a:t>
            </a:r>
            <a:r>
              <a:rPr lang="en-GB" dirty="0" err="1"/>
              <a:t>onsubmit</a:t>
            </a:r>
            <a:r>
              <a:rPr lang="en-GB" dirty="0"/>
              <a:t> event is occurring. The following code shows the implementation of this validate() function.</a:t>
            </a:r>
          </a:p>
          <a:p>
            <a:endParaRPr lang="en-GB" dirty="0"/>
          </a:p>
          <a:p>
            <a:r>
              <a:rPr lang="en-GB" dirty="0"/>
              <a:t>&lt;script type = "text/</a:t>
            </a:r>
            <a:r>
              <a:rPr lang="en-GB" dirty="0" err="1"/>
              <a:t>javascript</a:t>
            </a:r>
            <a:r>
              <a:rPr lang="en-GB" dirty="0"/>
              <a:t>"&gt;</a:t>
            </a:r>
          </a:p>
          <a:p>
            <a:r>
              <a:rPr lang="en-GB" dirty="0"/>
              <a:t>   &lt;!--</a:t>
            </a:r>
          </a:p>
          <a:p>
            <a:r>
              <a:rPr lang="en-GB" dirty="0"/>
              <a:t>      // Form validation code will come here.</a:t>
            </a:r>
          </a:p>
          <a:p>
            <a:r>
              <a:rPr lang="en-GB" dirty="0"/>
              <a:t>      function validate() {</a:t>
            </a:r>
          </a:p>
          <a:p>
            <a:r>
              <a:rPr lang="en-GB" dirty="0"/>
              <a:t>      </a:t>
            </a:r>
          </a:p>
          <a:p>
            <a:r>
              <a:rPr lang="en-GB" dirty="0"/>
              <a:t>         if( </a:t>
            </a:r>
            <a:r>
              <a:rPr lang="en-GB" dirty="0" err="1"/>
              <a:t>document.myForm.Name.value</a:t>
            </a:r>
            <a:r>
              <a:rPr lang="en-GB" dirty="0"/>
              <a:t> == "" ) {</a:t>
            </a:r>
          </a:p>
          <a:p>
            <a:r>
              <a:rPr lang="en-GB" dirty="0"/>
              <a:t>            alert( "Please provide your name!" );</a:t>
            </a:r>
          </a:p>
          <a:p>
            <a:r>
              <a:rPr lang="en-GB" dirty="0"/>
              <a:t>            </a:t>
            </a:r>
            <a:r>
              <a:rPr lang="en-GB" dirty="0" err="1"/>
              <a:t>document.myForm.Name.focus</a:t>
            </a:r>
            <a:r>
              <a:rPr lang="en-GB" dirty="0"/>
              <a:t>() ;</a:t>
            </a:r>
          </a:p>
          <a:p>
            <a:r>
              <a:rPr lang="en-GB" dirty="0"/>
              <a:t>            return false;</a:t>
            </a:r>
          </a:p>
          <a:p>
            <a:r>
              <a:rPr lang="en-GB" dirty="0"/>
              <a:t>         }</a:t>
            </a:r>
          </a:p>
          <a:p>
            <a:r>
              <a:rPr lang="en-GB" dirty="0"/>
              <a:t>         if( </a:t>
            </a:r>
            <a:r>
              <a:rPr lang="en-GB" dirty="0" err="1"/>
              <a:t>document.myForm.EMail.value</a:t>
            </a:r>
            <a:r>
              <a:rPr lang="en-GB" dirty="0"/>
              <a:t> == "" ) {</a:t>
            </a:r>
          </a:p>
          <a:p>
            <a:r>
              <a:rPr lang="en-GB" dirty="0"/>
              <a:t>            alert( "Please provide your Email!" );</a:t>
            </a:r>
          </a:p>
          <a:p>
            <a:r>
              <a:rPr lang="en-GB" dirty="0"/>
              <a:t>            </a:t>
            </a:r>
            <a:r>
              <a:rPr lang="en-GB" dirty="0" err="1"/>
              <a:t>document.myForm.EMail.focus</a:t>
            </a:r>
            <a:r>
              <a:rPr lang="en-GB" dirty="0"/>
              <a:t>() ;</a:t>
            </a:r>
          </a:p>
          <a:p>
            <a:r>
              <a:rPr lang="en-GB" dirty="0"/>
              <a:t>            return false;</a:t>
            </a:r>
          </a:p>
          <a:p>
            <a:r>
              <a:rPr lang="en-GB" dirty="0"/>
              <a:t>         }</a:t>
            </a:r>
          </a:p>
          <a:p>
            <a:r>
              <a:rPr lang="en-GB" dirty="0"/>
              <a:t>         if( </a:t>
            </a:r>
            <a:r>
              <a:rPr lang="en-GB" dirty="0" err="1"/>
              <a:t>document.myForm.Zip.value</a:t>
            </a:r>
            <a:r>
              <a:rPr lang="en-GB" dirty="0"/>
              <a:t> == "" || </a:t>
            </a:r>
            <a:r>
              <a:rPr lang="en-GB" dirty="0" err="1"/>
              <a:t>isNaN</a:t>
            </a:r>
            <a:r>
              <a:rPr lang="en-GB" dirty="0"/>
              <a:t>( </a:t>
            </a:r>
            <a:r>
              <a:rPr lang="en-GB" dirty="0" err="1"/>
              <a:t>document.myForm.Zip.value</a:t>
            </a:r>
            <a:r>
              <a:rPr lang="en-GB" dirty="0"/>
              <a:t> ) ||</a:t>
            </a:r>
          </a:p>
          <a:p>
            <a:r>
              <a:rPr lang="en-GB" dirty="0"/>
              <a:t>            </a:t>
            </a:r>
            <a:r>
              <a:rPr lang="en-GB" dirty="0" err="1"/>
              <a:t>document.myForm.Zip.value.length</a:t>
            </a:r>
            <a:r>
              <a:rPr lang="en-GB" dirty="0"/>
              <a:t> != 5 ) {</a:t>
            </a:r>
          </a:p>
          <a:p>
            <a:r>
              <a:rPr lang="en-GB" dirty="0"/>
              <a:t>            </a:t>
            </a:r>
          </a:p>
          <a:p>
            <a:r>
              <a:rPr lang="en-GB" dirty="0"/>
              <a:t>            alert( "Please provide a zip in the format #####." );</a:t>
            </a:r>
          </a:p>
          <a:p>
            <a:r>
              <a:rPr lang="en-GB" dirty="0"/>
              <a:t>            </a:t>
            </a:r>
            <a:r>
              <a:rPr lang="en-GB" dirty="0" err="1"/>
              <a:t>document.myForm.Zip.focus</a:t>
            </a:r>
            <a:r>
              <a:rPr lang="en-GB" dirty="0"/>
              <a:t>() ;</a:t>
            </a:r>
          </a:p>
          <a:p>
            <a:r>
              <a:rPr lang="en-GB" dirty="0"/>
              <a:t>            return false;</a:t>
            </a:r>
          </a:p>
          <a:p>
            <a:r>
              <a:rPr lang="en-GB" dirty="0"/>
              <a:t>         }</a:t>
            </a:r>
          </a:p>
          <a:p>
            <a:r>
              <a:rPr lang="en-GB" dirty="0"/>
              <a:t>         if( </a:t>
            </a:r>
            <a:r>
              <a:rPr lang="en-GB" dirty="0" err="1"/>
              <a:t>document.myForm.Country.value</a:t>
            </a:r>
            <a:r>
              <a:rPr lang="en-GB" dirty="0"/>
              <a:t> == "-1" ) {</a:t>
            </a:r>
          </a:p>
          <a:p>
            <a:r>
              <a:rPr lang="en-GB" dirty="0"/>
              <a:t>            alert( "Please provide your country!" );</a:t>
            </a:r>
          </a:p>
          <a:p>
            <a:r>
              <a:rPr lang="en-GB" dirty="0"/>
              <a:t>            return false;</a:t>
            </a:r>
          </a:p>
          <a:p>
            <a:r>
              <a:rPr lang="en-GB" dirty="0"/>
              <a:t>         }</a:t>
            </a:r>
          </a:p>
          <a:p>
            <a:r>
              <a:rPr lang="en-GB" dirty="0"/>
              <a:t>         return( true );</a:t>
            </a:r>
          </a:p>
          <a:p>
            <a:r>
              <a:rPr lang="en-GB" dirty="0"/>
              <a:t>      }</a:t>
            </a:r>
          </a:p>
          <a:p>
            <a:r>
              <a:rPr lang="en-GB" dirty="0"/>
              <a:t>   //--&gt;</a:t>
            </a:r>
          </a:p>
          <a:p>
            <a:r>
              <a:rPr lang="en-GB" dirty="0"/>
              <a:t>&lt;/script&gt;</a:t>
            </a:r>
          </a:p>
          <a:p>
            <a:endParaRPr lang="en-GB" dirty="0"/>
          </a:p>
          <a:p>
            <a:r>
              <a:rPr lang="en-GB" dirty="0"/>
              <a:t>Data Format Validation</a:t>
            </a:r>
          </a:p>
          <a:p>
            <a:endParaRPr lang="en-GB" dirty="0"/>
          </a:p>
          <a:p>
            <a:r>
              <a:rPr lang="en-GB" dirty="0"/>
              <a:t>Now we will see how we can validate our entered form data before submitting it to the web server.</a:t>
            </a:r>
          </a:p>
          <a:p>
            <a:endParaRPr lang="en-GB" dirty="0"/>
          </a:p>
          <a:p>
            <a:r>
              <a:rPr lang="en-GB" dirty="0"/>
              <a:t>The following example shows how to validate an entered email address. An email address must contain at least a ‘@’ sign and a dot (.). Also, the ‘@’ must not be the first character of the email address, and the last dot must at least be one character after the ‘@’ sign.</a:t>
            </a:r>
          </a:p>
          <a:p>
            <a:r>
              <a:rPr lang="en-GB" dirty="0"/>
              <a:t>Example</a:t>
            </a:r>
          </a:p>
          <a:p>
            <a:endParaRPr lang="en-GB" dirty="0"/>
          </a:p>
          <a:p>
            <a:r>
              <a:rPr lang="en-GB" dirty="0"/>
              <a:t>Try the following code for email validation.</a:t>
            </a:r>
          </a:p>
          <a:p>
            <a:endParaRPr lang="en-GB" dirty="0"/>
          </a:p>
          <a:p>
            <a:r>
              <a:rPr lang="en-GB" dirty="0"/>
              <a:t>&lt;script type = "text/</a:t>
            </a:r>
            <a:r>
              <a:rPr lang="en-GB" dirty="0" err="1"/>
              <a:t>javascript</a:t>
            </a:r>
            <a:r>
              <a:rPr lang="en-GB" dirty="0"/>
              <a:t>"&gt;</a:t>
            </a:r>
          </a:p>
          <a:p>
            <a:r>
              <a:rPr lang="en-GB" dirty="0"/>
              <a:t>   &lt;!--</a:t>
            </a:r>
          </a:p>
          <a:p>
            <a:r>
              <a:rPr lang="en-GB" dirty="0"/>
              <a:t>      function </a:t>
            </a:r>
            <a:r>
              <a:rPr lang="en-GB" dirty="0" err="1"/>
              <a:t>validateEmail</a:t>
            </a:r>
            <a:r>
              <a:rPr lang="en-GB" dirty="0"/>
              <a:t>() {</a:t>
            </a:r>
          </a:p>
          <a:p>
            <a:r>
              <a:rPr lang="en-GB" dirty="0"/>
              <a:t>         var </a:t>
            </a:r>
            <a:r>
              <a:rPr lang="en-GB" dirty="0" err="1"/>
              <a:t>emailID</a:t>
            </a:r>
            <a:r>
              <a:rPr lang="en-GB" dirty="0"/>
              <a:t> = </a:t>
            </a:r>
            <a:r>
              <a:rPr lang="en-GB" dirty="0" err="1"/>
              <a:t>document.myForm.EMail.value</a:t>
            </a:r>
            <a:r>
              <a:rPr lang="en-GB" dirty="0"/>
              <a:t>;</a:t>
            </a:r>
          </a:p>
          <a:p>
            <a:r>
              <a:rPr lang="en-GB" dirty="0"/>
              <a:t>         </a:t>
            </a:r>
            <a:r>
              <a:rPr lang="en-GB" dirty="0" err="1"/>
              <a:t>atpos</a:t>
            </a:r>
            <a:r>
              <a:rPr lang="en-GB" dirty="0"/>
              <a:t> = </a:t>
            </a:r>
            <a:r>
              <a:rPr lang="en-GB" dirty="0" err="1"/>
              <a:t>emailID.indexOf</a:t>
            </a:r>
            <a:r>
              <a:rPr lang="en-GB" dirty="0"/>
              <a:t>("@");</a:t>
            </a:r>
          </a:p>
          <a:p>
            <a:r>
              <a:rPr lang="en-GB" dirty="0"/>
              <a:t>         </a:t>
            </a:r>
            <a:r>
              <a:rPr lang="en-GB" dirty="0" err="1"/>
              <a:t>dotpos</a:t>
            </a:r>
            <a:r>
              <a:rPr lang="en-GB" dirty="0"/>
              <a:t> = </a:t>
            </a:r>
            <a:r>
              <a:rPr lang="en-GB" dirty="0" err="1"/>
              <a:t>emailID.lastIndexOf</a:t>
            </a:r>
            <a:r>
              <a:rPr lang="en-GB" dirty="0"/>
              <a:t>(".");</a:t>
            </a:r>
          </a:p>
          <a:p>
            <a:r>
              <a:rPr lang="en-GB" dirty="0"/>
              <a:t>         </a:t>
            </a:r>
          </a:p>
          <a:p>
            <a:r>
              <a:rPr lang="en-GB" dirty="0"/>
              <a:t>         if (</a:t>
            </a:r>
            <a:r>
              <a:rPr lang="en-GB" dirty="0" err="1"/>
              <a:t>atpos</a:t>
            </a:r>
            <a:r>
              <a:rPr lang="en-GB" dirty="0"/>
              <a:t> &lt; 1 || ( </a:t>
            </a:r>
            <a:r>
              <a:rPr lang="en-GB" dirty="0" err="1"/>
              <a:t>dotpos</a:t>
            </a:r>
            <a:r>
              <a:rPr lang="en-GB" dirty="0"/>
              <a:t> - </a:t>
            </a:r>
            <a:r>
              <a:rPr lang="en-GB" dirty="0" err="1"/>
              <a:t>atpos</a:t>
            </a:r>
            <a:r>
              <a:rPr lang="en-GB" dirty="0"/>
              <a:t> &lt; 2 )) {</a:t>
            </a:r>
          </a:p>
          <a:p>
            <a:r>
              <a:rPr lang="en-GB" dirty="0"/>
              <a:t>            alert("Please enter correct email ID")</a:t>
            </a:r>
          </a:p>
          <a:p>
            <a:r>
              <a:rPr lang="en-GB" dirty="0"/>
              <a:t>            </a:t>
            </a:r>
            <a:r>
              <a:rPr lang="en-GB" dirty="0" err="1"/>
              <a:t>document.myForm.EMail.focus</a:t>
            </a:r>
            <a:r>
              <a:rPr lang="en-GB" dirty="0"/>
              <a:t>() ;</a:t>
            </a:r>
          </a:p>
          <a:p>
            <a:r>
              <a:rPr lang="en-GB" dirty="0"/>
              <a:t>            return false;</a:t>
            </a:r>
          </a:p>
          <a:p>
            <a:r>
              <a:rPr lang="en-GB" dirty="0"/>
              <a:t>         }</a:t>
            </a:r>
          </a:p>
          <a:p>
            <a:r>
              <a:rPr lang="en-GB" dirty="0"/>
              <a:t>         return( true );</a:t>
            </a:r>
          </a:p>
          <a:p>
            <a:r>
              <a:rPr lang="en-GB" dirty="0"/>
              <a:t>      }</a:t>
            </a:r>
          </a:p>
          <a:p>
            <a:r>
              <a:rPr lang="en-GB" dirty="0"/>
              <a:t>   //--&gt;</a:t>
            </a:r>
          </a:p>
          <a:p>
            <a:r>
              <a:rPr lang="en-GB" dirty="0"/>
              <a:t>&lt;/script&gt;</a:t>
            </a:r>
          </a:p>
        </p:txBody>
      </p:sp>
      <p:sp>
        <p:nvSpPr>
          <p:cNvPr id="4" name="Slide Number Placeholder 3"/>
          <p:cNvSpPr>
            <a:spLocks noGrp="1"/>
          </p:cNvSpPr>
          <p:nvPr>
            <p:ph type="sldNum" sz="quarter" idx="5"/>
          </p:nvPr>
        </p:nvSpPr>
        <p:spPr/>
        <p:txBody>
          <a:bodyPr/>
          <a:lstStyle/>
          <a:p>
            <a:fld id="{2EAB7BEC-9E55-43FC-8783-D4CE54F6EF14}" type="slidenum">
              <a:rPr lang="en-GB" smtClean="0"/>
              <a:t>99</a:t>
            </a:fld>
            <a:endParaRPr lang="en-GB"/>
          </a:p>
        </p:txBody>
      </p:sp>
    </p:spTree>
    <p:extLst>
      <p:ext uri="{BB962C8B-B14F-4D97-AF65-F5344CB8AC3E}">
        <p14:creationId xmlns:p14="http://schemas.microsoft.com/office/powerpoint/2010/main" val="2121208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   </a:t>
            </a:r>
          </a:p>
          <a:p>
            <a:r>
              <a:rPr lang="en-GB" dirty="0"/>
              <a:t>   &lt;head&gt;</a:t>
            </a:r>
          </a:p>
          <a:p>
            <a:r>
              <a:rPr lang="en-GB" dirty="0"/>
              <a:t>      &lt;title&gt;JavaScript Animation&lt;/title&gt;      </a:t>
            </a:r>
          </a:p>
          <a:p>
            <a:r>
              <a:rPr lang="en-GB" dirty="0"/>
              <a:t>      &lt;script type = "text/</a:t>
            </a:r>
            <a:r>
              <a:rPr lang="en-GB" dirty="0" err="1"/>
              <a:t>javascript</a:t>
            </a:r>
            <a:r>
              <a:rPr lang="en-GB" dirty="0"/>
              <a:t>"&gt;</a:t>
            </a:r>
          </a:p>
          <a:p>
            <a:r>
              <a:rPr lang="en-GB" dirty="0"/>
              <a:t>         &lt;!--</a:t>
            </a:r>
          </a:p>
          <a:p>
            <a:r>
              <a:rPr lang="en-GB" dirty="0"/>
              <a:t>            var </a:t>
            </a:r>
            <a:r>
              <a:rPr lang="en-GB" dirty="0" err="1"/>
              <a:t>imgObj</a:t>
            </a:r>
            <a:r>
              <a:rPr lang="en-GB" dirty="0"/>
              <a:t> = null;</a:t>
            </a:r>
          </a:p>
          <a:p>
            <a:r>
              <a:rPr lang="en-GB" dirty="0"/>
              <a:t>            </a:t>
            </a:r>
          </a:p>
          <a:p>
            <a:r>
              <a:rPr lang="en-GB" dirty="0"/>
              <a:t>            function </a:t>
            </a:r>
            <a:r>
              <a:rPr lang="en-GB" dirty="0" err="1"/>
              <a:t>init</a:t>
            </a:r>
            <a:r>
              <a:rPr lang="en-GB" dirty="0"/>
              <a:t>() {</a:t>
            </a:r>
          </a:p>
          <a:p>
            <a:r>
              <a:rPr lang="en-GB" dirty="0"/>
              <a:t>               </a:t>
            </a:r>
            <a:r>
              <a:rPr lang="en-GB" dirty="0" err="1"/>
              <a:t>imgObj</a:t>
            </a:r>
            <a:r>
              <a:rPr lang="en-GB" dirty="0"/>
              <a:t> = </a:t>
            </a:r>
            <a:r>
              <a:rPr lang="en-GB" dirty="0" err="1"/>
              <a:t>document.getElementById</a:t>
            </a:r>
            <a:r>
              <a:rPr lang="en-GB" dirty="0"/>
              <a:t>('</a:t>
            </a:r>
            <a:r>
              <a:rPr lang="en-GB" dirty="0" err="1"/>
              <a:t>myImage</a:t>
            </a:r>
            <a:r>
              <a:rPr lang="en-GB" dirty="0"/>
              <a:t>');</a:t>
            </a:r>
          </a:p>
          <a:p>
            <a:r>
              <a:rPr lang="en-GB" dirty="0"/>
              <a:t>               </a:t>
            </a:r>
            <a:r>
              <a:rPr lang="en-GB" dirty="0" err="1"/>
              <a:t>imgObj.style.position</a:t>
            </a:r>
            <a:r>
              <a:rPr lang="en-GB" dirty="0"/>
              <a:t>= 'relative'; </a:t>
            </a:r>
          </a:p>
          <a:p>
            <a:r>
              <a:rPr lang="en-GB" dirty="0"/>
              <a:t>               </a:t>
            </a:r>
            <a:r>
              <a:rPr lang="en-GB" dirty="0" err="1"/>
              <a:t>imgObj.style.left</a:t>
            </a:r>
            <a:r>
              <a:rPr lang="en-GB" dirty="0"/>
              <a:t> = '0px'; </a:t>
            </a:r>
          </a:p>
          <a:p>
            <a:r>
              <a:rPr lang="en-GB" dirty="0"/>
              <a:t>            }</a:t>
            </a:r>
          </a:p>
          <a:p>
            <a:r>
              <a:rPr lang="en-GB" dirty="0"/>
              <a:t>            function </a:t>
            </a:r>
            <a:r>
              <a:rPr lang="en-GB" dirty="0" err="1"/>
              <a:t>moveRight</a:t>
            </a:r>
            <a:r>
              <a:rPr lang="en-GB" dirty="0"/>
              <a:t>() {</a:t>
            </a:r>
          </a:p>
          <a:p>
            <a:r>
              <a:rPr lang="en-GB" dirty="0"/>
              <a:t>               </a:t>
            </a:r>
            <a:r>
              <a:rPr lang="en-GB" dirty="0" err="1"/>
              <a:t>imgObj.style.left</a:t>
            </a:r>
            <a:r>
              <a:rPr lang="en-GB" dirty="0"/>
              <a:t> = </a:t>
            </a:r>
            <a:r>
              <a:rPr lang="en-GB" dirty="0" err="1"/>
              <a:t>parseInt</a:t>
            </a:r>
            <a:r>
              <a:rPr lang="en-GB" dirty="0"/>
              <a:t>(</a:t>
            </a:r>
            <a:r>
              <a:rPr lang="en-GB" dirty="0" err="1"/>
              <a:t>imgObj.style.left</a:t>
            </a:r>
            <a:r>
              <a:rPr lang="en-GB" dirty="0"/>
              <a:t>) + 10 + 'px';</a:t>
            </a:r>
          </a:p>
          <a:p>
            <a:r>
              <a:rPr lang="en-GB" dirty="0"/>
              <a:t>            }</a:t>
            </a:r>
          </a:p>
          <a:p>
            <a:r>
              <a:rPr lang="en-GB" dirty="0"/>
              <a:t>            </a:t>
            </a:r>
          </a:p>
          <a:p>
            <a:r>
              <a:rPr lang="en-GB" dirty="0"/>
              <a:t>            </a:t>
            </a:r>
            <a:r>
              <a:rPr lang="en-GB" dirty="0" err="1"/>
              <a:t>window.onload</a:t>
            </a:r>
            <a:r>
              <a:rPr lang="en-GB" dirty="0"/>
              <a:t> = </a:t>
            </a:r>
            <a:r>
              <a:rPr lang="en-GB" dirty="0" err="1"/>
              <a:t>init</a:t>
            </a:r>
            <a:r>
              <a:rPr lang="en-GB" dirty="0"/>
              <a:t>;</a:t>
            </a:r>
          </a:p>
          <a:p>
            <a:r>
              <a:rPr lang="en-GB" dirty="0"/>
              <a:t>         //--&gt;</a:t>
            </a:r>
          </a:p>
          <a:p>
            <a:r>
              <a:rPr lang="en-GB" dirty="0"/>
              <a:t>      &lt;/script&gt;</a:t>
            </a:r>
          </a:p>
          <a:p>
            <a:r>
              <a:rPr lang="en-GB" dirty="0"/>
              <a:t>   &lt;/head&gt;</a:t>
            </a:r>
          </a:p>
          <a:p>
            <a:r>
              <a:rPr lang="en-GB" dirty="0"/>
              <a:t>   </a:t>
            </a:r>
          </a:p>
          <a:p>
            <a:r>
              <a:rPr lang="en-GB" dirty="0"/>
              <a:t>   &lt;body&gt;   </a:t>
            </a:r>
          </a:p>
          <a:p>
            <a:r>
              <a:rPr lang="en-GB" dirty="0"/>
              <a:t>      &lt;form&gt;</a:t>
            </a:r>
          </a:p>
          <a:p>
            <a:r>
              <a:rPr lang="en-GB" dirty="0"/>
              <a:t>         &lt;</a:t>
            </a:r>
            <a:r>
              <a:rPr lang="en-GB" dirty="0" err="1"/>
              <a:t>img</a:t>
            </a:r>
            <a:r>
              <a:rPr lang="en-GB" dirty="0"/>
              <a:t> id = "</a:t>
            </a:r>
            <a:r>
              <a:rPr lang="en-GB" dirty="0" err="1"/>
              <a:t>myImage</a:t>
            </a:r>
            <a:r>
              <a:rPr lang="en-GB" dirty="0"/>
              <a:t>" </a:t>
            </a:r>
            <a:r>
              <a:rPr lang="en-GB" dirty="0" err="1"/>
              <a:t>src</a:t>
            </a:r>
            <a:r>
              <a:rPr lang="en-GB" dirty="0"/>
              <a:t> = "/images/html.gif" /&gt;</a:t>
            </a:r>
          </a:p>
          <a:p>
            <a:r>
              <a:rPr lang="en-GB" dirty="0"/>
              <a:t>         &lt;p&gt;Click button below to move the image to right&lt;/p&gt;</a:t>
            </a:r>
          </a:p>
          <a:p>
            <a:r>
              <a:rPr lang="en-GB" dirty="0"/>
              <a:t>         &lt;input type = "button" value = "Click Me" onclick = "</a:t>
            </a:r>
            <a:r>
              <a:rPr lang="en-GB" dirty="0" err="1"/>
              <a:t>moveRight</a:t>
            </a:r>
            <a:r>
              <a:rPr lang="en-GB" dirty="0"/>
              <a:t>();" /&gt;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100</a:t>
            </a:fld>
            <a:endParaRPr lang="en-GB"/>
          </a:p>
        </p:txBody>
      </p:sp>
    </p:spTree>
    <p:extLst>
      <p:ext uri="{BB962C8B-B14F-4D97-AF65-F5344CB8AC3E}">
        <p14:creationId xmlns:p14="http://schemas.microsoft.com/office/powerpoint/2010/main" val="96570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   </a:t>
            </a:r>
          </a:p>
          <a:p>
            <a:r>
              <a:rPr lang="en-GB" dirty="0"/>
              <a:t>   &lt;head&gt;</a:t>
            </a:r>
          </a:p>
          <a:p>
            <a:r>
              <a:rPr lang="en-GB" dirty="0"/>
              <a:t>      &lt;title&gt;JavaScript Animation&lt;/title&gt;      </a:t>
            </a:r>
          </a:p>
          <a:p>
            <a:r>
              <a:rPr lang="en-GB" dirty="0"/>
              <a:t>      &lt;script type = "text/</a:t>
            </a:r>
            <a:r>
              <a:rPr lang="en-GB" dirty="0" err="1"/>
              <a:t>javascript</a:t>
            </a:r>
            <a:r>
              <a:rPr lang="en-GB" dirty="0"/>
              <a:t>"&gt;</a:t>
            </a:r>
          </a:p>
          <a:p>
            <a:r>
              <a:rPr lang="en-GB" dirty="0"/>
              <a:t>         &lt;!--</a:t>
            </a:r>
          </a:p>
          <a:p>
            <a:r>
              <a:rPr lang="en-GB" dirty="0"/>
              <a:t>            var </a:t>
            </a:r>
            <a:r>
              <a:rPr lang="en-GB" dirty="0" err="1"/>
              <a:t>imgObj</a:t>
            </a:r>
            <a:r>
              <a:rPr lang="en-GB" dirty="0"/>
              <a:t> = null;</a:t>
            </a:r>
          </a:p>
          <a:p>
            <a:r>
              <a:rPr lang="en-GB" dirty="0"/>
              <a:t>            var animate ;</a:t>
            </a:r>
          </a:p>
          <a:p>
            <a:r>
              <a:rPr lang="en-GB" dirty="0"/>
              <a:t>            </a:t>
            </a:r>
          </a:p>
          <a:p>
            <a:r>
              <a:rPr lang="en-GB" dirty="0"/>
              <a:t>            function </a:t>
            </a:r>
            <a:r>
              <a:rPr lang="en-GB" dirty="0" err="1"/>
              <a:t>init</a:t>
            </a:r>
            <a:r>
              <a:rPr lang="en-GB" dirty="0"/>
              <a:t>() {</a:t>
            </a:r>
          </a:p>
          <a:p>
            <a:r>
              <a:rPr lang="en-GB" dirty="0"/>
              <a:t>               </a:t>
            </a:r>
            <a:r>
              <a:rPr lang="en-GB" dirty="0" err="1"/>
              <a:t>imgObj</a:t>
            </a:r>
            <a:r>
              <a:rPr lang="en-GB" dirty="0"/>
              <a:t> = </a:t>
            </a:r>
            <a:r>
              <a:rPr lang="en-GB" dirty="0" err="1"/>
              <a:t>document.getElementById</a:t>
            </a:r>
            <a:r>
              <a:rPr lang="en-GB" dirty="0"/>
              <a:t>('</a:t>
            </a:r>
            <a:r>
              <a:rPr lang="en-GB" dirty="0" err="1"/>
              <a:t>myImage</a:t>
            </a:r>
            <a:r>
              <a:rPr lang="en-GB" dirty="0"/>
              <a:t>');</a:t>
            </a:r>
          </a:p>
          <a:p>
            <a:r>
              <a:rPr lang="en-GB" dirty="0"/>
              <a:t>               </a:t>
            </a:r>
            <a:r>
              <a:rPr lang="en-GB" dirty="0" err="1"/>
              <a:t>imgObj.style.position</a:t>
            </a:r>
            <a:r>
              <a:rPr lang="en-GB" dirty="0"/>
              <a:t>= 'relative'; </a:t>
            </a:r>
          </a:p>
          <a:p>
            <a:r>
              <a:rPr lang="en-GB" dirty="0"/>
              <a:t>               </a:t>
            </a:r>
            <a:r>
              <a:rPr lang="en-GB" dirty="0" err="1"/>
              <a:t>imgObj.style.left</a:t>
            </a:r>
            <a:r>
              <a:rPr lang="en-GB" dirty="0"/>
              <a:t> = '0px'; </a:t>
            </a:r>
          </a:p>
          <a:p>
            <a:r>
              <a:rPr lang="en-GB" dirty="0"/>
              <a:t>            }</a:t>
            </a:r>
          </a:p>
          <a:p>
            <a:r>
              <a:rPr lang="en-GB" dirty="0"/>
              <a:t>            function </a:t>
            </a:r>
            <a:r>
              <a:rPr lang="en-GB" dirty="0" err="1"/>
              <a:t>moveRight</a:t>
            </a:r>
            <a:r>
              <a:rPr lang="en-GB" dirty="0"/>
              <a:t>() {</a:t>
            </a:r>
          </a:p>
          <a:p>
            <a:r>
              <a:rPr lang="en-GB" dirty="0"/>
              <a:t>               </a:t>
            </a:r>
            <a:r>
              <a:rPr lang="en-GB" dirty="0" err="1"/>
              <a:t>imgObj.style.left</a:t>
            </a:r>
            <a:r>
              <a:rPr lang="en-GB" dirty="0"/>
              <a:t> = </a:t>
            </a:r>
            <a:r>
              <a:rPr lang="en-GB" dirty="0" err="1"/>
              <a:t>parseInt</a:t>
            </a:r>
            <a:r>
              <a:rPr lang="en-GB" dirty="0"/>
              <a:t>(</a:t>
            </a:r>
            <a:r>
              <a:rPr lang="en-GB" dirty="0" err="1"/>
              <a:t>imgObj.style.left</a:t>
            </a:r>
            <a:r>
              <a:rPr lang="en-GB" dirty="0"/>
              <a:t>) + 10 + 'px';</a:t>
            </a:r>
          </a:p>
          <a:p>
            <a:r>
              <a:rPr lang="en-GB" dirty="0"/>
              <a:t>               animate = </a:t>
            </a:r>
            <a:r>
              <a:rPr lang="en-GB" dirty="0" err="1"/>
              <a:t>setTimeout</a:t>
            </a:r>
            <a:r>
              <a:rPr lang="en-GB" dirty="0"/>
              <a:t>(moveRight,20);    // call </a:t>
            </a:r>
            <a:r>
              <a:rPr lang="en-GB" dirty="0" err="1"/>
              <a:t>moveRight</a:t>
            </a:r>
            <a:r>
              <a:rPr lang="en-GB" dirty="0"/>
              <a:t> in 20msec</a:t>
            </a:r>
          </a:p>
          <a:p>
            <a:r>
              <a:rPr lang="en-GB" dirty="0"/>
              <a:t>            }</a:t>
            </a:r>
          </a:p>
          <a:p>
            <a:r>
              <a:rPr lang="en-GB" dirty="0"/>
              <a:t>            function stop() {</a:t>
            </a:r>
          </a:p>
          <a:p>
            <a:r>
              <a:rPr lang="en-GB" dirty="0"/>
              <a:t>               </a:t>
            </a:r>
            <a:r>
              <a:rPr lang="en-GB" dirty="0" err="1"/>
              <a:t>clearTimeout</a:t>
            </a:r>
            <a:r>
              <a:rPr lang="en-GB" dirty="0"/>
              <a:t>(animate);</a:t>
            </a:r>
          </a:p>
          <a:p>
            <a:r>
              <a:rPr lang="en-GB" dirty="0"/>
              <a:t>               </a:t>
            </a:r>
            <a:r>
              <a:rPr lang="en-GB" dirty="0" err="1"/>
              <a:t>imgObj.style.left</a:t>
            </a:r>
            <a:r>
              <a:rPr lang="en-GB" dirty="0"/>
              <a:t> = '0px'; </a:t>
            </a:r>
          </a:p>
          <a:p>
            <a:r>
              <a:rPr lang="en-GB" dirty="0"/>
              <a:t>            }</a:t>
            </a:r>
          </a:p>
          <a:p>
            <a:r>
              <a:rPr lang="en-GB" dirty="0"/>
              <a:t>            </a:t>
            </a:r>
          </a:p>
          <a:p>
            <a:r>
              <a:rPr lang="en-GB" dirty="0"/>
              <a:t>            </a:t>
            </a:r>
            <a:r>
              <a:rPr lang="en-GB" dirty="0" err="1"/>
              <a:t>window.onload</a:t>
            </a:r>
            <a:r>
              <a:rPr lang="en-GB" dirty="0"/>
              <a:t> = </a:t>
            </a:r>
            <a:r>
              <a:rPr lang="en-GB" dirty="0" err="1"/>
              <a:t>init</a:t>
            </a:r>
            <a:r>
              <a:rPr lang="en-GB" dirty="0"/>
              <a:t>;</a:t>
            </a:r>
          </a:p>
          <a:p>
            <a:r>
              <a:rPr lang="en-GB" dirty="0"/>
              <a:t>         //--&gt;</a:t>
            </a:r>
          </a:p>
          <a:p>
            <a:r>
              <a:rPr lang="en-GB" dirty="0"/>
              <a:t>      &lt;/script&gt;</a:t>
            </a:r>
          </a:p>
          <a:p>
            <a:r>
              <a:rPr lang="en-GB" dirty="0"/>
              <a:t>   &lt;/head&gt;</a:t>
            </a:r>
          </a:p>
          <a:p>
            <a:r>
              <a:rPr lang="en-GB" dirty="0"/>
              <a:t>   </a:t>
            </a:r>
          </a:p>
          <a:p>
            <a:r>
              <a:rPr lang="en-GB" dirty="0"/>
              <a:t>   &lt;body&gt;   </a:t>
            </a:r>
          </a:p>
          <a:p>
            <a:r>
              <a:rPr lang="en-GB" dirty="0"/>
              <a:t>      &lt;form&gt;</a:t>
            </a:r>
          </a:p>
          <a:p>
            <a:r>
              <a:rPr lang="en-GB" dirty="0"/>
              <a:t>         &lt;</a:t>
            </a:r>
            <a:r>
              <a:rPr lang="en-GB" dirty="0" err="1"/>
              <a:t>img</a:t>
            </a:r>
            <a:r>
              <a:rPr lang="en-GB" dirty="0"/>
              <a:t> id = "</a:t>
            </a:r>
            <a:r>
              <a:rPr lang="en-GB" dirty="0" err="1"/>
              <a:t>myImage</a:t>
            </a:r>
            <a:r>
              <a:rPr lang="en-GB" dirty="0"/>
              <a:t>" </a:t>
            </a:r>
            <a:r>
              <a:rPr lang="en-GB" dirty="0" err="1"/>
              <a:t>src</a:t>
            </a:r>
            <a:r>
              <a:rPr lang="en-GB" dirty="0"/>
              <a:t> = "/images/html.gif" /&gt;</a:t>
            </a:r>
          </a:p>
          <a:p>
            <a:r>
              <a:rPr lang="en-GB" dirty="0"/>
              <a:t>         &lt;p&gt;Click the buttons below to handle animation&lt;/p&gt;</a:t>
            </a:r>
          </a:p>
          <a:p>
            <a:r>
              <a:rPr lang="en-GB" dirty="0"/>
              <a:t>         &lt;input type = "button" value = "Start" onclick = "</a:t>
            </a:r>
            <a:r>
              <a:rPr lang="en-GB" dirty="0" err="1"/>
              <a:t>moveRight</a:t>
            </a:r>
            <a:r>
              <a:rPr lang="en-GB" dirty="0"/>
              <a:t>();" /&gt;</a:t>
            </a:r>
          </a:p>
          <a:p>
            <a:r>
              <a:rPr lang="en-GB" dirty="0"/>
              <a:t>         &lt;input type = "button" value = "Stop" onclick = "stop();" /&gt;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101</a:t>
            </a:fld>
            <a:endParaRPr lang="en-GB"/>
          </a:p>
        </p:txBody>
      </p:sp>
    </p:spTree>
    <p:extLst>
      <p:ext uri="{BB962C8B-B14F-4D97-AF65-F5344CB8AC3E}">
        <p14:creationId xmlns:p14="http://schemas.microsoft.com/office/powerpoint/2010/main" val="167421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JavaScript in Internet Explorer</a:t>
            </a:r>
          </a:p>
          <a:p>
            <a:endParaRPr lang="en-IN" dirty="0"/>
          </a:p>
          <a:p>
            <a:r>
              <a:rPr lang="en-IN" dirty="0"/>
              <a:t>Here are simple steps to turn on or turn off JavaScript in your Internet Explorer −</a:t>
            </a:r>
          </a:p>
          <a:p>
            <a:endParaRPr lang="en-IN" dirty="0"/>
          </a:p>
          <a:p>
            <a:r>
              <a:rPr lang="en-IN" dirty="0"/>
              <a:t>    Follow Tools → Internet Options from the menu.</a:t>
            </a:r>
          </a:p>
          <a:p>
            <a:endParaRPr lang="en-IN" dirty="0"/>
          </a:p>
          <a:p>
            <a:r>
              <a:rPr lang="en-IN" dirty="0"/>
              <a:t>    Select Security tab from the dialog box.</a:t>
            </a:r>
          </a:p>
          <a:p>
            <a:endParaRPr lang="en-IN" dirty="0"/>
          </a:p>
          <a:p>
            <a:r>
              <a:rPr lang="en-IN" dirty="0"/>
              <a:t>    Click the Custom Level button.</a:t>
            </a:r>
          </a:p>
          <a:p>
            <a:endParaRPr lang="en-IN" dirty="0"/>
          </a:p>
          <a:p>
            <a:r>
              <a:rPr lang="en-IN" dirty="0"/>
              <a:t>    Scroll down till you find Scripting option.</a:t>
            </a:r>
          </a:p>
          <a:p>
            <a:endParaRPr lang="en-IN" dirty="0"/>
          </a:p>
          <a:p>
            <a:r>
              <a:rPr lang="en-IN" dirty="0"/>
              <a:t>    Select Enable radio button under Active scripting.</a:t>
            </a:r>
          </a:p>
          <a:p>
            <a:endParaRPr lang="en-IN" dirty="0"/>
          </a:p>
          <a:p>
            <a:r>
              <a:rPr lang="en-IN" dirty="0"/>
              <a:t>    Finally click OK and come out</a:t>
            </a:r>
          </a:p>
          <a:p>
            <a:endParaRPr lang="en-IN" dirty="0"/>
          </a:p>
          <a:p>
            <a:r>
              <a:rPr lang="en-IN" dirty="0"/>
              <a:t>To disable JavaScript support in your Internet Explorer, you need to select Disable radio button under Active scripting.</a:t>
            </a:r>
          </a:p>
          <a:p>
            <a:r>
              <a:rPr lang="en-IN" dirty="0"/>
              <a:t>JavaScript in Firefox</a:t>
            </a:r>
          </a:p>
          <a:p>
            <a:endParaRPr lang="en-IN" dirty="0"/>
          </a:p>
          <a:p>
            <a:r>
              <a:rPr lang="en-IN" dirty="0"/>
              <a:t>Here are the steps to turn on or turn off JavaScript in Firefox −</a:t>
            </a:r>
          </a:p>
          <a:p>
            <a:endParaRPr lang="en-IN" dirty="0"/>
          </a:p>
          <a:p>
            <a:r>
              <a:rPr lang="en-IN" dirty="0"/>
              <a:t>    Open a new tab → type about: config in the address bar.</a:t>
            </a:r>
          </a:p>
          <a:p>
            <a:endParaRPr lang="en-IN" dirty="0"/>
          </a:p>
          <a:p>
            <a:r>
              <a:rPr lang="en-IN" dirty="0"/>
              <a:t>    Then you will find the warning dialog. Select I’ll be careful, I promise!</a:t>
            </a:r>
          </a:p>
          <a:p>
            <a:endParaRPr lang="en-IN" dirty="0"/>
          </a:p>
          <a:p>
            <a:r>
              <a:rPr lang="en-IN" dirty="0"/>
              <a:t>    Then you will find the list of configure options in the browser.</a:t>
            </a:r>
          </a:p>
          <a:p>
            <a:endParaRPr lang="en-IN" dirty="0"/>
          </a:p>
          <a:p>
            <a:r>
              <a:rPr lang="en-IN" dirty="0"/>
              <a:t>    In the search bar, type </a:t>
            </a:r>
            <a:r>
              <a:rPr lang="en-IN" dirty="0" err="1"/>
              <a:t>javascript.enabled</a:t>
            </a:r>
            <a:r>
              <a:rPr lang="en-IN" dirty="0"/>
              <a:t>.</a:t>
            </a:r>
          </a:p>
          <a:p>
            <a:endParaRPr lang="en-IN" dirty="0"/>
          </a:p>
          <a:p>
            <a:r>
              <a:rPr lang="en-IN" dirty="0"/>
              <a:t>    There you will find the option to enable or disable </a:t>
            </a:r>
            <a:r>
              <a:rPr lang="en-IN" dirty="0" err="1"/>
              <a:t>javascript</a:t>
            </a:r>
            <a:r>
              <a:rPr lang="en-IN" dirty="0"/>
              <a:t> by right-clicking on the value of that option → select toggle.</a:t>
            </a:r>
          </a:p>
          <a:p>
            <a:endParaRPr lang="en-IN" dirty="0"/>
          </a:p>
          <a:p>
            <a:r>
              <a:rPr lang="en-IN" dirty="0"/>
              <a:t>If </a:t>
            </a:r>
            <a:r>
              <a:rPr lang="en-IN" dirty="0" err="1"/>
              <a:t>javascript.enabled</a:t>
            </a:r>
            <a:r>
              <a:rPr lang="en-IN" dirty="0"/>
              <a:t> is true; it converts to false upon clicking </a:t>
            </a:r>
            <a:r>
              <a:rPr lang="en-IN" dirty="0" err="1"/>
              <a:t>toogle</a:t>
            </a:r>
            <a:r>
              <a:rPr lang="en-IN" dirty="0"/>
              <a:t>. If </a:t>
            </a:r>
            <a:r>
              <a:rPr lang="en-IN" dirty="0" err="1"/>
              <a:t>javascript</a:t>
            </a:r>
            <a:r>
              <a:rPr lang="en-IN" dirty="0"/>
              <a:t> is disabled; it gets enabled upon clicking toggle.</a:t>
            </a:r>
          </a:p>
          <a:p>
            <a:r>
              <a:rPr lang="en-IN" dirty="0"/>
              <a:t>JavaScript in Chrome</a:t>
            </a:r>
          </a:p>
          <a:p>
            <a:endParaRPr lang="en-IN" dirty="0"/>
          </a:p>
          <a:p>
            <a:r>
              <a:rPr lang="en-IN" dirty="0"/>
              <a:t>Here are the steps to turn on or turn off JavaScript in Chrome −</a:t>
            </a:r>
          </a:p>
          <a:p>
            <a:endParaRPr lang="en-IN" dirty="0"/>
          </a:p>
          <a:p>
            <a:r>
              <a:rPr lang="en-IN" dirty="0"/>
              <a:t>    Click the Chrome menu at the top right hand corner of your browser.</a:t>
            </a:r>
          </a:p>
          <a:p>
            <a:endParaRPr lang="en-IN" dirty="0"/>
          </a:p>
          <a:p>
            <a:r>
              <a:rPr lang="en-IN" dirty="0"/>
              <a:t>    Select Settings.</a:t>
            </a:r>
          </a:p>
          <a:p>
            <a:endParaRPr lang="en-IN" dirty="0"/>
          </a:p>
          <a:p>
            <a:r>
              <a:rPr lang="en-IN" dirty="0"/>
              <a:t>    Click Show advanced settings at the end of the page.</a:t>
            </a:r>
          </a:p>
          <a:p>
            <a:endParaRPr lang="en-IN" dirty="0"/>
          </a:p>
          <a:p>
            <a:r>
              <a:rPr lang="en-IN" dirty="0"/>
              <a:t>    Under the Privacy section, click the Content settings button.</a:t>
            </a:r>
          </a:p>
          <a:p>
            <a:endParaRPr lang="en-IN" dirty="0"/>
          </a:p>
          <a:p>
            <a:r>
              <a:rPr lang="en-IN" dirty="0"/>
              <a:t>    In the "</a:t>
            </a:r>
            <a:r>
              <a:rPr lang="en-IN" dirty="0" err="1"/>
              <a:t>Javascript</a:t>
            </a:r>
            <a:r>
              <a:rPr lang="en-IN" dirty="0"/>
              <a:t>" section, select "Do not allow any site to run JavaScript" or "Allow all sites to run JavaScript (recommended)".</a:t>
            </a:r>
          </a:p>
          <a:p>
            <a:endParaRPr lang="en-IN" dirty="0"/>
          </a:p>
          <a:p>
            <a:r>
              <a:rPr lang="en-IN" dirty="0"/>
              <a:t>JavaScript in Opera</a:t>
            </a:r>
          </a:p>
          <a:p>
            <a:endParaRPr lang="en-IN" dirty="0"/>
          </a:p>
          <a:p>
            <a:r>
              <a:rPr lang="en-IN" dirty="0"/>
              <a:t>Here are the steps to turn on or turn off JavaScript in Opera −</a:t>
            </a:r>
          </a:p>
          <a:p>
            <a:endParaRPr lang="en-IN" dirty="0"/>
          </a:p>
          <a:p>
            <a:r>
              <a:rPr lang="en-IN" dirty="0"/>
              <a:t>    Follow Tools → Preferences from the menu.</a:t>
            </a:r>
          </a:p>
          <a:p>
            <a:endParaRPr lang="en-IN" dirty="0"/>
          </a:p>
          <a:p>
            <a:r>
              <a:rPr lang="en-IN" dirty="0"/>
              <a:t>    Select Advanced option from the dialog box.</a:t>
            </a:r>
          </a:p>
          <a:p>
            <a:endParaRPr lang="en-IN" dirty="0"/>
          </a:p>
          <a:p>
            <a:r>
              <a:rPr lang="en-IN" dirty="0"/>
              <a:t>    Select Content from the listed items.</a:t>
            </a:r>
          </a:p>
          <a:p>
            <a:endParaRPr lang="en-IN" dirty="0"/>
          </a:p>
          <a:p>
            <a:r>
              <a:rPr lang="en-IN" dirty="0"/>
              <a:t>    Select Enable JavaScript checkbox.</a:t>
            </a:r>
          </a:p>
          <a:p>
            <a:endParaRPr lang="en-IN" dirty="0"/>
          </a:p>
          <a:p>
            <a:r>
              <a:rPr lang="en-IN" dirty="0"/>
              <a:t>    Finally click OK and come out.</a:t>
            </a:r>
          </a:p>
          <a:p>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13</a:t>
            </a:fld>
            <a:endParaRPr lang="en-GB"/>
          </a:p>
        </p:txBody>
      </p:sp>
    </p:spTree>
    <p:extLst>
      <p:ext uri="{BB962C8B-B14F-4D97-AF65-F5344CB8AC3E}">
        <p14:creationId xmlns:p14="http://schemas.microsoft.com/office/powerpoint/2010/main" val="3463083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a:t>
            </a:r>
          </a:p>
          <a:p>
            <a:r>
              <a:rPr lang="en-GB" dirty="0"/>
              <a:t>   &lt;head&gt;</a:t>
            </a:r>
          </a:p>
          <a:p>
            <a:r>
              <a:rPr lang="en-GB" dirty="0"/>
              <a:t>      &lt;title&gt;Rollover with a Mouse Events&lt;/title&gt;</a:t>
            </a:r>
          </a:p>
          <a:p>
            <a:r>
              <a:rPr lang="en-GB" dirty="0"/>
              <a:t>      </a:t>
            </a:r>
          </a:p>
          <a:p>
            <a:r>
              <a:rPr lang="en-GB" dirty="0"/>
              <a:t>      &lt;script type = "text/</a:t>
            </a:r>
            <a:r>
              <a:rPr lang="en-GB" dirty="0" err="1"/>
              <a:t>javascript</a:t>
            </a:r>
            <a:r>
              <a:rPr lang="en-GB" dirty="0"/>
              <a:t>"&gt;</a:t>
            </a:r>
          </a:p>
          <a:p>
            <a:r>
              <a:rPr lang="en-GB" dirty="0"/>
              <a:t>         &lt;!--</a:t>
            </a:r>
          </a:p>
          <a:p>
            <a:r>
              <a:rPr lang="en-GB" dirty="0"/>
              <a:t>            if(</a:t>
            </a:r>
            <a:r>
              <a:rPr lang="en-GB" dirty="0" err="1"/>
              <a:t>document.images</a:t>
            </a:r>
            <a:r>
              <a:rPr lang="en-GB" dirty="0"/>
              <a:t>) {</a:t>
            </a:r>
          </a:p>
          <a:p>
            <a:r>
              <a:rPr lang="en-GB" dirty="0"/>
              <a:t>               var image1 = new Image();     // Preload an image</a:t>
            </a:r>
          </a:p>
          <a:p>
            <a:r>
              <a:rPr lang="en-GB" dirty="0"/>
              <a:t>               image1.src = "/images/html.gif";</a:t>
            </a:r>
          </a:p>
          <a:p>
            <a:r>
              <a:rPr lang="en-GB" dirty="0"/>
              <a:t>               var image2 = new Image();     // Preload second image</a:t>
            </a:r>
          </a:p>
          <a:p>
            <a:r>
              <a:rPr lang="en-GB" dirty="0"/>
              <a:t>               image2.src = "/images/http.gif";</a:t>
            </a:r>
          </a:p>
          <a:p>
            <a:r>
              <a:rPr lang="en-GB" dirty="0"/>
              <a:t>            }</a:t>
            </a:r>
          </a:p>
          <a:p>
            <a:r>
              <a:rPr lang="en-GB" dirty="0"/>
              <a:t>         //--&gt;</a:t>
            </a:r>
          </a:p>
          <a:p>
            <a:r>
              <a:rPr lang="en-GB" dirty="0"/>
              <a:t>      &lt;/script&gt;</a:t>
            </a:r>
          </a:p>
          <a:p>
            <a:r>
              <a:rPr lang="en-GB" dirty="0"/>
              <a:t>   &lt;/head&gt;</a:t>
            </a:r>
          </a:p>
          <a:p>
            <a:r>
              <a:rPr lang="en-GB" dirty="0"/>
              <a:t>   </a:t>
            </a:r>
          </a:p>
          <a:p>
            <a:r>
              <a:rPr lang="en-GB" dirty="0"/>
              <a:t>   &lt;body&gt;</a:t>
            </a:r>
          </a:p>
          <a:p>
            <a:r>
              <a:rPr lang="en-GB" dirty="0"/>
              <a:t>      &lt;p&gt;Move your mouse over the image to see the result&lt;/p&gt;</a:t>
            </a:r>
          </a:p>
          <a:p>
            <a:r>
              <a:rPr lang="en-GB" dirty="0"/>
              <a:t>      </a:t>
            </a:r>
          </a:p>
          <a:p>
            <a:r>
              <a:rPr lang="en-GB" dirty="0"/>
              <a:t>      &lt;a </a:t>
            </a:r>
            <a:r>
              <a:rPr lang="en-GB" dirty="0" err="1"/>
              <a:t>href</a:t>
            </a:r>
            <a:r>
              <a:rPr lang="en-GB" dirty="0"/>
              <a:t> = "#" </a:t>
            </a:r>
            <a:r>
              <a:rPr lang="en-GB" dirty="0" err="1"/>
              <a:t>onMouseOver</a:t>
            </a:r>
            <a:r>
              <a:rPr lang="en-GB" dirty="0"/>
              <a:t> = "</a:t>
            </a:r>
            <a:r>
              <a:rPr lang="en-GB" dirty="0" err="1"/>
              <a:t>document.myImage.src</a:t>
            </a:r>
            <a:r>
              <a:rPr lang="en-GB" dirty="0"/>
              <a:t> = image2.src;"</a:t>
            </a:r>
          </a:p>
          <a:p>
            <a:r>
              <a:rPr lang="en-GB" dirty="0"/>
              <a:t>         </a:t>
            </a:r>
            <a:r>
              <a:rPr lang="en-GB" dirty="0" err="1"/>
              <a:t>onMouseOut</a:t>
            </a:r>
            <a:r>
              <a:rPr lang="en-GB" dirty="0"/>
              <a:t> = "</a:t>
            </a:r>
            <a:r>
              <a:rPr lang="en-GB" dirty="0" err="1"/>
              <a:t>document.myImage.src</a:t>
            </a:r>
            <a:r>
              <a:rPr lang="en-GB" dirty="0"/>
              <a:t> = image1.src;"&gt;</a:t>
            </a:r>
          </a:p>
          <a:p>
            <a:r>
              <a:rPr lang="en-GB" dirty="0"/>
              <a:t>         &lt;</a:t>
            </a:r>
            <a:r>
              <a:rPr lang="en-GB" dirty="0" err="1"/>
              <a:t>img</a:t>
            </a:r>
            <a:r>
              <a:rPr lang="en-GB" dirty="0"/>
              <a:t> name = "</a:t>
            </a:r>
            <a:r>
              <a:rPr lang="en-GB" dirty="0" err="1"/>
              <a:t>myImage</a:t>
            </a:r>
            <a:r>
              <a:rPr lang="en-GB" dirty="0"/>
              <a:t>" </a:t>
            </a:r>
            <a:r>
              <a:rPr lang="en-GB" dirty="0" err="1"/>
              <a:t>src</a:t>
            </a:r>
            <a:r>
              <a:rPr lang="en-GB" dirty="0"/>
              <a:t> = "/images/html.gif" /&gt;</a:t>
            </a:r>
          </a:p>
          <a:p>
            <a:r>
              <a:rPr lang="en-GB" dirty="0"/>
              <a:t>      &lt;/a&gt;</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102</a:t>
            </a:fld>
            <a:endParaRPr lang="en-GB"/>
          </a:p>
        </p:txBody>
      </p:sp>
    </p:spTree>
    <p:extLst>
      <p:ext uri="{BB962C8B-B14F-4D97-AF65-F5344CB8AC3E}">
        <p14:creationId xmlns:p14="http://schemas.microsoft.com/office/powerpoint/2010/main" val="593982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returns a promise</a:t>
            </a:r>
          </a:p>
          <a:p>
            <a:r>
              <a:rPr lang="en-GB" dirty="0"/>
              <a:t>let </a:t>
            </a:r>
            <a:r>
              <a:rPr lang="en-GB" dirty="0" err="1"/>
              <a:t>countValue</a:t>
            </a:r>
            <a:r>
              <a:rPr lang="en-GB" dirty="0"/>
              <a:t> = new Promise(function (resolve, reject) {</a:t>
            </a:r>
          </a:p>
          <a:p>
            <a:r>
              <a:rPr lang="en-GB" dirty="0"/>
              <a:t>   reject('Promise rejected'); </a:t>
            </a:r>
          </a:p>
          <a:p>
            <a:r>
              <a:rPr lang="en-GB" dirty="0"/>
              <a:t>});</a:t>
            </a:r>
          </a:p>
          <a:p>
            <a:endParaRPr lang="en-GB" dirty="0"/>
          </a:p>
          <a:p>
            <a:r>
              <a:rPr lang="en-GB" dirty="0"/>
              <a:t>// executes when promise is resolved successfully</a:t>
            </a:r>
          </a:p>
          <a:p>
            <a:r>
              <a:rPr lang="en-GB" dirty="0" err="1"/>
              <a:t>countValue.then</a:t>
            </a:r>
            <a:r>
              <a:rPr lang="en-GB" dirty="0"/>
              <a:t>(</a:t>
            </a:r>
          </a:p>
          <a:p>
            <a:r>
              <a:rPr lang="en-GB" dirty="0"/>
              <a:t>    function </a:t>
            </a:r>
            <a:r>
              <a:rPr lang="en-GB" dirty="0" err="1"/>
              <a:t>successValue</a:t>
            </a:r>
            <a:r>
              <a:rPr lang="en-GB" dirty="0"/>
              <a:t>(result) {</a:t>
            </a:r>
          </a:p>
          <a:p>
            <a:r>
              <a:rPr lang="en-GB" dirty="0"/>
              <a:t>        console.log(result);</a:t>
            </a:r>
          </a:p>
          <a:p>
            <a:r>
              <a:rPr lang="en-GB" dirty="0"/>
              <a:t>    },</a:t>
            </a:r>
          </a:p>
          <a:p>
            <a:r>
              <a:rPr lang="en-GB" dirty="0"/>
              <a:t> )</a:t>
            </a:r>
          </a:p>
          <a:p>
            <a:endParaRPr lang="en-GB" dirty="0"/>
          </a:p>
          <a:p>
            <a:r>
              <a:rPr lang="en-GB" dirty="0"/>
              <a:t>// executes if there is an error</a:t>
            </a:r>
          </a:p>
          <a:p>
            <a:r>
              <a:rPr lang="en-GB" dirty="0"/>
              <a:t>.catch(</a:t>
            </a:r>
          </a:p>
          <a:p>
            <a:r>
              <a:rPr lang="en-GB" dirty="0"/>
              <a:t>    function </a:t>
            </a:r>
            <a:r>
              <a:rPr lang="en-GB" dirty="0" err="1"/>
              <a:t>errorValue</a:t>
            </a:r>
            <a:r>
              <a:rPr lang="en-GB" dirty="0"/>
              <a:t>(result) {</a:t>
            </a:r>
          </a:p>
          <a:p>
            <a:r>
              <a:rPr lang="en-GB" dirty="0"/>
              <a:t>        console.log(result);</a:t>
            </a:r>
          </a:p>
          <a:p>
            <a:r>
              <a:rPr lang="en-GB" dirty="0"/>
              <a:t>    }</a:t>
            </a:r>
          </a:p>
          <a:p>
            <a:r>
              <a:rPr lang="en-GB" dirty="0"/>
              <a:t>);</a:t>
            </a:r>
          </a:p>
        </p:txBody>
      </p:sp>
      <p:sp>
        <p:nvSpPr>
          <p:cNvPr id="4" name="Slide Number Placeholder 3"/>
          <p:cNvSpPr>
            <a:spLocks noGrp="1"/>
          </p:cNvSpPr>
          <p:nvPr>
            <p:ph type="sldNum" sz="quarter" idx="5"/>
          </p:nvPr>
        </p:nvSpPr>
        <p:spPr/>
        <p:txBody>
          <a:bodyPr/>
          <a:lstStyle/>
          <a:p>
            <a:fld id="{2EAB7BEC-9E55-43FC-8783-D4CE54F6EF14}" type="slidenum">
              <a:rPr lang="en-GB" smtClean="0"/>
              <a:t>118</a:t>
            </a:fld>
            <a:endParaRPr lang="en-GB"/>
          </a:p>
        </p:txBody>
      </p:sp>
    </p:spTree>
    <p:extLst>
      <p:ext uri="{BB962C8B-B14F-4D97-AF65-F5344CB8AC3E}">
        <p14:creationId xmlns:p14="http://schemas.microsoft.com/office/powerpoint/2010/main" val="2283386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returns a promise</a:t>
            </a:r>
          </a:p>
          <a:p>
            <a:r>
              <a:rPr lang="en-IN" dirty="0"/>
              <a:t>let </a:t>
            </a:r>
            <a:r>
              <a:rPr lang="en-IN" dirty="0" err="1"/>
              <a:t>countValue</a:t>
            </a:r>
            <a:r>
              <a:rPr lang="en-IN" dirty="0"/>
              <a:t> = new Promise(function (resolve, reject) {</a:t>
            </a:r>
          </a:p>
          <a:p>
            <a:r>
              <a:rPr lang="en-IN" dirty="0"/>
              <a:t>    // could be resolved or rejected   </a:t>
            </a:r>
          </a:p>
          <a:p>
            <a:r>
              <a:rPr lang="en-IN" dirty="0"/>
              <a:t>    resolve('Promise resolved'); </a:t>
            </a:r>
          </a:p>
          <a:p>
            <a:r>
              <a:rPr lang="en-IN" dirty="0"/>
              <a:t>});</a:t>
            </a:r>
          </a:p>
          <a:p>
            <a:endParaRPr lang="en-IN" dirty="0"/>
          </a:p>
          <a:p>
            <a:r>
              <a:rPr lang="en-IN" dirty="0"/>
              <a:t>// add other blocks of code</a:t>
            </a:r>
          </a:p>
          <a:p>
            <a:r>
              <a:rPr lang="en-IN" dirty="0" err="1"/>
              <a:t>countValue.finally</a:t>
            </a:r>
            <a:r>
              <a:rPr lang="en-IN" dirty="0"/>
              <a:t>(</a:t>
            </a:r>
          </a:p>
          <a:p>
            <a:r>
              <a:rPr lang="en-IN" dirty="0"/>
              <a:t>    function greet() {</a:t>
            </a:r>
          </a:p>
          <a:p>
            <a:r>
              <a:rPr lang="en-IN" dirty="0"/>
              <a:t>        console.log('This code is executed.');</a:t>
            </a:r>
          </a:p>
          <a:p>
            <a:r>
              <a:rPr lang="en-IN" dirty="0"/>
              <a:t>    }</a:t>
            </a:r>
          </a:p>
          <a:p>
            <a:r>
              <a:rPr lang="en-IN" dirty="0"/>
              <a:t>);</a:t>
            </a:r>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119</a:t>
            </a:fld>
            <a:endParaRPr lang="en-GB"/>
          </a:p>
        </p:txBody>
      </p:sp>
    </p:spTree>
    <p:extLst>
      <p:ext uri="{BB962C8B-B14F-4D97-AF65-F5344CB8AC3E}">
        <p14:creationId xmlns:p14="http://schemas.microsoft.com/office/powerpoint/2010/main" val="2743410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async function f() {</a:t>
            </a:r>
          </a:p>
          <a:p>
            <a:r>
              <a:rPr lang="en-GB" dirty="0"/>
              <a:t>    console.log('Async function.');</a:t>
            </a:r>
          </a:p>
          <a:p>
            <a:r>
              <a:rPr lang="en-GB" dirty="0"/>
              <a:t>    return </a:t>
            </a:r>
            <a:r>
              <a:rPr lang="en-GB" dirty="0" err="1"/>
              <a:t>Promise.resolve</a:t>
            </a:r>
            <a:r>
              <a:rPr lang="en-GB" dirty="0"/>
              <a:t>(1);</a:t>
            </a:r>
          </a:p>
          <a:p>
            <a:r>
              <a:rPr lang="en-GB" dirty="0"/>
              <a:t>}</a:t>
            </a:r>
          </a:p>
          <a:p>
            <a:endParaRPr lang="en-GB" dirty="0"/>
          </a:p>
          <a:p>
            <a:r>
              <a:rPr lang="en-GB" dirty="0"/>
              <a:t>f().then(function(result) {</a:t>
            </a:r>
          </a:p>
          <a:p>
            <a:r>
              <a:rPr lang="en-GB" dirty="0"/>
              <a:t>    console.log(result)</a:t>
            </a:r>
          </a:p>
          <a:p>
            <a:r>
              <a:rPr lang="en-GB" dirty="0"/>
              <a:t>});</a:t>
            </a:r>
          </a:p>
        </p:txBody>
      </p:sp>
      <p:sp>
        <p:nvSpPr>
          <p:cNvPr id="4" name="Slide Number Placeholder 3"/>
          <p:cNvSpPr>
            <a:spLocks noGrp="1"/>
          </p:cNvSpPr>
          <p:nvPr>
            <p:ph type="sldNum" sz="quarter" idx="5"/>
          </p:nvPr>
        </p:nvSpPr>
        <p:spPr/>
        <p:txBody>
          <a:bodyPr/>
          <a:lstStyle/>
          <a:p>
            <a:fld id="{2EAB7BEC-9E55-43FC-8783-D4CE54F6EF14}" type="slidenum">
              <a:rPr lang="en-GB" smtClean="0"/>
              <a:t>121</a:t>
            </a:fld>
            <a:endParaRPr lang="en-GB"/>
          </a:p>
        </p:txBody>
      </p:sp>
    </p:spTree>
    <p:extLst>
      <p:ext uri="{BB962C8B-B14F-4D97-AF65-F5344CB8AC3E}">
        <p14:creationId xmlns:p14="http://schemas.microsoft.com/office/powerpoint/2010/main" val="1951970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promise</a:t>
            </a:r>
          </a:p>
          <a:p>
            <a:r>
              <a:rPr lang="en-GB" dirty="0"/>
              <a:t>let promise = new Promise(function (resolve, reject) {</a:t>
            </a:r>
          </a:p>
          <a:p>
            <a:r>
              <a:rPr lang="en-GB" dirty="0"/>
              <a:t>    </a:t>
            </a:r>
            <a:r>
              <a:rPr lang="en-GB" dirty="0" err="1"/>
              <a:t>setTimeout</a:t>
            </a:r>
            <a:r>
              <a:rPr lang="en-GB" dirty="0"/>
              <a:t>(function () {</a:t>
            </a:r>
          </a:p>
          <a:p>
            <a:r>
              <a:rPr lang="en-GB" dirty="0"/>
              <a:t>    resolve('Promise resolved')}, 4000); </a:t>
            </a:r>
          </a:p>
          <a:p>
            <a:r>
              <a:rPr lang="en-GB" dirty="0"/>
              <a:t>});</a:t>
            </a:r>
          </a:p>
          <a:p>
            <a:endParaRPr lang="en-GB" dirty="0"/>
          </a:p>
          <a:p>
            <a:r>
              <a:rPr lang="en-GB" dirty="0"/>
              <a:t>// async function</a:t>
            </a:r>
          </a:p>
          <a:p>
            <a:r>
              <a:rPr lang="en-GB" dirty="0"/>
              <a:t>async function </a:t>
            </a:r>
            <a:r>
              <a:rPr lang="en-GB" dirty="0" err="1"/>
              <a:t>asyncFunc</a:t>
            </a:r>
            <a:r>
              <a:rPr lang="en-GB" dirty="0"/>
              <a:t>() {</a:t>
            </a:r>
          </a:p>
          <a:p>
            <a:endParaRPr lang="en-GB" dirty="0"/>
          </a:p>
          <a:p>
            <a:r>
              <a:rPr lang="en-GB" dirty="0"/>
              <a:t>    // wait until the promise resolves </a:t>
            </a:r>
          </a:p>
          <a:p>
            <a:r>
              <a:rPr lang="en-GB" dirty="0"/>
              <a:t>    let result = await promise; </a:t>
            </a:r>
          </a:p>
          <a:p>
            <a:endParaRPr lang="en-GB" dirty="0"/>
          </a:p>
          <a:p>
            <a:r>
              <a:rPr lang="en-GB" dirty="0"/>
              <a:t>    console.log(result);</a:t>
            </a:r>
          </a:p>
          <a:p>
            <a:r>
              <a:rPr lang="en-GB" dirty="0"/>
              <a:t>    console.log('hello');</a:t>
            </a:r>
          </a:p>
          <a:p>
            <a:r>
              <a:rPr lang="en-GB" dirty="0"/>
              <a:t>}</a:t>
            </a:r>
          </a:p>
          <a:p>
            <a:endParaRPr lang="en-GB" dirty="0"/>
          </a:p>
          <a:p>
            <a:r>
              <a:rPr lang="en-GB" dirty="0"/>
              <a:t>// calling the async function</a:t>
            </a:r>
          </a:p>
          <a:p>
            <a:r>
              <a:rPr lang="en-GB" dirty="0" err="1"/>
              <a:t>asyncFunc</a:t>
            </a:r>
            <a:r>
              <a:rPr lang="en-GB" dirty="0"/>
              <a:t>();</a:t>
            </a:r>
          </a:p>
        </p:txBody>
      </p:sp>
      <p:sp>
        <p:nvSpPr>
          <p:cNvPr id="4" name="Slide Number Placeholder 3"/>
          <p:cNvSpPr>
            <a:spLocks noGrp="1"/>
          </p:cNvSpPr>
          <p:nvPr>
            <p:ph type="sldNum" sz="quarter" idx="5"/>
          </p:nvPr>
        </p:nvSpPr>
        <p:spPr/>
        <p:txBody>
          <a:bodyPr/>
          <a:lstStyle/>
          <a:p>
            <a:fld id="{2EAB7BEC-9E55-43FC-8783-D4CE54F6EF14}" type="slidenum">
              <a:rPr lang="en-GB" smtClean="0"/>
              <a:t>122</a:t>
            </a:fld>
            <a:endParaRPr lang="en-GB"/>
          </a:p>
        </p:txBody>
      </p:sp>
    </p:spTree>
    <p:extLst>
      <p:ext uri="{BB962C8B-B14F-4D97-AF65-F5344CB8AC3E}">
        <p14:creationId xmlns:p14="http://schemas.microsoft.com/office/powerpoint/2010/main" val="6347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promise</a:t>
            </a:r>
          </a:p>
          <a:p>
            <a:r>
              <a:rPr lang="en-GB" dirty="0"/>
              <a:t>let promise = new Promise(function (resolve, reject) {</a:t>
            </a:r>
          </a:p>
          <a:p>
            <a:r>
              <a:rPr lang="en-GB" dirty="0"/>
              <a:t>    </a:t>
            </a:r>
            <a:r>
              <a:rPr lang="en-GB" dirty="0" err="1"/>
              <a:t>setTimeout</a:t>
            </a:r>
            <a:r>
              <a:rPr lang="en-GB" dirty="0"/>
              <a:t>(function () {</a:t>
            </a:r>
          </a:p>
          <a:p>
            <a:r>
              <a:rPr lang="en-GB" dirty="0"/>
              <a:t>    resolve('Promise resolved')}, 4000); </a:t>
            </a:r>
          </a:p>
          <a:p>
            <a:r>
              <a:rPr lang="en-GB" dirty="0"/>
              <a:t>});</a:t>
            </a:r>
          </a:p>
          <a:p>
            <a:endParaRPr lang="en-GB" dirty="0"/>
          </a:p>
          <a:p>
            <a:r>
              <a:rPr lang="en-GB" dirty="0"/>
              <a:t>// async function</a:t>
            </a:r>
          </a:p>
          <a:p>
            <a:r>
              <a:rPr lang="en-GB" dirty="0"/>
              <a:t>async function </a:t>
            </a:r>
            <a:r>
              <a:rPr lang="en-GB" dirty="0" err="1"/>
              <a:t>asyncFunc</a:t>
            </a:r>
            <a:r>
              <a:rPr lang="en-GB" dirty="0"/>
              <a:t>() {</a:t>
            </a:r>
          </a:p>
          <a:p>
            <a:r>
              <a:rPr lang="en-GB" dirty="0"/>
              <a:t>    try {</a:t>
            </a:r>
          </a:p>
          <a:p>
            <a:r>
              <a:rPr lang="en-GB" dirty="0"/>
              <a:t>        // wait until the promise resolves </a:t>
            </a:r>
          </a:p>
          <a:p>
            <a:r>
              <a:rPr lang="en-GB" dirty="0"/>
              <a:t>        let result = await promise; </a:t>
            </a:r>
          </a:p>
          <a:p>
            <a:endParaRPr lang="en-GB" dirty="0"/>
          </a:p>
          <a:p>
            <a:r>
              <a:rPr lang="en-GB" dirty="0"/>
              <a:t>        console.log(result);</a:t>
            </a:r>
          </a:p>
          <a:p>
            <a:r>
              <a:rPr lang="en-GB" dirty="0"/>
              <a:t>    }   </a:t>
            </a:r>
          </a:p>
          <a:p>
            <a:r>
              <a:rPr lang="en-GB" dirty="0"/>
              <a:t>    catch(error) {</a:t>
            </a:r>
          </a:p>
          <a:p>
            <a:r>
              <a:rPr lang="en-GB" dirty="0"/>
              <a:t>        console.log(error);</a:t>
            </a:r>
          </a:p>
          <a:p>
            <a:r>
              <a:rPr lang="en-GB" dirty="0"/>
              <a:t>    }</a:t>
            </a:r>
          </a:p>
          <a:p>
            <a:r>
              <a:rPr lang="en-GB" dirty="0"/>
              <a:t>}</a:t>
            </a:r>
          </a:p>
          <a:p>
            <a:endParaRPr lang="en-GB" dirty="0"/>
          </a:p>
          <a:p>
            <a:r>
              <a:rPr lang="en-GB" dirty="0"/>
              <a:t>// calling the async function</a:t>
            </a:r>
          </a:p>
          <a:p>
            <a:r>
              <a:rPr lang="en-GB" dirty="0" err="1"/>
              <a:t>asyncFunc</a:t>
            </a:r>
            <a:r>
              <a:rPr lang="en-GB" dirty="0"/>
              <a:t>(); // Promise resolved</a:t>
            </a:r>
          </a:p>
        </p:txBody>
      </p:sp>
      <p:sp>
        <p:nvSpPr>
          <p:cNvPr id="4" name="Slide Number Placeholder 3"/>
          <p:cNvSpPr>
            <a:spLocks noGrp="1"/>
          </p:cNvSpPr>
          <p:nvPr>
            <p:ph type="sldNum" sz="quarter" idx="5"/>
          </p:nvPr>
        </p:nvSpPr>
        <p:spPr/>
        <p:txBody>
          <a:bodyPr/>
          <a:lstStyle/>
          <a:p>
            <a:fld id="{2EAB7BEC-9E55-43FC-8783-D4CE54F6EF14}" type="slidenum">
              <a:rPr lang="en-GB" smtClean="0"/>
              <a:t>124</a:t>
            </a:fld>
            <a:endParaRPr lang="en-GB"/>
          </a:p>
        </p:txBody>
      </p:sp>
    </p:spTree>
    <p:extLst>
      <p:ext uri="{BB962C8B-B14F-4D97-AF65-F5344CB8AC3E}">
        <p14:creationId xmlns:p14="http://schemas.microsoft.com/office/powerpoint/2010/main" val="307646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two methods, </a:t>
            </a:r>
            <a:r>
              <a:rPr lang="en-IN" dirty="0" err="1"/>
              <a:t>indexOf</a:t>
            </a:r>
            <a:r>
              <a:rPr lang="en-IN" dirty="0"/>
              <a:t>() and search(), are </a:t>
            </a:r>
            <a:r>
              <a:rPr lang="en-IN" b="1" dirty="0"/>
              <a:t>equal?</a:t>
            </a:r>
            <a:endParaRPr lang="en-IN" dirty="0"/>
          </a:p>
          <a:p>
            <a:r>
              <a:rPr lang="en-IN" dirty="0"/>
              <a:t>They accept the same arguments (parameters), and return the same value?</a:t>
            </a:r>
          </a:p>
          <a:p>
            <a:r>
              <a:rPr lang="en-IN" dirty="0"/>
              <a:t>The two methods are </a:t>
            </a:r>
            <a:r>
              <a:rPr lang="en-IN" b="1" dirty="0"/>
              <a:t>NOT</a:t>
            </a:r>
            <a:r>
              <a:rPr lang="en-IN" dirty="0"/>
              <a:t> equal. These are the differences:</a:t>
            </a:r>
          </a:p>
          <a:p>
            <a:r>
              <a:rPr lang="en-IN" dirty="0"/>
              <a:t>The search() method cannot take a second start position argument.</a:t>
            </a:r>
          </a:p>
          <a:p>
            <a:r>
              <a:rPr lang="en-IN" dirty="0"/>
              <a:t>The </a:t>
            </a:r>
            <a:r>
              <a:rPr lang="en-IN" dirty="0" err="1"/>
              <a:t>indexOf</a:t>
            </a:r>
            <a:r>
              <a:rPr lang="en-IN" dirty="0"/>
              <a:t>() method cannot take powerful search values (regular expressions).</a:t>
            </a:r>
          </a:p>
          <a:p>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41</a:t>
            </a:fld>
            <a:endParaRPr lang="en-GB"/>
          </a:p>
        </p:txBody>
      </p:sp>
    </p:spTree>
    <p:extLst>
      <p:ext uri="{BB962C8B-B14F-4D97-AF65-F5344CB8AC3E}">
        <p14:creationId xmlns:p14="http://schemas.microsoft.com/office/powerpoint/2010/main" val="159002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Number Properties Cannot be Used on Variables</a:t>
            </a:r>
          </a:p>
          <a:p>
            <a:endParaRPr lang="en-IN" dirty="0"/>
          </a:p>
          <a:p>
            <a:r>
              <a:rPr lang="en-IN" dirty="0"/>
              <a:t>Number properties belongs to the JavaScript's number object wrapper called Number.</a:t>
            </a:r>
          </a:p>
          <a:p>
            <a:endParaRPr lang="en-IN" dirty="0"/>
          </a:p>
          <a:p>
            <a:r>
              <a:rPr lang="en-IN" dirty="0"/>
              <a:t>These properties can only be accessed as </a:t>
            </a:r>
            <a:r>
              <a:rPr lang="en-IN" dirty="0" err="1"/>
              <a:t>Number.MAX_VALUE</a:t>
            </a:r>
            <a:r>
              <a:rPr lang="en-IN" dirty="0"/>
              <a:t>.</a:t>
            </a:r>
          </a:p>
          <a:p>
            <a:endParaRPr lang="en-IN" dirty="0"/>
          </a:p>
          <a:p>
            <a:r>
              <a:rPr lang="en-IN" dirty="0"/>
              <a:t>Using </a:t>
            </a:r>
            <a:r>
              <a:rPr lang="en-IN" dirty="0" err="1"/>
              <a:t>myNumber.MAX_VALUE</a:t>
            </a:r>
            <a:r>
              <a:rPr lang="en-IN" dirty="0"/>
              <a:t>, where </a:t>
            </a:r>
            <a:r>
              <a:rPr lang="en-IN" dirty="0" err="1"/>
              <a:t>myNumber</a:t>
            </a:r>
            <a:r>
              <a:rPr lang="en-IN" dirty="0"/>
              <a:t> is a variable, expression, or value, will return undefined:</a:t>
            </a:r>
          </a:p>
          <a:p>
            <a:r>
              <a:rPr lang="en-IN" dirty="0"/>
              <a:t>Example</a:t>
            </a:r>
          </a:p>
          <a:p>
            <a:r>
              <a:rPr lang="en-IN" dirty="0"/>
              <a:t>var x = 6;</a:t>
            </a:r>
          </a:p>
          <a:p>
            <a:r>
              <a:rPr lang="en-IN" dirty="0"/>
              <a:t>var y = </a:t>
            </a:r>
            <a:r>
              <a:rPr lang="en-IN" dirty="0" err="1"/>
              <a:t>x.MAX_VALUE</a:t>
            </a:r>
            <a:r>
              <a:rPr lang="en-IN" dirty="0"/>
              <a:t>;    // y becomes undefined </a:t>
            </a:r>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53</a:t>
            </a:fld>
            <a:endParaRPr lang="en-GB"/>
          </a:p>
        </p:txBody>
      </p:sp>
    </p:spTree>
    <p:extLst>
      <p:ext uri="{BB962C8B-B14F-4D97-AF65-F5344CB8AC3E}">
        <p14:creationId xmlns:p14="http://schemas.microsoft.com/office/powerpoint/2010/main" val="13516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    The data type of </a:t>
            </a:r>
            <a:r>
              <a:rPr lang="en-IN" dirty="0" err="1"/>
              <a:t>NaN</a:t>
            </a:r>
            <a:r>
              <a:rPr lang="en-IN" dirty="0"/>
              <a:t> is number</a:t>
            </a:r>
          </a:p>
          <a:p>
            <a:r>
              <a:rPr lang="en-IN" dirty="0"/>
              <a:t>    The data type of an array is object</a:t>
            </a:r>
          </a:p>
          <a:p>
            <a:r>
              <a:rPr lang="en-IN" dirty="0"/>
              <a:t>    The data type of a date is object</a:t>
            </a:r>
          </a:p>
          <a:p>
            <a:r>
              <a:rPr lang="en-IN" dirty="0"/>
              <a:t>    The data type of null is object</a:t>
            </a:r>
          </a:p>
          <a:p>
            <a:r>
              <a:rPr lang="en-IN" dirty="0"/>
              <a:t>    The data type of an undefined variable is undefined *</a:t>
            </a:r>
          </a:p>
          <a:p>
            <a:r>
              <a:rPr lang="en-IN" dirty="0"/>
              <a:t>    The data type of a variable that has not been assigned a value is also undefined *</a:t>
            </a:r>
          </a:p>
          <a:p>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73</a:t>
            </a:fld>
            <a:endParaRPr lang="en-GB"/>
          </a:p>
        </p:txBody>
      </p:sp>
    </p:spTree>
    <p:extLst>
      <p:ext uri="{BB962C8B-B14F-4D97-AF65-F5344CB8AC3E}">
        <p14:creationId xmlns:p14="http://schemas.microsoft.com/office/powerpoint/2010/main" val="24921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Attribute 	Value 	Description</a:t>
            </a:r>
          </a:p>
          <a:p>
            <a:r>
              <a:rPr lang="en-IN" dirty="0"/>
              <a:t>Offline 	script 	Triggers when the document goes offline</a:t>
            </a:r>
          </a:p>
          <a:p>
            <a:r>
              <a:rPr lang="en-IN" dirty="0" err="1"/>
              <a:t>Onabort</a:t>
            </a:r>
            <a:r>
              <a:rPr lang="en-IN" dirty="0"/>
              <a:t> 	script 	Triggers on an abort event</a:t>
            </a:r>
          </a:p>
          <a:p>
            <a:r>
              <a:rPr lang="en-IN" dirty="0" err="1"/>
              <a:t>onafterprint</a:t>
            </a:r>
            <a:r>
              <a:rPr lang="en-IN" dirty="0"/>
              <a:t> 	script 	Triggers after the document is printed</a:t>
            </a:r>
          </a:p>
          <a:p>
            <a:r>
              <a:rPr lang="en-IN" dirty="0" err="1"/>
              <a:t>onbeforeonload</a:t>
            </a:r>
            <a:r>
              <a:rPr lang="en-IN" dirty="0"/>
              <a:t> 	script 	Triggers before the document loads</a:t>
            </a:r>
          </a:p>
          <a:p>
            <a:r>
              <a:rPr lang="en-IN" dirty="0" err="1"/>
              <a:t>onbeforeprint</a:t>
            </a:r>
            <a:r>
              <a:rPr lang="en-IN" dirty="0"/>
              <a:t> 	script 	Triggers before the document is printed</a:t>
            </a:r>
          </a:p>
          <a:p>
            <a:r>
              <a:rPr lang="en-IN" dirty="0" err="1"/>
              <a:t>onblur</a:t>
            </a:r>
            <a:r>
              <a:rPr lang="en-IN" dirty="0"/>
              <a:t> 	script 	Triggers when the window loses focus</a:t>
            </a:r>
          </a:p>
          <a:p>
            <a:r>
              <a:rPr lang="en-IN" dirty="0" err="1"/>
              <a:t>oncanplay</a:t>
            </a:r>
            <a:r>
              <a:rPr lang="en-IN" dirty="0"/>
              <a:t> 	script 	Triggers when media can start play, but might has to stop for buffering</a:t>
            </a:r>
          </a:p>
          <a:p>
            <a:r>
              <a:rPr lang="en-IN" dirty="0" err="1"/>
              <a:t>oncanplaythrough</a:t>
            </a:r>
            <a:r>
              <a:rPr lang="en-IN" dirty="0"/>
              <a:t> 	script 	Triggers when media can be played to the end, without stopping for buffering</a:t>
            </a:r>
          </a:p>
          <a:p>
            <a:r>
              <a:rPr lang="en-IN" dirty="0" err="1"/>
              <a:t>onchange</a:t>
            </a:r>
            <a:r>
              <a:rPr lang="en-IN" dirty="0"/>
              <a:t> 	script 	Triggers when an element changes</a:t>
            </a:r>
          </a:p>
          <a:p>
            <a:r>
              <a:rPr lang="en-IN" dirty="0"/>
              <a:t>onclick 	script 	Triggers on a mouse click</a:t>
            </a:r>
          </a:p>
          <a:p>
            <a:r>
              <a:rPr lang="en-IN" dirty="0" err="1"/>
              <a:t>oncontextmenu</a:t>
            </a:r>
            <a:r>
              <a:rPr lang="en-IN" dirty="0"/>
              <a:t> 	script 	Triggers when a context menu is triggered</a:t>
            </a:r>
          </a:p>
          <a:p>
            <a:r>
              <a:rPr lang="en-IN" dirty="0" err="1"/>
              <a:t>ondblclick</a:t>
            </a:r>
            <a:r>
              <a:rPr lang="en-IN" dirty="0"/>
              <a:t> 	script 	Triggers on a mouse double-click</a:t>
            </a:r>
          </a:p>
          <a:p>
            <a:r>
              <a:rPr lang="en-IN" dirty="0" err="1"/>
              <a:t>ondrag</a:t>
            </a:r>
            <a:r>
              <a:rPr lang="en-IN" dirty="0"/>
              <a:t> 	script 	Triggers when an element is dragged</a:t>
            </a:r>
          </a:p>
          <a:p>
            <a:r>
              <a:rPr lang="en-IN" dirty="0" err="1"/>
              <a:t>ondragend</a:t>
            </a:r>
            <a:r>
              <a:rPr lang="en-IN" dirty="0"/>
              <a:t> 	script 	Triggers at the end of a drag operation</a:t>
            </a:r>
          </a:p>
          <a:p>
            <a:r>
              <a:rPr lang="en-IN" dirty="0" err="1"/>
              <a:t>ondragenter</a:t>
            </a:r>
            <a:r>
              <a:rPr lang="en-IN" dirty="0"/>
              <a:t> 	script 	Triggers when an element has been dragged to a valid drop target</a:t>
            </a:r>
          </a:p>
          <a:p>
            <a:r>
              <a:rPr lang="en-IN" dirty="0" err="1"/>
              <a:t>ondragleave</a:t>
            </a:r>
            <a:r>
              <a:rPr lang="en-IN" dirty="0"/>
              <a:t> 	script 	Triggers when an element is being dragged over a valid drop target</a:t>
            </a:r>
          </a:p>
          <a:p>
            <a:r>
              <a:rPr lang="en-IN" dirty="0" err="1"/>
              <a:t>ondragover</a:t>
            </a:r>
            <a:r>
              <a:rPr lang="en-IN" dirty="0"/>
              <a:t> 	script 	Triggers at the start of a drag operation</a:t>
            </a:r>
          </a:p>
          <a:p>
            <a:r>
              <a:rPr lang="en-IN" dirty="0" err="1"/>
              <a:t>ondragstart</a:t>
            </a:r>
            <a:r>
              <a:rPr lang="en-IN" dirty="0"/>
              <a:t> 	script 	Triggers at the start of a drag operation</a:t>
            </a:r>
          </a:p>
          <a:p>
            <a:r>
              <a:rPr lang="en-IN" dirty="0" err="1"/>
              <a:t>ondrop</a:t>
            </a:r>
            <a:r>
              <a:rPr lang="en-IN" dirty="0"/>
              <a:t> 	script 	Triggers when dragged element is being dropped</a:t>
            </a:r>
          </a:p>
          <a:p>
            <a:r>
              <a:rPr lang="en-IN" dirty="0" err="1"/>
              <a:t>ondurationchange</a:t>
            </a:r>
            <a:r>
              <a:rPr lang="en-IN" dirty="0"/>
              <a:t> 	script 	Triggers when the length of the media is changed</a:t>
            </a:r>
          </a:p>
          <a:p>
            <a:r>
              <a:rPr lang="en-IN" dirty="0" err="1"/>
              <a:t>onemptied</a:t>
            </a:r>
            <a:r>
              <a:rPr lang="en-IN" dirty="0"/>
              <a:t> 	script 	Triggers when a media resource element suddenly becomes empty.</a:t>
            </a:r>
          </a:p>
          <a:p>
            <a:r>
              <a:rPr lang="en-IN" dirty="0" err="1"/>
              <a:t>onended</a:t>
            </a:r>
            <a:r>
              <a:rPr lang="en-IN" dirty="0"/>
              <a:t> 	script 	Triggers when media has reach the end</a:t>
            </a:r>
          </a:p>
          <a:p>
            <a:r>
              <a:rPr lang="en-IN" dirty="0" err="1"/>
              <a:t>onerror</a:t>
            </a:r>
            <a:r>
              <a:rPr lang="en-IN" dirty="0"/>
              <a:t> 	script 	Triggers when an error occur</a:t>
            </a:r>
          </a:p>
          <a:p>
            <a:r>
              <a:rPr lang="en-IN" dirty="0" err="1"/>
              <a:t>onfocus</a:t>
            </a:r>
            <a:r>
              <a:rPr lang="en-IN" dirty="0"/>
              <a:t> 	script 	Triggers when the window gets focus</a:t>
            </a:r>
          </a:p>
          <a:p>
            <a:r>
              <a:rPr lang="en-IN" dirty="0" err="1"/>
              <a:t>onformchange</a:t>
            </a:r>
            <a:r>
              <a:rPr lang="en-IN" dirty="0"/>
              <a:t> 	script 	Triggers when a form changes</a:t>
            </a:r>
          </a:p>
          <a:p>
            <a:r>
              <a:rPr lang="en-IN" dirty="0" err="1"/>
              <a:t>onforminput</a:t>
            </a:r>
            <a:r>
              <a:rPr lang="en-IN" dirty="0"/>
              <a:t> 	script 	Triggers when a form gets user input</a:t>
            </a:r>
          </a:p>
          <a:p>
            <a:r>
              <a:rPr lang="en-IN" dirty="0" err="1"/>
              <a:t>onhaschange</a:t>
            </a:r>
            <a:r>
              <a:rPr lang="en-IN" dirty="0"/>
              <a:t> 	script 	Triggers when the document has change</a:t>
            </a:r>
          </a:p>
          <a:p>
            <a:r>
              <a:rPr lang="en-IN" dirty="0" err="1"/>
              <a:t>oninput</a:t>
            </a:r>
            <a:r>
              <a:rPr lang="en-IN" dirty="0"/>
              <a:t> 	script 	Triggers when an element gets user input</a:t>
            </a:r>
          </a:p>
          <a:p>
            <a:r>
              <a:rPr lang="en-IN" dirty="0" err="1"/>
              <a:t>oninvalid</a:t>
            </a:r>
            <a:r>
              <a:rPr lang="en-IN" dirty="0"/>
              <a:t> 	script 	Triggers when an element is invalid</a:t>
            </a:r>
          </a:p>
          <a:p>
            <a:r>
              <a:rPr lang="en-IN" dirty="0" err="1"/>
              <a:t>onkeydown</a:t>
            </a:r>
            <a:r>
              <a:rPr lang="en-IN" dirty="0"/>
              <a:t> 	script 	Triggers when a key is pressed</a:t>
            </a:r>
          </a:p>
          <a:p>
            <a:r>
              <a:rPr lang="en-IN" dirty="0" err="1"/>
              <a:t>onkeypress</a:t>
            </a:r>
            <a:r>
              <a:rPr lang="en-IN" dirty="0"/>
              <a:t> 	script 	Triggers when a key is pressed and released</a:t>
            </a:r>
          </a:p>
          <a:p>
            <a:r>
              <a:rPr lang="en-IN" dirty="0" err="1"/>
              <a:t>onkeyup</a:t>
            </a:r>
            <a:r>
              <a:rPr lang="en-IN" dirty="0"/>
              <a:t> 	script 	Triggers when a key is released</a:t>
            </a:r>
          </a:p>
          <a:p>
            <a:r>
              <a:rPr lang="en-IN" dirty="0"/>
              <a:t>onload 	script 	Triggers when the document loads</a:t>
            </a:r>
          </a:p>
          <a:p>
            <a:r>
              <a:rPr lang="en-IN" dirty="0" err="1"/>
              <a:t>onloadeddata</a:t>
            </a:r>
            <a:r>
              <a:rPr lang="en-IN" dirty="0"/>
              <a:t> 	script 	Triggers when media data is loaded</a:t>
            </a:r>
          </a:p>
          <a:p>
            <a:r>
              <a:rPr lang="en-IN" dirty="0" err="1"/>
              <a:t>onloadedmetadata</a:t>
            </a:r>
            <a:r>
              <a:rPr lang="en-IN" dirty="0"/>
              <a:t> 	script 	Triggers when the duration and other media data of a media element is loaded</a:t>
            </a:r>
          </a:p>
          <a:p>
            <a:r>
              <a:rPr lang="en-IN" dirty="0" err="1"/>
              <a:t>onloadstart</a:t>
            </a:r>
            <a:r>
              <a:rPr lang="en-IN" dirty="0"/>
              <a:t> 	script 	Triggers when the browser starts to load the media data</a:t>
            </a:r>
          </a:p>
          <a:p>
            <a:r>
              <a:rPr lang="en-IN" dirty="0" err="1"/>
              <a:t>onmessage</a:t>
            </a:r>
            <a:r>
              <a:rPr lang="en-IN" dirty="0"/>
              <a:t> 	script 	Triggers when the message is triggered</a:t>
            </a:r>
          </a:p>
          <a:p>
            <a:r>
              <a:rPr lang="en-IN" dirty="0" err="1"/>
              <a:t>onmousedown</a:t>
            </a:r>
            <a:r>
              <a:rPr lang="en-IN" dirty="0"/>
              <a:t> 	script 	Triggers when a mouse button is pressed</a:t>
            </a:r>
          </a:p>
          <a:p>
            <a:r>
              <a:rPr lang="en-IN" dirty="0" err="1"/>
              <a:t>onmousemove</a:t>
            </a:r>
            <a:r>
              <a:rPr lang="en-IN" dirty="0"/>
              <a:t> 	script 	Triggers when the mouse pointer moves</a:t>
            </a:r>
          </a:p>
          <a:p>
            <a:r>
              <a:rPr lang="en-IN" dirty="0" err="1"/>
              <a:t>onmouseout</a:t>
            </a:r>
            <a:r>
              <a:rPr lang="en-IN" dirty="0"/>
              <a:t> 	script 	Triggers when the mouse pointer moves out of an element</a:t>
            </a:r>
          </a:p>
          <a:p>
            <a:r>
              <a:rPr lang="en-IN" dirty="0" err="1"/>
              <a:t>onmouseover</a:t>
            </a:r>
            <a:r>
              <a:rPr lang="en-IN" dirty="0"/>
              <a:t> 	script 	Triggers when the mouse pointer moves over an element</a:t>
            </a:r>
          </a:p>
          <a:p>
            <a:r>
              <a:rPr lang="en-IN" dirty="0" err="1"/>
              <a:t>onmouseup</a:t>
            </a:r>
            <a:r>
              <a:rPr lang="en-IN" dirty="0"/>
              <a:t> 	script 	Triggers when a mouse button is released</a:t>
            </a:r>
          </a:p>
          <a:p>
            <a:r>
              <a:rPr lang="en-IN" dirty="0" err="1"/>
              <a:t>onmousewheel</a:t>
            </a:r>
            <a:r>
              <a:rPr lang="en-IN" dirty="0"/>
              <a:t> 	script 	Triggers when the mouse wheel is being rotated</a:t>
            </a:r>
          </a:p>
          <a:p>
            <a:r>
              <a:rPr lang="en-IN" dirty="0" err="1"/>
              <a:t>onoffline</a:t>
            </a:r>
            <a:r>
              <a:rPr lang="en-IN" dirty="0"/>
              <a:t> 	script 	Triggers when the document goes offline</a:t>
            </a:r>
          </a:p>
          <a:p>
            <a:r>
              <a:rPr lang="en-IN" dirty="0" err="1"/>
              <a:t>onoine</a:t>
            </a:r>
            <a:r>
              <a:rPr lang="en-IN" dirty="0"/>
              <a:t> 	script 	Triggers when the document comes online</a:t>
            </a:r>
          </a:p>
          <a:p>
            <a:r>
              <a:rPr lang="en-IN" dirty="0" err="1"/>
              <a:t>ononline</a:t>
            </a:r>
            <a:r>
              <a:rPr lang="en-IN" dirty="0"/>
              <a:t> 	script 	Triggers when the document comes online</a:t>
            </a:r>
          </a:p>
          <a:p>
            <a:r>
              <a:rPr lang="en-IN" dirty="0" err="1"/>
              <a:t>onpagehide</a:t>
            </a:r>
            <a:r>
              <a:rPr lang="en-IN" dirty="0"/>
              <a:t> 	script 	Triggers when the window is hidden</a:t>
            </a:r>
          </a:p>
          <a:p>
            <a:r>
              <a:rPr lang="en-IN" dirty="0" err="1"/>
              <a:t>onpageshow</a:t>
            </a:r>
            <a:r>
              <a:rPr lang="en-IN" dirty="0"/>
              <a:t> 	script 	Triggers when the window becomes visible</a:t>
            </a:r>
          </a:p>
          <a:p>
            <a:r>
              <a:rPr lang="en-IN" dirty="0" err="1"/>
              <a:t>onpause</a:t>
            </a:r>
            <a:r>
              <a:rPr lang="en-IN" dirty="0"/>
              <a:t> 	script 	Triggers when media data is paused</a:t>
            </a:r>
          </a:p>
          <a:p>
            <a:r>
              <a:rPr lang="en-IN" dirty="0" err="1"/>
              <a:t>onplay</a:t>
            </a:r>
            <a:r>
              <a:rPr lang="en-IN" dirty="0"/>
              <a:t> 	script 	Triggers when media data is going to start playing</a:t>
            </a:r>
          </a:p>
          <a:p>
            <a:r>
              <a:rPr lang="en-IN" dirty="0" err="1"/>
              <a:t>onplaying</a:t>
            </a:r>
            <a:r>
              <a:rPr lang="en-IN" dirty="0"/>
              <a:t> 	script 	Triggers when media data has start playing</a:t>
            </a:r>
          </a:p>
          <a:p>
            <a:r>
              <a:rPr lang="en-IN" dirty="0" err="1"/>
              <a:t>onpopstate</a:t>
            </a:r>
            <a:r>
              <a:rPr lang="en-IN" dirty="0"/>
              <a:t> 	script 	Triggers when the window's history changes</a:t>
            </a:r>
          </a:p>
          <a:p>
            <a:r>
              <a:rPr lang="en-IN" dirty="0" err="1"/>
              <a:t>onprogress</a:t>
            </a:r>
            <a:r>
              <a:rPr lang="en-IN" dirty="0"/>
              <a:t> 	script 	Triggers when the browser is fetching the media data</a:t>
            </a:r>
          </a:p>
          <a:p>
            <a:r>
              <a:rPr lang="en-IN" dirty="0" err="1"/>
              <a:t>onratechange</a:t>
            </a:r>
            <a:r>
              <a:rPr lang="en-IN" dirty="0"/>
              <a:t> 	script 	Triggers when the media data's playing rate has changed</a:t>
            </a:r>
          </a:p>
          <a:p>
            <a:r>
              <a:rPr lang="en-IN" dirty="0" err="1"/>
              <a:t>onreadystatechange</a:t>
            </a:r>
            <a:r>
              <a:rPr lang="en-IN" dirty="0"/>
              <a:t> 	script 	Triggers when the ready-state changes</a:t>
            </a:r>
          </a:p>
          <a:p>
            <a:r>
              <a:rPr lang="en-IN" dirty="0" err="1"/>
              <a:t>onredo</a:t>
            </a:r>
            <a:r>
              <a:rPr lang="en-IN" dirty="0"/>
              <a:t> 	script 	Triggers when the document performs a redo</a:t>
            </a:r>
          </a:p>
          <a:p>
            <a:r>
              <a:rPr lang="en-IN" dirty="0" err="1"/>
              <a:t>onresize</a:t>
            </a:r>
            <a:r>
              <a:rPr lang="en-IN" dirty="0"/>
              <a:t> 	script 	Triggers when the window is resized</a:t>
            </a:r>
          </a:p>
          <a:p>
            <a:r>
              <a:rPr lang="en-IN" dirty="0" err="1"/>
              <a:t>onscroll</a:t>
            </a:r>
            <a:r>
              <a:rPr lang="en-IN" dirty="0"/>
              <a:t> 	script 	Triggers when an element's scrollbar is being scrolled</a:t>
            </a:r>
          </a:p>
          <a:p>
            <a:r>
              <a:rPr lang="en-IN" dirty="0" err="1"/>
              <a:t>onseeked</a:t>
            </a:r>
            <a:r>
              <a:rPr lang="en-IN" dirty="0"/>
              <a:t> 	script 	Triggers when a media element's seeking attribute is no longer true, and the seeking has ended</a:t>
            </a:r>
          </a:p>
          <a:p>
            <a:r>
              <a:rPr lang="en-IN" dirty="0" err="1"/>
              <a:t>onseeking</a:t>
            </a:r>
            <a:r>
              <a:rPr lang="en-IN" dirty="0"/>
              <a:t> 	script 	Triggers when a media element's seeking attribute is true, and the seeking has begun</a:t>
            </a:r>
          </a:p>
          <a:p>
            <a:r>
              <a:rPr lang="en-IN" dirty="0" err="1"/>
              <a:t>onselect</a:t>
            </a:r>
            <a:r>
              <a:rPr lang="en-IN" dirty="0"/>
              <a:t> 	script 	Triggers when an element is selected</a:t>
            </a:r>
          </a:p>
          <a:p>
            <a:r>
              <a:rPr lang="en-IN" dirty="0" err="1"/>
              <a:t>onstalled</a:t>
            </a:r>
            <a:r>
              <a:rPr lang="en-IN" dirty="0"/>
              <a:t> 	script 	Triggers when there is an error in fetching media data</a:t>
            </a:r>
          </a:p>
          <a:p>
            <a:r>
              <a:rPr lang="en-IN" dirty="0" err="1"/>
              <a:t>onstorage</a:t>
            </a:r>
            <a:r>
              <a:rPr lang="en-IN" dirty="0"/>
              <a:t> 	script 	Triggers when a document loads</a:t>
            </a:r>
          </a:p>
          <a:p>
            <a:r>
              <a:rPr lang="en-IN" dirty="0" err="1"/>
              <a:t>onsubmit</a:t>
            </a:r>
            <a:r>
              <a:rPr lang="en-IN" dirty="0"/>
              <a:t> 	script 	Triggers when a form is submitted</a:t>
            </a:r>
          </a:p>
          <a:p>
            <a:r>
              <a:rPr lang="en-IN" dirty="0" err="1"/>
              <a:t>onsuspend</a:t>
            </a:r>
            <a:r>
              <a:rPr lang="en-IN" dirty="0"/>
              <a:t> 	script 	Triggers when the browser has been fetching media data, but stopped before the entire media file was fetched</a:t>
            </a:r>
          </a:p>
          <a:p>
            <a:r>
              <a:rPr lang="en-IN" dirty="0" err="1"/>
              <a:t>ontimeupdate</a:t>
            </a:r>
            <a:r>
              <a:rPr lang="en-IN" dirty="0"/>
              <a:t> 	script 	Triggers when media changes its playing position</a:t>
            </a:r>
          </a:p>
          <a:p>
            <a:r>
              <a:rPr lang="en-IN" dirty="0" err="1"/>
              <a:t>onundo</a:t>
            </a:r>
            <a:r>
              <a:rPr lang="en-IN" dirty="0"/>
              <a:t> 	script 	Triggers when a document performs an undo</a:t>
            </a:r>
          </a:p>
          <a:p>
            <a:r>
              <a:rPr lang="en-IN" dirty="0" err="1"/>
              <a:t>onunload</a:t>
            </a:r>
            <a:r>
              <a:rPr lang="en-IN" dirty="0"/>
              <a:t> 	script 	Triggers when the user leaves the document</a:t>
            </a:r>
          </a:p>
          <a:p>
            <a:r>
              <a:rPr lang="en-IN" dirty="0" err="1"/>
              <a:t>onvolumechange</a:t>
            </a:r>
            <a:r>
              <a:rPr lang="en-IN" dirty="0"/>
              <a:t> 	script 	Triggers when media changes the volume, also when volume is set to "mute"</a:t>
            </a:r>
          </a:p>
          <a:p>
            <a:r>
              <a:rPr lang="en-IN" dirty="0" err="1"/>
              <a:t>onwaiting</a:t>
            </a:r>
            <a:r>
              <a:rPr lang="en-IN" dirty="0"/>
              <a:t> 	script 	Triggers when media has stopped playing, but is expected to resume</a:t>
            </a:r>
            <a:endParaRPr lang="en-GB" dirty="0"/>
          </a:p>
        </p:txBody>
      </p:sp>
      <p:sp>
        <p:nvSpPr>
          <p:cNvPr id="4" name="Slide Number Placeholder 3"/>
          <p:cNvSpPr>
            <a:spLocks noGrp="1"/>
          </p:cNvSpPr>
          <p:nvPr>
            <p:ph type="sldNum" sz="quarter" idx="5"/>
          </p:nvPr>
        </p:nvSpPr>
        <p:spPr/>
        <p:txBody>
          <a:bodyPr/>
          <a:lstStyle/>
          <a:p>
            <a:fld id="{2EAB7BEC-9E55-43FC-8783-D4CE54F6EF14}" type="slidenum">
              <a:rPr lang="en-GB" smtClean="0"/>
              <a:t>85</a:t>
            </a:fld>
            <a:endParaRPr lang="en-GB"/>
          </a:p>
        </p:txBody>
      </p:sp>
    </p:spTree>
    <p:extLst>
      <p:ext uri="{BB962C8B-B14F-4D97-AF65-F5344CB8AC3E}">
        <p14:creationId xmlns:p14="http://schemas.microsoft.com/office/powerpoint/2010/main" val="348023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a:t>
            </a:r>
            <a:r>
              <a:rPr lang="en-GB" dirty="0" err="1"/>
              <a:t>sayHello</a:t>
            </a:r>
            <a:r>
              <a:rPr lang="en-GB" dirty="0"/>
              <a:t>() {</a:t>
            </a:r>
          </a:p>
          <a:p>
            <a:r>
              <a:rPr lang="en-GB" dirty="0"/>
              <a:t>               alert("Hello World")</a:t>
            </a:r>
          </a:p>
          <a:p>
            <a:r>
              <a:rPr lang="en-GB" dirty="0"/>
              <a:t>            }</a:t>
            </a:r>
          </a:p>
          <a:p>
            <a:r>
              <a:rPr lang="en-GB" dirty="0"/>
              <a:t>         //--&gt;</a:t>
            </a:r>
          </a:p>
          <a:p>
            <a:r>
              <a:rPr lang="en-GB" dirty="0"/>
              <a:t>      &lt;/script&gt;      </a:t>
            </a:r>
          </a:p>
          <a:p>
            <a:r>
              <a:rPr lang="en-GB" dirty="0"/>
              <a:t>   &lt;/head&gt;</a:t>
            </a:r>
          </a:p>
          <a:p>
            <a:r>
              <a:rPr lang="en-GB" dirty="0"/>
              <a:t>   </a:t>
            </a:r>
          </a:p>
          <a:p>
            <a:r>
              <a:rPr lang="en-GB" dirty="0"/>
              <a:t>   &lt;body&gt;</a:t>
            </a:r>
          </a:p>
          <a:p>
            <a:r>
              <a:rPr lang="en-GB" dirty="0"/>
              <a:t>      &lt;p&gt;Click the following button and see result&lt;/p&gt;      </a:t>
            </a:r>
          </a:p>
          <a:p>
            <a:r>
              <a:rPr lang="en-GB" dirty="0"/>
              <a:t>      &lt;form&gt;</a:t>
            </a:r>
          </a:p>
          <a:p>
            <a:r>
              <a:rPr lang="en-GB" dirty="0"/>
              <a:t>         &lt;input type = "button" onclick = "</a:t>
            </a:r>
            <a:r>
              <a:rPr lang="en-GB" dirty="0" err="1"/>
              <a:t>sayHello</a:t>
            </a:r>
            <a:r>
              <a:rPr lang="en-GB" dirty="0"/>
              <a:t>()" value = "Say Hello" /&gt;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86</a:t>
            </a:fld>
            <a:endParaRPr lang="en-GB"/>
          </a:p>
        </p:txBody>
      </p:sp>
    </p:spTree>
    <p:extLst>
      <p:ext uri="{BB962C8B-B14F-4D97-AF65-F5344CB8AC3E}">
        <p14:creationId xmlns:p14="http://schemas.microsoft.com/office/powerpoint/2010/main" val="167096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validation() {</a:t>
            </a:r>
          </a:p>
          <a:p>
            <a:r>
              <a:rPr lang="en-GB" dirty="0"/>
              <a:t>               all validation goes here</a:t>
            </a:r>
          </a:p>
          <a:p>
            <a:r>
              <a:rPr lang="en-GB" dirty="0"/>
              <a:t>               .........</a:t>
            </a:r>
          </a:p>
          <a:p>
            <a:r>
              <a:rPr lang="en-GB" dirty="0"/>
              <a:t>               return either true or false</a:t>
            </a:r>
          </a:p>
          <a:p>
            <a:r>
              <a:rPr lang="en-GB" dirty="0"/>
              <a:t>            }</a:t>
            </a:r>
          </a:p>
          <a:p>
            <a:r>
              <a:rPr lang="en-GB" dirty="0"/>
              <a:t>         //--&gt;</a:t>
            </a:r>
          </a:p>
          <a:p>
            <a:r>
              <a:rPr lang="en-GB" dirty="0"/>
              <a:t>      &lt;/script&gt;      </a:t>
            </a:r>
          </a:p>
          <a:p>
            <a:r>
              <a:rPr lang="en-GB" dirty="0"/>
              <a:t>   &lt;/head&gt;</a:t>
            </a:r>
          </a:p>
          <a:p>
            <a:r>
              <a:rPr lang="en-GB" dirty="0"/>
              <a:t>   </a:t>
            </a:r>
          </a:p>
          <a:p>
            <a:r>
              <a:rPr lang="en-GB" dirty="0"/>
              <a:t>   &lt;body&gt;   </a:t>
            </a:r>
          </a:p>
          <a:p>
            <a:r>
              <a:rPr lang="en-GB" dirty="0"/>
              <a:t>      &lt;form method = "POST" action = "</a:t>
            </a:r>
            <a:r>
              <a:rPr lang="en-GB" dirty="0" err="1"/>
              <a:t>t.cgi</a:t>
            </a:r>
            <a:r>
              <a:rPr lang="en-GB" dirty="0"/>
              <a:t>" </a:t>
            </a:r>
            <a:r>
              <a:rPr lang="en-GB" dirty="0" err="1"/>
              <a:t>onsubmit</a:t>
            </a:r>
            <a:r>
              <a:rPr lang="en-GB" dirty="0"/>
              <a:t> = "return validate()"&gt;</a:t>
            </a:r>
          </a:p>
          <a:p>
            <a:r>
              <a:rPr lang="en-GB" dirty="0"/>
              <a:t>         .......</a:t>
            </a:r>
          </a:p>
          <a:p>
            <a:r>
              <a:rPr lang="en-GB" dirty="0"/>
              <a:t>         &lt;input type = "submit" value = "Submit" /&gt;</a:t>
            </a:r>
          </a:p>
          <a:p>
            <a:r>
              <a:rPr lang="en-GB" dirty="0"/>
              <a:t>      &lt;/form&gt;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87</a:t>
            </a:fld>
            <a:endParaRPr lang="en-GB"/>
          </a:p>
        </p:txBody>
      </p:sp>
    </p:spTree>
    <p:extLst>
      <p:ext uri="{BB962C8B-B14F-4D97-AF65-F5344CB8AC3E}">
        <p14:creationId xmlns:p14="http://schemas.microsoft.com/office/powerpoint/2010/main" val="1600100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&lt;html&gt;</a:t>
            </a:r>
          </a:p>
          <a:p>
            <a:r>
              <a:rPr lang="en-GB" dirty="0"/>
              <a:t>   &lt;head&gt;   </a:t>
            </a:r>
          </a:p>
          <a:p>
            <a:r>
              <a:rPr lang="en-GB" dirty="0"/>
              <a:t>      &lt;script type = "text/</a:t>
            </a:r>
            <a:r>
              <a:rPr lang="en-GB" dirty="0" err="1"/>
              <a:t>javascript</a:t>
            </a:r>
            <a:r>
              <a:rPr lang="en-GB" dirty="0"/>
              <a:t>"&gt;</a:t>
            </a:r>
          </a:p>
          <a:p>
            <a:r>
              <a:rPr lang="en-GB" dirty="0"/>
              <a:t>         &lt;!--</a:t>
            </a:r>
          </a:p>
          <a:p>
            <a:r>
              <a:rPr lang="en-GB" dirty="0"/>
              <a:t>            function over() {</a:t>
            </a:r>
          </a:p>
          <a:p>
            <a:r>
              <a:rPr lang="en-GB" dirty="0"/>
              <a:t>               </a:t>
            </a:r>
            <a:r>
              <a:rPr lang="en-GB" dirty="0" err="1"/>
              <a:t>document.write</a:t>
            </a:r>
            <a:r>
              <a:rPr lang="en-GB" dirty="0"/>
              <a:t> ("Mouse Over");</a:t>
            </a:r>
          </a:p>
          <a:p>
            <a:r>
              <a:rPr lang="en-GB" dirty="0"/>
              <a:t>            }            </a:t>
            </a:r>
          </a:p>
          <a:p>
            <a:r>
              <a:rPr lang="en-GB" dirty="0"/>
              <a:t>            function out() {</a:t>
            </a:r>
          </a:p>
          <a:p>
            <a:r>
              <a:rPr lang="en-GB" dirty="0"/>
              <a:t>               </a:t>
            </a:r>
            <a:r>
              <a:rPr lang="en-GB" dirty="0" err="1"/>
              <a:t>document.write</a:t>
            </a:r>
            <a:r>
              <a:rPr lang="en-GB" dirty="0"/>
              <a:t> ("Mouse Out");</a:t>
            </a:r>
          </a:p>
          <a:p>
            <a:r>
              <a:rPr lang="en-GB" dirty="0"/>
              <a:t>            }            </a:t>
            </a:r>
          </a:p>
          <a:p>
            <a:r>
              <a:rPr lang="en-GB" dirty="0"/>
              <a:t>         //--&gt;</a:t>
            </a:r>
          </a:p>
          <a:p>
            <a:r>
              <a:rPr lang="en-GB" dirty="0"/>
              <a:t>      &lt;/script&gt;      </a:t>
            </a:r>
          </a:p>
          <a:p>
            <a:r>
              <a:rPr lang="en-GB" dirty="0"/>
              <a:t>   &lt;/head&gt;</a:t>
            </a:r>
          </a:p>
          <a:p>
            <a:r>
              <a:rPr lang="en-GB" dirty="0"/>
              <a:t>   </a:t>
            </a:r>
          </a:p>
          <a:p>
            <a:r>
              <a:rPr lang="en-GB" dirty="0"/>
              <a:t>   &lt;body&gt;</a:t>
            </a:r>
          </a:p>
          <a:p>
            <a:r>
              <a:rPr lang="en-GB" dirty="0"/>
              <a:t>      &lt;p&gt;Bring your mouse inside the division to see the result:&lt;/p&gt;      </a:t>
            </a:r>
          </a:p>
          <a:p>
            <a:r>
              <a:rPr lang="en-GB" dirty="0"/>
              <a:t>      &lt;div </a:t>
            </a:r>
            <a:r>
              <a:rPr lang="en-GB" dirty="0" err="1"/>
              <a:t>onmouseover</a:t>
            </a:r>
            <a:r>
              <a:rPr lang="en-GB" dirty="0"/>
              <a:t> = "over()" </a:t>
            </a:r>
            <a:r>
              <a:rPr lang="en-GB" dirty="0" err="1"/>
              <a:t>onmouseout</a:t>
            </a:r>
            <a:r>
              <a:rPr lang="en-GB" dirty="0"/>
              <a:t> = "out()"&gt;</a:t>
            </a:r>
          </a:p>
          <a:p>
            <a:r>
              <a:rPr lang="en-GB" dirty="0"/>
              <a:t>         &lt;h2&gt; This is inside the division &lt;/h2&gt;</a:t>
            </a:r>
          </a:p>
          <a:p>
            <a:r>
              <a:rPr lang="en-GB" dirty="0"/>
              <a:t>      &lt;/div&gt;         </a:t>
            </a:r>
          </a:p>
          <a:p>
            <a:r>
              <a:rPr lang="en-GB" dirty="0"/>
              <a:t>   &lt;/body&gt;</a:t>
            </a:r>
          </a:p>
          <a:p>
            <a:r>
              <a:rPr lang="en-GB" dirty="0"/>
              <a:t>&lt;/html&gt;</a:t>
            </a:r>
          </a:p>
        </p:txBody>
      </p:sp>
      <p:sp>
        <p:nvSpPr>
          <p:cNvPr id="4" name="Slide Number Placeholder 3"/>
          <p:cNvSpPr>
            <a:spLocks noGrp="1"/>
          </p:cNvSpPr>
          <p:nvPr>
            <p:ph type="sldNum" sz="quarter" idx="5"/>
          </p:nvPr>
        </p:nvSpPr>
        <p:spPr/>
        <p:txBody>
          <a:bodyPr/>
          <a:lstStyle/>
          <a:p>
            <a:fld id="{2EAB7BEC-9E55-43FC-8783-D4CE54F6EF14}" type="slidenum">
              <a:rPr lang="en-GB" smtClean="0"/>
              <a:t>88</a:t>
            </a:fld>
            <a:endParaRPr lang="en-GB"/>
          </a:p>
        </p:txBody>
      </p:sp>
    </p:spTree>
    <p:extLst>
      <p:ext uri="{BB962C8B-B14F-4D97-AF65-F5344CB8AC3E}">
        <p14:creationId xmlns:p14="http://schemas.microsoft.com/office/powerpoint/2010/main" val="251715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74C0-2171-488A-9118-3FBC9CDAD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0B1EA8-9A69-45A5-BC64-4C59CB66B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F33B80-72C8-421E-AF1D-E2BC30693426}"/>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25307C3B-C7EA-4071-82A5-D5509927E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B9BE5-7B84-4614-A8B3-98044BC57CDD}"/>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32049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9280-353A-40F8-8B9C-9985AD63F1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E5839F-6C84-4458-BBC7-04DCF439B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CBC6FD-B37A-4C23-AF12-7B4D686580E9}"/>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44866DEC-45B2-4A88-8D1C-2FA84E6A0B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B79F72-8478-4E51-8B6F-7A7291DF1D55}"/>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71057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0D320-E662-4B4A-BE66-932392B792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78B0FB-7089-4DA9-B6FA-C08966370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0B63CA-8C0B-440E-B626-0BCAC0DF4075}"/>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1C52E3F9-F4CB-4346-9FBD-AAC27ED9C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452FCE-2F83-4D4D-B410-4049A221320C}"/>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276280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C8DB-FD57-4B68-B1FA-CA6A8E4C1B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4E7F0-19E2-42F1-83EE-09278B4FD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89C3F4-DC92-4A43-96DC-FF9125C4B41F}"/>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B034C80F-B1D1-449F-B437-615937B5A1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0FD7DE-207F-41D3-88C1-F5053B22575C}"/>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281716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7B36-221B-4471-B3C6-289F61BFE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F5ABA5-5D35-4E9E-AEEB-710DA5534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A7DDE-59A4-4EB3-8C29-AA68CFCFBEAF}"/>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F579E247-1495-4882-BE58-4EB4C93A3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47BB1E-FA01-4767-999C-AD16CE0E0806}"/>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77654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8AF-A4FC-4DFC-9DF4-622DE78075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F1498C-BED7-4660-A04C-8696FCBB1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F09594-01F8-4087-AD4E-10F142ECA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0A4176-26FB-43D1-8DC7-B449330EF207}"/>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6" name="Footer Placeholder 5">
            <a:extLst>
              <a:ext uri="{FF2B5EF4-FFF2-40B4-BE49-F238E27FC236}">
                <a16:creationId xmlns:a16="http://schemas.microsoft.com/office/drawing/2014/main" id="{F008991A-6A4C-46EC-9913-703487767B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7391C9-D1F7-425B-A612-DC532BD1309B}"/>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2276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6BD4-EC4D-4127-ADB9-3E9F427F84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018206-D186-40F3-B67F-8717E4F61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03863-7AB4-4173-9517-DE737BFD1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7F67DC-9CA9-445E-8980-0122BA4FF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1AB73-DC97-4992-9B11-E361BF6DE1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81312C-7CEA-4592-A27E-0E6EF3E20674}"/>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8" name="Footer Placeholder 7">
            <a:extLst>
              <a:ext uri="{FF2B5EF4-FFF2-40B4-BE49-F238E27FC236}">
                <a16:creationId xmlns:a16="http://schemas.microsoft.com/office/drawing/2014/main" id="{7CFF869E-5619-4F1C-BA53-F0E6F2CBC9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DD6246-5D7E-4764-B683-A0CEF0208F82}"/>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62294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B1B7-0D67-42A6-95E9-ECF5199FBD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A920BCF-5B0A-4099-879F-93A5FC4866D9}"/>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4" name="Footer Placeholder 3">
            <a:extLst>
              <a:ext uri="{FF2B5EF4-FFF2-40B4-BE49-F238E27FC236}">
                <a16:creationId xmlns:a16="http://schemas.microsoft.com/office/drawing/2014/main" id="{D3182B57-6400-41D4-9B30-A6E2269D21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52A926-9A5E-4B0A-BDAF-6DA16DFFA816}"/>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314152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F21E4-290C-44A4-A42A-F635A67E9996}"/>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3" name="Footer Placeholder 2">
            <a:extLst>
              <a:ext uri="{FF2B5EF4-FFF2-40B4-BE49-F238E27FC236}">
                <a16:creationId xmlns:a16="http://schemas.microsoft.com/office/drawing/2014/main" id="{2BDD8FA3-5CDB-4FD8-9EBB-E1914A2D7C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25A5DE-456F-4A6D-8068-B53E473608E9}"/>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0631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C009-8401-4332-A535-58B822E00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6AB67E-AE0E-4730-BB3C-7892A2B3F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BD5AC-253D-4886-B19E-FD2BBF0DC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F9120-E382-4000-A988-C694E8D97AC8}"/>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6" name="Footer Placeholder 5">
            <a:extLst>
              <a:ext uri="{FF2B5EF4-FFF2-40B4-BE49-F238E27FC236}">
                <a16:creationId xmlns:a16="http://schemas.microsoft.com/office/drawing/2014/main" id="{B5984503-1E48-4F24-8F05-276E296E9B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8DCFBE-66C5-4E87-A1AA-C61CCD0D5FE2}"/>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88478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9322-D776-4978-B0E3-846C8FE70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BFEE01-FBB1-4EF4-9917-D0CEFB59C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D379A5-2B18-493D-9C11-DFFEA2102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7977F-41C0-41C7-90B1-41F01621F7DA}"/>
              </a:ext>
            </a:extLst>
          </p:cNvPr>
          <p:cNvSpPr>
            <a:spLocks noGrp="1"/>
          </p:cNvSpPr>
          <p:nvPr>
            <p:ph type="dt" sz="half" idx="10"/>
          </p:nvPr>
        </p:nvSpPr>
        <p:spPr/>
        <p:txBody>
          <a:bodyPr/>
          <a:lstStyle/>
          <a:p>
            <a:fld id="{04C27E89-1461-4AB7-B917-B606F312BD92}" type="datetimeFigureOut">
              <a:rPr lang="en-GB" smtClean="0"/>
              <a:t>27/02/2022</a:t>
            </a:fld>
            <a:endParaRPr lang="en-GB"/>
          </a:p>
        </p:txBody>
      </p:sp>
      <p:sp>
        <p:nvSpPr>
          <p:cNvPr id="6" name="Footer Placeholder 5">
            <a:extLst>
              <a:ext uri="{FF2B5EF4-FFF2-40B4-BE49-F238E27FC236}">
                <a16:creationId xmlns:a16="http://schemas.microsoft.com/office/drawing/2014/main" id="{589DCF47-6D95-4308-8ECC-3ED8CDB51E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168FC3-A652-452B-9E97-4E1C255ED4F5}"/>
              </a:ext>
            </a:extLst>
          </p:cNvPr>
          <p:cNvSpPr>
            <a:spLocks noGrp="1"/>
          </p:cNvSpPr>
          <p:nvPr>
            <p:ph type="sldNum" sz="quarter" idx="12"/>
          </p:nvPr>
        </p:nvSpPr>
        <p:spPr/>
        <p:txBody>
          <a:bodyPr/>
          <a:lstStyle/>
          <a:p>
            <a:fld id="{FFD31D80-C2F3-4C01-AECA-0CC5FBE9FE42}" type="slidenum">
              <a:rPr lang="en-GB" smtClean="0"/>
              <a:t>‹#›</a:t>
            </a:fld>
            <a:endParaRPr lang="en-GB"/>
          </a:p>
        </p:txBody>
      </p:sp>
    </p:spTree>
    <p:extLst>
      <p:ext uri="{BB962C8B-B14F-4D97-AF65-F5344CB8AC3E}">
        <p14:creationId xmlns:p14="http://schemas.microsoft.com/office/powerpoint/2010/main" val="192948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42FBD-4CEA-4576-A558-BC71262AF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D684A4-5A2F-47BB-A121-271D208A1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1F362E-B68A-4089-983C-C7E02A9EC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27E89-1461-4AB7-B917-B606F312BD92}" type="datetimeFigureOut">
              <a:rPr lang="en-GB" smtClean="0"/>
              <a:t>27/02/2022</a:t>
            </a:fld>
            <a:endParaRPr lang="en-GB"/>
          </a:p>
        </p:txBody>
      </p:sp>
      <p:sp>
        <p:nvSpPr>
          <p:cNvPr id="5" name="Footer Placeholder 4">
            <a:extLst>
              <a:ext uri="{FF2B5EF4-FFF2-40B4-BE49-F238E27FC236}">
                <a16:creationId xmlns:a16="http://schemas.microsoft.com/office/drawing/2014/main" id="{1897A7B2-03AB-4AD2-B628-00D880DCD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8F0ED0-1056-4D53-BF1A-A2EB3B8C8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D31D80-C2F3-4C01-AECA-0CC5FBE9FE42}" type="slidenum">
              <a:rPr lang="en-GB" smtClean="0"/>
              <a:t>‹#›</a:t>
            </a:fld>
            <a:endParaRPr lang="en-GB"/>
          </a:p>
        </p:txBody>
      </p:sp>
    </p:spTree>
    <p:extLst>
      <p:ext uri="{BB962C8B-B14F-4D97-AF65-F5344CB8AC3E}">
        <p14:creationId xmlns:p14="http://schemas.microsoft.com/office/powerpoint/2010/main" val="414482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1F82-8F9E-4B70-8CC9-9DEDD6BD6DF5}"/>
              </a:ext>
            </a:extLst>
          </p:cNvPr>
          <p:cNvSpPr>
            <a:spLocks noGrp="1"/>
          </p:cNvSpPr>
          <p:nvPr>
            <p:ph type="ctrTitle"/>
          </p:nvPr>
        </p:nvSpPr>
        <p:spPr/>
        <p:txBody>
          <a:bodyPr/>
          <a:lstStyle/>
          <a:p>
            <a:r>
              <a:rPr lang="en-GB" dirty="0"/>
              <a:t>JavaScript</a:t>
            </a:r>
          </a:p>
        </p:txBody>
      </p:sp>
      <p:sp>
        <p:nvSpPr>
          <p:cNvPr id="3" name="Subtitle 2">
            <a:extLst>
              <a:ext uri="{FF2B5EF4-FFF2-40B4-BE49-F238E27FC236}">
                <a16:creationId xmlns:a16="http://schemas.microsoft.com/office/drawing/2014/main" id="{1D736FF6-6EAE-4DC8-AD1F-8C2E19969FAB}"/>
              </a:ext>
            </a:extLst>
          </p:cNvPr>
          <p:cNvSpPr>
            <a:spLocks noGrp="1"/>
          </p:cNvSpPr>
          <p:nvPr>
            <p:ph type="subTitle" idx="1"/>
          </p:nvPr>
        </p:nvSpPr>
        <p:spPr/>
        <p:txBody>
          <a:bodyPr/>
          <a:lstStyle/>
          <a:p>
            <a:r>
              <a:rPr lang="en-GB" dirty="0"/>
              <a:t>Client Side Scripting</a:t>
            </a:r>
          </a:p>
        </p:txBody>
      </p:sp>
    </p:spTree>
    <p:extLst>
      <p:ext uri="{BB962C8B-B14F-4D97-AF65-F5344CB8AC3E}">
        <p14:creationId xmlns:p14="http://schemas.microsoft.com/office/powerpoint/2010/main" val="418567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AA73-277C-429A-86F2-344DD3C6BAB6}"/>
              </a:ext>
            </a:extLst>
          </p:cNvPr>
          <p:cNvSpPr>
            <a:spLocks noGrp="1"/>
          </p:cNvSpPr>
          <p:nvPr>
            <p:ph type="title"/>
          </p:nvPr>
        </p:nvSpPr>
        <p:spPr/>
        <p:txBody>
          <a:bodyPr/>
          <a:lstStyle/>
          <a:p>
            <a:r>
              <a:rPr lang="en-GB" dirty="0"/>
              <a:t>Syntax</a:t>
            </a:r>
          </a:p>
        </p:txBody>
      </p:sp>
      <p:sp>
        <p:nvSpPr>
          <p:cNvPr id="3" name="Content Placeholder 2">
            <a:extLst>
              <a:ext uri="{FF2B5EF4-FFF2-40B4-BE49-F238E27FC236}">
                <a16:creationId xmlns:a16="http://schemas.microsoft.com/office/drawing/2014/main" id="{56714FED-9778-4D1A-9ED2-2C285DFCBDF2}"/>
              </a:ext>
            </a:extLst>
          </p:cNvPr>
          <p:cNvSpPr>
            <a:spLocks noGrp="1"/>
          </p:cNvSpPr>
          <p:nvPr>
            <p:ph idx="1"/>
          </p:nvPr>
        </p:nvSpPr>
        <p:spPr/>
        <p:txBody>
          <a:bodyPr/>
          <a:lstStyle/>
          <a:p>
            <a:r>
              <a:rPr lang="en-IN" dirty="0"/>
              <a:t>JavaScript can be implemented using JavaScript statements that are placed within the &lt;script&gt;... &lt;/script&gt; HTML tags in a web page.</a:t>
            </a:r>
          </a:p>
          <a:p>
            <a:endParaRPr lang="en-IN" dirty="0"/>
          </a:p>
          <a:p>
            <a:r>
              <a:rPr lang="en-IN" dirty="0"/>
              <a:t>You can place the &lt;script&gt; tags, containing your JavaScript, anywhere within your web page, but it is normally recommended that you should keep it within the &lt;head&gt; tags.</a:t>
            </a:r>
          </a:p>
          <a:p>
            <a:pPr lvl="1"/>
            <a:r>
              <a:rPr lang="fr-FR" dirty="0">
                <a:solidFill>
                  <a:schemeClr val="accent4">
                    <a:lumMod val="75000"/>
                  </a:schemeClr>
                </a:solidFill>
              </a:rPr>
              <a:t>&lt;script </a:t>
            </a:r>
            <a:r>
              <a:rPr lang="fr-FR" dirty="0" err="1">
                <a:solidFill>
                  <a:schemeClr val="accent4">
                    <a:lumMod val="75000"/>
                  </a:schemeClr>
                </a:solidFill>
              </a:rPr>
              <a:t>language</a:t>
            </a:r>
            <a:r>
              <a:rPr lang="fr-FR" dirty="0">
                <a:solidFill>
                  <a:schemeClr val="accent4">
                    <a:lumMod val="75000"/>
                  </a:schemeClr>
                </a:solidFill>
              </a:rPr>
              <a:t> = "javascript" type = "</a:t>
            </a:r>
            <a:r>
              <a:rPr lang="fr-FR" dirty="0" err="1">
                <a:solidFill>
                  <a:schemeClr val="accent4">
                    <a:lumMod val="75000"/>
                  </a:schemeClr>
                </a:solidFill>
              </a:rPr>
              <a:t>text</a:t>
            </a:r>
            <a:r>
              <a:rPr lang="fr-FR" dirty="0">
                <a:solidFill>
                  <a:schemeClr val="accent4">
                    <a:lumMod val="75000"/>
                  </a:schemeClr>
                </a:solidFill>
              </a:rPr>
              <a:t>/javascript"&gt;</a:t>
            </a:r>
          </a:p>
          <a:p>
            <a:pPr lvl="1"/>
            <a:r>
              <a:rPr lang="fr-FR" dirty="0">
                <a:solidFill>
                  <a:schemeClr val="accent4">
                    <a:lumMod val="75000"/>
                  </a:schemeClr>
                </a:solidFill>
              </a:rPr>
              <a:t>   JavaScript code</a:t>
            </a:r>
          </a:p>
          <a:p>
            <a:pPr lvl="1"/>
            <a:r>
              <a:rPr lang="fr-FR" dirty="0">
                <a:solidFill>
                  <a:schemeClr val="accent4">
                    <a:lumMod val="75000"/>
                  </a:schemeClr>
                </a:solidFill>
              </a:rPr>
              <a:t>&lt;/script&gt;</a:t>
            </a:r>
            <a:endParaRPr lang="en-GB" dirty="0">
              <a:solidFill>
                <a:schemeClr val="accent4">
                  <a:lumMod val="75000"/>
                </a:schemeClr>
              </a:solidFill>
            </a:endParaRPr>
          </a:p>
        </p:txBody>
      </p:sp>
    </p:spTree>
    <p:extLst>
      <p:ext uri="{BB962C8B-B14F-4D97-AF65-F5344CB8AC3E}">
        <p14:creationId xmlns:p14="http://schemas.microsoft.com/office/powerpoint/2010/main" val="7716785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66BA-D3C1-4272-97F4-D0BE49EA1A88}"/>
              </a:ext>
            </a:extLst>
          </p:cNvPr>
          <p:cNvSpPr>
            <a:spLocks noGrp="1"/>
          </p:cNvSpPr>
          <p:nvPr>
            <p:ph type="title"/>
          </p:nvPr>
        </p:nvSpPr>
        <p:spPr/>
        <p:txBody>
          <a:bodyPr/>
          <a:lstStyle/>
          <a:p>
            <a:r>
              <a:rPr lang="en-GB" dirty="0"/>
              <a:t>Animations</a:t>
            </a:r>
          </a:p>
        </p:txBody>
      </p:sp>
      <p:sp>
        <p:nvSpPr>
          <p:cNvPr id="3" name="Content Placeholder 2">
            <a:extLst>
              <a:ext uri="{FF2B5EF4-FFF2-40B4-BE49-F238E27FC236}">
                <a16:creationId xmlns:a16="http://schemas.microsoft.com/office/drawing/2014/main" id="{A35BEFB4-C866-4ECB-BA86-FD866E1981D9}"/>
              </a:ext>
            </a:extLst>
          </p:cNvPr>
          <p:cNvSpPr>
            <a:spLocks noGrp="1"/>
          </p:cNvSpPr>
          <p:nvPr>
            <p:ph idx="1"/>
          </p:nvPr>
        </p:nvSpPr>
        <p:spPr/>
        <p:txBody>
          <a:bodyPr/>
          <a:lstStyle/>
          <a:p>
            <a:r>
              <a:rPr lang="en-GB" dirty="0"/>
              <a:t>Click to move</a:t>
            </a:r>
          </a:p>
        </p:txBody>
      </p:sp>
    </p:spTree>
    <p:extLst>
      <p:ext uri="{BB962C8B-B14F-4D97-AF65-F5344CB8AC3E}">
        <p14:creationId xmlns:p14="http://schemas.microsoft.com/office/powerpoint/2010/main" val="379860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9D25-FFFB-4E3B-8CCD-11B8AE4A1DD9}"/>
              </a:ext>
            </a:extLst>
          </p:cNvPr>
          <p:cNvSpPr>
            <a:spLocks noGrp="1"/>
          </p:cNvSpPr>
          <p:nvPr>
            <p:ph type="title"/>
          </p:nvPr>
        </p:nvSpPr>
        <p:spPr/>
        <p:txBody>
          <a:bodyPr/>
          <a:lstStyle/>
          <a:p>
            <a:r>
              <a:rPr lang="en-GB" dirty="0"/>
              <a:t>Automated animation</a:t>
            </a:r>
          </a:p>
        </p:txBody>
      </p:sp>
      <p:sp>
        <p:nvSpPr>
          <p:cNvPr id="3" name="Content Placeholder 2">
            <a:extLst>
              <a:ext uri="{FF2B5EF4-FFF2-40B4-BE49-F238E27FC236}">
                <a16:creationId xmlns:a16="http://schemas.microsoft.com/office/drawing/2014/main" id="{C32B69CB-82B7-4D8B-AEF5-871D37E32F6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384333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C6D2-4A59-4BD7-B08B-7F2361C68993}"/>
              </a:ext>
            </a:extLst>
          </p:cNvPr>
          <p:cNvSpPr>
            <a:spLocks noGrp="1"/>
          </p:cNvSpPr>
          <p:nvPr>
            <p:ph type="title"/>
          </p:nvPr>
        </p:nvSpPr>
        <p:spPr/>
        <p:txBody>
          <a:bodyPr/>
          <a:lstStyle/>
          <a:p>
            <a:r>
              <a:rPr lang="en-GB" dirty="0" err="1"/>
              <a:t>Mouseroll</a:t>
            </a:r>
            <a:r>
              <a:rPr lang="en-GB" dirty="0"/>
              <a:t> over</a:t>
            </a:r>
          </a:p>
        </p:txBody>
      </p:sp>
      <p:sp>
        <p:nvSpPr>
          <p:cNvPr id="3" name="Content Placeholder 2">
            <a:extLst>
              <a:ext uri="{FF2B5EF4-FFF2-40B4-BE49-F238E27FC236}">
                <a16:creationId xmlns:a16="http://schemas.microsoft.com/office/drawing/2014/main" id="{8E9F17FE-4DA0-439F-B2B9-09FF1D57243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82147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4F3F-F772-4F69-8184-1FBDEE778B1A}"/>
              </a:ext>
            </a:extLst>
          </p:cNvPr>
          <p:cNvSpPr>
            <a:spLocks noGrp="1"/>
          </p:cNvSpPr>
          <p:nvPr>
            <p:ph type="title"/>
          </p:nvPr>
        </p:nvSpPr>
        <p:spPr/>
        <p:txBody>
          <a:bodyPr/>
          <a:lstStyle/>
          <a:p>
            <a:r>
              <a:rPr lang="en-GB" dirty="0"/>
              <a:t>DOM</a:t>
            </a:r>
          </a:p>
        </p:txBody>
      </p:sp>
      <p:sp>
        <p:nvSpPr>
          <p:cNvPr id="3" name="Content Placeholder 2">
            <a:extLst>
              <a:ext uri="{FF2B5EF4-FFF2-40B4-BE49-F238E27FC236}">
                <a16:creationId xmlns:a16="http://schemas.microsoft.com/office/drawing/2014/main" id="{7F03EEAD-F403-46F1-83F4-98787FC1FE95}"/>
              </a:ext>
            </a:extLst>
          </p:cNvPr>
          <p:cNvSpPr>
            <a:spLocks noGrp="1"/>
          </p:cNvSpPr>
          <p:nvPr>
            <p:ph idx="1"/>
          </p:nvPr>
        </p:nvSpPr>
        <p:spPr/>
        <p:txBody>
          <a:bodyPr>
            <a:normAutofit fontScale="92500" lnSpcReduction="10000"/>
          </a:bodyPr>
          <a:lstStyle/>
          <a:p>
            <a:r>
              <a:rPr lang="en-IN" dirty="0"/>
              <a:t>Every web page resides inside a browser window which can be considered as an object.</a:t>
            </a:r>
          </a:p>
          <a:p>
            <a:endParaRPr lang="en-IN" dirty="0"/>
          </a:p>
          <a:p>
            <a:r>
              <a:rPr lang="en-IN" dirty="0"/>
              <a:t>A Document object represents the HTML document that is displayed in that window. The Document object has various properties that refer to other objects which allow access to and modification of document content.</a:t>
            </a:r>
          </a:p>
          <a:p>
            <a:endParaRPr lang="en-IN" dirty="0"/>
          </a:p>
          <a:p>
            <a:r>
              <a:rPr lang="en-IN" dirty="0"/>
              <a:t>The way a document content is accessed and modified is called the Document Object Model, or DOM. The Objects are organized in a hierarchy. This hierarchical structure applies to the organization of objects in a Web document.</a:t>
            </a:r>
            <a:endParaRPr lang="en-GB" dirty="0"/>
          </a:p>
        </p:txBody>
      </p:sp>
    </p:spTree>
    <p:extLst>
      <p:ext uri="{BB962C8B-B14F-4D97-AF65-F5344CB8AC3E}">
        <p14:creationId xmlns:p14="http://schemas.microsoft.com/office/powerpoint/2010/main" val="39174048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1BA3-D69B-4A55-8FD8-CC9CBCD80275}"/>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249F98EB-13E0-4FF5-A4A2-57F92B9794E5}"/>
              </a:ext>
            </a:extLst>
          </p:cNvPr>
          <p:cNvSpPr>
            <a:spLocks noGrp="1"/>
          </p:cNvSpPr>
          <p:nvPr>
            <p:ph idx="1"/>
          </p:nvPr>
        </p:nvSpPr>
        <p:spPr/>
        <p:txBody>
          <a:bodyPr>
            <a:normAutofit fontScale="92500" lnSpcReduction="20000"/>
          </a:bodyPr>
          <a:lstStyle/>
          <a:p>
            <a:r>
              <a:rPr lang="en-IN" dirty="0"/>
              <a:t>Window object − Top of the hierarchy. It is the outmost element of the object hierarchy.</a:t>
            </a:r>
          </a:p>
          <a:p>
            <a:endParaRPr lang="en-IN" dirty="0"/>
          </a:p>
          <a:p>
            <a:r>
              <a:rPr lang="en-IN" dirty="0"/>
              <a:t>Document object − Each HTML document that gets loaded into a window becomes a document object. The document contains the contents of the page.</a:t>
            </a:r>
          </a:p>
          <a:p>
            <a:endParaRPr lang="en-IN" dirty="0"/>
          </a:p>
          <a:p>
            <a:r>
              <a:rPr lang="en-IN" dirty="0"/>
              <a:t>Form object − Everything enclosed in the &lt;form&gt;...&lt;/form&gt; tags sets the form object.</a:t>
            </a:r>
          </a:p>
          <a:p>
            <a:endParaRPr lang="en-IN" dirty="0"/>
          </a:p>
          <a:p>
            <a:r>
              <a:rPr lang="en-IN" dirty="0"/>
              <a:t>Form control elements − The form object contains all the elements defined for that object such as text fields, buttons, radio buttons, and checkboxes</a:t>
            </a:r>
            <a:endParaRPr lang="en-GB" dirty="0"/>
          </a:p>
        </p:txBody>
      </p:sp>
    </p:spTree>
    <p:extLst>
      <p:ext uri="{BB962C8B-B14F-4D97-AF65-F5344CB8AC3E}">
        <p14:creationId xmlns:p14="http://schemas.microsoft.com/office/powerpoint/2010/main" val="40798822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434-F079-4D7B-8B67-BF362E4FE2FF}"/>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21F40CE-E4B5-496B-ABE0-7E4A4311EF74}"/>
              </a:ext>
            </a:extLst>
          </p:cNvPr>
          <p:cNvPicPr>
            <a:picLocks noGrp="1" noChangeAspect="1"/>
          </p:cNvPicPr>
          <p:nvPr>
            <p:ph idx="1"/>
          </p:nvPr>
        </p:nvPicPr>
        <p:blipFill>
          <a:blip r:embed="rId2"/>
          <a:stretch>
            <a:fillRect/>
          </a:stretch>
        </p:blipFill>
        <p:spPr>
          <a:xfrm>
            <a:off x="3952875" y="2682081"/>
            <a:ext cx="4286250" cy="2638425"/>
          </a:xfrm>
          <a:prstGeom prst="rect">
            <a:avLst/>
          </a:prstGeom>
        </p:spPr>
      </p:pic>
    </p:spTree>
    <p:extLst>
      <p:ext uri="{BB962C8B-B14F-4D97-AF65-F5344CB8AC3E}">
        <p14:creationId xmlns:p14="http://schemas.microsoft.com/office/powerpoint/2010/main" val="4428020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F14F-266C-45DF-B1C2-6C5700E7F0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96ECB57-13B2-452D-A59A-C4EAC07D2EB1}"/>
              </a:ext>
            </a:extLst>
          </p:cNvPr>
          <p:cNvSpPr>
            <a:spLocks noGrp="1"/>
          </p:cNvSpPr>
          <p:nvPr>
            <p:ph idx="1"/>
          </p:nvPr>
        </p:nvSpPr>
        <p:spPr/>
        <p:txBody>
          <a:bodyPr>
            <a:normAutofit lnSpcReduction="10000"/>
          </a:bodyPr>
          <a:lstStyle/>
          <a:p>
            <a:r>
              <a:rPr lang="en-IN" dirty="0"/>
              <a:t>With the object model, JavaScript gets all the power it needs to create dynamic HTML:</a:t>
            </a:r>
          </a:p>
          <a:p>
            <a:r>
              <a:rPr lang="en-IN" dirty="0"/>
              <a:t>    JavaScript can change all the HTML elements in the page</a:t>
            </a:r>
          </a:p>
          <a:p>
            <a:r>
              <a:rPr lang="en-IN" dirty="0"/>
              <a:t>    JavaScript can change all the HTML attributes in the page</a:t>
            </a:r>
          </a:p>
          <a:p>
            <a:r>
              <a:rPr lang="en-IN" dirty="0"/>
              <a:t>    JavaScript can change all the CSS styles in the page</a:t>
            </a:r>
          </a:p>
          <a:p>
            <a:r>
              <a:rPr lang="en-IN" dirty="0"/>
              <a:t>    JavaScript can remove existing HTML elements and attributes</a:t>
            </a:r>
          </a:p>
          <a:p>
            <a:r>
              <a:rPr lang="en-IN" dirty="0"/>
              <a:t>    JavaScript can add new HTML elements and attributes</a:t>
            </a:r>
          </a:p>
          <a:p>
            <a:r>
              <a:rPr lang="en-IN" dirty="0"/>
              <a:t>    JavaScript can react to all existing HTML events in the page</a:t>
            </a:r>
          </a:p>
          <a:p>
            <a:r>
              <a:rPr lang="en-IN" dirty="0"/>
              <a:t>    JavaScript can create new HTML events in the page</a:t>
            </a:r>
          </a:p>
          <a:p>
            <a:endParaRPr lang="en-IN" dirty="0"/>
          </a:p>
          <a:p>
            <a:endParaRPr lang="en-GB" dirty="0"/>
          </a:p>
        </p:txBody>
      </p:sp>
    </p:spTree>
    <p:extLst>
      <p:ext uri="{BB962C8B-B14F-4D97-AF65-F5344CB8AC3E}">
        <p14:creationId xmlns:p14="http://schemas.microsoft.com/office/powerpoint/2010/main" val="4507231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AB79-C98B-47B3-8545-2F0DD610784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FCB862F-3041-47DD-81A5-9EFE18D9C041}"/>
              </a:ext>
            </a:extLst>
          </p:cNvPr>
          <p:cNvSpPr>
            <a:spLocks noGrp="1"/>
          </p:cNvSpPr>
          <p:nvPr>
            <p:ph idx="1"/>
          </p:nvPr>
        </p:nvSpPr>
        <p:spPr/>
        <p:txBody>
          <a:bodyPr>
            <a:normAutofit fontScale="92500" lnSpcReduction="10000"/>
          </a:bodyPr>
          <a:lstStyle/>
          <a:p>
            <a:r>
              <a:rPr lang="en-GB" dirty="0"/>
              <a:t>The DOM is a W3C (World Wide Web Consortium) standard.</a:t>
            </a:r>
          </a:p>
          <a:p>
            <a:r>
              <a:rPr lang="en-GB" dirty="0"/>
              <a:t>The DOM defines a standard for accessing documents:</a:t>
            </a:r>
          </a:p>
          <a:p>
            <a:r>
              <a:rPr lang="en-GB" dirty="0"/>
              <a:t>"The W3C Document Object Model (DOM) is a platform and language-neutral interface that allows programs and scripts to dynamically access and update the content, structure, and style of a </a:t>
            </a:r>
            <a:r>
              <a:rPr lang="en-GB"/>
              <a:t>document."</a:t>
            </a:r>
            <a:endParaRPr lang="en-GB" dirty="0"/>
          </a:p>
          <a:p>
            <a:r>
              <a:rPr lang="en-GB" dirty="0"/>
              <a:t>The W3C DOM standard is separated into 3 different parts:</a:t>
            </a:r>
          </a:p>
          <a:p>
            <a:endParaRPr lang="en-GB" dirty="0"/>
          </a:p>
          <a:p>
            <a:r>
              <a:rPr lang="en-GB" dirty="0"/>
              <a:t>    Core DOM - standard model for all document types</a:t>
            </a:r>
          </a:p>
          <a:p>
            <a:r>
              <a:rPr lang="en-GB" dirty="0"/>
              <a:t>    XML DOM - standard model for XML documents</a:t>
            </a:r>
          </a:p>
          <a:p>
            <a:r>
              <a:rPr lang="en-GB" dirty="0"/>
              <a:t>    HTML DOM - standard model for HTML documents</a:t>
            </a:r>
          </a:p>
          <a:p>
            <a:endParaRPr lang="en-GB" dirty="0"/>
          </a:p>
        </p:txBody>
      </p:sp>
    </p:spTree>
    <p:extLst>
      <p:ext uri="{BB962C8B-B14F-4D97-AF65-F5344CB8AC3E}">
        <p14:creationId xmlns:p14="http://schemas.microsoft.com/office/powerpoint/2010/main" val="33211468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6513-145A-4D07-B93B-646EC0C2024F}"/>
              </a:ext>
            </a:extLst>
          </p:cNvPr>
          <p:cNvSpPr>
            <a:spLocks noGrp="1"/>
          </p:cNvSpPr>
          <p:nvPr>
            <p:ph type="title"/>
          </p:nvPr>
        </p:nvSpPr>
        <p:spPr/>
        <p:txBody>
          <a:bodyPr/>
          <a:lstStyle/>
          <a:p>
            <a:r>
              <a:rPr lang="en-GB" dirty="0"/>
              <a:t>Arrow functions</a:t>
            </a:r>
          </a:p>
        </p:txBody>
      </p:sp>
      <p:sp>
        <p:nvSpPr>
          <p:cNvPr id="3" name="Content Placeholder 2">
            <a:extLst>
              <a:ext uri="{FF2B5EF4-FFF2-40B4-BE49-F238E27FC236}">
                <a16:creationId xmlns:a16="http://schemas.microsoft.com/office/drawing/2014/main" id="{C3EBD9DB-0C0C-48CE-BDBB-CC679EA67B5C}"/>
              </a:ext>
            </a:extLst>
          </p:cNvPr>
          <p:cNvSpPr>
            <a:spLocks noGrp="1"/>
          </p:cNvSpPr>
          <p:nvPr>
            <p:ph idx="1"/>
          </p:nvPr>
        </p:nvSpPr>
        <p:spPr/>
        <p:txBody>
          <a:bodyPr/>
          <a:lstStyle/>
          <a:p>
            <a:r>
              <a:rPr lang="en-IN" dirty="0"/>
              <a:t>Arrow functions allow us to write shorter function syntax.</a:t>
            </a:r>
          </a:p>
          <a:p>
            <a:pPr lvl="1"/>
            <a:r>
              <a:rPr lang="en-IN" dirty="0"/>
              <a:t>     function hello(){</a:t>
            </a:r>
          </a:p>
          <a:p>
            <a:pPr lvl="1"/>
            <a:r>
              <a:rPr lang="en-IN" dirty="0"/>
              <a:t>      return “hello”;</a:t>
            </a:r>
          </a:p>
          <a:p>
            <a:pPr lvl="1"/>
            <a:r>
              <a:rPr lang="en-IN" dirty="0"/>
              <a:t>}</a:t>
            </a:r>
          </a:p>
          <a:p>
            <a:r>
              <a:rPr lang="en-GB" dirty="0"/>
              <a:t>Arrow function:</a:t>
            </a:r>
          </a:p>
          <a:p>
            <a:r>
              <a:rPr lang="en-GB" dirty="0"/>
              <a:t>Hello=()=&gt;{return “hello”;}</a:t>
            </a:r>
          </a:p>
          <a:p>
            <a:r>
              <a:rPr lang="en-GB" dirty="0"/>
              <a:t> hello=()=&gt;”hello”;</a:t>
            </a:r>
          </a:p>
          <a:p>
            <a:r>
              <a:rPr lang="en-GB" dirty="0"/>
              <a:t> add=(</a:t>
            </a:r>
            <a:r>
              <a:rPr lang="en-GB" dirty="0" err="1"/>
              <a:t>a,b</a:t>
            </a:r>
            <a:r>
              <a:rPr lang="en-GB" dirty="0"/>
              <a:t>)=&gt; </a:t>
            </a:r>
            <a:r>
              <a:rPr lang="en-GB" dirty="0" err="1"/>
              <a:t>a+b</a:t>
            </a:r>
            <a:r>
              <a:rPr lang="en-GB" dirty="0"/>
              <a:t>;</a:t>
            </a:r>
          </a:p>
        </p:txBody>
      </p:sp>
    </p:spTree>
    <p:extLst>
      <p:ext uri="{BB962C8B-B14F-4D97-AF65-F5344CB8AC3E}">
        <p14:creationId xmlns:p14="http://schemas.microsoft.com/office/powerpoint/2010/main" val="19459693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DDCA-4E19-41B0-A34F-F7F8397AB383}"/>
              </a:ext>
            </a:extLst>
          </p:cNvPr>
          <p:cNvSpPr>
            <a:spLocks noGrp="1"/>
          </p:cNvSpPr>
          <p:nvPr>
            <p:ph type="title"/>
          </p:nvPr>
        </p:nvSpPr>
        <p:spPr/>
        <p:txBody>
          <a:bodyPr/>
          <a:lstStyle/>
          <a:p>
            <a:r>
              <a:rPr lang="en-GB" dirty="0"/>
              <a:t>Class</a:t>
            </a:r>
          </a:p>
        </p:txBody>
      </p:sp>
      <p:sp>
        <p:nvSpPr>
          <p:cNvPr id="3" name="Content Placeholder 2">
            <a:extLst>
              <a:ext uri="{FF2B5EF4-FFF2-40B4-BE49-F238E27FC236}">
                <a16:creationId xmlns:a16="http://schemas.microsoft.com/office/drawing/2014/main" id="{7DD374D0-2BF1-4F57-AADE-81D30E7C54DA}"/>
              </a:ext>
            </a:extLst>
          </p:cNvPr>
          <p:cNvSpPr>
            <a:spLocks noGrp="1"/>
          </p:cNvSpPr>
          <p:nvPr>
            <p:ph idx="1"/>
          </p:nvPr>
        </p:nvSpPr>
        <p:spPr/>
        <p:txBody>
          <a:bodyPr>
            <a:normAutofit fontScale="92500" lnSpcReduction="20000"/>
          </a:bodyPr>
          <a:lstStyle/>
          <a:p>
            <a:r>
              <a:rPr lang="en-GB" dirty="0"/>
              <a:t>Class is template to create objects.</a:t>
            </a:r>
          </a:p>
          <a:p>
            <a:pPr lvl="1"/>
            <a:r>
              <a:rPr lang="en-IN" dirty="0">
                <a:solidFill>
                  <a:srgbClr val="0000CD"/>
                </a:solidFill>
                <a:effectLst/>
              </a:rPr>
              <a:t>class</a:t>
            </a:r>
            <a:r>
              <a:rPr lang="en-IN" dirty="0">
                <a:solidFill>
                  <a:srgbClr val="000000"/>
                </a:solidFill>
                <a:effectLst/>
              </a:rPr>
              <a:t> Car {</a:t>
            </a:r>
            <a:br>
              <a:rPr lang="en-IN" dirty="0">
                <a:solidFill>
                  <a:srgbClr val="000000"/>
                </a:solidFill>
                <a:effectLst/>
              </a:rPr>
            </a:br>
            <a:r>
              <a:rPr lang="en-IN" dirty="0">
                <a:solidFill>
                  <a:srgbClr val="000000"/>
                </a:solidFill>
                <a:effectLst/>
              </a:rPr>
              <a:t>  constructor(name, year) {</a:t>
            </a:r>
            <a:br>
              <a:rPr lang="en-IN" dirty="0">
                <a:solidFill>
                  <a:srgbClr val="000000"/>
                </a:solidFill>
                <a:effectLst/>
              </a:rPr>
            </a:br>
            <a:r>
              <a:rPr lang="en-IN" dirty="0">
                <a:solidFill>
                  <a:srgbClr val="000000"/>
                </a:solidFill>
                <a:effectLst/>
              </a:rPr>
              <a:t>    </a:t>
            </a:r>
            <a:r>
              <a:rPr lang="en-IN" dirty="0">
                <a:solidFill>
                  <a:srgbClr val="0000CD"/>
                </a:solidFill>
                <a:effectLst/>
              </a:rPr>
              <a:t>this</a:t>
            </a:r>
            <a:r>
              <a:rPr lang="en-IN" dirty="0">
                <a:solidFill>
                  <a:srgbClr val="000000"/>
                </a:solidFill>
                <a:effectLst/>
              </a:rPr>
              <a:t>.name = name;</a:t>
            </a:r>
            <a:br>
              <a:rPr lang="en-IN" dirty="0">
                <a:solidFill>
                  <a:srgbClr val="000000"/>
                </a:solidFill>
                <a:effectLst/>
              </a:rPr>
            </a:br>
            <a:r>
              <a:rPr lang="en-IN" dirty="0">
                <a:solidFill>
                  <a:srgbClr val="000000"/>
                </a:solidFill>
                <a:effectLst/>
              </a:rPr>
              <a:t>    </a:t>
            </a:r>
            <a:r>
              <a:rPr lang="en-IN" dirty="0" err="1">
                <a:solidFill>
                  <a:srgbClr val="0000CD"/>
                </a:solidFill>
                <a:effectLst/>
              </a:rPr>
              <a:t>this</a:t>
            </a:r>
            <a:r>
              <a:rPr lang="en-IN" dirty="0" err="1">
                <a:solidFill>
                  <a:srgbClr val="000000"/>
                </a:solidFill>
                <a:effectLst/>
              </a:rPr>
              <a:t>.year</a:t>
            </a:r>
            <a:r>
              <a:rPr lang="en-IN" dirty="0">
                <a:solidFill>
                  <a:srgbClr val="000000"/>
                </a:solidFill>
                <a:effectLst/>
              </a:rPr>
              <a:t> = year;</a:t>
            </a:r>
            <a:br>
              <a:rPr lang="en-IN" dirty="0">
                <a:solidFill>
                  <a:srgbClr val="000000"/>
                </a:solidFill>
                <a:effectLst/>
              </a:rPr>
            </a:br>
            <a:r>
              <a:rPr lang="en-IN" dirty="0">
                <a:solidFill>
                  <a:srgbClr val="000000"/>
                </a:solidFill>
                <a:effectLst/>
              </a:rPr>
              <a:t>  }</a:t>
            </a:r>
            <a:br>
              <a:rPr lang="en-IN" dirty="0">
                <a:solidFill>
                  <a:srgbClr val="000000"/>
                </a:solidFill>
                <a:effectLst/>
              </a:rPr>
            </a:br>
            <a:r>
              <a:rPr lang="en-IN" dirty="0">
                <a:solidFill>
                  <a:srgbClr val="000000"/>
                </a:solidFill>
                <a:effectLst/>
              </a:rPr>
              <a:t>}</a:t>
            </a:r>
          </a:p>
          <a:p>
            <a:pPr lvl="1"/>
            <a:endParaRPr lang="en-IN" dirty="0">
              <a:solidFill>
                <a:srgbClr val="000000"/>
              </a:solidFill>
            </a:endParaRPr>
          </a:p>
          <a:p>
            <a:r>
              <a:rPr lang="en-IN" dirty="0">
                <a:solidFill>
                  <a:srgbClr val="000000"/>
                </a:solidFill>
              </a:rPr>
              <a:t>Methods</a:t>
            </a:r>
          </a:p>
          <a:p>
            <a:pPr lvl="1"/>
            <a:r>
              <a:rPr lang="en-GB" dirty="0">
                <a:solidFill>
                  <a:srgbClr val="0000CD"/>
                </a:solidFill>
                <a:effectLst/>
              </a:rPr>
              <a:t>class</a:t>
            </a:r>
            <a:r>
              <a:rPr lang="en-GB" dirty="0">
                <a:solidFill>
                  <a:srgbClr val="000000"/>
                </a:solidFill>
                <a:effectLst/>
              </a:rPr>
              <a:t> </a:t>
            </a:r>
            <a:r>
              <a:rPr lang="en-GB" dirty="0" err="1">
                <a:solidFill>
                  <a:srgbClr val="000000"/>
                </a:solidFill>
                <a:effectLst/>
              </a:rPr>
              <a:t>ClassName</a:t>
            </a:r>
            <a:r>
              <a:rPr lang="en-GB" dirty="0">
                <a:solidFill>
                  <a:srgbClr val="000000"/>
                </a:solidFill>
                <a:effectLst/>
              </a:rPr>
              <a:t> {</a:t>
            </a:r>
            <a:br>
              <a:rPr lang="en-GB" dirty="0">
                <a:solidFill>
                  <a:srgbClr val="000000"/>
                </a:solidFill>
                <a:effectLst/>
              </a:rPr>
            </a:br>
            <a:r>
              <a:rPr lang="en-GB" dirty="0">
                <a:solidFill>
                  <a:srgbClr val="000000"/>
                </a:solidFill>
                <a:effectLst/>
              </a:rPr>
              <a:t>  constructor() { ... }</a:t>
            </a:r>
            <a:br>
              <a:rPr lang="en-GB" dirty="0">
                <a:solidFill>
                  <a:srgbClr val="000000"/>
                </a:solidFill>
                <a:effectLst/>
              </a:rPr>
            </a:br>
            <a:r>
              <a:rPr lang="en-GB" dirty="0">
                <a:solidFill>
                  <a:srgbClr val="000000"/>
                </a:solidFill>
                <a:effectLst/>
              </a:rPr>
              <a:t>  method_1() { ... }</a:t>
            </a:r>
            <a:br>
              <a:rPr lang="en-GB" dirty="0">
                <a:solidFill>
                  <a:srgbClr val="000000"/>
                </a:solidFill>
                <a:effectLst/>
              </a:rPr>
            </a:br>
            <a:r>
              <a:rPr lang="en-GB" dirty="0">
                <a:solidFill>
                  <a:srgbClr val="000000"/>
                </a:solidFill>
                <a:effectLst/>
              </a:rPr>
              <a:t>  method_2() { ... }</a:t>
            </a:r>
            <a:br>
              <a:rPr lang="en-GB" dirty="0">
                <a:solidFill>
                  <a:srgbClr val="000000"/>
                </a:solidFill>
                <a:effectLst/>
              </a:rPr>
            </a:br>
            <a:r>
              <a:rPr lang="en-GB" dirty="0">
                <a:solidFill>
                  <a:srgbClr val="000000"/>
                </a:solidFill>
                <a:effectLst/>
              </a:rPr>
              <a:t>  method_3() { ... }</a:t>
            </a:r>
            <a:br>
              <a:rPr lang="en-GB" dirty="0">
                <a:solidFill>
                  <a:srgbClr val="000000"/>
                </a:solidFill>
                <a:effectLst/>
              </a:rPr>
            </a:br>
            <a:r>
              <a:rPr lang="en-GB" dirty="0">
                <a:solidFill>
                  <a:srgbClr val="000000"/>
                </a:solidFill>
                <a:effectLst/>
              </a:rPr>
              <a:t>}</a:t>
            </a:r>
            <a:endParaRPr lang="en-GB" dirty="0"/>
          </a:p>
        </p:txBody>
      </p:sp>
    </p:spTree>
    <p:extLst>
      <p:ext uri="{BB962C8B-B14F-4D97-AF65-F5344CB8AC3E}">
        <p14:creationId xmlns:p14="http://schemas.microsoft.com/office/powerpoint/2010/main" val="305257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0543-69F2-4014-9E46-A43AE8D1C0E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DCE675F8-232B-4DC5-AE5B-1538AABADF4E}"/>
              </a:ext>
            </a:extLst>
          </p:cNvPr>
          <p:cNvSpPr>
            <a:spLocks noGrp="1"/>
          </p:cNvSpPr>
          <p:nvPr>
            <p:ph idx="1"/>
          </p:nvPr>
        </p:nvSpPr>
        <p:spPr/>
        <p:txBody>
          <a:bodyPr>
            <a:normAutofit fontScale="92500"/>
          </a:bodyPr>
          <a:lstStyle/>
          <a:p>
            <a:r>
              <a:rPr lang="en-IN" dirty="0"/>
              <a:t>Whitespace and Line Breaks</a:t>
            </a:r>
          </a:p>
          <a:p>
            <a:r>
              <a:rPr lang="en-IN" sz="2600" dirty="0">
                <a:latin typeface="+mj-lt"/>
              </a:rPr>
              <a:t>JavaScript ignores spaces, tabs, and newlines that appear in JavaScript programs. You can use spaces, tabs, and newlines freely in your program and you are free to format and indent your programs in a neat and consistent way that makes the code easy to read and understand.</a:t>
            </a:r>
          </a:p>
          <a:p>
            <a:endParaRPr lang="en-IN" dirty="0"/>
          </a:p>
          <a:p>
            <a:r>
              <a:rPr lang="en-IN" dirty="0"/>
              <a:t>Semicolons are Optional</a:t>
            </a:r>
          </a:p>
          <a:p>
            <a:r>
              <a:rPr lang="en-IN" sz="2600" dirty="0">
                <a:latin typeface="+mj-lt"/>
              </a:rPr>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a:t>
            </a:r>
            <a:endParaRPr lang="en-GB" sz="2600" dirty="0">
              <a:latin typeface="+mj-lt"/>
            </a:endParaRPr>
          </a:p>
        </p:txBody>
      </p:sp>
    </p:spTree>
    <p:extLst>
      <p:ext uri="{BB962C8B-B14F-4D97-AF65-F5344CB8AC3E}">
        <p14:creationId xmlns:p14="http://schemas.microsoft.com/office/powerpoint/2010/main" val="34520741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3A-F88C-46E0-833B-BD80CFAACDF8}"/>
              </a:ext>
            </a:extLst>
          </p:cNvPr>
          <p:cNvSpPr>
            <a:spLocks noGrp="1"/>
          </p:cNvSpPr>
          <p:nvPr>
            <p:ph type="title"/>
          </p:nvPr>
        </p:nvSpPr>
        <p:spPr/>
        <p:txBody>
          <a:bodyPr/>
          <a:lstStyle/>
          <a:p>
            <a:r>
              <a:rPr lang="en-GB" dirty="0"/>
              <a:t>Callback</a:t>
            </a:r>
          </a:p>
        </p:txBody>
      </p:sp>
      <p:sp>
        <p:nvSpPr>
          <p:cNvPr id="3" name="Content Placeholder 2">
            <a:extLst>
              <a:ext uri="{FF2B5EF4-FFF2-40B4-BE49-F238E27FC236}">
                <a16:creationId xmlns:a16="http://schemas.microsoft.com/office/drawing/2014/main" id="{39DFA91A-B2B9-4271-BA28-4F0751976489}"/>
              </a:ext>
            </a:extLst>
          </p:cNvPr>
          <p:cNvSpPr>
            <a:spLocks noGrp="1"/>
          </p:cNvSpPr>
          <p:nvPr>
            <p:ph idx="1"/>
          </p:nvPr>
        </p:nvSpPr>
        <p:spPr/>
        <p:txBody>
          <a:bodyPr>
            <a:normAutofit fontScale="77500" lnSpcReduction="20000"/>
          </a:bodyPr>
          <a:lstStyle/>
          <a:p>
            <a:r>
              <a:rPr lang="en-IN" dirty="0"/>
              <a:t>In JavaScript, you can also pass a function as an argument to a function. This function that is passed as an argument inside of another function is called a callback function.</a:t>
            </a:r>
          </a:p>
          <a:p>
            <a:pPr lvl="1"/>
            <a:r>
              <a:rPr lang="en-GB" dirty="0"/>
              <a:t>// function</a:t>
            </a:r>
          </a:p>
          <a:p>
            <a:pPr lvl="1"/>
            <a:r>
              <a:rPr lang="en-GB" dirty="0"/>
              <a:t>function greet(name, callback) {</a:t>
            </a:r>
          </a:p>
          <a:p>
            <a:pPr lvl="1"/>
            <a:r>
              <a:rPr lang="en-GB" dirty="0"/>
              <a:t>    console.log('Hi' + ' ' + name);</a:t>
            </a:r>
          </a:p>
          <a:p>
            <a:pPr lvl="1"/>
            <a:r>
              <a:rPr lang="en-GB" dirty="0"/>
              <a:t>    callback();</a:t>
            </a:r>
          </a:p>
          <a:p>
            <a:pPr lvl="1"/>
            <a:r>
              <a:rPr lang="en-GB" dirty="0"/>
              <a:t>}</a:t>
            </a:r>
          </a:p>
          <a:p>
            <a:pPr lvl="1"/>
            <a:endParaRPr lang="en-GB" dirty="0"/>
          </a:p>
          <a:p>
            <a:pPr lvl="1"/>
            <a:r>
              <a:rPr lang="en-GB" dirty="0"/>
              <a:t>// callback function</a:t>
            </a:r>
          </a:p>
          <a:p>
            <a:pPr lvl="1"/>
            <a:r>
              <a:rPr lang="en-GB" dirty="0"/>
              <a:t>function </a:t>
            </a:r>
            <a:r>
              <a:rPr lang="en-GB" dirty="0" err="1"/>
              <a:t>callMe</a:t>
            </a:r>
            <a:r>
              <a:rPr lang="en-GB" dirty="0"/>
              <a:t>() {</a:t>
            </a:r>
          </a:p>
          <a:p>
            <a:pPr lvl="1"/>
            <a:r>
              <a:rPr lang="en-GB" dirty="0"/>
              <a:t>    console.log('I am callback function');</a:t>
            </a:r>
          </a:p>
          <a:p>
            <a:pPr lvl="1"/>
            <a:r>
              <a:rPr lang="en-GB" dirty="0"/>
              <a:t>}</a:t>
            </a:r>
          </a:p>
          <a:p>
            <a:pPr lvl="1"/>
            <a:endParaRPr lang="en-GB" dirty="0"/>
          </a:p>
          <a:p>
            <a:pPr lvl="1"/>
            <a:r>
              <a:rPr lang="en-GB" dirty="0"/>
              <a:t>// passing function as an argument</a:t>
            </a:r>
          </a:p>
          <a:p>
            <a:pPr lvl="1"/>
            <a:r>
              <a:rPr lang="en-GB" dirty="0"/>
              <a:t>greet('Peter', </a:t>
            </a:r>
            <a:r>
              <a:rPr lang="en-GB" dirty="0" err="1"/>
              <a:t>callMe</a:t>
            </a:r>
            <a:r>
              <a:rPr lang="en-GB" dirty="0"/>
              <a:t>);</a:t>
            </a:r>
          </a:p>
        </p:txBody>
      </p:sp>
    </p:spTree>
    <p:extLst>
      <p:ext uri="{BB962C8B-B14F-4D97-AF65-F5344CB8AC3E}">
        <p14:creationId xmlns:p14="http://schemas.microsoft.com/office/powerpoint/2010/main" val="23939206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38A7-B220-420F-81E8-B7933B2C4BE8}"/>
              </a:ext>
            </a:extLst>
          </p:cNvPr>
          <p:cNvSpPr>
            <a:spLocks noGrp="1"/>
          </p:cNvSpPr>
          <p:nvPr>
            <p:ph type="title"/>
          </p:nvPr>
        </p:nvSpPr>
        <p:spPr/>
        <p:txBody>
          <a:bodyPr/>
          <a:lstStyle/>
          <a:p>
            <a:r>
              <a:rPr lang="en-GB" dirty="0"/>
              <a:t>Cont..</a:t>
            </a:r>
          </a:p>
        </p:txBody>
      </p:sp>
      <p:sp>
        <p:nvSpPr>
          <p:cNvPr id="3" name="Content Placeholder 2">
            <a:extLst>
              <a:ext uri="{FF2B5EF4-FFF2-40B4-BE49-F238E27FC236}">
                <a16:creationId xmlns:a16="http://schemas.microsoft.com/office/drawing/2014/main" id="{66176B41-9E7B-47BB-BF70-4D4B327EE7BD}"/>
              </a:ext>
            </a:extLst>
          </p:cNvPr>
          <p:cNvSpPr>
            <a:spLocks noGrp="1"/>
          </p:cNvSpPr>
          <p:nvPr>
            <p:ph idx="1"/>
          </p:nvPr>
        </p:nvSpPr>
        <p:spPr/>
        <p:txBody>
          <a:bodyPr>
            <a:normAutofit fontScale="85000" lnSpcReduction="20000"/>
          </a:bodyPr>
          <a:lstStyle/>
          <a:p>
            <a:r>
              <a:rPr lang="en-IN" dirty="0"/>
              <a:t>The benefit of using a callback function is that you can wait for the result of a previous function call and then execute another function call.</a:t>
            </a:r>
          </a:p>
          <a:p>
            <a:pPr lvl="1"/>
            <a:r>
              <a:rPr lang="en-GB" dirty="0"/>
              <a:t>//  program that shows the delay in execution</a:t>
            </a:r>
          </a:p>
          <a:p>
            <a:pPr lvl="1"/>
            <a:r>
              <a:rPr lang="en-GB" dirty="0"/>
              <a:t>function greet() {</a:t>
            </a:r>
          </a:p>
          <a:p>
            <a:pPr lvl="1"/>
            <a:r>
              <a:rPr lang="en-GB" dirty="0"/>
              <a:t>    console.log('Hello world');</a:t>
            </a:r>
          </a:p>
          <a:p>
            <a:pPr lvl="1"/>
            <a:r>
              <a:rPr lang="en-GB" dirty="0"/>
              <a:t>}</a:t>
            </a:r>
          </a:p>
          <a:p>
            <a:pPr lvl="1"/>
            <a:endParaRPr lang="en-GB" dirty="0"/>
          </a:p>
          <a:p>
            <a:pPr lvl="1"/>
            <a:r>
              <a:rPr lang="en-GB" dirty="0"/>
              <a:t>function </a:t>
            </a:r>
            <a:r>
              <a:rPr lang="en-GB" dirty="0" err="1"/>
              <a:t>sayName</a:t>
            </a:r>
            <a:r>
              <a:rPr lang="en-GB" dirty="0"/>
              <a:t>(name) {</a:t>
            </a:r>
          </a:p>
          <a:p>
            <a:pPr lvl="1"/>
            <a:r>
              <a:rPr lang="en-GB" dirty="0"/>
              <a:t>    console.log('Hello' + ' ' + name);</a:t>
            </a:r>
          </a:p>
          <a:p>
            <a:pPr lvl="1"/>
            <a:r>
              <a:rPr lang="en-GB" dirty="0"/>
              <a:t>}</a:t>
            </a:r>
          </a:p>
          <a:p>
            <a:pPr lvl="1"/>
            <a:endParaRPr lang="en-GB" dirty="0"/>
          </a:p>
          <a:p>
            <a:pPr lvl="1"/>
            <a:r>
              <a:rPr lang="en-GB" dirty="0"/>
              <a:t>// calling the function</a:t>
            </a:r>
          </a:p>
          <a:p>
            <a:pPr lvl="1"/>
            <a:r>
              <a:rPr lang="en-GB" dirty="0" err="1"/>
              <a:t>setTimeout</a:t>
            </a:r>
            <a:r>
              <a:rPr lang="en-GB" dirty="0"/>
              <a:t>(greet, 2000);</a:t>
            </a:r>
          </a:p>
          <a:p>
            <a:pPr lvl="1"/>
            <a:r>
              <a:rPr lang="en-GB" dirty="0" err="1"/>
              <a:t>sayName</a:t>
            </a:r>
            <a:r>
              <a:rPr lang="en-GB" dirty="0"/>
              <a:t>('John');</a:t>
            </a:r>
          </a:p>
        </p:txBody>
      </p:sp>
    </p:spTree>
    <p:extLst>
      <p:ext uri="{BB962C8B-B14F-4D97-AF65-F5344CB8AC3E}">
        <p14:creationId xmlns:p14="http://schemas.microsoft.com/office/powerpoint/2010/main" val="3314932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D0F8-D128-4544-A933-917E19FD848E}"/>
              </a:ext>
            </a:extLst>
          </p:cNvPr>
          <p:cNvSpPr>
            <a:spLocks noGrp="1"/>
          </p:cNvSpPr>
          <p:nvPr>
            <p:ph type="title"/>
          </p:nvPr>
        </p:nvSpPr>
        <p:spPr/>
        <p:txBody>
          <a:bodyPr/>
          <a:lstStyle/>
          <a:p>
            <a:r>
              <a:rPr lang="en-GB" dirty="0"/>
              <a:t>Promise	</a:t>
            </a:r>
          </a:p>
        </p:txBody>
      </p:sp>
      <p:sp>
        <p:nvSpPr>
          <p:cNvPr id="3" name="Content Placeholder 2">
            <a:extLst>
              <a:ext uri="{FF2B5EF4-FFF2-40B4-BE49-F238E27FC236}">
                <a16:creationId xmlns:a16="http://schemas.microsoft.com/office/drawing/2014/main" id="{5CBD2030-CB82-48E5-A332-52756F4026AD}"/>
              </a:ext>
            </a:extLst>
          </p:cNvPr>
          <p:cNvSpPr>
            <a:spLocks noGrp="1"/>
          </p:cNvSpPr>
          <p:nvPr>
            <p:ph idx="1"/>
          </p:nvPr>
        </p:nvSpPr>
        <p:spPr/>
        <p:txBody>
          <a:bodyPr/>
          <a:lstStyle/>
          <a:p>
            <a:r>
              <a:rPr lang="en-IN" dirty="0"/>
              <a:t>In JavaScript, a promise is a good way to handle </a:t>
            </a:r>
            <a:r>
              <a:rPr lang="en-IN" b="1" dirty="0"/>
              <a:t>asynchronous</a:t>
            </a:r>
            <a:r>
              <a:rPr lang="en-IN" dirty="0"/>
              <a:t> operations. It is used to find out if the asynchronous operation is successfully completed or not.</a:t>
            </a:r>
          </a:p>
          <a:p>
            <a:r>
              <a:rPr lang="en-IN" dirty="0"/>
              <a:t>A promise may have one of three states.</a:t>
            </a:r>
          </a:p>
          <a:p>
            <a:pPr lvl="1"/>
            <a:r>
              <a:rPr lang="en-IN" dirty="0"/>
              <a:t>Pending</a:t>
            </a:r>
          </a:p>
          <a:p>
            <a:pPr lvl="1"/>
            <a:r>
              <a:rPr lang="en-IN" dirty="0"/>
              <a:t>Fulfilled</a:t>
            </a:r>
          </a:p>
          <a:p>
            <a:pPr lvl="1"/>
            <a:r>
              <a:rPr lang="en-IN" dirty="0"/>
              <a:t>Rejected</a:t>
            </a:r>
          </a:p>
          <a:p>
            <a:r>
              <a:rPr lang="en-IN" dirty="0"/>
              <a:t>A promise starts in a pending state. That means the process is not complete. If the operation is successful, the process ends in a fulfilled state. And, if an error occurs, the process ends in a rejected state.</a:t>
            </a:r>
          </a:p>
          <a:p>
            <a:endParaRPr lang="en-GB" dirty="0"/>
          </a:p>
        </p:txBody>
      </p:sp>
    </p:spTree>
    <p:extLst>
      <p:ext uri="{BB962C8B-B14F-4D97-AF65-F5344CB8AC3E}">
        <p14:creationId xmlns:p14="http://schemas.microsoft.com/office/powerpoint/2010/main" val="29568094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F9C3-D50E-4D0F-B438-82F399EA955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D5ECAED-B6BD-41B5-84D5-1242E87BD7C6}"/>
              </a:ext>
            </a:extLst>
          </p:cNvPr>
          <p:cNvSpPr>
            <a:spLocks noGrp="1"/>
          </p:cNvSpPr>
          <p:nvPr>
            <p:ph idx="1"/>
          </p:nvPr>
        </p:nvSpPr>
        <p:spPr/>
        <p:txBody>
          <a:bodyPr/>
          <a:lstStyle/>
          <a:p>
            <a:r>
              <a:rPr lang="en-IN" dirty="0"/>
              <a:t>For example, when you request data from the server by using a promise, it will be in a pending state. When the data arrives successfully, it will be in a fulfilled state. If an error occurs, then it will be in a rejected state.</a:t>
            </a:r>
            <a:endParaRPr lang="en-GB" dirty="0"/>
          </a:p>
        </p:txBody>
      </p:sp>
    </p:spTree>
    <p:extLst>
      <p:ext uri="{BB962C8B-B14F-4D97-AF65-F5344CB8AC3E}">
        <p14:creationId xmlns:p14="http://schemas.microsoft.com/office/powerpoint/2010/main" val="39080194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0CC8-C294-4585-9BBD-41B97C2FDC57}"/>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14430B8D-6E77-40BA-882E-A759E0CE267A}"/>
              </a:ext>
            </a:extLst>
          </p:cNvPr>
          <p:cNvSpPr>
            <a:spLocks noGrp="1"/>
          </p:cNvSpPr>
          <p:nvPr>
            <p:ph idx="1"/>
          </p:nvPr>
        </p:nvSpPr>
        <p:spPr/>
        <p:txBody>
          <a:bodyPr/>
          <a:lstStyle/>
          <a:p>
            <a:r>
              <a:rPr lang="en-IN" dirty="0"/>
              <a:t>let promise = new Promise(function(resolve, reject){</a:t>
            </a:r>
          </a:p>
          <a:p>
            <a:r>
              <a:rPr lang="en-IN" dirty="0"/>
              <a:t>     //do something</a:t>
            </a:r>
          </a:p>
          <a:p>
            <a:r>
              <a:rPr lang="en-IN" dirty="0"/>
              <a:t>});</a:t>
            </a:r>
          </a:p>
          <a:p>
            <a:r>
              <a:rPr lang="en-IN" dirty="0"/>
              <a:t>The Promise() constructor takes a function as an argument. The function also accepts two functions resolve() and reject().</a:t>
            </a:r>
          </a:p>
          <a:p>
            <a:endParaRPr lang="en-IN" dirty="0"/>
          </a:p>
          <a:p>
            <a:r>
              <a:rPr lang="en-IN" dirty="0"/>
              <a:t>If the promise returns successfully, the resolve() function is called. And, if an error occurs, the reject() function is called.</a:t>
            </a:r>
            <a:endParaRPr lang="en-GB" dirty="0"/>
          </a:p>
        </p:txBody>
      </p:sp>
    </p:spTree>
    <p:extLst>
      <p:ext uri="{BB962C8B-B14F-4D97-AF65-F5344CB8AC3E}">
        <p14:creationId xmlns:p14="http://schemas.microsoft.com/office/powerpoint/2010/main" val="12862549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1650-C9C7-4065-BAC4-921663905464}"/>
              </a:ext>
            </a:extLst>
          </p:cNvPr>
          <p:cNvSpPr>
            <a:spLocks noGrp="1"/>
          </p:cNvSpPr>
          <p:nvPr>
            <p:ph type="title"/>
          </p:nvPr>
        </p:nvSpPr>
        <p:spPr/>
        <p:txBody>
          <a:bodyPr/>
          <a:lstStyle/>
          <a:p>
            <a:r>
              <a:rPr lang="en-GB" dirty="0"/>
              <a:t>Promise chaining</a:t>
            </a:r>
          </a:p>
        </p:txBody>
      </p:sp>
      <p:sp>
        <p:nvSpPr>
          <p:cNvPr id="3" name="Content Placeholder 2">
            <a:extLst>
              <a:ext uri="{FF2B5EF4-FFF2-40B4-BE49-F238E27FC236}">
                <a16:creationId xmlns:a16="http://schemas.microsoft.com/office/drawing/2014/main" id="{5B633D4D-24CF-48B1-AF97-E8C11E56DE4D}"/>
              </a:ext>
            </a:extLst>
          </p:cNvPr>
          <p:cNvSpPr>
            <a:spLocks noGrp="1"/>
          </p:cNvSpPr>
          <p:nvPr>
            <p:ph idx="1"/>
          </p:nvPr>
        </p:nvSpPr>
        <p:spPr/>
        <p:txBody>
          <a:bodyPr/>
          <a:lstStyle/>
          <a:p>
            <a:r>
              <a:rPr lang="en-IN" dirty="0"/>
              <a:t>Promises are useful when you have to handle more than one asynchronous task, one after another. For that, we use promise chaining.</a:t>
            </a:r>
          </a:p>
          <a:p>
            <a:r>
              <a:rPr lang="en-IN" dirty="0"/>
              <a:t>You can perform an operation after a promise is resolved using methods then(), catch() and finally().</a:t>
            </a:r>
          </a:p>
          <a:p>
            <a:endParaRPr lang="en-GB" dirty="0"/>
          </a:p>
        </p:txBody>
      </p:sp>
    </p:spTree>
    <p:extLst>
      <p:ext uri="{BB962C8B-B14F-4D97-AF65-F5344CB8AC3E}">
        <p14:creationId xmlns:p14="http://schemas.microsoft.com/office/powerpoint/2010/main" val="24731791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6560-C548-49C3-8040-FFEC0D7183C0}"/>
              </a:ext>
            </a:extLst>
          </p:cNvPr>
          <p:cNvSpPr>
            <a:spLocks noGrp="1"/>
          </p:cNvSpPr>
          <p:nvPr>
            <p:ph type="title"/>
          </p:nvPr>
        </p:nvSpPr>
        <p:spPr/>
        <p:txBody>
          <a:bodyPr/>
          <a:lstStyle/>
          <a:p>
            <a:r>
              <a:rPr lang="en-GB" dirty="0"/>
              <a:t>   then()</a:t>
            </a:r>
          </a:p>
        </p:txBody>
      </p:sp>
      <p:sp>
        <p:nvSpPr>
          <p:cNvPr id="3" name="Content Placeholder 2">
            <a:extLst>
              <a:ext uri="{FF2B5EF4-FFF2-40B4-BE49-F238E27FC236}">
                <a16:creationId xmlns:a16="http://schemas.microsoft.com/office/drawing/2014/main" id="{2AC36BBF-7A86-4D0B-A94B-49F5EA03B042}"/>
              </a:ext>
            </a:extLst>
          </p:cNvPr>
          <p:cNvSpPr>
            <a:spLocks noGrp="1"/>
          </p:cNvSpPr>
          <p:nvPr>
            <p:ph idx="1"/>
          </p:nvPr>
        </p:nvSpPr>
        <p:spPr/>
        <p:txBody>
          <a:bodyPr/>
          <a:lstStyle/>
          <a:p>
            <a:r>
              <a:rPr lang="en-IN" dirty="0"/>
              <a:t>The then() method is used with the callback when the promise is successfully fulfilled or resolved.</a:t>
            </a:r>
          </a:p>
          <a:p>
            <a:endParaRPr lang="en-IN" dirty="0"/>
          </a:p>
          <a:p>
            <a:r>
              <a:rPr lang="en-IN" dirty="0"/>
              <a:t>The syntax of then() method is:</a:t>
            </a:r>
          </a:p>
          <a:p>
            <a:r>
              <a:rPr lang="en-IN" dirty="0" err="1"/>
              <a:t>promiseObject.then</a:t>
            </a:r>
            <a:r>
              <a:rPr lang="en-IN" dirty="0"/>
              <a:t>(</a:t>
            </a:r>
            <a:r>
              <a:rPr lang="en-IN" dirty="0" err="1"/>
              <a:t>onFulfilled</a:t>
            </a:r>
            <a:r>
              <a:rPr lang="en-IN" dirty="0"/>
              <a:t>, </a:t>
            </a:r>
            <a:r>
              <a:rPr lang="en-IN" dirty="0" err="1"/>
              <a:t>onRejected</a:t>
            </a:r>
            <a:r>
              <a:rPr lang="en-IN" dirty="0"/>
              <a:t>);</a:t>
            </a:r>
            <a:endParaRPr lang="en-GB" dirty="0"/>
          </a:p>
        </p:txBody>
      </p:sp>
    </p:spTree>
    <p:extLst>
      <p:ext uri="{BB962C8B-B14F-4D97-AF65-F5344CB8AC3E}">
        <p14:creationId xmlns:p14="http://schemas.microsoft.com/office/powerpoint/2010/main" val="31401079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691E-B00F-4AEF-89EE-2D21CCD5022F}"/>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071A1AC0-BBFE-4F92-84A2-DE001A29B123}"/>
              </a:ext>
            </a:extLst>
          </p:cNvPr>
          <p:cNvSpPr>
            <a:spLocks noGrp="1"/>
          </p:cNvSpPr>
          <p:nvPr>
            <p:ph idx="1"/>
          </p:nvPr>
        </p:nvSpPr>
        <p:spPr/>
        <p:txBody>
          <a:bodyPr>
            <a:normAutofit fontScale="55000" lnSpcReduction="20000"/>
          </a:bodyPr>
          <a:lstStyle/>
          <a:p>
            <a:r>
              <a:rPr lang="en-IN" dirty="0"/>
              <a:t>// returns a promise</a:t>
            </a:r>
          </a:p>
          <a:p>
            <a:r>
              <a:rPr lang="en-IN" dirty="0"/>
              <a:t>let </a:t>
            </a:r>
            <a:r>
              <a:rPr lang="en-IN" dirty="0" err="1"/>
              <a:t>countValue</a:t>
            </a:r>
            <a:r>
              <a:rPr lang="en-IN" dirty="0"/>
              <a:t> = new Promise(function (resolve, reject) {</a:t>
            </a:r>
          </a:p>
          <a:p>
            <a:r>
              <a:rPr lang="en-IN" dirty="0"/>
              <a:t>  resolve("Promise resolved");</a:t>
            </a:r>
          </a:p>
          <a:p>
            <a:r>
              <a:rPr lang="en-IN" dirty="0"/>
              <a:t>});</a:t>
            </a:r>
          </a:p>
          <a:p>
            <a:endParaRPr lang="en-IN" dirty="0"/>
          </a:p>
          <a:p>
            <a:r>
              <a:rPr lang="en-IN" dirty="0"/>
              <a:t>// executes when promise is resolved successfully</a:t>
            </a:r>
          </a:p>
          <a:p>
            <a:r>
              <a:rPr lang="en-IN" dirty="0" err="1"/>
              <a:t>countValue</a:t>
            </a:r>
            <a:endParaRPr lang="en-IN" dirty="0"/>
          </a:p>
          <a:p>
            <a:r>
              <a:rPr lang="en-IN" dirty="0"/>
              <a:t>  .then(function </a:t>
            </a:r>
            <a:r>
              <a:rPr lang="en-IN" dirty="0" err="1"/>
              <a:t>successValue</a:t>
            </a:r>
            <a:r>
              <a:rPr lang="en-IN" dirty="0"/>
              <a:t>(result) {</a:t>
            </a:r>
          </a:p>
          <a:p>
            <a:r>
              <a:rPr lang="en-IN" dirty="0"/>
              <a:t>    console.log(result);</a:t>
            </a:r>
          </a:p>
          <a:p>
            <a:r>
              <a:rPr lang="en-IN" dirty="0"/>
              <a:t>  })</a:t>
            </a:r>
          </a:p>
          <a:p>
            <a:endParaRPr lang="en-IN" dirty="0"/>
          </a:p>
          <a:p>
            <a:r>
              <a:rPr lang="en-IN" dirty="0"/>
              <a:t>  .then(function successValue1() {</a:t>
            </a:r>
          </a:p>
          <a:p>
            <a:r>
              <a:rPr lang="en-IN" dirty="0"/>
              <a:t>    console.log("You can call multiple functions this way.");</a:t>
            </a:r>
          </a:p>
          <a:p>
            <a:r>
              <a:rPr lang="en-IN" dirty="0"/>
              <a:t>  });</a:t>
            </a:r>
            <a:endParaRPr lang="en-GB" dirty="0"/>
          </a:p>
        </p:txBody>
      </p:sp>
    </p:spTree>
    <p:extLst>
      <p:ext uri="{BB962C8B-B14F-4D97-AF65-F5344CB8AC3E}">
        <p14:creationId xmlns:p14="http://schemas.microsoft.com/office/powerpoint/2010/main" val="40755728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2126-06C7-492F-8B65-D62B10A47737}"/>
              </a:ext>
            </a:extLst>
          </p:cNvPr>
          <p:cNvSpPr>
            <a:spLocks noGrp="1"/>
          </p:cNvSpPr>
          <p:nvPr>
            <p:ph type="title"/>
          </p:nvPr>
        </p:nvSpPr>
        <p:spPr/>
        <p:txBody>
          <a:bodyPr/>
          <a:lstStyle/>
          <a:p>
            <a:r>
              <a:rPr lang="en-GB" dirty="0"/>
              <a:t> </a:t>
            </a:r>
            <a:r>
              <a:rPr lang="en-GB" b="1" dirty="0"/>
              <a:t>catch() method</a:t>
            </a:r>
            <a:br>
              <a:rPr lang="en-GB" b="1" dirty="0"/>
            </a:br>
            <a:endParaRPr lang="en-GB" dirty="0"/>
          </a:p>
        </p:txBody>
      </p:sp>
      <p:sp>
        <p:nvSpPr>
          <p:cNvPr id="3" name="Content Placeholder 2">
            <a:extLst>
              <a:ext uri="{FF2B5EF4-FFF2-40B4-BE49-F238E27FC236}">
                <a16:creationId xmlns:a16="http://schemas.microsoft.com/office/drawing/2014/main" id="{C34EEB68-CBD0-4AAB-9BA1-B081F61F6876}"/>
              </a:ext>
            </a:extLst>
          </p:cNvPr>
          <p:cNvSpPr>
            <a:spLocks noGrp="1"/>
          </p:cNvSpPr>
          <p:nvPr>
            <p:ph idx="1"/>
          </p:nvPr>
        </p:nvSpPr>
        <p:spPr/>
        <p:txBody>
          <a:bodyPr/>
          <a:lstStyle/>
          <a:p>
            <a:r>
              <a:rPr lang="en-IN" dirty="0"/>
              <a:t>The catch() method is used with the callback when the promise is rejected or if an error occurs. For example,</a:t>
            </a:r>
          </a:p>
          <a:p>
            <a:endParaRPr lang="en-GB" dirty="0"/>
          </a:p>
        </p:txBody>
      </p:sp>
    </p:spTree>
    <p:extLst>
      <p:ext uri="{BB962C8B-B14F-4D97-AF65-F5344CB8AC3E}">
        <p14:creationId xmlns:p14="http://schemas.microsoft.com/office/powerpoint/2010/main" val="32076516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B7F2-F9F4-43EE-B193-D09249BC5C25}"/>
              </a:ext>
            </a:extLst>
          </p:cNvPr>
          <p:cNvSpPr>
            <a:spLocks noGrp="1"/>
          </p:cNvSpPr>
          <p:nvPr>
            <p:ph type="title"/>
          </p:nvPr>
        </p:nvSpPr>
        <p:spPr/>
        <p:txBody>
          <a:bodyPr/>
          <a:lstStyle/>
          <a:p>
            <a:r>
              <a:rPr lang="en-GB" dirty="0"/>
              <a:t> finally method</a:t>
            </a:r>
          </a:p>
        </p:txBody>
      </p:sp>
      <p:sp>
        <p:nvSpPr>
          <p:cNvPr id="3" name="Content Placeholder 2">
            <a:extLst>
              <a:ext uri="{FF2B5EF4-FFF2-40B4-BE49-F238E27FC236}">
                <a16:creationId xmlns:a16="http://schemas.microsoft.com/office/drawing/2014/main" id="{75E267A0-C9DA-4D4E-8BB1-77C1A0B7FDBF}"/>
              </a:ext>
            </a:extLst>
          </p:cNvPr>
          <p:cNvSpPr>
            <a:spLocks noGrp="1"/>
          </p:cNvSpPr>
          <p:nvPr>
            <p:ph idx="1"/>
          </p:nvPr>
        </p:nvSpPr>
        <p:spPr/>
        <p:txBody>
          <a:bodyPr/>
          <a:lstStyle/>
          <a:p>
            <a:r>
              <a:rPr lang="en-IN" dirty="0"/>
              <a:t>You can also use the finally() method with promises. The finally() method gets executed when the promise is either resolved successfully or rejected.</a:t>
            </a:r>
          </a:p>
          <a:p>
            <a:endParaRPr lang="en-IN" dirty="0"/>
          </a:p>
          <a:p>
            <a:endParaRPr lang="en-GB" dirty="0"/>
          </a:p>
        </p:txBody>
      </p:sp>
    </p:spTree>
    <p:extLst>
      <p:ext uri="{BB962C8B-B14F-4D97-AF65-F5344CB8AC3E}">
        <p14:creationId xmlns:p14="http://schemas.microsoft.com/office/powerpoint/2010/main" val="297331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4012-6844-481B-A93F-09E6CC1017F6}"/>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5C049DD-9A4B-445A-8594-555F4C8F986C}"/>
              </a:ext>
            </a:extLst>
          </p:cNvPr>
          <p:cNvSpPr>
            <a:spLocks noGrp="1"/>
          </p:cNvSpPr>
          <p:nvPr>
            <p:ph idx="1"/>
          </p:nvPr>
        </p:nvSpPr>
        <p:spPr/>
        <p:txBody>
          <a:bodyPr>
            <a:normAutofit/>
          </a:bodyPr>
          <a:lstStyle/>
          <a:p>
            <a:r>
              <a:rPr lang="en-IN" dirty="0"/>
              <a:t>Case Sensitivity</a:t>
            </a:r>
          </a:p>
          <a:p>
            <a:r>
              <a:rPr lang="en-IN" sz="2400" dirty="0">
                <a:latin typeface="+mj-lt"/>
              </a:rPr>
              <a:t>JavaScript is a case-sensitive language. This means that the language keywords, variables, function names, and any other identifiers must always be typed with a consistent capitalization of letters.</a:t>
            </a:r>
          </a:p>
          <a:p>
            <a:r>
              <a:rPr lang="en-IN" sz="2400" dirty="0">
                <a:latin typeface="+mj-lt"/>
              </a:rPr>
              <a:t>So the identifiers Time and TIME will convey different meanings in JavaScript.</a:t>
            </a:r>
          </a:p>
          <a:p>
            <a:r>
              <a:rPr lang="en-IN" dirty="0"/>
              <a:t>Comments in JavaScript</a:t>
            </a:r>
          </a:p>
          <a:p>
            <a:r>
              <a:rPr lang="en-IN" sz="2400" dirty="0">
                <a:latin typeface="+mj-lt"/>
              </a:rPr>
              <a:t>JavaScript supports both C-style and C++-style comments</a:t>
            </a:r>
            <a:endParaRPr lang="en-GB" sz="2400" dirty="0">
              <a:latin typeface="+mj-lt"/>
            </a:endParaRPr>
          </a:p>
        </p:txBody>
      </p:sp>
    </p:spTree>
    <p:extLst>
      <p:ext uri="{BB962C8B-B14F-4D97-AF65-F5344CB8AC3E}">
        <p14:creationId xmlns:p14="http://schemas.microsoft.com/office/powerpoint/2010/main" val="33429762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01B1-4516-4D84-A9D1-4C6419FA867F}"/>
              </a:ext>
            </a:extLst>
          </p:cNvPr>
          <p:cNvSpPr>
            <a:spLocks noGrp="1"/>
          </p:cNvSpPr>
          <p:nvPr>
            <p:ph type="title"/>
          </p:nvPr>
        </p:nvSpPr>
        <p:spPr/>
        <p:txBody>
          <a:bodyPr/>
          <a:lstStyle/>
          <a:p>
            <a:r>
              <a:rPr lang="en-GB" b="1" dirty="0" err="1"/>
              <a:t>Javscript</a:t>
            </a:r>
            <a:r>
              <a:rPr lang="en-GB" b="1" dirty="0"/>
              <a:t> async/await</a:t>
            </a:r>
            <a:br>
              <a:rPr lang="en-GB" b="1" dirty="0"/>
            </a:br>
            <a:endParaRPr lang="en-GB" dirty="0"/>
          </a:p>
        </p:txBody>
      </p:sp>
      <p:sp>
        <p:nvSpPr>
          <p:cNvPr id="3" name="Content Placeholder 2">
            <a:extLst>
              <a:ext uri="{FF2B5EF4-FFF2-40B4-BE49-F238E27FC236}">
                <a16:creationId xmlns:a16="http://schemas.microsoft.com/office/drawing/2014/main" id="{45220590-8881-40A6-863E-D79F3AFE1ADE}"/>
              </a:ext>
            </a:extLst>
          </p:cNvPr>
          <p:cNvSpPr>
            <a:spLocks noGrp="1"/>
          </p:cNvSpPr>
          <p:nvPr>
            <p:ph idx="1"/>
          </p:nvPr>
        </p:nvSpPr>
        <p:spPr/>
        <p:txBody>
          <a:bodyPr/>
          <a:lstStyle/>
          <a:p>
            <a:r>
              <a:rPr lang="en-IN" dirty="0"/>
              <a:t>We use the async keyword with a function to represent that the function is an asynchronous function. The async function returns a promise.</a:t>
            </a:r>
          </a:p>
          <a:p>
            <a:r>
              <a:rPr lang="en-IN" dirty="0"/>
              <a:t>async function name(parameter1, parameter2, ...</a:t>
            </a:r>
            <a:r>
              <a:rPr lang="en-IN" dirty="0" err="1"/>
              <a:t>paramaterN</a:t>
            </a:r>
            <a:r>
              <a:rPr lang="en-IN" dirty="0"/>
              <a:t>) {</a:t>
            </a:r>
          </a:p>
          <a:p>
            <a:r>
              <a:rPr lang="en-IN" dirty="0"/>
              <a:t>    // statements</a:t>
            </a:r>
          </a:p>
          <a:p>
            <a:r>
              <a:rPr lang="en-IN" dirty="0"/>
              <a:t>}</a:t>
            </a:r>
          </a:p>
          <a:p>
            <a:endParaRPr lang="en-GB" dirty="0"/>
          </a:p>
        </p:txBody>
      </p:sp>
    </p:spTree>
    <p:extLst>
      <p:ext uri="{BB962C8B-B14F-4D97-AF65-F5344CB8AC3E}">
        <p14:creationId xmlns:p14="http://schemas.microsoft.com/office/powerpoint/2010/main" val="1172639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0893-1BBC-4201-B186-0206795B425C}"/>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AD1FCDE-2B0E-4938-AA09-3DA81D57B8FC}"/>
              </a:ext>
            </a:extLst>
          </p:cNvPr>
          <p:cNvSpPr>
            <a:spLocks noGrp="1"/>
          </p:cNvSpPr>
          <p:nvPr>
            <p:ph idx="1"/>
          </p:nvPr>
        </p:nvSpPr>
        <p:spPr/>
        <p:txBody>
          <a:bodyPr/>
          <a:lstStyle/>
          <a:p>
            <a:r>
              <a:rPr lang="en-GB" dirty="0"/>
              <a:t>// async function example</a:t>
            </a:r>
          </a:p>
          <a:p>
            <a:endParaRPr lang="en-GB" dirty="0"/>
          </a:p>
          <a:p>
            <a:r>
              <a:rPr lang="en-GB" dirty="0"/>
              <a:t>async function f() {</a:t>
            </a:r>
          </a:p>
          <a:p>
            <a:r>
              <a:rPr lang="en-GB" dirty="0"/>
              <a:t>    console.log('Async function.');</a:t>
            </a:r>
          </a:p>
          <a:p>
            <a:r>
              <a:rPr lang="en-GB" dirty="0"/>
              <a:t>    return </a:t>
            </a:r>
            <a:r>
              <a:rPr lang="en-GB" dirty="0" err="1"/>
              <a:t>Promise.resolve</a:t>
            </a:r>
            <a:r>
              <a:rPr lang="en-GB" dirty="0"/>
              <a:t>(1);</a:t>
            </a:r>
          </a:p>
          <a:p>
            <a:r>
              <a:rPr lang="en-GB" dirty="0"/>
              <a:t>}</a:t>
            </a:r>
          </a:p>
          <a:p>
            <a:endParaRPr lang="en-GB" dirty="0"/>
          </a:p>
          <a:p>
            <a:r>
              <a:rPr lang="en-GB" dirty="0"/>
              <a:t>f(); </a:t>
            </a:r>
          </a:p>
        </p:txBody>
      </p:sp>
    </p:spTree>
    <p:extLst>
      <p:ext uri="{BB962C8B-B14F-4D97-AF65-F5344CB8AC3E}">
        <p14:creationId xmlns:p14="http://schemas.microsoft.com/office/powerpoint/2010/main" val="39176381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C9F9-854C-4B30-9777-74CA20E05830}"/>
              </a:ext>
            </a:extLst>
          </p:cNvPr>
          <p:cNvSpPr>
            <a:spLocks noGrp="1"/>
          </p:cNvSpPr>
          <p:nvPr>
            <p:ph type="title"/>
          </p:nvPr>
        </p:nvSpPr>
        <p:spPr/>
        <p:txBody>
          <a:bodyPr/>
          <a:lstStyle/>
          <a:p>
            <a:r>
              <a:rPr lang="en-GB" dirty="0" err="1"/>
              <a:t>Javascript</a:t>
            </a:r>
            <a:r>
              <a:rPr lang="en-GB" dirty="0"/>
              <a:t> await keyword</a:t>
            </a:r>
          </a:p>
        </p:txBody>
      </p:sp>
      <p:sp>
        <p:nvSpPr>
          <p:cNvPr id="3" name="Content Placeholder 2">
            <a:extLst>
              <a:ext uri="{FF2B5EF4-FFF2-40B4-BE49-F238E27FC236}">
                <a16:creationId xmlns:a16="http://schemas.microsoft.com/office/drawing/2014/main" id="{2C8A4076-559A-4500-9F52-17559BE53173}"/>
              </a:ext>
            </a:extLst>
          </p:cNvPr>
          <p:cNvSpPr>
            <a:spLocks noGrp="1"/>
          </p:cNvSpPr>
          <p:nvPr>
            <p:ph idx="1"/>
          </p:nvPr>
        </p:nvSpPr>
        <p:spPr/>
        <p:txBody>
          <a:bodyPr/>
          <a:lstStyle/>
          <a:p>
            <a:r>
              <a:rPr lang="en-IN" dirty="0"/>
              <a:t>The await keyword is used inside the async function to wait for the asynchronous operation.</a:t>
            </a:r>
          </a:p>
          <a:p>
            <a:r>
              <a:rPr lang="en-IN" dirty="0"/>
              <a:t>The syntax to use await is:</a:t>
            </a:r>
          </a:p>
          <a:p>
            <a:endParaRPr lang="en-IN" dirty="0"/>
          </a:p>
          <a:p>
            <a:r>
              <a:rPr lang="en-IN" dirty="0"/>
              <a:t>let result = await promise;</a:t>
            </a:r>
          </a:p>
          <a:p>
            <a:endParaRPr lang="en-IN" dirty="0"/>
          </a:p>
          <a:p>
            <a:endParaRPr lang="en-IN" dirty="0"/>
          </a:p>
          <a:p>
            <a:r>
              <a:rPr lang="en-IN" dirty="0">
                <a:solidFill>
                  <a:srgbClr val="FF0000"/>
                </a:solidFill>
              </a:rPr>
              <a:t>Note: You can use await only inside of async functions.</a:t>
            </a:r>
            <a:endParaRPr lang="en-GB" dirty="0">
              <a:solidFill>
                <a:srgbClr val="FF0000"/>
              </a:solidFill>
            </a:endParaRPr>
          </a:p>
        </p:txBody>
      </p:sp>
    </p:spTree>
    <p:extLst>
      <p:ext uri="{BB962C8B-B14F-4D97-AF65-F5344CB8AC3E}">
        <p14:creationId xmlns:p14="http://schemas.microsoft.com/office/powerpoint/2010/main" val="35882844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A258-4111-41B1-B987-C2A4CBE6B8E0}"/>
              </a:ext>
            </a:extLst>
          </p:cNvPr>
          <p:cNvSpPr>
            <a:spLocks noGrp="1"/>
          </p:cNvSpPr>
          <p:nvPr>
            <p:ph type="title"/>
          </p:nvPr>
        </p:nvSpPr>
        <p:spPr/>
        <p:txBody>
          <a:bodyPr/>
          <a:lstStyle/>
          <a:p>
            <a:r>
              <a:rPr lang="en-GB" dirty="0"/>
              <a:t>Multiple await</a:t>
            </a:r>
          </a:p>
        </p:txBody>
      </p:sp>
      <p:sp>
        <p:nvSpPr>
          <p:cNvPr id="3" name="Content Placeholder 2">
            <a:extLst>
              <a:ext uri="{FF2B5EF4-FFF2-40B4-BE49-F238E27FC236}">
                <a16:creationId xmlns:a16="http://schemas.microsoft.com/office/drawing/2014/main" id="{FBAD2E99-0465-48AB-A19D-F68BC61CC589}"/>
              </a:ext>
            </a:extLst>
          </p:cNvPr>
          <p:cNvSpPr>
            <a:spLocks noGrp="1"/>
          </p:cNvSpPr>
          <p:nvPr>
            <p:ph idx="1"/>
          </p:nvPr>
        </p:nvSpPr>
        <p:spPr/>
        <p:txBody>
          <a:bodyPr>
            <a:normAutofit fontScale="62500" lnSpcReduction="20000"/>
          </a:bodyPr>
          <a:lstStyle/>
          <a:p>
            <a:r>
              <a:rPr lang="en-GB" dirty="0"/>
              <a:t>let promise1;</a:t>
            </a:r>
          </a:p>
          <a:p>
            <a:r>
              <a:rPr lang="en-GB" dirty="0"/>
              <a:t>let promise2;</a:t>
            </a:r>
          </a:p>
          <a:p>
            <a:r>
              <a:rPr lang="en-GB" dirty="0"/>
              <a:t>let promise3;</a:t>
            </a:r>
          </a:p>
          <a:p>
            <a:endParaRPr lang="en-GB" dirty="0"/>
          </a:p>
          <a:p>
            <a:r>
              <a:rPr lang="en-GB" dirty="0"/>
              <a:t>async function </a:t>
            </a:r>
            <a:r>
              <a:rPr lang="en-GB" dirty="0" err="1"/>
              <a:t>asyncFunc</a:t>
            </a:r>
            <a:r>
              <a:rPr lang="en-GB" dirty="0"/>
              <a:t>() {</a:t>
            </a:r>
          </a:p>
          <a:p>
            <a:r>
              <a:rPr lang="en-GB" dirty="0"/>
              <a:t>    let result1 = await promise1;</a:t>
            </a:r>
          </a:p>
          <a:p>
            <a:r>
              <a:rPr lang="en-GB" dirty="0"/>
              <a:t>    let result2 = await promise2;</a:t>
            </a:r>
          </a:p>
          <a:p>
            <a:r>
              <a:rPr lang="en-GB" dirty="0"/>
              <a:t>    let result3 = await promise3;</a:t>
            </a:r>
          </a:p>
          <a:p>
            <a:endParaRPr lang="en-GB" dirty="0"/>
          </a:p>
          <a:p>
            <a:r>
              <a:rPr lang="en-GB" dirty="0"/>
              <a:t>    console.log(result1);</a:t>
            </a:r>
          </a:p>
          <a:p>
            <a:r>
              <a:rPr lang="en-GB" dirty="0"/>
              <a:t>    console.log(result1);</a:t>
            </a:r>
          </a:p>
          <a:p>
            <a:r>
              <a:rPr lang="en-GB" dirty="0"/>
              <a:t>    console.log(result1);</a:t>
            </a:r>
          </a:p>
          <a:p>
            <a:r>
              <a:rPr lang="en-GB" dirty="0"/>
              <a:t>}</a:t>
            </a:r>
          </a:p>
        </p:txBody>
      </p:sp>
    </p:spTree>
    <p:extLst>
      <p:ext uri="{BB962C8B-B14F-4D97-AF65-F5344CB8AC3E}">
        <p14:creationId xmlns:p14="http://schemas.microsoft.com/office/powerpoint/2010/main" val="34493433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EB40-6B5D-46B0-A7CD-D29EB978808A}"/>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DEB05C33-1DF1-4765-9C13-88CC1C2FB272}"/>
              </a:ext>
            </a:extLst>
          </p:cNvPr>
          <p:cNvSpPr>
            <a:spLocks noGrp="1"/>
          </p:cNvSpPr>
          <p:nvPr>
            <p:ph idx="1"/>
          </p:nvPr>
        </p:nvSpPr>
        <p:spPr/>
        <p:txBody>
          <a:bodyPr/>
          <a:lstStyle/>
          <a:p>
            <a:r>
              <a:rPr lang="en-IN" dirty="0"/>
              <a:t>While using the async function, you write the code in a synchronous manner. And you can also use the catch() method to catch the error.</a:t>
            </a:r>
          </a:p>
          <a:p>
            <a:endParaRPr lang="en-GB" dirty="0"/>
          </a:p>
        </p:txBody>
      </p:sp>
    </p:spTree>
    <p:extLst>
      <p:ext uri="{BB962C8B-B14F-4D97-AF65-F5344CB8AC3E}">
        <p14:creationId xmlns:p14="http://schemas.microsoft.com/office/powerpoint/2010/main" val="271350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EE63-CE71-4997-9FA5-39C21264FB87}"/>
              </a:ext>
            </a:extLst>
          </p:cNvPr>
          <p:cNvSpPr>
            <a:spLocks noGrp="1"/>
          </p:cNvSpPr>
          <p:nvPr>
            <p:ph type="title"/>
          </p:nvPr>
        </p:nvSpPr>
        <p:spPr/>
        <p:txBody>
          <a:bodyPr/>
          <a:lstStyle/>
          <a:p>
            <a:r>
              <a:rPr lang="en-GB" dirty="0"/>
              <a:t>Enable/ Disable JS in browser</a:t>
            </a:r>
          </a:p>
        </p:txBody>
      </p:sp>
      <p:sp>
        <p:nvSpPr>
          <p:cNvPr id="3" name="Content Placeholder 2">
            <a:extLst>
              <a:ext uri="{FF2B5EF4-FFF2-40B4-BE49-F238E27FC236}">
                <a16:creationId xmlns:a16="http://schemas.microsoft.com/office/drawing/2014/main" id="{33DB1AB2-B5A2-4EA9-8838-5664CCBF1433}"/>
              </a:ext>
            </a:extLst>
          </p:cNvPr>
          <p:cNvSpPr>
            <a:spLocks noGrp="1"/>
          </p:cNvSpPr>
          <p:nvPr>
            <p:ph idx="1"/>
          </p:nvPr>
        </p:nvSpPr>
        <p:spPr/>
        <p:txBody>
          <a:bodyPr/>
          <a:lstStyle/>
          <a:p>
            <a:r>
              <a:rPr lang="en-GB" dirty="0"/>
              <a:t>Browser specific options…</a:t>
            </a:r>
          </a:p>
        </p:txBody>
      </p:sp>
    </p:spTree>
    <p:extLst>
      <p:ext uri="{BB962C8B-B14F-4D97-AF65-F5344CB8AC3E}">
        <p14:creationId xmlns:p14="http://schemas.microsoft.com/office/powerpoint/2010/main" val="311877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A2F2-4CED-4DEC-A3C8-7CE2A26CF65F}"/>
              </a:ext>
            </a:extLst>
          </p:cNvPr>
          <p:cNvSpPr>
            <a:spLocks noGrp="1"/>
          </p:cNvSpPr>
          <p:nvPr>
            <p:ph type="title"/>
          </p:nvPr>
        </p:nvSpPr>
        <p:spPr/>
        <p:txBody>
          <a:bodyPr/>
          <a:lstStyle/>
          <a:p>
            <a:r>
              <a:rPr lang="en-IN" dirty="0"/>
              <a:t>Warning for Non-JavaScript Browsers</a:t>
            </a:r>
            <a:br>
              <a:rPr lang="en-IN" dirty="0"/>
            </a:br>
            <a:endParaRPr lang="en-GB" dirty="0"/>
          </a:p>
        </p:txBody>
      </p:sp>
      <p:sp>
        <p:nvSpPr>
          <p:cNvPr id="3" name="Content Placeholder 2">
            <a:extLst>
              <a:ext uri="{FF2B5EF4-FFF2-40B4-BE49-F238E27FC236}">
                <a16:creationId xmlns:a16="http://schemas.microsoft.com/office/drawing/2014/main" id="{569C0E26-F6F1-424B-A932-A5B02E4B0D12}"/>
              </a:ext>
            </a:extLst>
          </p:cNvPr>
          <p:cNvSpPr>
            <a:spLocks noGrp="1"/>
          </p:cNvSpPr>
          <p:nvPr>
            <p:ph idx="1"/>
          </p:nvPr>
        </p:nvSpPr>
        <p:spPr/>
        <p:txBody>
          <a:bodyPr/>
          <a:lstStyle/>
          <a:p>
            <a:r>
              <a:rPr lang="en-IN" dirty="0"/>
              <a:t>If you have to do something important using JavaScript, then you can display a warning message to the user using &lt;</a:t>
            </a:r>
            <a:r>
              <a:rPr lang="en-IN" dirty="0" err="1"/>
              <a:t>noscript</a:t>
            </a:r>
            <a:r>
              <a:rPr lang="en-IN" dirty="0"/>
              <a:t>&gt; tags.</a:t>
            </a:r>
          </a:p>
          <a:p>
            <a:r>
              <a:rPr lang="en-IN" dirty="0"/>
              <a:t>You can add a </a:t>
            </a:r>
            <a:r>
              <a:rPr lang="en-IN" dirty="0" err="1"/>
              <a:t>noscript</a:t>
            </a:r>
            <a:r>
              <a:rPr lang="en-IN" dirty="0"/>
              <a:t> block immediately after the script block.</a:t>
            </a:r>
          </a:p>
          <a:p>
            <a:pPr lvl="1"/>
            <a:r>
              <a:rPr lang="en-IN" dirty="0">
                <a:solidFill>
                  <a:schemeClr val="accent4">
                    <a:lumMod val="75000"/>
                  </a:schemeClr>
                </a:solidFill>
              </a:rPr>
              <a:t>&lt;</a:t>
            </a:r>
            <a:r>
              <a:rPr lang="en-IN" dirty="0" err="1">
                <a:solidFill>
                  <a:schemeClr val="accent4">
                    <a:lumMod val="75000"/>
                  </a:schemeClr>
                </a:solidFill>
              </a:rPr>
              <a:t>noscript</a:t>
            </a:r>
            <a:r>
              <a:rPr lang="en-IN" dirty="0">
                <a:solidFill>
                  <a:schemeClr val="accent4">
                    <a:lumMod val="75000"/>
                  </a:schemeClr>
                </a:solidFill>
              </a:rPr>
              <a:t>&gt;</a:t>
            </a:r>
          </a:p>
          <a:p>
            <a:pPr lvl="1"/>
            <a:r>
              <a:rPr lang="en-IN" dirty="0">
                <a:solidFill>
                  <a:schemeClr val="accent4">
                    <a:lumMod val="75000"/>
                  </a:schemeClr>
                </a:solidFill>
              </a:rPr>
              <a:t>         Sorry...JavaScript is needed to go ahead.</a:t>
            </a:r>
          </a:p>
          <a:p>
            <a:pPr lvl="1"/>
            <a:r>
              <a:rPr lang="en-IN" dirty="0">
                <a:solidFill>
                  <a:schemeClr val="accent4">
                    <a:lumMod val="75000"/>
                  </a:schemeClr>
                </a:solidFill>
              </a:rPr>
              <a:t>      &lt;/</a:t>
            </a:r>
            <a:r>
              <a:rPr lang="en-IN" dirty="0" err="1">
                <a:solidFill>
                  <a:schemeClr val="accent4">
                    <a:lumMod val="75000"/>
                  </a:schemeClr>
                </a:solidFill>
              </a:rPr>
              <a:t>noscript</a:t>
            </a:r>
            <a:r>
              <a:rPr lang="en-IN" dirty="0">
                <a:solidFill>
                  <a:schemeClr val="accent4">
                    <a:lumMod val="75000"/>
                  </a:schemeClr>
                </a:solidFill>
              </a:rPr>
              <a:t>&gt; </a:t>
            </a:r>
            <a:endParaRPr lang="en-GB" dirty="0">
              <a:solidFill>
                <a:schemeClr val="accent4">
                  <a:lumMod val="75000"/>
                </a:schemeClr>
              </a:solidFill>
            </a:endParaRPr>
          </a:p>
        </p:txBody>
      </p:sp>
    </p:spTree>
    <p:extLst>
      <p:ext uri="{BB962C8B-B14F-4D97-AF65-F5344CB8AC3E}">
        <p14:creationId xmlns:p14="http://schemas.microsoft.com/office/powerpoint/2010/main" val="215322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7829-E43C-45D2-8A48-B575998347F2}"/>
              </a:ext>
            </a:extLst>
          </p:cNvPr>
          <p:cNvSpPr>
            <a:spLocks noGrp="1"/>
          </p:cNvSpPr>
          <p:nvPr>
            <p:ph type="title"/>
          </p:nvPr>
        </p:nvSpPr>
        <p:spPr/>
        <p:txBody>
          <a:bodyPr/>
          <a:lstStyle/>
          <a:p>
            <a:r>
              <a:rPr lang="en-GB" dirty="0"/>
              <a:t>Placement in HTML</a:t>
            </a:r>
          </a:p>
        </p:txBody>
      </p:sp>
      <p:sp>
        <p:nvSpPr>
          <p:cNvPr id="3" name="Content Placeholder 2">
            <a:extLst>
              <a:ext uri="{FF2B5EF4-FFF2-40B4-BE49-F238E27FC236}">
                <a16:creationId xmlns:a16="http://schemas.microsoft.com/office/drawing/2014/main" id="{2DC4EDF3-6173-4A64-8F03-38693FEE34FB}"/>
              </a:ext>
            </a:extLst>
          </p:cNvPr>
          <p:cNvSpPr>
            <a:spLocks noGrp="1"/>
          </p:cNvSpPr>
          <p:nvPr>
            <p:ph idx="1"/>
          </p:nvPr>
        </p:nvSpPr>
        <p:spPr/>
        <p:txBody>
          <a:bodyPr>
            <a:normAutofit/>
          </a:bodyPr>
          <a:lstStyle/>
          <a:p>
            <a:r>
              <a:rPr lang="en-IN" sz="2400" dirty="0"/>
              <a:t>There is a flexibility given to include JavaScript code anywhere in an HTML document. However the most preferred ways to include JavaScript in an HTML file are as follows −</a:t>
            </a:r>
          </a:p>
          <a:p>
            <a:r>
              <a:rPr lang="en-IN" sz="2400" dirty="0"/>
              <a:t>    Script in &lt;head&gt;...&lt;/head&gt; section.</a:t>
            </a:r>
          </a:p>
          <a:p>
            <a:r>
              <a:rPr lang="en-IN" sz="2400" dirty="0"/>
              <a:t>    Script in &lt;body&gt;...&lt;/body&gt; section.</a:t>
            </a:r>
          </a:p>
          <a:p>
            <a:r>
              <a:rPr lang="en-IN" sz="2400" dirty="0"/>
              <a:t>    Script in &lt;body&gt;...&lt;/body&gt; and &lt;head&gt;...&lt;/head&gt; sections.</a:t>
            </a:r>
          </a:p>
          <a:p>
            <a:r>
              <a:rPr lang="en-IN" sz="2400" dirty="0"/>
              <a:t>    Script in an external file and then include in &lt;head&gt;...&lt;/head&gt; section.</a:t>
            </a:r>
          </a:p>
          <a:p>
            <a:endParaRPr lang="en-GB" dirty="0"/>
          </a:p>
        </p:txBody>
      </p:sp>
    </p:spTree>
    <p:extLst>
      <p:ext uri="{BB962C8B-B14F-4D97-AF65-F5344CB8AC3E}">
        <p14:creationId xmlns:p14="http://schemas.microsoft.com/office/powerpoint/2010/main" val="235157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B455-9E6F-4EC0-A3FA-913B2E88BE06}"/>
              </a:ext>
            </a:extLst>
          </p:cNvPr>
          <p:cNvSpPr>
            <a:spLocks noGrp="1"/>
          </p:cNvSpPr>
          <p:nvPr>
            <p:ph type="title"/>
          </p:nvPr>
        </p:nvSpPr>
        <p:spPr/>
        <p:txBody>
          <a:bodyPr/>
          <a:lstStyle/>
          <a:p>
            <a:r>
              <a:rPr lang="en-GB" dirty="0"/>
              <a:t>JavaScript Variables</a:t>
            </a:r>
          </a:p>
        </p:txBody>
      </p:sp>
      <p:sp>
        <p:nvSpPr>
          <p:cNvPr id="3" name="Content Placeholder 2">
            <a:extLst>
              <a:ext uri="{FF2B5EF4-FFF2-40B4-BE49-F238E27FC236}">
                <a16:creationId xmlns:a16="http://schemas.microsoft.com/office/drawing/2014/main" id="{FA7D08E5-4B87-4A3A-BEE2-CA589712D613}"/>
              </a:ext>
            </a:extLst>
          </p:cNvPr>
          <p:cNvSpPr>
            <a:spLocks noGrp="1"/>
          </p:cNvSpPr>
          <p:nvPr>
            <p:ph idx="1"/>
          </p:nvPr>
        </p:nvSpPr>
        <p:spPr/>
        <p:txBody>
          <a:bodyPr/>
          <a:lstStyle/>
          <a:p>
            <a:r>
              <a:rPr lang="en-IN" dirty="0"/>
              <a:t>JavaScript variables are containers for storing data values.</a:t>
            </a:r>
          </a:p>
          <a:p>
            <a:r>
              <a:rPr lang="en-IN" dirty="0"/>
              <a:t>In this example, x, y, and z, are variables:</a:t>
            </a:r>
          </a:p>
          <a:p>
            <a:pPr lvl="1"/>
            <a:r>
              <a:rPr lang="da-DK" dirty="0">
                <a:solidFill>
                  <a:schemeClr val="accent4">
                    <a:lumMod val="75000"/>
                  </a:schemeClr>
                </a:solidFill>
              </a:rPr>
              <a:t>var x = 5;</a:t>
            </a:r>
          </a:p>
          <a:p>
            <a:pPr lvl="1"/>
            <a:r>
              <a:rPr lang="da-DK" dirty="0">
                <a:solidFill>
                  <a:schemeClr val="accent4">
                    <a:lumMod val="75000"/>
                  </a:schemeClr>
                </a:solidFill>
              </a:rPr>
              <a:t>var y = 6;</a:t>
            </a:r>
          </a:p>
          <a:p>
            <a:pPr lvl="1"/>
            <a:r>
              <a:rPr lang="da-DK" dirty="0">
                <a:solidFill>
                  <a:schemeClr val="accent4">
                    <a:lumMod val="75000"/>
                  </a:schemeClr>
                </a:solidFill>
              </a:rPr>
              <a:t>var z = x + y;</a:t>
            </a:r>
          </a:p>
          <a:p>
            <a:endParaRPr lang="da-DK" dirty="0">
              <a:solidFill>
                <a:schemeClr val="accent4">
                  <a:lumMod val="75000"/>
                </a:schemeClr>
              </a:solidFill>
            </a:endParaRPr>
          </a:p>
        </p:txBody>
      </p:sp>
    </p:spTree>
    <p:extLst>
      <p:ext uri="{BB962C8B-B14F-4D97-AF65-F5344CB8AC3E}">
        <p14:creationId xmlns:p14="http://schemas.microsoft.com/office/powerpoint/2010/main" val="61170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4B0C-1F25-4EDC-941E-4639B60508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C1C1BF-A18D-4F9B-BCC5-502FEBE74F45}"/>
              </a:ext>
            </a:extLst>
          </p:cNvPr>
          <p:cNvSpPr>
            <a:spLocks noGrp="1"/>
          </p:cNvSpPr>
          <p:nvPr>
            <p:ph idx="1"/>
          </p:nvPr>
        </p:nvSpPr>
        <p:spPr/>
        <p:txBody>
          <a:bodyPr>
            <a:normAutofit fontScale="92500" lnSpcReduction="10000"/>
          </a:bodyPr>
          <a:lstStyle/>
          <a:p>
            <a:r>
              <a:rPr lang="en-IN" dirty="0"/>
              <a:t>All JavaScript variables must be identified with unique names.</a:t>
            </a:r>
          </a:p>
          <a:p>
            <a:r>
              <a:rPr lang="en-IN" dirty="0"/>
              <a:t>These unique names are called identifiers.</a:t>
            </a:r>
          </a:p>
          <a:p>
            <a:r>
              <a:rPr lang="en-IN" dirty="0"/>
              <a:t>Identifiers can be short names (like x and y) or more descriptive names (age, sum, </a:t>
            </a:r>
            <a:r>
              <a:rPr lang="en-IN" dirty="0" err="1"/>
              <a:t>totalVolume</a:t>
            </a:r>
            <a:r>
              <a:rPr lang="en-IN" dirty="0"/>
              <a:t>).</a:t>
            </a:r>
          </a:p>
          <a:p>
            <a:r>
              <a:rPr lang="en-IN" dirty="0"/>
              <a:t>The general rules for constructing names for variables (unique identifiers) are:</a:t>
            </a:r>
          </a:p>
          <a:p>
            <a:pPr lvl="1"/>
            <a:r>
              <a:rPr lang="en-IN" dirty="0"/>
              <a:t>    Names can contain letters, digits, underscores, and dollar signs.</a:t>
            </a:r>
          </a:p>
          <a:p>
            <a:pPr lvl="1"/>
            <a:r>
              <a:rPr lang="en-IN" dirty="0"/>
              <a:t>    Names must begin with a letter</a:t>
            </a:r>
          </a:p>
          <a:p>
            <a:pPr lvl="1"/>
            <a:r>
              <a:rPr lang="en-IN" dirty="0"/>
              <a:t>    Names can also begin with $ and _ (but we will not use it in this tutorial)</a:t>
            </a:r>
          </a:p>
          <a:p>
            <a:pPr lvl="1"/>
            <a:r>
              <a:rPr lang="en-IN" dirty="0"/>
              <a:t>    Names are case sensitive (y and Y are different variables)</a:t>
            </a:r>
          </a:p>
          <a:p>
            <a:pPr lvl="1"/>
            <a:r>
              <a:rPr lang="en-IN" dirty="0"/>
              <a:t>    Reserved words (like JavaScript keywords) cannot be used as names</a:t>
            </a:r>
          </a:p>
          <a:p>
            <a:endParaRPr lang="en-GB" dirty="0"/>
          </a:p>
        </p:txBody>
      </p:sp>
    </p:spTree>
    <p:extLst>
      <p:ext uri="{BB962C8B-B14F-4D97-AF65-F5344CB8AC3E}">
        <p14:creationId xmlns:p14="http://schemas.microsoft.com/office/powerpoint/2010/main" val="392289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21C5-886C-43C9-9A98-E06B8CD4B4AA}"/>
              </a:ext>
            </a:extLst>
          </p:cNvPr>
          <p:cNvSpPr>
            <a:spLocks noGrp="1"/>
          </p:cNvSpPr>
          <p:nvPr>
            <p:ph type="title"/>
          </p:nvPr>
        </p:nvSpPr>
        <p:spPr/>
        <p:txBody>
          <a:bodyPr/>
          <a:lstStyle/>
          <a:p>
            <a:r>
              <a:rPr lang="en-GB" dirty="0"/>
              <a:t>Data Types</a:t>
            </a:r>
          </a:p>
        </p:txBody>
      </p:sp>
      <p:sp>
        <p:nvSpPr>
          <p:cNvPr id="3" name="Content Placeholder 2">
            <a:extLst>
              <a:ext uri="{FF2B5EF4-FFF2-40B4-BE49-F238E27FC236}">
                <a16:creationId xmlns:a16="http://schemas.microsoft.com/office/drawing/2014/main" id="{99E77A50-1883-4140-BFA7-472F9B5CCAE2}"/>
              </a:ext>
            </a:extLst>
          </p:cNvPr>
          <p:cNvSpPr>
            <a:spLocks noGrp="1"/>
          </p:cNvSpPr>
          <p:nvPr>
            <p:ph idx="1"/>
          </p:nvPr>
        </p:nvSpPr>
        <p:spPr/>
        <p:txBody>
          <a:bodyPr>
            <a:normAutofit fontScale="92500"/>
          </a:bodyPr>
          <a:lstStyle/>
          <a:p>
            <a:r>
              <a:rPr lang="en-IN" dirty="0"/>
              <a:t>One of the most fundamental characteristics of a programming language is the set of data types it supports. These are the type of values that can be represented and manipulated in a programming language.</a:t>
            </a:r>
          </a:p>
          <a:p>
            <a:r>
              <a:rPr lang="en-IN" dirty="0"/>
              <a:t>JavaScript allows you to work with three primitive data types −</a:t>
            </a:r>
          </a:p>
          <a:p>
            <a:pPr lvl="1"/>
            <a:r>
              <a:rPr lang="en-IN" dirty="0"/>
              <a:t>    Numbers, </a:t>
            </a:r>
            <a:r>
              <a:rPr lang="en-IN" dirty="0" err="1"/>
              <a:t>eg.</a:t>
            </a:r>
            <a:r>
              <a:rPr lang="en-IN" dirty="0"/>
              <a:t> 123, 120.50 etc.</a:t>
            </a:r>
          </a:p>
          <a:p>
            <a:pPr lvl="1"/>
            <a:r>
              <a:rPr lang="en-IN" dirty="0"/>
              <a:t>    Strings of text e.g. "This text string" etc.</a:t>
            </a:r>
          </a:p>
          <a:p>
            <a:pPr lvl="1"/>
            <a:r>
              <a:rPr lang="en-IN" dirty="0"/>
              <a:t>    Boolean e.g. true or false.</a:t>
            </a:r>
          </a:p>
          <a:p>
            <a:r>
              <a:rPr lang="en-IN" dirty="0"/>
              <a:t>JavaScript also defines two trivial data types, null and undefined, each of which defines only a single value. In addition to these primitive data types, JavaScript supports a composite data type known as object</a:t>
            </a:r>
            <a:endParaRPr lang="en-GB" dirty="0"/>
          </a:p>
        </p:txBody>
      </p:sp>
    </p:spTree>
    <p:extLst>
      <p:ext uri="{BB962C8B-B14F-4D97-AF65-F5344CB8AC3E}">
        <p14:creationId xmlns:p14="http://schemas.microsoft.com/office/powerpoint/2010/main" val="332407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3925-0964-4943-96CE-3CCBFF195103}"/>
              </a:ext>
            </a:extLst>
          </p:cNvPr>
          <p:cNvSpPr>
            <a:spLocks noGrp="1"/>
          </p:cNvSpPr>
          <p:nvPr>
            <p:ph type="title"/>
          </p:nvPr>
        </p:nvSpPr>
        <p:spPr/>
        <p:txBody>
          <a:bodyPr/>
          <a:lstStyle/>
          <a:p>
            <a:r>
              <a:rPr lang="en-GB" dirty="0"/>
              <a:t>Note</a:t>
            </a:r>
          </a:p>
        </p:txBody>
      </p:sp>
      <p:sp>
        <p:nvSpPr>
          <p:cNvPr id="3" name="Content Placeholder 2">
            <a:extLst>
              <a:ext uri="{FF2B5EF4-FFF2-40B4-BE49-F238E27FC236}">
                <a16:creationId xmlns:a16="http://schemas.microsoft.com/office/drawing/2014/main" id="{98A8D2CF-4CC1-4BE4-A0C6-9C4D3BBDB40D}"/>
              </a:ext>
            </a:extLst>
          </p:cNvPr>
          <p:cNvSpPr>
            <a:spLocks noGrp="1"/>
          </p:cNvSpPr>
          <p:nvPr>
            <p:ph idx="1"/>
          </p:nvPr>
        </p:nvSpPr>
        <p:spPr/>
        <p:txBody>
          <a:bodyPr/>
          <a:lstStyle/>
          <a:p>
            <a:r>
              <a:rPr lang="en-IN" dirty="0"/>
              <a:t>Note − JavaScript does not make a distinction between integer values and floating-point values. All numbers in JavaScript are represented as floating-point values. JavaScript represents numbers using the 64-bit floating-point format defined by the IEEE 754 standard</a:t>
            </a:r>
            <a:endParaRPr lang="en-GB" dirty="0"/>
          </a:p>
        </p:txBody>
      </p:sp>
    </p:spTree>
    <p:extLst>
      <p:ext uri="{BB962C8B-B14F-4D97-AF65-F5344CB8AC3E}">
        <p14:creationId xmlns:p14="http://schemas.microsoft.com/office/powerpoint/2010/main" val="42738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3092-C3B1-4E49-A54A-E3C37E44AD33}"/>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4FAE9727-0566-4035-9656-B224184587FE}"/>
              </a:ext>
            </a:extLst>
          </p:cNvPr>
          <p:cNvSpPr>
            <a:spLocks noGrp="1"/>
          </p:cNvSpPr>
          <p:nvPr>
            <p:ph idx="1"/>
          </p:nvPr>
        </p:nvSpPr>
        <p:spPr/>
        <p:txBody>
          <a:bodyPr/>
          <a:lstStyle/>
          <a:p>
            <a:r>
              <a:rPr lang="en-GB" dirty="0"/>
              <a:t>JavaScript is a client side scripting language</a:t>
            </a:r>
          </a:p>
          <a:p>
            <a:r>
              <a:rPr lang="en-IN" dirty="0"/>
              <a:t>JavaScript is a lightweight, interpreted programming language. It is designed for creating network-centric applications. It is complimentary to and integrated with Java. JavaScript is very easy to implement because it is integrated with HTML. It is open and cross-platform.</a:t>
            </a:r>
          </a:p>
          <a:p>
            <a:endParaRPr lang="en-GB" dirty="0"/>
          </a:p>
        </p:txBody>
      </p:sp>
    </p:spTree>
    <p:extLst>
      <p:ext uri="{BB962C8B-B14F-4D97-AF65-F5344CB8AC3E}">
        <p14:creationId xmlns:p14="http://schemas.microsoft.com/office/powerpoint/2010/main" val="37446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6A4D-30BF-4E95-A3C8-E0B281CE74CA}"/>
              </a:ext>
            </a:extLst>
          </p:cNvPr>
          <p:cNvSpPr>
            <a:spLocks noGrp="1"/>
          </p:cNvSpPr>
          <p:nvPr>
            <p:ph type="title"/>
          </p:nvPr>
        </p:nvSpPr>
        <p:spPr/>
        <p:txBody>
          <a:bodyPr/>
          <a:lstStyle/>
          <a:p>
            <a:r>
              <a:rPr lang="en-GB" dirty="0"/>
              <a:t>Reserved Word (JavaScript 2015)</a:t>
            </a:r>
          </a:p>
        </p:txBody>
      </p:sp>
      <p:graphicFrame>
        <p:nvGraphicFramePr>
          <p:cNvPr id="4" name="Content Placeholder 3">
            <a:extLst>
              <a:ext uri="{FF2B5EF4-FFF2-40B4-BE49-F238E27FC236}">
                <a16:creationId xmlns:a16="http://schemas.microsoft.com/office/drawing/2014/main" id="{9267D4B6-D43D-4E2F-A131-9C86943C0C8B}"/>
              </a:ext>
            </a:extLst>
          </p:cNvPr>
          <p:cNvGraphicFramePr>
            <a:graphicFrameLocks noGrp="1"/>
          </p:cNvGraphicFramePr>
          <p:nvPr>
            <p:ph idx="1"/>
          </p:nvPr>
        </p:nvGraphicFramePr>
        <p:xfrm>
          <a:off x="1925968" y="1825626"/>
          <a:ext cx="8340064" cy="4351335"/>
        </p:xfrm>
        <a:graphic>
          <a:graphicData uri="http://schemas.openxmlformats.org/drawingml/2006/table">
            <a:tbl>
              <a:tblPr/>
              <a:tblGrid>
                <a:gridCol w="2085016">
                  <a:extLst>
                    <a:ext uri="{9D8B030D-6E8A-4147-A177-3AD203B41FA5}">
                      <a16:colId xmlns:a16="http://schemas.microsoft.com/office/drawing/2014/main" val="29639431"/>
                    </a:ext>
                  </a:extLst>
                </a:gridCol>
                <a:gridCol w="2085016">
                  <a:extLst>
                    <a:ext uri="{9D8B030D-6E8A-4147-A177-3AD203B41FA5}">
                      <a16:colId xmlns:a16="http://schemas.microsoft.com/office/drawing/2014/main" val="3180977637"/>
                    </a:ext>
                  </a:extLst>
                </a:gridCol>
                <a:gridCol w="2085016">
                  <a:extLst>
                    <a:ext uri="{9D8B030D-6E8A-4147-A177-3AD203B41FA5}">
                      <a16:colId xmlns:a16="http://schemas.microsoft.com/office/drawing/2014/main" val="1851260210"/>
                    </a:ext>
                  </a:extLst>
                </a:gridCol>
                <a:gridCol w="2085016">
                  <a:extLst>
                    <a:ext uri="{9D8B030D-6E8A-4147-A177-3AD203B41FA5}">
                      <a16:colId xmlns:a16="http://schemas.microsoft.com/office/drawing/2014/main" val="3480210081"/>
                    </a:ext>
                  </a:extLst>
                </a:gridCol>
              </a:tblGrid>
              <a:tr h="290089">
                <a:tc>
                  <a:txBody>
                    <a:bodyPr/>
                    <a:lstStyle/>
                    <a:p>
                      <a:r>
                        <a:rPr lang="en-GB" sz="1400"/>
                        <a:t>abstract</a:t>
                      </a:r>
                    </a:p>
                  </a:txBody>
                  <a:tcPr marL="72522" marR="72522" marT="36261" marB="36261" anchor="ctr">
                    <a:lnL>
                      <a:noFill/>
                    </a:lnL>
                    <a:lnR>
                      <a:noFill/>
                    </a:lnR>
                    <a:lnT>
                      <a:noFill/>
                    </a:lnT>
                    <a:lnB>
                      <a:noFill/>
                    </a:lnB>
                  </a:tcPr>
                </a:tc>
                <a:tc>
                  <a:txBody>
                    <a:bodyPr/>
                    <a:lstStyle/>
                    <a:p>
                      <a:r>
                        <a:rPr lang="en-GB" sz="1400"/>
                        <a:t>else</a:t>
                      </a:r>
                    </a:p>
                  </a:txBody>
                  <a:tcPr marL="72522" marR="72522" marT="36261" marB="36261" anchor="ctr">
                    <a:lnL>
                      <a:noFill/>
                    </a:lnL>
                    <a:lnR>
                      <a:noFill/>
                    </a:lnR>
                    <a:lnT>
                      <a:noFill/>
                    </a:lnT>
                    <a:lnB>
                      <a:noFill/>
                    </a:lnB>
                  </a:tcPr>
                </a:tc>
                <a:tc>
                  <a:txBody>
                    <a:bodyPr/>
                    <a:lstStyle/>
                    <a:p>
                      <a:r>
                        <a:rPr lang="en-GB" sz="1400"/>
                        <a:t>instanceof</a:t>
                      </a:r>
                    </a:p>
                  </a:txBody>
                  <a:tcPr marL="72522" marR="72522" marT="36261" marB="36261" anchor="ctr">
                    <a:lnL>
                      <a:noFill/>
                    </a:lnL>
                    <a:lnR>
                      <a:noFill/>
                    </a:lnR>
                    <a:lnT>
                      <a:noFill/>
                    </a:lnT>
                    <a:lnB>
                      <a:noFill/>
                    </a:lnB>
                  </a:tcPr>
                </a:tc>
                <a:tc>
                  <a:txBody>
                    <a:bodyPr/>
                    <a:lstStyle/>
                    <a:p>
                      <a:r>
                        <a:rPr lang="en-GB" sz="1400"/>
                        <a:t>switch</a:t>
                      </a:r>
                    </a:p>
                  </a:txBody>
                  <a:tcPr marL="72522" marR="72522" marT="36261" marB="36261" anchor="ctr">
                    <a:lnL>
                      <a:noFill/>
                    </a:lnL>
                    <a:lnR>
                      <a:noFill/>
                    </a:lnR>
                    <a:lnT>
                      <a:noFill/>
                    </a:lnT>
                    <a:lnB>
                      <a:noFill/>
                    </a:lnB>
                  </a:tcPr>
                </a:tc>
                <a:extLst>
                  <a:ext uri="{0D108BD9-81ED-4DB2-BD59-A6C34878D82A}">
                    <a16:rowId xmlns:a16="http://schemas.microsoft.com/office/drawing/2014/main" val="587591183"/>
                  </a:ext>
                </a:extLst>
              </a:tr>
              <a:tr h="290089">
                <a:tc>
                  <a:txBody>
                    <a:bodyPr/>
                    <a:lstStyle/>
                    <a:p>
                      <a:r>
                        <a:rPr lang="en-GB" sz="1400"/>
                        <a:t>boolean</a:t>
                      </a:r>
                    </a:p>
                  </a:txBody>
                  <a:tcPr marL="72522" marR="72522" marT="36261" marB="36261" anchor="ctr">
                    <a:lnL>
                      <a:noFill/>
                    </a:lnL>
                    <a:lnR>
                      <a:noFill/>
                    </a:lnR>
                    <a:lnT>
                      <a:noFill/>
                    </a:lnT>
                    <a:lnB>
                      <a:noFill/>
                    </a:lnB>
                  </a:tcPr>
                </a:tc>
                <a:tc>
                  <a:txBody>
                    <a:bodyPr/>
                    <a:lstStyle/>
                    <a:p>
                      <a:r>
                        <a:rPr lang="en-GB" sz="1400"/>
                        <a:t>enum</a:t>
                      </a:r>
                    </a:p>
                  </a:txBody>
                  <a:tcPr marL="72522" marR="72522" marT="36261" marB="36261" anchor="ctr">
                    <a:lnL>
                      <a:noFill/>
                    </a:lnL>
                    <a:lnR>
                      <a:noFill/>
                    </a:lnR>
                    <a:lnT>
                      <a:noFill/>
                    </a:lnT>
                    <a:lnB>
                      <a:noFill/>
                    </a:lnB>
                  </a:tcPr>
                </a:tc>
                <a:tc>
                  <a:txBody>
                    <a:bodyPr/>
                    <a:lstStyle/>
                    <a:p>
                      <a:r>
                        <a:rPr lang="en-GB" sz="1400"/>
                        <a:t>int</a:t>
                      </a:r>
                    </a:p>
                  </a:txBody>
                  <a:tcPr marL="72522" marR="72522" marT="36261" marB="36261" anchor="ctr">
                    <a:lnL>
                      <a:noFill/>
                    </a:lnL>
                    <a:lnR>
                      <a:noFill/>
                    </a:lnR>
                    <a:lnT>
                      <a:noFill/>
                    </a:lnT>
                    <a:lnB>
                      <a:noFill/>
                    </a:lnB>
                  </a:tcPr>
                </a:tc>
                <a:tc>
                  <a:txBody>
                    <a:bodyPr/>
                    <a:lstStyle/>
                    <a:p>
                      <a:r>
                        <a:rPr lang="en-GB" sz="1400"/>
                        <a:t>synchronized</a:t>
                      </a:r>
                    </a:p>
                  </a:txBody>
                  <a:tcPr marL="72522" marR="72522" marT="36261" marB="36261" anchor="ctr">
                    <a:lnL>
                      <a:noFill/>
                    </a:lnL>
                    <a:lnR>
                      <a:noFill/>
                    </a:lnR>
                    <a:lnT>
                      <a:noFill/>
                    </a:lnT>
                    <a:lnB>
                      <a:noFill/>
                    </a:lnB>
                  </a:tcPr>
                </a:tc>
                <a:extLst>
                  <a:ext uri="{0D108BD9-81ED-4DB2-BD59-A6C34878D82A}">
                    <a16:rowId xmlns:a16="http://schemas.microsoft.com/office/drawing/2014/main" val="4247471712"/>
                  </a:ext>
                </a:extLst>
              </a:tr>
              <a:tr h="290089">
                <a:tc>
                  <a:txBody>
                    <a:bodyPr/>
                    <a:lstStyle/>
                    <a:p>
                      <a:r>
                        <a:rPr lang="en-GB" sz="1400"/>
                        <a:t>break</a:t>
                      </a:r>
                    </a:p>
                  </a:txBody>
                  <a:tcPr marL="72522" marR="72522" marT="36261" marB="36261" anchor="ctr">
                    <a:lnL>
                      <a:noFill/>
                    </a:lnL>
                    <a:lnR>
                      <a:noFill/>
                    </a:lnR>
                    <a:lnT>
                      <a:noFill/>
                    </a:lnT>
                    <a:lnB>
                      <a:noFill/>
                    </a:lnB>
                  </a:tcPr>
                </a:tc>
                <a:tc>
                  <a:txBody>
                    <a:bodyPr/>
                    <a:lstStyle/>
                    <a:p>
                      <a:r>
                        <a:rPr lang="en-GB" sz="1400"/>
                        <a:t>export</a:t>
                      </a:r>
                    </a:p>
                  </a:txBody>
                  <a:tcPr marL="72522" marR="72522" marT="36261" marB="36261" anchor="ctr">
                    <a:lnL>
                      <a:noFill/>
                    </a:lnL>
                    <a:lnR>
                      <a:noFill/>
                    </a:lnR>
                    <a:lnT>
                      <a:noFill/>
                    </a:lnT>
                    <a:lnB>
                      <a:noFill/>
                    </a:lnB>
                  </a:tcPr>
                </a:tc>
                <a:tc>
                  <a:txBody>
                    <a:bodyPr/>
                    <a:lstStyle/>
                    <a:p>
                      <a:r>
                        <a:rPr lang="en-GB" sz="1400"/>
                        <a:t>interface</a:t>
                      </a:r>
                    </a:p>
                  </a:txBody>
                  <a:tcPr marL="72522" marR="72522" marT="36261" marB="36261" anchor="ctr">
                    <a:lnL>
                      <a:noFill/>
                    </a:lnL>
                    <a:lnR>
                      <a:noFill/>
                    </a:lnR>
                    <a:lnT>
                      <a:noFill/>
                    </a:lnT>
                    <a:lnB>
                      <a:noFill/>
                    </a:lnB>
                  </a:tcPr>
                </a:tc>
                <a:tc>
                  <a:txBody>
                    <a:bodyPr/>
                    <a:lstStyle/>
                    <a:p>
                      <a:r>
                        <a:rPr lang="en-GB" sz="1400"/>
                        <a:t>this</a:t>
                      </a:r>
                    </a:p>
                  </a:txBody>
                  <a:tcPr marL="72522" marR="72522" marT="36261" marB="36261" anchor="ctr">
                    <a:lnL>
                      <a:noFill/>
                    </a:lnL>
                    <a:lnR>
                      <a:noFill/>
                    </a:lnR>
                    <a:lnT>
                      <a:noFill/>
                    </a:lnT>
                    <a:lnB>
                      <a:noFill/>
                    </a:lnB>
                  </a:tcPr>
                </a:tc>
                <a:extLst>
                  <a:ext uri="{0D108BD9-81ED-4DB2-BD59-A6C34878D82A}">
                    <a16:rowId xmlns:a16="http://schemas.microsoft.com/office/drawing/2014/main" val="3997063642"/>
                  </a:ext>
                </a:extLst>
              </a:tr>
              <a:tr h="290089">
                <a:tc>
                  <a:txBody>
                    <a:bodyPr/>
                    <a:lstStyle/>
                    <a:p>
                      <a:r>
                        <a:rPr lang="en-GB" sz="1400"/>
                        <a:t>byte</a:t>
                      </a:r>
                    </a:p>
                  </a:txBody>
                  <a:tcPr marL="72522" marR="72522" marT="36261" marB="36261" anchor="ctr">
                    <a:lnL>
                      <a:noFill/>
                    </a:lnL>
                    <a:lnR>
                      <a:noFill/>
                    </a:lnR>
                    <a:lnT>
                      <a:noFill/>
                    </a:lnT>
                    <a:lnB>
                      <a:noFill/>
                    </a:lnB>
                  </a:tcPr>
                </a:tc>
                <a:tc>
                  <a:txBody>
                    <a:bodyPr/>
                    <a:lstStyle/>
                    <a:p>
                      <a:r>
                        <a:rPr lang="en-GB" sz="1400"/>
                        <a:t>extends</a:t>
                      </a:r>
                    </a:p>
                  </a:txBody>
                  <a:tcPr marL="72522" marR="72522" marT="36261" marB="36261" anchor="ctr">
                    <a:lnL>
                      <a:noFill/>
                    </a:lnL>
                    <a:lnR>
                      <a:noFill/>
                    </a:lnR>
                    <a:lnT>
                      <a:noFill/>
                    </a:lnT>
                    <a:lnB>
                      <a:noFill/>
                    </a:lnB>
                  </a:tcPr>
                </a:tc>
                <a:tc>
                  <a:txBody>
                    <a:bodyPr/>
                    <a:lstStyle/>
                    <a:p>
                      <a:r>
                        <a:rPr lang="en-GB" sz="1400"/>
                        <a:t>long</a:t>
                      </a:r>
                    </a:p>
                  </a:txBody>
                  <a:tcPr marL="72522" marR="72522" marT="36261" marB="36261" anchor="ctr">
                    <a:lnL>
                      <a:noFill/>
                    </a:lnL>
                    <a:lnR>
                      <a:noFill/>
                    </a:lnR>
                    <a:lnT>
                      <a:noFill/>
                    </a:lnT>
                    <a:lnB>
                      <a:noFill/>
                    </a:lnB>
                  </a:tcPr>
                </a:tc>
                <a:tc>
                  <a:txBody>
                    <a:bodyPr/>
                    <a:lstStyle/>
                    <a:p>
                      <a:r>
                        <a:rPr lang="en-GB" sz="1400"/>
                        <a:t>throw</a:t>
                      </a:r>
                    </a:p>
                  </a:txBody>
                  <a:tcPr marL="72522" marR="72522" marT="36261" marB="36261" anchor="ctr">
                    <a:lnL>
                      <a:noFill/>
                    </a:lnL>
                    <a:lnR>
                      <a:noFill/>
                    </a:lnR>
                    <a:lnT>
                      <a:noFill/>
                    </a:lnT>
                    <a:lnB>
                      <a:noFill/>
                    </a:lnB>
                  </a:tcPr>
                </a:tc>
                <a:extLst>
                  <a:ext uri="{0D108BD9-81ED-4DB2-BD59-A6C34878D82A}">
                    <a16:rowId xmlns:a16="http://schemas.microsoft.com/office/drawing/2014/main" val="4137252443"/>
                  </a:ext>
                </a:extLst>
              </a:tr>
              <a:tr h="290089">
                <a:tc>
                  <a:txBody>
                    <a:bodyPr/>
                    <a:lstStyle/>
                    <a:p>
                      <a:r>
                        <a:rPr lang="en-GB" sz="1400"/>
                        <a:t>case</a:t>
                      </a:r>
                    </a:p>
                  </a:txBody>
                  <a:tcPr marL="72522" marR="72522" marT="36261" marB="36261" anchor="ctr">
                    <a:lnL>
                      <a:noFill/>
                    </a:lnL>
                    <a:lnR>
                      <a:noFill/>
                    </a:lnR>
                    <a:lnT>
                      <a:noFill/>
                    </a:lnT>
                    <a:lnB>
                      <a:noFill/>
                    </a:lnB>
                  </a:tcPr>
                </a:tc>
                <a:tc>
                  <a:txBody>
                    <a:bodyPr/>
                    <a:lstStyle/>
                    <a:p>
                      <a:r>
                        <a:rPr lang="en-GB" sz="1400"/>
                        <a:t>false</a:t>
                      </a:r>
                    </a:p>
                  </a:txBody>
                  <a:tcPr marL="72522" marR="72522" marT="36261" marB="36261" anchor="ctr">
                    <a:lnL>
                      <a:noFill/>
                    </a:lnL>
                    <a:lnR>
                      <a:noFill/>
                    </a:lnR>
                    <a:lnT>
                      <a:noFill/>
                    </a:lnT>
                    <a:lnB>
                      <a:noFill/>
                    </a:lnB>
                  </a:tcPr>
                </a:tc>
                <a:tc>
                  <a:txBody>
                    <a:bodyPr/>
                    <a:lstStyle/>
                    <a:p>
                      <a:r>
                        <a:rPr lang="en-GB" sz="1400"/>
                        <a:t>native</a:t>
                      </a:r>
                    </a:p>
                  </a:txBody>
                  <a:tcPr marL="72522" marR="72522" marT="36261" marB="36261" anchor="ctr">
                    <a:lnL>
                      <a:noFill/>
                    </a:lnL>
                    <a:lnR>
                      <a:noFill/>
                    </a:lnR>
                    <a:lnT>
                      <a:noFill/>
                    </a:lnT>
                    <a:lnB>
                      <a:noFill/>
                    </a:lnB>
                  </a:tcPr>
                </a:tc>
                <a:tc>
                  <a:txBody>
                    <a:bodyPr/>
                    <a:lstStyle/>
                    <a:p>
                      <a:r>
                        <a:rPr lang="en-GB" sz="1400"/>
                        <a:t>throws</a:t>
                      </a:r>
                    </a:p>
                  </a:txBody>
                  <a:tcPr marL="72522" marR="72522" marT="36261" marB="36261" anchor="ctr">
                    <a:lnL>
                      <a:noFill/>
                    </a:lnL>
                    <a:lnR>
                      <a:noFill/>
                    </a:lnR>
                    <a:lnT>
                      <a:noFill/>
                    </a:lnT>
                    <a:lnB>
                      <a:noFill/>
                    </a:lnB>
                  </a:tcPr>
                </a:tc>
                <a:extLst>
                  <a:ext uri="{0D108BD9-81ED-4DB2-BD59-A6C34878D82A}">
                    <a16:rowId xmlns:a16="http://schemas.microsoft.com/office/drawing/2014/main" val="987773331"/>
                  </a:ext>
                </a:extLst>
              </a:tr>
              <a:tr h="290089">
                <a:tc>
                  <a:txBody>
                    <a:bodyPr/>
                    <a:lstStyle/>
                    <a:p>
                      <a:r>
                        <a:rPr lang="en-GB" sz="1400"/>
                        <a:t>catch</a:t>
                      </a:r>
                    </a:p>
                  </a:txBody>
                  <a:tcPr marL="72522" marR="72522" marT="36261" marB="36261" anchor="ctr">
                    <a:lnL>
                      <a:noFill/>
                    </a:lnL>
                    <a:lnR>
                      <a:noFill/>
                    </a:lnR>
                    <a:lnT>
                      <a:noFill/>
                    </a:lnT>
                    <a:lnB>
                      <a:noFill/>
                    </a:lnB>
                  </a:tcPr>
                </a:tc>
                <a:tc>
                  <a:txBody>
                    <a:bodyPr/>
                    <a:lstStyle/>
                    <a:p>
                      <a:r>
                        <a:rPr lang="en-GB" sz="1400"/>
                        <a:t>final</a:t>
                      </a:r>
                    </a:p>
                  </a:txBody>
                  <a:tcPr marL="72522" marR="72522" marT="36261" marB="36261" anchor="ctr">
                    <a:lnL>
                      <a:noFill/>
                    </a:lnL>
                    <a:lnR>
                      <a:noFill/>
                    </a:lnR>
                    <a:lnT>
                      <a:noFill/>
                    </a:lnT>
                    <a:lnB>
                      <a:noFill/>
                    </a:lnB>
                  </a:tcPr>
                </a:tc>
                <a:tc>
                  <a:txBody>
                    <a:bodyPr/>
                    <a:lstStyle/>
                    <a:p>
                      <a:r>
                        <a:rPr lang="en-GB" sz="1400"/>
                        <a:t>new</a:t>
                      </a:r>
                    </a:p>
                  </a:txBody>
                  <a:tcPr marL="72522" marR="72522" marT="36261" marB="36261" anchor="ctr">
                    <a:lnL>
                      <a:noFill/>
                    </a:lnL>
                    <a:lnR>
                      <a:noFill/>
                    </a:lnR>
                    <a:lnT>
                      <a:noFill/>
                    </a:lnT>
                    <a:lnB>
                      <a:noFill/>
                    </a:lnB>
                  </a:tcPr>
                </a:tc>
                <a:tc>
                  <a:txBody>
                    <a:bodyPr/>
                    <a:lstStyle/>
                    <a:p>
                      <a:r>
                        <a:rPr lang="en-GB" sz="1400"/>
                        <a:t>transient</a:t>
                      </a:r>
                    </a:p>
                  </a:txBody>
                  <a:tcPr marL="72522" marR="72522" marT="36261" marB="36261" anchor="ctr">
                    <a:lnL>
                      <a:noFill/>
                    </a:lnL>
                    <a:lnR>
                      <a:noFill/>
                    </a:lnR>
                    <a:lnT>
                      <a:noFill/>
                    </a:lnT>
                    <a:lnB>
                      <a:noFill/>
                    </a:lnB>
                  </a:tcPr>
                </a:tc>
                <a:extLst>
                  <a:ext uri="{0D108BD9-81ED-4DB2-BD59-A6C34878D82A}">
                    <a16:rowId xmlns:a16="http://schemas.microsoft.com/office/drawing/2014/main" val="255767257"/>
                  </a:ext>
                </a:extLst>
              </a:tr>
              <a:tr h="290089">
                <a:tc>
                  <a:txBody>
                    <a:bodyPr/>
                    <a:lstStyle/>
                    <a:p>
                      <a:r>
                        <a:rPr lang="en-GB" sz="1400"/>
                        <a:t>char</a:t>
                      </a:r>
                    </a:p>
                  </a:txBody>
                  <a:tcPr marL="72522" marR="72522" marT="36261" marB="36261" anchor="ctr">
                    <a:lnL>
                      <a:noFill/>
                    </a:lnL>
                    <a:lnR>
                      <a:noFill/>
                    </a:lnR>
                    <a:lnT>
                      <a:noFill/>
                    </a:lnT>
                    <a:lnB>
                      <a:noFill/>
                    </a:lnB>
                  </a:tcPr>
                </a:tc>
                <a:tc>
                  <a:txBody>
                    <a:bodyPr/>
                    <a:lstStyle/>
                    <a:p>
                      <a:r>
                        <a:rPr lang="en-GB" sz="1400"/>
                        <a:t>finally</a:t>
                      </a:r>
                    </a:p>
                  </a:txBody>
                  <a:tcPr marL="72522" marR="72522" marT="36261" marB="36261" anchor="ctr">
                    <a:lnL>
                      <a:noFill/>
                    </a:lnL>
                    <a:lnR>
                      <a:noFill/>
                    </a:lnR>
                    <a:lnT>
                      <a:noFill/>
                    </a:lnT>
                    <a:lnB>
                      <a:noFill/>
                    </a:lnB>
                  </a:tcPr>
                </a:tc>
                <a:tc>
                  <a:txBody>
                    <a:bodyPr/>
                    <a:lstStyle/>
                    <a:p>
                      <a:r>
                        <a:rPr lang="en-GB" sz="1400"/>
                        <a:t>null</a:t>
                      </a:r>
                    </a:p>
                  </a:txBody>
                  <a:tcPr marL="72522" marR="72522" marT="36261" marB="36261" anchor="ctr">
                    <a:lnL>
                      <a:noFill/>
                    </a:lnL>
                    <a:lnR>
                      <a:noFill/>
                    </a:lnR>
                    <a:lnT>
                      <a:noFill/>
                    </a:lnT>
                    <a:lnB>
                      <a:noFill/>
                    </a:lnB>
                  </a:tcPr>
                </a:tc>
                <a:tc>
                  <a:txBody>
                    <a:bodyPr/>
                    <a:lstStyle/>
                    <a:p>
                      <a:r>
                        <a:rPr lang="en-GB" sz="1400"/>
                        <a:t>true</a:t>
                      </a:r>
                    </a:p>
                  </a:txBody>
                  <a:tcPr marL="72522" marR="72522" marT="36261" marB="36261" anchor="ctr">
                    <a:lnL>
                      <a:noFill/>
                    </a:lnL>
                    <a:lnR>
                      <a:noFill/>
                    </a:lnR>
                    <a:lnT>
                      <a:noFill/>
                    </a:lnT>
                    <a:lnB>
                      <a:noFill/>
                    </a:lnB>
                  </a:tcPr>
                </a:tc>
                <a:extLst>
                  <a:ext uri="{0D108BD9-81ED-4DB2-BD59-A6C34878D82A}">
                    <a16:rowId xmlns:a16="http://schemas.microsoft.com/office/drawing/2014/main" val="1951495691"/>
                  </a:ext>
                </a:extLst>
              </a:tr>
              <a:tr h="290089">
                <a:tc>
                  <a:txBody>
                    <a:bodyPr/>
                    <a:lstStyle/>
                    <a:p>
                      <a:r>
                        <a:rPr lang="en-GB" sz="1400"/>
                        <a:t>class</a:t>
                      </a:r>
                    </a:p>
                  </a:txBody>
                  <a:tcPr marL="72522" marR="72522" marT="36261" marB="36261" anchor="ctr">
                    <a:lnL>
                      <a:noFill/>
                    </a:lnL>
                    <a:lnR>
                      <a:noFill/>
                    </a:lnR>
                    <a:lnT>
                      <a:noFill/>
                    </a:lnT>
                    <a:lnB>
                      <a:noFill/>
                    </a:lnB>
                  </a:tcPr>
                </a:tc>
                <a:tc>
                  <a:txBody>
                    <a:bodyPr/>
                    <a:lstStyle/>
                    <a:p>
                      <a:r>
                        <a:rPr lang="en-GB" sz="1400"/>
                        <a:t>float</a:t>
                      </a:r>
                    </a:p>
                  </a:txBody>
                  <a:tcPr marL="72522" marR="72522" marT="36261" marB="36261" anchor="ctr">
                    <a:lnL>
                      <a:noFill/>
                    </a:lnL>
                    <a:lnR>
                      <a:noFill/>
                    </a:lnR>
                    <a:lnT>
                      <a:noFill/>
                    </a:lnT>
                    <a:lnB>
                      <a:noFill/>
                    </a:lnB>
                  </a:tcPr>
                </a:tc>
                <a:tc>
                  <a:txBody>
                    <a:bodyPr/>
                    <a:lstStyle/>
                    <a:p>
                      <a:r>
                        <a:rPr lang="en-GB" sz="1400" dirty="0"/>
                        <a:t>package</a:t>
                      </a:r>
                    </a:p>
                  </a:txBody>
                  <a:tcPr marL="72522" marR="72522" marT="36261" marB="36261" anchor="ctr">
                    <a:lnL>
                      <a:noFill/>
                    </a:lnL>
                    <a:lnR>
                      <a:noFill/>
                    </a:lnR>
                    <a:lnT>
                      <a:noFill/>
                    </a:lnT>
                    <a:lnB>
                      <a:noFill/>
                    </a:lnB>
                  </a:tcPr>
                </a:tc>
                <a:tc>
                  <a:txBody>
                    <a:bodyPr/>
                    <a:lstStyle/>
                    <a:p>
                      <a:r>
                        <a:rPr lang="en-GB" sz="1400"/>
                        <a:t>try</a:t>
                      </a:r>
                    </a:p>
                  </a:txBody>
                  <a:tcPr marL="72522" marR="72522" marT="36261" marB="36261" anchor="ctr">
                    <a:lnL>
                      <a:noFill/>
                    </a:lnL>
                    <a:lnR>
                      <a:noFill/>
                    </a:lnR>
                    <a:lnT>
                      <a:noFill/>
                    </a:lnT>
                    <a:lnB>
                      <a:noFill/>
                    </a:lnB>
                  </a:tcPr>
                </a:tc>
                <a:extLst>
                  <a:ext uri="{0D108BD9-81ED-4DB2-BD59-A6C34878D82A}">
                    <a16:rowId xmlns:a16="http://schemas.microsoft.com/office/drawing/2014/main" val="811525758"/>
                  </a:ext>
                </a:extLst>
              </a:tr>
              <a:tr h="290089">
                <a:tc>
                  <a:txBody>
                    <a:bodyPr/>
                    <a:lstStyle/>
                    <a:p>
                      <a:r>
                        <a:rPr lang="en-GB" sz="1400"/>
                        <a:t>const</a:t>
                      </a:r>
                    </a:p>
                  </a:txBody>
                  <a:tcPr marL="72522" marR="72522" marT="36261" marB="36261" anchor="ctr">
                    <a:lnL>
                      <a:noFill/>
                    </a:lnL>
                    <a:lnR>
                      <a:noFill/>
                    </a:lnR>
                    <a:lnT>
                      <a:noFill/>
                    </a:lnT>
                    <a:lnB>
                      <a:noFill/>
                    </a:lnB>
                  </a:tcPr>
                </a:tc>
                <a:tc>
                  <a:txBody>
                    <a:bodyPr/>
                    <a:lstStyle/>
                    <a:p>
                      <a:r>
                        <a:rPr lang="en-GB" sz="1400"/>
                        <a:t>for</a:t>
                      </a:r>
                    </a:p>
                  </a:txBody>
                  <a:tcPr marL="72522" marR="72522" marT="36261" marB="36261" anchor="ctr">
                    <a:lnL>
                      <a:noFill/>
                    </a:lnL>
                    <a:lnR>
                      <a:noFill/>
                    </a:lnR>
                    <a:lnT>
                      <a:noFill/>
                    </a:lnT>
                    <a:lnB>
                      <a:noFill/>
                    </a:lnB>
                  </a:tcPr>
                </a:tc>
                <a:tc>
                  <a:txBody>
                    <a:bodyPr/>
                    <a:lstStyle/>
                    <a:p>
                      <a:r>
                        <a:rPr lang="en-GB" sz="1400" dirty="0"/>
                        <a:t>private</a:t>
                      </a:r>
                    </a:p>
                  </a:txBody>
                  <a:tcPr marL="72522" marR="72522" marT="36261" marB="36261" anchor="ctr">
                    <a:lnL>
                      <a:noFill/>
                    </a:lnL>
                    <a:lnR>
                      <a:noFill/>
                    </a:lnR>
                    <a:lnT>
                      <a:noFill/>
                    </a:lnT>
                    <a:lnB>
                      <a:noFill/>
                    </a:lnB>
                  </a:tcPr>
                </a:tc>
                <a:tc>
                  <a:txBody>
                    <a:bodyPr/>
                    <a:lstStyle/>
                    <a:p>
                      <a:r>
                        <a:rPr lang="en-GB" sz="1400"/>
                        <a:t>typeof</a:t>
                      </a:r>
                    </a:p>
                  </a:txBody>
                  <a:tcPr marL="72522" marR="72522" marT="36261" marB="36261" anchor="ctr">
                    <a:lnL>
                      <a:noFill/>
                    </a:lnL>
                    <a:lnR>
                      <a:noFill/>
                    </a:lnR>
                    <a:lnT>
                      <a:noFill/>
                    </a:lnT>
                    <a:lnB>
                      <a:noFill/>
                    </a:lnB>
                  </a:tcPr>
                </a:tc>
                <a:extLst>
                  <a:ext uri="{0D108BD9-81ED-4DB2-BD59-A6C34878D82A}">
                    <a16:rowId xmlns:a16="http://schemas.microsoft.com/office/drawing/2014/main" val="900904508"/>
                  </a:ext>
                </a:extLst>
              </a:tr>
              <a:tr h="290089">
                <a:tc>
                  <a:txBody>
                    <a:bodyPr/>
                    <a:lstStyle/>
                    <a:p>
                      <a:r>
                        <a:rPr lang="en-GB" sz="1400"/>
                        <a:t>continue</a:t>
                      </a:r>
                    </a:p>
                  </a:txBody>
                  <a:tcPr marL="72522" marR="72522" marT="36261" marB="36261" anchor="ctr">
                    <a:lnL>
                      <a:noFill/>
                    </a:lnL>
                    <a:lnR>
                      <a:noFill/>
                    </a:lnR>
                    <a:lnT>
                      <a:noFill/>
                    </a:lnT>
                    <a:lnB>
                      <a:noFill/>
                    </a:lnB>
                  </a:tcPr>
                </a:tc>
                <a:tc>
                  <a:txBody>
                    <a:bodyPr/>
                    <a:lstStyle/>
                    <a:p>
                      <a:r>
                        <a:rPr lang="en-GB" sz="1400"/>
                        <a:t>function</a:t>
                      </a:r>
                    </a:p>
                  </a:txBody>
                  <a:tcPr marL="72522" marR="72522" marT="36261" marB="36261" anchor="ctr">
                    <a:lnL>
                      <a:noFill/>
                    </a:lnL>
                    <a:lnR>
                      <a:noFill/>
                    </a:lnR>
                    <a:lnT>
                      <a:noFill/>
                    </a:lnT>
                    <a:lnB>
                      <a:noFill/>
                    </a:lnB>
                  </a:tcPr>
                </a:tc>
                <a:tc>
                  <a:txBody>
                    <a:bodyPr/>
                    <a:lstStyle/>
                    <a:p>
                      <a:r>
                        <a:rPr lang="en-GB" sz="1400" dirty="0"/>
                        <a:t>protected</a:t>
                      </a:r>
                    </a:p>
                  </a:txBody>
                  <a:tcPr marL="72522" marR="72522" marT="36261" marB="36261" anchor="ctr">
                    <a:lnL>
                      <a:noFill/>
                    </a:lnL>
                    <a:lnR>
                      <a:noFill/>
                    </a:lnR>
                    <a:lnT>
                      <a:noFill/>
                    </a:lnT>
                    <a:lnB>
                      <a:noFill/>
                    </a:lnB>
                  </a:tcPr>
                </a:tc>
                <a:tc>
                  <a:txBody>
                    <a:bodyPr/>
                    <a:lstStyle/>
                    <a:p>
                      <a:r>
                        <a:rPr lang="en-GB" sz="1400"/>
                        <a:t>var</a:t>
                      </a:r>
                    </a:p>
                  </a:txBody>
                  <a:tcPr marL="72522" marR="72522" marT="36261" marB="36261" anchor="ctr">
                    <a:lnL>
                      <a:noFill/>
                    </a:lnL>
                    <a:lnR>
                      <a:noFill/>
                    </a:lnR>
                    <a:lnT>
                      <a:noFill/>
                    </a:lnT>
                    <a:lnB>
                      <a:noFill/>
                    </a:lnB>
                  </a:tcPr>
                </a:tc>
                <a:extLst>
                  <a:ext uri="{0D108BD9-81ED-4DB2-BD59-A6C34878D82A}">
                    <a16:rowId xmlns:a16="http://schemas.microsoft.com/office/drawing/2014/main" val="2169532295"/>
                  </a:ext>
                </a:extLst>
              </a:tr>
              <a:tr h="290089">
                <a:tc>
                  <a:txBody>
                    <a:bodyPr/>
                    <a:lstStyle/>
                    <a:p>
                      <a:r>
                        <a:rPr lang="en-GB" sz="1400"/>
                        <a:t>debugger</a:t>
                      </a:r>
                    </a:p>
                  </a:txBody>
                  <a:tcPr marL="72522" marR="72522" marT="36261" marB="36261" anchor="ctr">
                    <a:lnL>
                      <a:noFill/>
                    </a:lnL>
                    <a:lnR>
                      <a:noFill/>
                    </a:lnR>
                    <a:lnT>
                      <a:noFill/>
                    </a:lnT>
                    <a:lnB>
                      <a:noFill/>
                    </a:lnB>
                  </a:tcPr>
                </a:tc>
                <a:tc>
                  <a:txBody>
                    <a:bodyPr/>
                    <a:lstStyle/>
                    <a:p>
                      <a:r>
                        <a:rPr lang="en-GB" sz="1400"/>
                        <a:t>goto</a:t>
                      </a:r>
                    </a:p>
                  </a:txBody>
                  <a:tcPr marL="72522" marR="72522" marT="36261" marB="36261" anchor="ctr">
                    <a:lnL>
                      <a:noFill/>
                    </a:lnL>
                    <a:lnR>
                      <a:noFill/>
                    </a:lnR>
                    <a:lnT>
                      <a:noFill/>
                    </a:lnT>
                    <a:lnB>
                      <a:noFill/>
                    </a:lnB>
                  </a:tcPr>
                </a:tc>
                <a:tc>
                  <a:txBody>
                    <a:bodyPr/>
                    <a:lstStyle/>
                    <a:p>
                      <a:r>
                        <a:rPr lang="en-GB" sz="1400" dirty="0"/>
                        <a:t>public</a:t>
                      </a:r>
                    </a:p>
                  </a:txBody>
                  <a:tcPr marL="72522" marR="72522" marT="36261" marB="36261" anchor="ctr">
                    <a:lnL>
                      <a:noFill/>
                    </a:lnL>
                    <a:lnR>
                      <a:noFill/>
                    </a:lnR>
                    <a:lnT>
                      <a:noFill/>
                    </a:lnT>
                    <a:lnB>
                      <a:noFill/>
                    </a:lnB>
                  </a:tcPr>
                </a:tc>
                <a:tc>
                  <a:txBody>
                    <a:bodyPr/>
                    <a:lstStyle/>
                    <a:p>
                      <a:r>
                        <a:rPr lang="en-GB" sz="1400" dirty="0"/>
                        <a:t>void</a:t>
                      </a:r>
                    </a:p>
                  </a:txBody>
                  <a:tcPr marL="72522" marR="72522" marT="36261" marB="36261" anchor="ctr">
                    <a:lnL>
                      <a:noFill/>
                    </a:lnL>
                    <a:lnR>
                      <a:noFill/>
                    </a:lnR>
                    <a:lnT>
                      <a:noFill/>
                    </a:lnT>
                    <a:lnB>
                      <a:noFill/>
                    </a:lnB>
                  </a:tcPr>
                </a:tc>
                <a:extLst>
                  <a:ext uri="{0D108BD9-81ED-4DB2-BD59-A6C34878D82A}">
                    <a16:rowId xmlns:a16="http://schemas.microsoft.com/office/drawing/2014/main" val="3389179111"/>
                  </a:ext>
                </a:extLst>
              </a:tr>
              <a:tr h="290089">
                <a:tc>
                  <a:txBody>
                    <a:bodyPr/>
                    <a:lstStyle/>
                    <a:p>
                      <a:r>
                        <a:rPr lang="en-GB" sz="1400"/>
                        <a:t>default</a:t>
                      </a:r>
                    </a:p>
                  </a:txBody>
                  <a:tcPr marL="72522" marR="72522" marT="36261" marB="36261" anchor="ctr">
                    <a:lnL>
                      <a:noFill/>
                    </a:lnL>
                    <a:lnR>
                      <a:noFill/>
                    </a:lnR>
                    <a:lnT>
                      <a:noFill/>
                    </a:lnT>
                    <a:lnB>
                      <a:noFill/>
                    </a:lnB>
                  </a:tcPr>
                </a:tc>
                <a:tc>
                  <a:txBody>
                    <a:bodyPr/>
                    <a:lstStyle/>
                    <a:p>
                      <a:r>
                        <a:rPr lang="en-GB" sz="1400"/>
                        <a:t>if</a:t>
                      </a:r>
                    </a:p>
                  </a:txBody>
                  <a:tcPr marL="72522" marR="72522" marT="36261" marB="36261" anchor="ctr">
                    <a:lnL>
                      <a:noFill/>
                    </a:lnL>
                    <a:lnR>
                      <a:noFill/>
                    </a:lnR>
                    <a:lnT>
                      <a:noFill/>
                    </a:lnT>
                    <a:lnB>
                      <a:noFill/>
                    </a:lnB>
                  </a:tcPr>
                </a:tc>
                <a:tc>
                  <a:txBody>
                    <a:bodyPr/>
                    <a:lstStyle/>
                    <a:p>
                      <a:r>
                        <a:rPr lang="en-GB" sz="1400"/>
                        <a:t>return</a:t>
                      </a:r>
                    </a:p>
                  </a:txBody>
                  <a:tcPr marL="72522" marR="72522" marT="36261" marB="36261" anchor="ctr">
                    <a:lnL>
                      <a:noFill/>
                    </a:lnL>
                    <a:lnR>
                      <a:noFill/>
                    </a:lnR>
                    <a:lnT>
                      <a:noFill/>
                    </a:lnT>
                    <a:lnB>
                      <a:noFill/>
                    </a:lnB>
                  </a:tcPr>
                </a:tc>
                <a:tc>
                  <a:txBody>
                    <a:bodyPr/>
                    <a:lstStyle/>
                    <a:p>
                      <a:r>
                        <a:rPr lang="en-GB" sz="1400"/>
                        <a:t>volatile</a:t>
                      </a:r>
                    </a:p>
                  </a:txBody>
                  <a:tcPr marL="72522" marR="72522" marT="36261" marB="36261" anchor="ctr">
                    <a:lnL>
                      <a:noFill/>
                    </a:lnL>
                    <a:lnR>
                      <a:noFill/>
                    </a:lnR>
                    <a:lnT>
                      <a:noFill/>
                    </a:lnT>
                    <a:lnB>
                      <a:noFill/>
                    </a:lnB>
                  </a:tcPr>
                </a:tc>
                <a:extLst>
                  <a:ext uri="{0D108BD9-81ED-4DB2-BD59-A6C34878D82A}">
                    <a16:rowId xmlns:a16="http://schemas.microsoft.com/office/drawing/2014/main" val="1722460028"/>
                  </a:ext>
                </a:extLst>
              </a:tr>
              <a:tr h="290089">
                <a:tc>
                  <a:txBody>
                    <a:bodyPr/>
                    <a:lstStyle/>
                    <a:p>
                      <a:r>
                        <a:rPr lang="en-GB" sz="1400"/>
                        <a:t>delete</a:t>
                      </a:r>
                    </a:p>
                  </a:txBody>
                  <a:tcPr marL="72522" marR="72522" marT="36261" marB="36261" anchor="ctr">
                    <a:lnL>
                      <a:noFill/>
                    </a:lnL>
                    <a:lnR>
                      <a:noFill/>
                    </a:lnR>
                    <a:lnT>
                      <a:noFill/>
                    </a:lnT>
                    <a:lnB>
                      <a:noFill/>
                    </a:lnB>
                  </a:tcPr>
                </a:tc>
                <a:tc>
                  <a:txBody>
                    <a:bodyPr/>
                    <a:lstStyle/>
                    <a:p>
                      <a:r>
                        <a:rPr lang="en-GB" sz="1400"/>
                        <a:t>implements</a:t>
                      </a:r>
                    </a:p>
                  </a:txBody>
                  <a:tcPr marL="72522" marR="72522" marT="36261" marB="36261" anchor="ctr">
                    <a:lnL>
                      <a:noFill/>
                    </a:lnL>
                    <a:lnR>
                      <a:noFill/>
                    </a:lnR>
                    <a:lnT>
                      <a:noFill/>
                    </a:lnT>
                    <a:lnB>
                      <a:noFill/>
                    </a:lnB>
                  </a:tcPr>
                </a:tc>
                <a:tc>
                  <a:txBody>
                    <a:bodyPr/>
                    <a:lstStyle/>
                    <a:p>
                      <a:r>
                        <a:rPr lang="en-GB" sz="1400"/>
                        <a:t>short</a:t>
                      </a:r>
                    </a:p>
                  </a:txBody>
                  <a:tcPr marL="72522" marR="72522" marT="36261" marB="36261" anchor="ctr">
                    <a:lnL>
                      <a:noFill/>
                    </a:lnL>
                    <a:lnR>
                      <a:noFill/>
                    </a:lnR>
                    <a:lnT>
                      <a:noFill/>
                    </a:lnT>
                    <a:lnB>
                      <a:noFill/>
                    </a:lnB>
                  </a:tcPr>
                </a:tc>
                <a:tc>
                  <a:txBody>
                    <a:bodyPr/>
                    <a:lstStyle/>
                    <a:p>
                      <a:r>
                        <a:rPr lang="en-GB" sz="1400"/>
                        <a:t>while</a:t>
                      </a:r>
                    </a:p>
                  </a:txBody>
                  <a:tcPr marL="72522" marR="72522" marT="36261" marB="36261" anchor="ctr">
                    <a:lnL>
                      <a:noFill/>
                    </a:lnL>
                    <a:lnR>
                      <a:noFill/>
                    </a:lnR>
                    <a:lnT>
                      <a:noFill/>
                    </a:lnT>
                    <a:lnB>
                      <a:noFill/>
                    </a:lnB>
                  </a:tcPr>
                </a:tc>
                <a:extLst>
                  <a:ext uri="{0D108BD9-81ED-4DB2-BD59-A6C34878D82A}">
                    <a16:rowId xmlns:a16="http://schemas.microsoft.com/office/drawing/2014/main" val="408099699"/>
                  </a:ext>
                </a:extLst>
              </a:tr>
              <a:tr h="290089">
                <a:tc>
                  <a:txBody>
                    <a:bodyPr/>
                    <a:lstStyle/>
                    <a:p>
                      <a:r>
                        <a:rPr lang="en-GB" sz="1400"/>
                        <a:t>do</a:t>
                      </a:r>
                    </a:p>
                  </a:txBody>
                  <a:tcPr marL="72522" marR="72522" marT="36261" marB="36261" anchor="ctr">
                    <a:lnL>
                      <a:noFill/>
                    </a:lnL>
                    <a:lnR>
                      <a:noFill/>
                    </a:lnR>
                    <a:lnT>
                      <a:noFill/>
                    </a:lnT>
                    <a:lnB>
                      <a:noFill/>
                    </a:lnB>
                  </a:tcPr>
                </a:tc>
                <a:tc>
                  <a:txBody>
                    <a:bodyPr/>
                    <a:lstStyle/>
                    <a:p>
                      <a:r>
                        <a:rPr lang="en-GB" sz="1400"/>
                        <a:t>import</a:t>
                      </a:r>
                    </a:p>
                  </a:txBody>
                  <a:tcPr marL="72522" marR="72522" marT="36261" marB="36261" anchor="ctr">
                    <a:lnL>
                      <a:noFill/>
                    </a:lnL>
                    <a:lnR>
                      <a:noFill/>
                    </a:lnR>
                    <a:lnT>
                      <a:noFill/>
                    </a:lnT>
                    <a:lnB>
                      <a:noFill/>
                    </a:lnB>
                  </a:tcPr>
                </a:tc>
                <a:tc>
                  <a:txBody>
                    <a:bodyPr/>
                    <a:lstStyle/>
                    <a:p>
                      <a:r>
                        <a:rPr lang="en-GB" sz="1400"/>
                        <a:t>static</a:t>
                      </a:r>
                    </a:p>
                  </a:txBody>
                  <a:tcPr marL="72522" marR="72522" marT="36261" marB="36261" anchor="ctr">
                    <a:lnL>
                      <a:noFill/>
                    </a:lnL>
                    <a:lnR>
                      <a:noFill/>
                    </a:lnR>
                    <a:lnT>
                      <a:noFill/>
                    </a:lnT>
                    <a:lnB>
                      <a:noFill/>
                    </a:lnB>
                  </a:tcPr>
                </a:tc>
                <a:tc>
                  <a:txBody>
                    <a:bodyPr/>
                    <a:lstStyle/>
                    <a:p>
                      <a:r>
                        <a:rPr lang="en-GB" sz="1400"/>
                        <a:t>with</a:t>
                      </a:r>
                    </a:p>
                  </a:txBody>
                  <a:tcPr marL="72522" marR="72522" marT="36261" marB="36261" anchor="ctr">
                    <a:lnL>
                      <a:noFill/>
                    </a:lnL>
                    <a:lnR>
                      <a:noFill/>
                    </a:lnR>
                    <a:lnT>
                      <a:noFill/>
                    </a:lnT>
                    <a:lnB>
                      <a:noFill/>
                    </a:lnB>
                  </a:tcPr>
                </a:tc>
                <a:extLst>
                  <a:ext uri="{0D108BD9-81ED-4DB2-BD59-A6C34878D82A}">
                    <a16:rowId xmlns:a16="http://schemas.microsoft.com/office/drawing/2014/main" val="2116990137"/>
                  </a:ext>
                </a:extLst>
              </a:tr>
              <a:tr h="290089">
                <a:tc>
                  <a:txBody>
                    <a:bodyPr/>
                    <a:lstStyle/>
                    <a:p>
                      <a:r>
                        <a:rPr lang="en-GB" sz="1400"/>
                        <a:t>double</a:t>
                      </a:r>
                    </a:p>
                  </a:txBody>
                  <a:tcPr marL="72522" marR="72522" marT="36261" marB="36261" anchor="ctr">
                    <a:lnL>
                      <a:noFill/>
                    </a:lnL>
                    <a:lnR>
                      <a:noFill/>
                    </a:lnR>
                    <a:lnT>
                      <a:noFill/>
                    </a:lnT>
                    <a:lnB>
                      <a:noFill/>
                    </a:lnB>
                  </a:tcPr>
                </a:tc>
                <a:tc>
                  <a:txBody>
                    <a:bodyPr/>
                    <a:lstStyle/>
                    <a:p>
                      <a:r>
                        <a:rPr lang="en-GB" sz="1400"/>
                        <a:t>in</a:t>
                      </a:r>
                    </a:p>
                  </a:txBody>
                  <a:tcPr marL="72522" marR="72522" marT="36261" marB="36261" anchor="ctr">
                    <a:lnL>
                      <a:noFill/>
                    </a:lnL>
                    <a:lnR>
                      <a:noFill/>
                    </a:lnR>
                    <a:lnT>
                      <a:noFill/>
                    </a:lnT>
                    <a:lnB>
                      <a:noFill/>
                    </a:lnB>
                  </a:tcPr>
                </a:tc>
                <a:tc>
                  <a:txBody>
                    <a:bodyPr/>
                    <a:lstStyle/>
                    <a:p>
                      <a:r>
                        <a:rPr lang="en-GB" sz="1400"/>
                        <a:t>super</a:t>
                      </a:r>
                    </a:p>
                  </a:txBody>
                  <a:tcPr marL="72522" marR="72522" marT="36261" marB="36261" anchor="ctr">
                    <a:lnL>
                      <a:noFill/>
                    </a:lnL>
                    <a:lnR>
                      <a:noFill/>
                    </a:lnR>
                    <a:lnT>
                      <a:noFill/>
                    </a:lnT>
                    <a:lnB>
                      <a:noFill/>
                    </a:lnB>
                  </a:tcPr>
                </a:tc>
                <a:tc>
                  <a:txBody>
                    <a:bodyPr/>
                    <a:lstStyle/>
                    <a:p>
                      <a:endParaRPr lang="en-GB" sz="1400" dirty="0"/>
                    </a:p>
                  </a:txBody>
                  <a:tcPr marL="72522" marR="72522" marT="36261" marB="36261">
                    <a:lnL>
                      <a:noFill/>
                    </a:lnL>
                    <a:lnT>
                      <a:noFill/>
                    </a:lnT>
                  </a:tcPr>
                </a:tc>
                <a:extLst>
                  <a:ext uri="{0D108BD9-81ED-4DB2-BD59-A6C34878D82A}">
                    <a16:rowId xmlns:a16="http://schemas.microsoft.com/office/drawing/2014/main" val="3529881189"/>
                  </a:ext>
                </a:extLst>
              </a:tr>
            </a:tbl>
          </a:graphicData>
        </a:graphic>
      </p:graphicFrame>
    </p:spTree>
    <p:extLst>
      <p:ext uri="{BB962C8B-B14F-4D97-AF65-F5344CB8AC3E}">
        <p14:creationId xmlns:p14="http://schemas.microsoft.com/office/powerpoint/2010/main" val="341415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4AD4-9C5B-4852-9A15-4B69527FE651}"/>
              </a:ext>
            </a:extLst>
          </p:cNvPr>
          <p:cNvSpPr>
            <a:spLocks noGrp="1"/>
          </p:cNvSpPr>
          <p:nvPr>
            <p:ph type="title"/>
          </p:nvPr>
        </p:nvSpPr>
        <p:spPr/>
        <p:txBody>
          <a:bodyPr/>
          <a:lstStyle/>
          <a:p>
            <a:r>
              <a:rPr lang="en-GB" dirty="0"/>
              <a:t>Standard practice we </a:t>
            </a:r>
            <a:r>
              <a:rPr lang="en-GB"/>
              <a:t>should follow……</a:t>
            </a:r>
            <a:endParaRPr lang="en-GB" dirty="0"/>
          </a:p>
        </p:txBody>
      </p:sp>
      <p:sp>
        <p:nvSpPr>
          <p:cNvPr id="3" name="Content Placeholder 2">
            <a:extLst>
              <a:ext uri="{FF2B5EF4-FFF2-40B4-BE49-F238E27FC236}">
                <a16:creationId xmlns:a16="http://schemas.microsoft.com/office/drawing/2014/main" id="{4E46226C-5AA5-41A8-A8FD-5D3EB99D5AE2}"/>
              </a:ext>
            </a:extLst>
          </p:cNvPr>
          <p:cNvSpPr>
            <a:spLocks noGrp="1"/>
          </p:cNvSpPr>
          <p:nvPr>
            <p:ph idx="1"/>
          </p:nvPr>
        </p:nvSpPr>
        <p:spPr/>
        <p:txBody>
          <a:bodyPr/>
          <a:lstStyle/>
          <a:p>
            <a:r>
              <a:rPr lang="en-GB" dirty="0"/>
              <a:t>Add semicolons </a:t>
            </a:r>
          </a:p>
          <a:p>
            <a:r>
              <a:rPr lang="en-GB" dirty="0"/>
              <a:t>Proper white spacing</a:t>
            </a:r>
          </a:p>
          <a:p>
            <a:r>
              <a:rPr lang="en-GB" dirty="0"/>
              <a:t>Brackets / blocks</a:t>
            </a:r>
          </a:p>
          <a:p>
            <a:endParaRPr lang="en-GB" dirty="0"/>
          </a:p>
        </p:txBody>
      </p:sp>
    </p:spTree>
    <p:extLst>
      <p:ext uri="{BB962C8B-B14F-4D97-AF65-F5344CB8AC3E}">
        <p14:creationId xmlns:p14="http://schemas.microsoft.com/office/powerpoint/2010/main" val="83262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1922-E21B-4AD6-9745-FC0F02798262}"/>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4CF1C8E6-665D-4E00-A100-2627239E938C}"/>
              </a:ext>
            </a:extLst>
          </p:cNvPr>
          <p:cNvSpPr>
            <a:spLocks noGrp="1"/>
          </p:cNvSpPr>
          <p:nvPr>
            <p:ph idx="1"/>
          </p:nvPr>
        </p:nvSpPr>
        <p:spPr/>
        <p:txBody>
          <a:bodyPr/>
          <a:lstStyle/>
          <a:p>
            <a:endParaRPr lang="en-IN" dirty="0"/>
          </a:p>
          <a:p>
            <a:r>
              <a:rPr lang="en-IN" dirty="0"/>
              <a:t>    Arithmetic Operators</a:t>
            </a:r>
          </a:p>
          <a:p>
            <a:r>
              <a:rPr lang="en-IN" dirty="0"/>
              <a:t>    Comparison Operators</a:t>
            </a:r>
          </a:p>
          <a:p>
            <a:r>
              <a:rPr lang="en-IN" dirty="0"/>
              <a:t>    Logical (or Relational) Operators</a:t>
            </a:r>
          </a:p>
          <a:p>
            <a:r>
              <a:rPr lang="en-IN" dirty="0"/>
              <a:t>    Assignment Operators</a:t>
            </a:r>
          </a:p>
          <a:p>
            <a:r>
              <a:rPr lang="en-IN" dirty="0"/>
              <a:t>    Conditional (or ternary) Operators</a:t>
            </a:r>
          </a:p>
          <a:p>
            <a:endParaRPr lang="en-GB" dirty="0"/>
          </a:p>
        </p:txBody>
      </p:sp>
    </p:spTree>
    <p:extLst>
      <p:ext uri="{BB962C8B-B14F-4D97-AF65-F5344CB8AC3E}">
        <p14:creationId xmlns:p14="http://schemas.microsoft.com/office/powerpoint/2010/main" val="14892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BAD7-E46B-4934-BBAE-5AF451E232BC}"/>
              </a:ext>
            </a:extLst>
          </p:cNvPr>
          <p:cNvSpPr>
            <a:spLocks noGrp="1"/>
          </p:cNvSpPr>
          <p:nvPr>
            <p:ph type="title"/>
          </p:nvPr>
        </p:nvSpPr>
        <p:spPr/>
        <p:txBody>
          <a:bodyPr/>
          <a:lstStyle/>
          <a:p>
            <a:r>
              <a:rPr lang="en-GB" dirty="0"/>
              <a:t>Arithmetic</a:t>
            </a:r>
          </a:p>
        </p:txBody>
      </p:sp>
      <p:graphicFrame>
        <p:nvGraphicFramePr>
          <p:cNvPr id="4" name="Content Placeholder 3">
            <a:extLst>
              <a:ext uri="{FF2B5EF4-FFF2-40B4-BE49-F238E27FC236}">
                <a16:creationId xmlns:a16="http://schemas.microsoft.com/office/drawing/2014/main" id="{F22782A8-E46C-4505-A82B-C492BACA43DC}"/>
              </a:ext>
            </a:extLst>
          </p:cNvPr>
          <p:cNvGraphicFramePr>
            <a:graphicFrameLocks noGrp="1"/>
          </p:cNvGraphicFramePr>
          <p:nvPr>
            <p:ph idx="1"/>
          </p:nvPr>
        </p:nvGraphicFramePr>
        <p:xfrm>
          <a:off x="838200" y="2355374"/>
          <a:ext cx="10515600" cy="3291840"/>
        </p:xfrm>
        <a:graphic>
          <a:graphicData uri="http://schemas.openxmlformats.org/drawingml/2006/table">
            <a:tbl>
              <a:tblPr/>
              <a:tblGrid>
                <a:gridCol w="5257800">
                  <a:extLst>
                    <a:ext uri="{9D8B030D-6E8A-4147-A177-3AD203B41FA5}">
                      <a16:colId xmlns:a16="http://schemas.microsoft.com/office/drawing/2014/main" val="750969251"/>
                    </a:ext>
                  </a:extLst>
                </a:gridCol>
                <a:gridCol w="5257800">
                  <a:extLst>
                    <a:ext uri="{9D8B030D-6E8A-4147-A177-3AD203B41FA5}">
                      <a16:colId xmlns:a16="http://schemas.microsoft.com/office/drawing/2014/main" val="3146525752"/>
                    </a:ext>
                  </a:extLst>
                </a:gridCol>
              </a:tblGrid>
              <a:tr h="0">
                <a:tc>
                  <a:txBody>
                    <a:bodyPr/>
                    <a:lstStyle/>
                    <a:p>
                      <a:r>
                        <a:rPr lang="en-GB">
                          <a:effectLst/>
                        </a:rPr>
                        <a:t>Operator</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430907327"/>
                  </a:ext>
                </a:extLst>
              </a:tr>
              <a:tr h="0">
                <a:tc>
                  <a:txBody>
                    <a:bodyPr/>
                    <a:lstStyle/>
                    <a:p>
                      <a:r>
                        <a:rPr lang="en-GB"/>
                        <a:t>+</a:t>
                      </a:r>
                    </a:p>
                  </a:txBody>
                  <a:tcPr anchor="ctr">
                    <a:lnL>
                      <a:noFill/>
                    </a:lnL>
                    <a:lnR>
                      <a:noFill/>
                    </a:lnR>
                    <a:lnT>
                      <a:noFill/>
                    </a:lnT>
                    <a:lnB>
                      <a:noFill/>
                    </a:lnB>
                  </a:tcPr>
                </a:tc>
                <a:tc>
                  <a:txBody>
                    <a:bodyPr/>
                    <a:lstStyle/>
                    <a:p>
                      <a:r>
                        <a:rPr lang="en-GB"/>
                        <a:t>Addition</a:t>
                      </a:r>
                    </a:p>
                  </a:txBody>
                  <a:tcPr anchor="ctr">
                    <a:lnL>
                      <a:noFill/>
                    </a:lnL>
                    <a:lnR>
                      <a:noFill/>
                    </a:lnR>
                    <a:lnT>
                      <a:noFill/>
                    </a:lnT>
                    <a:lnB>
                      <a:noFill/>
                    </a:lnB>
                  </a:tcPr>
                </a:tc>
                <a:extLst>
                  <a:ext uri="{0D108BD9-81ED-4DB2-BD59-A6C34878D82A}">
                    <a16:rowId xmlns:a16="http://schemas.microsoft.com/office/drawing/2014/main" val="3125394063"/>
                  </a:ext>
                </a:extLst>
              </a:tr>
              <a:tr h="0">
                <a:tc>
                  <a:txBody>
                    <a:bodyPr/>
                    <a:lstStyle/>
                    <a:p>
                      <a:r>
                        <a:rPr lang="en-GB"/>
                        <a:t>-</a:t>
                      </a:r>
                    </a:p>
                  </a:txBody>
                  <a:tcPr anchor="ctr">
                    <a:lnL>
                      <a:noFill/>
                    </a:lnL>
                    <a:lnR>
                      <a:noFill/>
                    </a:lnR>
                    <a:lnT>
                      <a:noFill/>
                    </a:lnT>
                    <a:lnB>
                      <a:noFill/>
                    </a:lnB>
                  </a:tcPr>
                </a:tc>
                <a:tc>
                  <a:txBody>
                    <a:bodyPr/>
                    <a:lstStyle/>
                    <a:p>
                      <a:r>
                        <a:rPr lang="en-GB"/>
                        <a:t>Subtraction</a:t>
                      </a:r>
                    </a:p>
                  </a:txBody>
                  <a:tcPr anchor="ctr">
                    <a:lnL>
                      <a:noFill/>
                    </a:lnL>
                    <a:lnR>
                      <a:noFill/>
                    </a:lnR>
                    <a:lnT>
                      <a:noFill/>
                    </a:lnT>
                    <a:lnB>
                      <a:noFill/>
                    </a:lnB>
                  </a:tcPr>
                </a:tc>
                <a:extLst>
                  <a:ext uri="{0D108BD9-81ED-4DB2-BD59-A6C34878D82A}">
                    <a16:rowId xmlns:a16="http://schemas.microsoft.com/office/drawing/2014/main" val="3100069071"/>
                  </a:ext>
                </a:extLst>
              </a:tr>
              <a:tr h="0">
                <a:tc>
                  <a:txBody>
                    <a:bodyPr/>
                    <a:lstStyle/>
                    <a:p>
                      <a:r>
                        <a:rPr lang="en-GB"/>
                        <a:t>*</a:t>
                      </a:r>
                    </a:p>
                  </a:txBody>
                  <a:tcPr anchor="ctr">
                    <a:lnL>
                      <a:noFill/>
                    </a:lnL>
                    <a:lnR>
                      <a:noFill/>
                    </a:lnR>
                    <a:lnT>
                      <a:noFill/>
                    </a:lnT>
                    <a:lnB>
                      <a:noFill/>
                    </a:lnB>
                  </a:tcPr>
                </a:tc>
                <a:tc>
                  <a:txBody>
                    <a:bodyPr/>
                    <a:lstStyle/>
                    <a:p>
                      <a:r>
                        <a:rPr lang="en-GB"/>
                        <a:t>Multiplication</a:t>
                      </a:r>
                    </a:p>
                  </a:txBody>
                  <a:tcPr anchor="ctr">
                    <a:lnL>
                      <a:noFill/>
                    </a:lnL>
                    <a:lnR>
                      <a:noFill/>
                    </a:lnR>
                    <a:lnT>
                      <a:noFill/>
                    </a:lnT>
                    <a:lnB>
                      <a:noFill/>
                    </a:lnB>
                  </a:tcPr>
                </a:tc>
                <a:extLst>
                  <a:ext uri="{0D108BD9-81ED-4DB2-BD59-A6C34878D82A}">
                    <a16:rowId xmlns:a16="http://schemas.microsoft.com/office/drawing/2014/main" val="237421170"/>
                  </a:ext>
                </a:extLst>
              </a:tr>
              <a:tr h="0">
                <a:tc>
                  <a:txBody>
                    <a:bodyPr/>
                    <a:lstStyle/>
                    <a:p>
                      <a:r>
                        <a:rPr lang="en-GB" dirty="0"/>
                        <a:t>**</a:t>
                      </a:r>
                    </a:p>
                  </a:txBody>
                  <a:tcPr anchor="ctr">
                    <a:lnL>
                      <a:noFill/>
                    </a:lnL>
                    <a:lnR>
                      <a:noFill/>
                    </a:lnR>
                    <a:lnT>
                      <a:noFill/>
                    </a:lnT>
                    <a:lnB>
                      <a:noFill/>
                    </a:lnB>
                  </a:tcPr>
                </a:tc>
                <a:tc>
                  <a:txBody>
                    <a:bodyPr/>
                    <a:lstStyle/>
                    <a:p>
                      <a:r>
                        <a:rPr lang="en-GB"/>
                        <a:t>Exponentiation (</a:t>
                      </a:r>
                      <a:r>
                        <a:rPr lang="en-GB">
                          <a:hlinkClick r:id="rId2"/>
                        </a:rPr>
                        <a:t>ES2016</a:t>
                      </a:r>
                      <a:r>
                        <a:rPr lang="en-GB"/>
                        <a:t>)</a:t>
                      </a:r>
                    </a:p>
                  </a:txBody>
                  <a:tcPr anchor="ctr">
                    <a:lnL>
                      <a:noFill/>
                    </a:lnL>
                    <a:lnR>
                      <a:noFill/>
                    </a:lnR>
                    <a:lnT>
                      <a:noFill/>
                    </a:lnT>
                    <a:lnB>
                      <a:noFill/>
                    </a:lnB>
                  </a:tcPr>
                </a:tc>
                <a:extLst>
                  <a:ext uri="{0D108BD9-81ED-4DB2-BD59-A6C34878D82A}">
                    <a16:rowId xmlns:a16="http://schemas.microsoft.com/office/drawing/2014/main" val="224308204"/>
                  </a:ext>
                </a:extLst>
              </a:tr>
              <a:tr h="0">
                <a:tc>
                  <a:txBody>
                    <a:bodyPr/>
                    <a:lstStyle/>
                    <a:p>
                      <a:r>
                        <a:rPr lang="en-GB"/>
                        <a:t>/</a:t>
                      </a:r>
                    </a:p>
                  </a:txBody>
                  <a:tcPr anchor="ctr">
                    <a:lnL>
                      <a:noFill/>
                    </a:lnL>
                    <a:lnR>
                      <a:noFill/>
                    </a:lnR>
                    <a:lnT>
                      <a:noFill/>
                    </a:lnT>
                    <a:lnB>
                      <a:noFill/>
                    </a:lnB>
                  </a:tcPr>
                </a:tc>
                <a:tc>
                  <a:txBody>
                    <a:bodyPr/>
                    <a:lstStyle/>
                    <a:p>
                      <a:r>
                        <a:rPr lang="en-GB"/>
                        <a:t>Division</a:t>
                      </a:r>
                    </a:p>
                  </a:txBody>
                  <a:tcPr anchor="ctr">
                    <a:lnL>
                      <a:noFill/>
                    </a:lnL>
                    <a:lnR>
                      <a:noFill/>
                    </a:lnR>
                    <a:lnT>
                      <a:noFill/>
                    </a:lnT>
                    <a:lnB>
                      <a:noFill/>
                    </a:lnB>
                  </a:tcPr>
                </a:tc>
                <a:extLst>
                  <a:ext uri="{0D108BD9-81ED-4DB2-BD59-A6C34878D82A}">
                    <a16:rowId xmlns:a16="http://schemas.microsoft.com/office/drawing/2014/main" val="4211596823"/>
                  </a:ext>
                </a:extLst>
              </a:tr>
              <a:tr h="0">
                <a:tc>
                  <a:txBody>
                    <a:bodyPr/>
                    <a:lstStyle/>
                    <a:p>
                      <a:r>
                        <a:rPr lang="en-GB"/>
                        <a:t>%</a:t>
                      </a:r>
                    </a:p>
                  </a:txBody>
                  <a:tcPr anchor="ctr">
                    <a:lnL>
                      <a:noFill/>
                    </a:lnL>
                    <a:lnR>
                      <a:noFill/>
                    </a:lnR>
                    <a:lnT>
                      <a:noFill/>
                    </a:lnT>
                    <a:lnB>
                      <a:noFill/>
                    </a:lnB>
                  </a:tcPr>
                </a:tc>
                <a:tc>
                  <a:txBody>
                    <a:bodyPr/>
                    <a:lstStyle/>
                    <a:p>
                      <a:r>
                        <a:rPr lang="en-GB"/>
                        <a:t>Modulus (Division Remainder)</a:t>
                      </a:r>
                    </a:p>
                  </a:txBody>
                  <a:tcPr anchor="ctr">
                    <a:lnL>
                      <a:noFill/>
                    </a:lnL>
                    <a:lnR>
                      <a:noFill/>
                    </a:lnR>
                    <a:lnT>
                      <a:noFill/>
                    </a:lnT>
                    <a:lnB>
                      <a:noFill/>
                    </a:lnB>
                  </a:tcPr>
                </a:tc>
                <a:extLst>
                  <a:ext uri="{0D108BD9-81ED-4DB2-BD59-A6C34878D82A}">
                    <a16:rowId xmlns:a16="http://schemas.microsoft.com/office/drawing/2014/main" val="2645017443"/>
                  </a:ext>
                </a:extLst>
              </a:tr>
              <a:tr h="0">
                <a:tc>
                  <a:txBody>
                    <a:bodyPr/>
                    <a:lstStyle/>
                    <a:p>
                      <a:r>
                        <a:rPr lang="en-GB"/>
                        <a:t>++</a:t>
                      </a:r>
                    </a:p>
                  </a:txBody>
                  <a:tcPr anchor="ctr">
                    <a:lnL>
                      <a:noFill/>
                    </a:lnL>
                    <a:lnR>
                      <a:noFill/>
                    </a:lnR>
                    <a:lnT>
                      <a:noFill/>
                    </a:lnT>
                    <a:lnB>
                      <a:noFill/>
                    </a:lnB>
                  </a:tcPr>
                </a:tc>
                <a:tc>
                  <a:txBody>
                    <a:bodyPr/>
                    <a:lstStyle/>
                    <a:p>
                      <a:r>
                        <a:rPr lang="en-GB"/>
                        <a:t>Increment</a:t>
                      </a:r>
                    </a:p>
                  </a:txBody>
                  <a:tcPr anchor="ctr">
                    <a:lnL>
                      <a:noFill/>
                    </a:lnL>
                    <a:lnR>
                      <a:noFill/>
                    </a:lnR>
                    <a:lnT>
                      <a:noFill/>
                    </a:lnT>
                    <a:lnB>
                      <a:noFill/>
                    </a:lnB>
                  </a:tcPr>
                </a:tc>
                <a:extLst>
                  <a:ext uri="{0D108BD9-81ED-4DB2-BD59-A6C34878D82A}">
                    <a16:rowId xmlns:a16="http://schemas.microsoft.com/office/drawing/2014/main" val="3598111579"/>
                  </a:ext>
                </a:extLst>
              </a:tr>
              <a:tr h="0">
                <a:tc>
                  <a:txBody>
                    <a:bodyPr/>
                    <a:lstStyle/>
                    <a:p>
                      <a:r>
                        <a:rPr lang="en-GB"/>
                        <a:t>--</a:t>
                      </a:r>
                    </a:p>
                  </a:txBody>
                  <a:tcPr anchor="ctr">
                    <a:lnL>
                      <a:noFill/>
                    </a:lnL>
                    <a:lnR>
                      <a:noFill/>
                    </a:lnR>
                    <a:lnT>
                      <a:noFill/>
                    </a:lnT>
                    <a:lnB>
                      <a:noFill/>
                    </a:lnB>
                  </a:tcPr>
                </a:tc>
                <a:tc>
                  <a:txBody>
                    <a:bodyPr/>
                    <a:lstStyle/>
                    <a:p>
                      <a:r>
                        <a:rPr lang="en-GB" dirty="0"/>
                        <a:t>Decrement</a:t>
                      </a:r>
                    </a:p>
                  </a:txBody>
                  <a:tcPr anchor="ctr">
                    <a:lnL>
                      <a:noFill/>
                    </a:lnL>
                    <a:lnR>
                      <a:noFill/>
                    </a:lnR>
                    <a:lnT>
                      <a:noFill/>
                    </a:lnT>
                    <a:lnB>
                      <a:noFill/>
                    </a:lnB>
                  </a:tcPr>
                </a:tc>
                <a:extLst>
                  <a:ext uri="{0D108BD9-81ED-4DB2-BD59-A6C34878D82A}">
                    <a16:rowId xmlns:a16="http://schemas.microsoft.com/office/drawing/2014/main" val="3203857749"/>
                  </a:ext>
                </a:extLst>
              </a:tr>
            </a:tbl>
          </a:graphicData>
        </a:graphic>
      </p:graphicFrame>
    </p:spTree>
    <p:extLst>
      <p:ext uri="{BB962C8B-B14F-4D97-AF65-F5344CB8AC3E}">
        <p14:creationId xmlns:p14="http://schemas.microsoft.com/office/powerpoint/2010/main" val="68978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6EAE-B73D-42F1-A1C5-9EF4D9F0DED0}"/>
              </a:ext>
            </a:extLst>
          </p:cNvPr>
          <p:cNvSpPr>
            <a:spLocks noGrp="1"/>
          </p:cNvSpPr>
          <p:nvPr>
            <p:ph type="title"/>
          </p:nvPr>
        </p:nvSpPr>
        <p:spPr/>
        <p:txBody>
          <a:bodyPr/>
          <a:lstStyle/>
          <a:p>
            <a:r>
              <a:rPr lang="en-GB" dirty="0"/>
              <a:t>Assignment</a:t>
            </a:r>
          </a:p>
        </p:txBody>
      </p:sp>
      <p:graphicFrame>
        <p:nvGraphicFramePr>
          <p:cNvPr id="4" name="Content Placeholder 3">
            <a:extLst>
              <a:ext uri="{FF2B5EF4-FFF2-40B4-BE49-F238E27FC236}">
                <a16:creationId xmlns:a16="http://schemas.microsoft.com/office/drawing/2014/main" id="{60D697B7-F054-4962-92C1-196B281F6A9A}"/>
              </a:ext>
            </a:extLst>
          </p:cNvPr>
          <p:cNvGraphicFramePr>
            <a:graphicFrameLocks noGrp="1"/>
          </p:cNvGraphicFramePr>
          <p:nvPr>
            <p:ph idx="1"/>
          </p:nvPr>
        </p:nvGraphicFramePr>
        <p:xfrm>
          <a:off x="838200" y="2538254"/>
          <a:ext cx="10515600" cy="2926080"/>
        </p:xfrm>
        <a:graphic>
          <a:graphicData uri="http://schemas.openxmlformats.org/drawingml/2006/table">
            <a:tbl>
              <a:tblPr/>
              <a:tblGrid>
                <a:gridCol w="3505200">
                  <a:extLst>
                    <a:ext uri="{9D8B030D-6E8A-4147-A177-3AD203B41FA5}">
                      <a16:colId xmlns:a16="http://schemas.microsoft.com/office/drawing/2014/main" val="1230836686"/>
                    </a:ext>
                  </a:extLst>
                </a:gridCol>
                <a:gridCol w="3505200">
                  <a:extLst>
                    <a:ext uri="{9D8B030D-6E8A-4147-A177-3AD203B41FA5}">
                      <a16:colId xmlns:a16="http://schemas.microsoft.com/office/drawing/2014/main" val="2108131027"/>
                    </a:ext>
                  </a:extLst>
                </a:gridCol>
                <a:gridCol w="3505200">
                  <a:extLst>
                    <a:ext uri="{9D8B030D-6E8A-4147-A177-3AD203B41FA5}">
                      <a16:colId xmlns:a16="http://schemas.microsoft.com/office/drawing/2014/main" val="1780736065"/>
                    </a:ext>
                  </a:extLst>
                </a:gridCol>
              </a:tblGrid>
              <a:tr h="0">
                <a:tc>
                  <a:txBody>
                    <a:bodyPr/>
                    <a:lstStyle/>
                    <a:p>
                      <a:r>
                        <a:rPr lang="en-GB">
                          <a:effectLst/>
                        </a:rPr>
                        <a:t>Operator</a:t>
                      </a:r>
                    </a:p>
                  </a:txBody>
                  <a:tcPr anchor="ctr">
                    <a:lnL>
                      <a:noFill/>
                    </a:lnL>
                    <a:lnR>
                      <a:noFill/>
                    </a:lnR>
                    <a:lnT>
                      <a:noFill/>
                    </a:lnT>
                    <a:lnB>
                      <a:noFill/>
                    </a:lnB>
                  </a:tcPr>
                </a:tc>
                <a:tc>
                  <a:txBody>
                    <a:bodyPr/>
                    <a:lstStyle/>
                    <a:p>
                      <a:r>
                        <a:rPr lang="en-GB"/>
                        <a:t>Example</a:t>
                      </a:r>
                    </a:p>
                  </a:txBody>
                  <a:tcPr anchor="ctr">
                    <a:lnL>
                      <a:noFill/>
                    </a:lnL>
                    <a:lnR>
                      <a:noFill/>
                    </a:lnR>
                    <a:lnT>
                      <a:noFill/>
                    </a:lnT>
                    <a:lnB>
                      <a:noFill/>
                    </a:lnB>
                  </a:tcPr>
                </a:tc>
                <a:tc>
                  <a:txBody>
                    <a:bodyPr/>
                    <a:lstStyle/>
                    <a:p>
                      <a:r>
                        <a:rPr lang="en-GB"/>
                        <a:t>Same As</a:t>
                      </a:r>
                    </a:p>
                  </a:txBody>
                  <a:tcPr anchor="ctr">
                    <a:lnL>
                      <a:noFill/>
                    </a:lnL>
                    <a:lnR>
                      <a:noFill/>
                    </a:lnR>
                    <a:lnT>
                      <a:noFill/>
                    </a:lnT>
                    <a:lnB>
                      <a:noFill/>
                    </a:lnB>
                  </a:tcPr>
                </a:tc>
                <a:extLst>
                  <a:ext uri="{0D108BD9-81ED-4DB2-BD59-A6C34878D82A}">
                    <a16:rowId xmlns:a16="http://schemas.microsoft.com/office/drawing/2014/main" val="1320080283"/>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extLst>
                  <a:ext uri="{0D108BD9-81ED-4DB2-BD59-A6C34878D82A}">
                    <a16:rowId xmlns:a16="http://schemas.microsoft.com/office/drawing/2014/main" val="1965789311"/>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x + y</a:t>
                      </a:r>
                    </a:p>
                  </a:txBody>
                  <a:tcPr anchor="ctr">
                    <a:lnL>
                      <a:noFill/>
                    </a:lnL>
                    <a:lnR>
                      <a:noFill/>
                    </a:lnR>
                    <a:lnT>
                      <a:noFill/>
                    </a:lnT>
                    <a:lnB>
                      <a:noFill/>
                    </a:lnB>
                  </a:tcPr>
                </a:tc>
                <a:extLst>
                  <a:ext uri="{0D108BD9-81ED-4DB2-BD59-A6C34878D82A}">
                    <a16:rowId xmlns:a16="http://schemas.microsoft.com/office/drawing/2014/main" val="1975850405"/>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x - y</a:t>
                      </a:r>
                    </a:p>
                  </a:txBody>
                  <a:tcPr anchor="ctr">
                    <a:lnL>
                      <a:noFill/>
                    </a:lnL>
                    <a:lnR>
                      <a:noFill/>
                    </a:lnR>
                    <a:lnT>
                      <a:noFill/>
                    </a:lnT>
                    <a:lnB>
                      <a:noFill/>
                    </a:lnB>
                  </a:tcPr>
                </a:tc>
                <a:extLst>
                  <a:ext uri="{0D108BD9-81ED-4DB2-BD59-A6C34878D82A}">
                    <a16:rowId xmlns:a16="http://schemas.microsoft.com/office/drawing/2014/main" val="355478336"/>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x * y</a:t>
                      </a:r>
                    </a:p>
                  </a:txBody>
                  <a:tcPr anchor="ctr">
                    <a:lnL>
                      <a:noFill/>
                    </a:lnL>
                    <a:lnR>
                      <a:noFill/>
                    </a:lnR>
                    <a:lnT>
                      <a:noFill/>
                    </a:lnT>
                    <a:lnB>
                      <a:noFill/>
                    </a:lnB>
                  </a:tcPr>
                </a:tc>
                <a:extLst>
                  <a:ext uri="{0D108BD9-81ED-4DB2-BD59-A6C34878D82A}">
                    <a16:rowId xmlns:a16="http://schemas.microsoft.com/office/drawing/2014/main" val="1566911846"/>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x / y</a:t>
                      </a:r>
                    </a:p>
                  </a:txBody>
                  <a:tcPr anchor="ctr">
                    <a:lnL>
                      <a:noFill/>
                    </a:lnL>
                    <a:lnR>
                      <a:noFill/>
                    </a:lnR>
                    <a:lnT>
                      <a:noFill/>
                    </a:lnT>
                    <a:lnB>
                      <a:noFill/>
                    </a:lnB>
                  </a:tcPr>
                </a:tc>
                <a:extLst>
                  <a:ext uri="{0D108BD9-81ED-4DB2-BD59-A6C34878D82A}">
                    <a16:rowId xmlns:a16="http://schemas.microsoft.com/office/drawing/2014/main" val="2053518609"/>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a:t>x = x % y</a:t>
                      </a:r>
                    </a:p>
                  </a:txBody>
                  <a:tcPr anchor="ctr">
                    <a:lnL>
                      <a:noFill/>
                    </a:lnL>
                    <a:lnR>
                      <a:noFill/>
                    </a:lnR>
                    <a:lnT>
                      <a:noFill/>
                    </a:lnT>
                    <a:lnB>
                      <a:noFill/>
                    </a:lnB>
                  </a:tcPr>
                </a:tc>
                <a:extLst>
                  <a:ext uri="{0D108BD9-81ED-4DB2-BD59-A6C34878D82A}">
                    <a16:rowId xmlns:a16="http://schemas.microsoft.com/office/drawing/2014/main" val="3240784405"/>
                  </a:ext>
                </a:extLst>
              </a:tr>
              <a:tr h="0">
                <a:tc>
                  <a:txBody>
                    <a:bodyPr/>
                    <a:lstStyle/>
                    <a:p>
                      <a:r>
                        <a:rPr lang="en-GB"/>
                        <a:t>**=</a:t>
                      </a:r>
                    </a:p>
                  </a:txBody>
                  <a:tcPr anchor="ctr">
                    <a:lnL>
                      <a:noFill/>
                    </a:lnL>
                    <a:lnR>
                      <a:noFill/>
                    </a:lnR>
                    <a:lnT>
                      <a:noFill/>
                    </a:lnT>
                    <a:lnB>
                      <a:noFill/>
                    </a:lnB>
                  </a:tcPr>
                </a:tc>
                <a:tc>
                  <a:txBody>
                    <a:bodyPr/>
                    <a:lstStyle/>
                    <a:p>
                      <a:r>
                        <a:rPr lang="en-GB"/>
                        <a:t>x **= y</a:t>
                      </a:r>
                    </a:p>
                  </a:txBody>
                  <a:tcPr anchor="ctr">
                    <a:lnL>
                      <a:noFill/>
                    </a:lnL>
                    <a:lnR>
                      <a:noFill/>
                    </a:lnR>
                    <a:lnT>
                      <a:noFill/>
                    </a:lnT>
                    <a:lnB>
                      <a:noFill/>
                    </a:lnB>
                  </a:tcPr>
                </a:tc>
                <a:tc>
                  <a:txBody>
                    <a:bodyPr/>
                    <a:lstStyle/>
                    <a:p>
                      <a:r>
                        <a:rPr lang="en-GB" dirty="0"/>
                        <a:t>x = x ** y</a:t>
                      </a:r>
                    </a:p>
                  </a:txBody>
                  <a:tcPr anchor="ctr">
                    <a:lnL>
                      <a:noFill/>
                    </a:lnL>
                    <a:lnR>
                      <a:noFill/>
                    </a:lnR>
                    <a:lnT>
                      <a:noFill/>
                    </a:lnT>
                    <a:lnB>
                      <a:noFill/>
                    </a:lnB>
                  </a:tcPr>
                </a:tc>
                <a:extLst>
                  <a:ext uri="{0D108BD9-81ED-4DB2-BD59-A6C34878D82A}">
                    <a16:rowId xmlns:a16="http://schemas.microsoft.com/office/drawing/2014/main" val="2937776398"/>
                  </a:ext>
                </a:extLst>
              </a:tr>
            </a:tbl>
          </a:graphicData>
        </a:graphic>
      </p:graphicFrame>
    </p:spTree>
    <p:extLst>
      <p:ext uri="{BB962C8B-B14F-4D97-AF65-F5344CB8AC3E}">
        <p14:creationId xmlns:p14="http://schemas.microsoft.com/office/powerpoint/2010/main" val="42808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239E-21CB-495B-A779-267AE73BC80E}"/>
              </a:ext>
            </a:extLst>
          </p:cNvPr>
          <p:cNvSpPr>
            <a:spLocks noGrp="1"/>
          </p:cNvSpPr>
          <p:nvPr>
            <p:ph type="title"/>
          </p:nvPr>
        </p:nvSpPr>
        <p:spPr/>
        <p:txBody>
          <a:bodyPr/>
          <a:lstStyle/>
          <a:p>
            <a:r>
              <a:rPr lang="en-IN" dirty="0"/>
              <a:t>Adding Strings and Numbers</a:t>
            </a:r>
            <a:br>
              <a:rPr lang="en-IN" dirty="0"/>
            </a:br>
            <a:endParaRPr lang="en-GB" dirty="0"/>
          </a:p>
        </p:txBody>
      </p:sp>
      <p:sp>
        <p:nvSpPr>
          <p:cNvPr id="3" name="Content Placeholder 2">
            <a:extLst>
              <a:ext uri="{FF2B5EF4-FFF2-40B4-BE49-F238E27FC236}">
                <a16:creationId xmlns:a16="http://schemas.microsoft.com/office/drawing/2014/main" id="{5F778B3C-5CE2-453A-BABC-72D2A45BE555}"/>
              </a:ext>
            </a:extLst>
          </p:cNvPr>
          <p:cNvSpPr>
            <a:spLocks noGrp="1"/>
          </p:cNvSpPr>
          <p:nvPr>
            <p:ph idx="1"/>
          </p:nvPr>
        </p:nvSpPr>
        <p:spPr/>
        <p:txBody>
          <a:bodyPr>
            <a:normAutofit fontScale="85000" lnSpcReduction="20000"/>
          </a:bodyPr>
          <a:lstStyle/>
          <a:p>
            <a:endParaRPr lang="en-IN" dirty="0"/>
          </a:p>
          <a:p>
            <a:r>
              <a:rPr lang="en-IN" dirty="0"/>
              <a:t>Adding two numbers, will return the sum, but adding a number and a string will return a string:</a:t>
            </a:r>
          </a:p>
          <a:p>
            <a:r>
              <a:rPr lang="en-IN" dirty="0"/>
              <a:t>Example</a:t>
            </a:r>
          </a:p>
          <a:p>
            <a:pPr lvl="1"/>
            <a:r>
              <a:rPr lang="en-IN" dirty="0"/>
              <a:t>var x = 5 + 5;</a:t>
            </a:r>
          </a:p>
          <a:p>
            <a:pPr lvl="1"/>
            <a:r>
              <a:rPr lang="en-IN" dirty="0"/>
              <a:t>var y = "5" + 5;</a:t>
            </a:r>
          </a:p>
          <a:p>
            <a:pPr lvl="1"/>
            <a:r>
              <a:rPr lang="en-IN" dirty="0"/>
              <a:t>var z = "Hello" + 5;</a:t>
            </a:r>
          </a:p>
          <a:p>
            <a:endParaRPr lang="en-IN" dirty="0"/>
          </a:p>
          <a:p>
            <a:r>
              <a:rPr lang="en-IN" dirty="0"/>
              <a:t>The result of x, y, and z will be:</a:t>
            </a:r>
          </a:p>
          <a:p>
            <a:r>
              <a:rPr lang="en-IN" dirty="0"/>
              <a:t>10</a:t>
            </a:r>
          </a:p>
          <a:p>
            <a:r>
              <a:rPr lang="en-IN" dirty="0"/>
              <a:t>55</a:t>
            </a:r>
          </a:p>
          <a:p>
            <a:r>
              <a:rPr lang="en-IN" dirty="0"/>
              <a:t>Hello5 </a:t>
            </a:r>
            <a:endParaRPr lang="en-GB" dirty="0"/>
          </a:p>
        </p:txBody>
      </p:sp>
    </p:spTree>
    <p:extLst>
      <p:ext uri="{BB962C8B-B14F-4D97-AF65-F5344CB8AC3E}">
        <p14:creationId xmlns:p14="http://schemas.microsoft.com/office/powerpoint/2010/main" val="291023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844D-9E72-4373-81AC-CADBC8D61481}"/>
              </a:ext>
            </a:extLst>
          </p:cNvPr>
          <p:cNvSpPr>
            <a:spLocks noGrp="1"/>
          </p:cNvSpPr>
          <p:nvPr>
            <p:ph type="title"/>
          </p:nvPr>
        </p:nvSpPr>
        <p:spPr/>
        <p:txBody>
          <a:bodyPr/>
          <a:lstStyle/>
          <a:p>
            <a:r>
              <a:rPr lang="en-GB" dirty="0"/>
              <a:t>Comparison</a:t>
            </a:r>
          </a:p>
        </p:txBody>
      </p:sp>
      <p:graphicFrame>
        <p:nvGraphicFramePr>
          <p:cNvPr id="4" name="Content Placeholder 3">
            <a:extLst>
              <a:ext uri="{FF2B5EF4-FFF2-40B4-BE49-F238E27FC236}">
                <a16:creationId xmlns:a16="http://schemas.microsoft.com/office/drawing/2014/main" id="{AAAFFA77-4D08-4081-936E-11D672FCC5E6}"/>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5257800">
                  <a:extLst>
                    <a:ext uri="{9D8B030D-6E8A-4147-A177-3AD203B41FA5}">
                      <a16:colId xmlns:a16="http://schemas.microsoft.com/office/drawing/2014/main" val="1468482984"/>
                    </a:ext>
                  </a:extLst>
                </a:gridCol>
                <a:gridCol w="5257800">
                  <a:extLst>
                    <a:ext uri="{9D8B030D-6E8A-4147-A177-3AD203B41FA5}">
                      <a16:colId xmlns:a16="http://schemas.microsoft.com/office/drawing/2014/main" val="2815238663"/>
                    </a:ext>
                  </a:extLst>
                </a:gridCol>
              </a:tblGrid>
              <a:tr h="0">
                <a:tc>
                  <a:txBody>
                    <a:bodyPr/>
                    <a:lstStyle/>
                    <a:p>
                      <a:r>
                        <a:rPr lang="en-GB">
                          <a:effectLst/>
                        </a:rPr>
                        <a:t>Operator</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844595183"/>
                  </a:ext>
                </a:extLst>
              </a:tr>
              <a:tr h="0">
                <a:tc>
                  <a:txBody>
                    <a:bodyPr/>
                    <a:lstStyle/>
                    <a:p>
                      <a:r>
                        <a:rPr lang="en-GB" dirty="0"/>
                        <a:t>==</a:t>
                      </a:r>
                    </a:p>
                  </a:txBody>
                  <a:tcPr anchor="ctr">
                    <a:lnL>
                      <a:noFill/>
                    </a:lnL>
                    <a:lnR>
                      <a:noFill/>
                    </a:lnR>
                    <a:lnT>
                      <a:noFill/>
                    </a:lnT>
                    <a:lnB>
                      <a:noFill/>
                    </a:lnB>
                  </a:tcPr>
                </a:tc>
                <a:tc>
                  <a:txBody>
                    <a:bodyPr/>
                    <a:lstStyle/>
                    <a:p>
                      <a:r>
                        <a:rPr lang="en-GB"/>
                        <a:t>equal to</a:t>
                      </a:r>
                    </a:p>
                  </a:txBody>
                  <a:tcPr anchor="ctr">
                    <a:lnL>
                      <a:noFill/>
                    </a:lnL>
                    <a:lnR>
                      <a:noFill/>
                    </a:lnR>
                    <a:lnT>
                      <a:noFill/>
                    </a:lnT>
                    <a:lnB>
                      <a:noFill/>
                    </a:lnB>
                  </a:tcPr>
                </a:tc>
                <a:extLst>
                  <a:ext uri="{0D108BD9-81ED-4DB2-BD59-A6C34878D82A}">
                    <a16:rowId xmlns:a16="http://schemas.microsoft.com/office/drawing/2014/main" val="4266142989"/>
                  </a:ext>
                </a:extLst>
              </a:tr>
              <a:tr h="0">
                <a:tc>
                  <a:txBody>
                    <a:bodyPr/>
                    <a:lstStyle/>
                    <a:p>
                      <a:r>
                        <a:rPr lang="en-GB" dirty="0"/>
                        <a:t>===</a:t>
                      </a:r>
                    </a:p>
                  </a:txBody>
                  <a:tcPr anchor="ctr">
                    <a:lnL>
                      <a:noFill/>
                    </a:lnL>
                    <a:lnR>
                      <a:noFill/>
                    </a:lnR>
                    <a:lnT>
                      <a:noFill/>
                    </a:lnT>
                    <a:lnB>
                      <a:noFill/>
                    </a:lnB>
                  </a:tcPr>
                </a:tc>
                <a:tc>
                  <a:txBody>
                    <a:bodyPr/>
                    <a:lstStyle/>
                    <a:p>
                      <a:r>
                        <a:rPr lang="en-IN"/>
                        <a:t>equal value and equal type</a:t>
                      </a:r>
                    </a:p>
                  </a:txBody>
                  <a:tcPr anchor="ctr">
                    <a:lnL>
                      <a:noFill/>
                    </a:lnL>
                    <a:lnR>
                      <a:noFill/>
                    </a:lnR>
                    <a:lnT>
                      <a:noFill/>
                    </a:lnT>
                    <a:lnB>
                      <a:noFill/>
                    </a:lnB>
                  </a:tcPr>
                </a:tc>
                <a:extLst>
                  <a:ext uri="{0D108BD9-81ED-4DB2-BD59-A6C34878D82A}">
                    <a16:rowId xmlns:a16="http://schemas.microsoft.com/office/drawing/2014/main" val="2431614456"/>
                  </a:ext>
                </a:extLst>
              </a:tr>
              <a:tr h="0">
                <a:tc>
                  <a:txBody>
                    <a:bodyPr/>
                    <a:lstStyle/>
                    <a:p>
                      <a:r>
                        <a:rPr lang="en-GB"/>
                        <a:t>!=</a:t>
                      </a:r>
                    </a:p>
                  </a:txBody>
                  <a:tcPr anchor="ctr">
                    <a:lnL>
                      <a:noFill/>
                    </a:lnL>
                    <a:lnR>
                      <a:noFill/>
                    </a:lnR>
                    <a:lnT>
                      <a:noFill/>
                    </a:lnT>
                    <a:lnB>
                      <a:noFill/>
                    </a:lnB>
                  </a:tcPr>
                </a:tc>
                <a:tc>
                  <a:txBody>
                    <a:bodyPr/>
                    <a:lstStyle/>
                    <a:p>
                      <a:r>
                        <a:rPr lang="en-GB"/>
                        <a:t>not equal</a:t>
                      </a:r>
                    </a:p>
                  </a:txBody>
                  <a:tcPr anchor="ctr">
                    <a:lnL>
                      <a:noFill/>
                    </a:lnL>
                    <a:lnR>
                      <a:noFill/>
                    </a:lnR>
                    <a:lnT>
                      <a:noFill/>
                    </a:lnT>
                    <a:lnB>
                      <a:noFill/>
                    </a:lnB>
                  </a:tcPr>
                </a:tc>
                <a:extLst>
                  <a:ext uri="{0D108BD9-81ED-4DB2-BD59-A6C34878D82A}">
                    <a16:rowId xmlns:a16="http://schemas.microsoft.com/office/drawing/2014/main" val="2032026080"/>
                  </a:ext>
                </a:extLst>
              </a:tr>
              <a:tr h="0">
                <a:tc>
                  <a:txBody>
                    <a:bodyPr/>
                    <a:lstStyle/>
                    <a:p>
                      <a:r>
                        <a:rPr lang="en-GB" dirty="0"/>
                        <a:t>!==</a:t>
                      </a:r>
                    </a:p>
                  </a:txBody>
                  <a:tcPr anchor="ctr">
                    <a:lnL>
                      <a:noFill/>
                    </a:lnL>
                    <a:lnR>
                      <a:noFill/>
                    </a:lnR>
                    <a:lnT>
                      <a:noFill/>
                    </a:lnT>
                    <a:lnB>
                      <a:noFill/>
                    </a:lnB>
                  </a:tcPr>
                </a:tc>
                <a:tc>
                  <a:txBody>
                    <a:bodyPr/>
                    <a:lstStyle/>
                    <a:p>
                      <a:r>
                        <a:rPr lang="en-IN"/>
                        <a:t>not equal value or not equal type</a:t>
                      </a:r>
                    </a:p>
                  </a:txBody>
                  <a:tcPr anchor="ctr">
                    <a:lnL>
                      <a:noFill/>
                    </a:lnL>
                    <a:lnR>
                      <a:noFill/>
                    </a:lnR>
                    <a:lnT>
                      <a:noFill/>
                    </a:lnT>
                    <a:lnB>
                      <a:noFill/>
                    </a:lnB>
                  </a:tcPr>
                </a:tc>
                <a:extLst>
                  <a:ext uri="{0D108BD9-81ED-4DB2-BD59-A6C34878D82A}">
                    <a16:rowId xmlns:a16="http://schemas.microsoft.com/office/drawing/2014/main" val="4243007053"/>
                  </a:ext>
                </a:extLst>
              </a:tr>
              <a:tr h="0">
                <a:tc>
                  <a:txBody>
                    <a:bodyPr/>
                    <a:lstStyle/>
                    <a:p>
                      <a:r>
                        <a:rPr lang="en-GB"/>
                        <a:t>&gt;</a:t>
                      </a:r>
                    </a:p>
                  </a:txBody>
                  <a:tcPr anchor="ctr">
                    <a:lnL>
                      <a:noFill/>
                    </a:lnL>
                    <a:lnR>
                      <a:noFill/>
                    </a:lnR>
                    <a:lnT>
                      <a:noFill/>
                    </a:lnT>
                    <a:lnB>
                      <a:noFill/>
                    </a:lnB>
                  </a:tcPr>
                </a:tc>
                <a:tc>
                  <a:txBody>
                    <a:bodyPr/>
                    <a:lstStyle/>
                    <a:p>
                      <a:r>
                        <a:rPr lang="en-GB"/>
                        <a:t>greater than</a:t>
                      </a:r>
                    </a:p>
                  </a:txBody>
                  <a:tcPr anchor="ctr">
                    <a:lnL>
                      <a:noFill/>
                    </a:lnL>
                    <a:lnR>
                      <a:noFill/>
                    </a:lnR>
                    <a:lnT>
                      <a:noFill/>
                    </a:lnT>
                    <a:lnB>
                      <a:noFill/>
                    </a:lnB>
                  </a:tcPr>
                </a:tc>
                <a:extLst>
                  <a:ext uri="{0D108BD9-81ED-4DB2-BD59-A6C34878D82A}">
                    <a16:rowId xmlns:a16="http://schemas.microsoft.com/office/drawing/2014/main" val="4223061491"/>
                  </a:ext>
                </a:extLst>
              </a:tr>
              <a:tr h="0">
                <a:tc>
                  <a:txBody>
                    <a:bodyPr/>
                    <a:lstStyle/>
                    <a:p>
                      <a:r>
                        <a:rPr lang="en-GB"/>
                        <a:t>&lt;</a:t>
                      </a:r>
                    </a:p>
                  </a:txBody>
                  <a:tcPr anchor="ctr">
                    <a:lnL>
                      <a:noFill/>
                    </a:lnL>
                    <a:lnR>
                      <a:noFill/>
                    </a:lnR>
                    <a:lnT>
                      <a:noFill/>
                    </a:lnT>
                    <a:lnB>
                      <a:noFill/>
                    </a:lnB>
                  </a:tcPr>
                </a:tc>
                <a:tc>
                  <a:txBody>
                    <a:bodyPr/>
                    <a:lstStyle/>
                    <a:p>
                      <a:r>
                        <a:rPr lang="en-GB"/>
                        <a:t>less than</a:t>
                      </a:r>
                    </a:p>
                  </a:txBody>
                  <a:tcPr anchor="ctr">
                    <a:lnL>
                      <a:noFill/>
                    </a:lnL>
                    <a:lnR>
                      <a:noFill/>
                    </a:lnR>
                    <a:lnT>
                      <a:noFill/>
                    </a:lnT>
                    <a:lnB>
                      <a:noFill/>
                    </a:lnB>
                  </a:tcPr>
                </a:tc>
                <a:extLst>
                  <a:ext uri="{0D108BD9-81ED-4DB2-BD59-A6C34878D82A}">
                    <a16:rowId xmlns:a16="http://schemas.microsoft.com/office/drawing/2014/main" val="590865865"/>
                  </a:ext>
                </a:extLst>
              </a:tr>
              <a:tr h="0">
                <a:tc>
                  <a:txBody>
                    <a:bodyPr/>
                    <a:lstStyle/>
                    <a:p>
                      <a:r>
                        <a:rPr lang="en-GB"/>
                        <a:t>&gt;=</a:t>
                      </a:r>
                    </a:p>
                  </a:txBody>
                  <a:tcPr anchor="ctr">
                    <a:lnL>
                      <a:noFill/>
                    </a:lnL>
                    <a:lnR>
                      <a:noFill/>
                    </a:lnR>
                    <a:lnT>
                      <a:noFill/>
                    </a:lnT>
                    <a:lnB>
                      <a:noFill/>
                    </a:lnB>
                  </a:tcPr>
                </a:tc>
                <a:tc>
                  <a:txBody>
                    <a:bodyPr/>
                    <a:lstStyle/>
                    <a:p>
                      <a:r>
                        <a:rPr lang="en-IN"/>
                        <a:t>greater than or equal to</a:t>
                      </a:r>
                    </a:p>
                  </a:txBody>
                  <a:tcPr anchor="ctr">
                    <a:lnL>
                      <a:noFill/>
                    </a:lnL>
                    <a:lnR>
                      <a:noFill/>
                    </a:lnR>
                    <a:lnT>
                      <a:noFill/>
                    </a:lnT>
                    <a:lnB>
                      <a:noFill/>
                    </a:lnB>
                  </a:tcPr>
                </a:tc>
                <a:extLst>
                  <a:ext uri="{0D108BD9-81ED-4DB2-BD59-A6C34878D82A}">
                    <a16:rowId xmlns:a16="http://schemas.microsoft.com/office/drawing/2014/main" val="2302335931"/>
                  </a:ext>
                </a:extLst>
              </a:tr>
              <a:tr h="0">
                <a:tc>
                  <a:txBody>
                    <a:bodyPr/>
                    <a:lstStyle/>
                    <a:p>
                      <a:r>
                        <a:rPr lang="en-GB"/>
                        <a:t>&lt;=</a:t>
                      </a:r>
                    </a:p>
                  </a:txBody>
                  <a:tcPr anchor="ctr">
                    <a:lnL>
                      <a:noFill/>
                    </a:lnL>
                    <a:lnR>
                      <a:noFill/>
                    </a:lnR>
                    <a:lnT>
                      <a:noFill/>
                    </a:lnT>
                    <a:lnB>
                      <a:noFill/>
                    </a:lnB>
                  </a:tcPr>
                </a:tc>
                <a:tc>
                  <a:txBody>
                    <a:bodyPr/>
                    <a:lstStyle/>
                    <a:p>
                      <a:r>
                        <a:rPr lang="en-IN"/>
                        <a:t>less than or equal to</a:t>
                      </a:r>
                    </a:p>
                  </a:txBody>
                  <a:tcPr anchor="ctr">
                    <a:lnL>
                      <a:noFill/>
                    </a:lnL>
                    <a:lnR>
                      <a:noFill/>
                    </a:lnR>
                    <a:lnT>
                      <a:noFill/>
                    </a:lnT>
                    <a:lnB>
                      <a:noFill/>
                    </a:lnB>
                  </a:tcPr>
                </a:tc>
                <a:extLst>
                  <a:ext uri="{0D108BD9-81ED-4DB2-BD59-A6C34878D82A}">
                    <a16:rowId xmlns:a16="http://schemas.microsoft.com/office/drawing/2014/main" val="3554120675"/>
                  </a:ext>
                </a:extLst>
              </a:tr>
              <a:tr h="0">
                <a:tc>
                  <a:txBody>
                    <a:bodyPr/>
                    <a:lstStyle/>
                    <a:p>
                      <a:r>
                        <a:rPr lang="en-GB"/>
                        <a:t>?</a:t>
                      </a:r>
                    </a:p>
                  </a:txBody>
                  <a:tcPr anchor="ctr">
                    <a:lnL>
                      <a:noFill/>
                    </a:lnL>
                    <a:lnR>
                      <a:noFill/>
                    </a:lnR>
                    <a:lnT>
                      <a:noFill/>
                    </a:lnT>
                    <a:lnB>
                      <a:noFill/>
                    </a:lnB>
                  </a:tcPr>
                </a:tc>
                <a:tc>
                  <a:txBody>
                    <a:bodyPr/>
                    <a:lstStyle/>
                    <a:p>
                      <a:r>
                        <a:rPr lang="en-GB" dirty="0"/>
                        <a:t>ternary operator</a:t>
                      </a:r>
                    </a:p>
                  </a:txBody>
                  <a:tcPr anchor="ctr">
                    <a:lnL>
                      <a:noFill/>
                    </a:lnL>
                    <a:lnR>
                      <a:noFill/>
                    </a:lnR>
                    <a:lnT>
                      <a:noFill/>
                    </a:lnT>
                    <a:lnB>
                      <a:noFill/>
                    </a:lnB>
                  </a:tcPr>
                </a:tc>
                <a:extLst>
                  <a:ext uri="{0D108BD9-81ED-4DB2-BD59-A6C34878D82A}">
                    <a16:rowId xmlns:a16="http://schemas.microsoft.com/office/drawing/2014/main" val="3253007070"/>
                  </a:ext>
                </a:extLst>
              </a:tr>
            </a:tbl>
          </a:graphicData>
        </a:graphic>
      </p:graphicFrame>
    </p:spTree>
    <p:extLst>
      <p:ext uri="{BB962C8B-B14F-4D97-AF65-F5344CB8AC3E}">
        <p14:creationId xmlns:p14="http://schemas.microsoft.com/office/powerpoint/2010/main" val="386304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CEB1-47D1-49BE-A6EE-D74835B2DB61}"/>
              </a:ext>
            </a:extLst>
          </p:cNvPr>
          <p:cNvSpPr>
            <a:spLocks noGrp="1"/>
          </p:cNvSpPr>
          <p:nvPr>
            <p:ph type="title"/>
          </p:nvPr>
        </p:nvSpPr>
        <p:spPr/>
        <p:txBody>
          <a:bodyPr/>
          <a:lstStyle/>
          <a:p>
            <a:r>
              <a:rPr lang="en-GB" dirty="0"/>
              <a:t>Logical</a:t>
            </a:r>
          </a:p>
        </p:txBody>
      </p:sp>
      <p:graphicFrame>
        <p:nvGraphicFramePr>
          <p:cNvPr id="4" name="Content Placeholder 3">
            <a:extLst>
              <a:ext uri="{FF2B5EF4-FFF2-40B4-BE49-F238E27FC236}">
                <a16:creationId xmlns:a16="http://schemas.microsoft.com/office/drawing/2014/main" id="{17806973-CA9E-46F5-B5C0-FBBB0936A2DE}"/>
              </a:ext>
            </a:extLst>
          </p:cNvPr>
          <p:cNvGraphicFramePr>
            <a:graphicFrameLocks noGrp="1"/>
          </p:cNvGraphicFramePr>
          <p:nvPr>
            <p:ph idx="1"/>
          </p:nvPr>
        </p:nvGraphicFramePr>
        <p:xfrm>
          <a:off x="838200" y="3269774"/>
          <a:ext cx="10515600" cy="1463040"/>
        </p:xfrm>
        <a:graphic>
          <a:graphicData uri="http://schemas.openxmlformats.org/drawingml/2006/table">
            <a:tbl>
              <a:tblPr/>
              <a:tblGrid>
                <a:gridCol w="5257800">
                  <a:extLst>
                    <a:ext uri="{9D8B030D-6E8A-4147-A177-3AD203B41FA5}">
                      <a16:colId xmlns:a16="http://schemas.microsoft.com/office/drawing/2014/main" val="3914518400"/>
                    </a:ext>
                  </a:extLst>
                </a:gridCol>
                <a:gridCol w="5257800">
                  <a:extLst>
                    <a:ext uri="{9D8B030D-6E8A-4147-A177-3AD203B41FA5}">
                      <a16:colId xmlns:a16="http://schemas.microsoft.com/office/drawing/2014/main" val="3979195841"/>
                    </a:ext>
                  </a:extLst>
                </a:gridCol>
              </a:tblGrid>
              <a:tr h="0">
                <a:tc>
                  <a:txBody>
                    <a:bodyPr/>
                    <a:lstStyle/>
                    <a:p>
                      <a:r>
                        <a:rPr lang="en-GB">
                          <a:effectLst/>
                        </a:rPr>
                        <a:t>Operator</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2486601683"/>
                  </a:ext>
                </a:extLst>
              </a:tr>
              <a:tr h="0">
                <a:tc>
                  <a:txBody>
                    <a:bodyPr/>
                    <a:lstStyle/>
                    <a:p>
                      <a:r>
                        <a:rPr lang="en-GB"/>
                        <a:t>&amp;&amp;</a:t>
                      </a:r>
                    </a:p>
                  </a:txBody>
                  <a:tcPr anchor="ctr">
                    <a:lnL>
                      <a:noFill/>
                    </a:lnL>
                    <a:lnR>
                      <a:noFill/>
                    </a:lnR>
                    <a:lnT>
                      <a:noFill/>
                    </a:lnT>
                    <a:lnB>
                      <a:noFill/>
                    </a:lnB>
                  </a:tcPr>
                </a:tc>
                <a:tc>
                  <a:txBody>
                    <a:bodyPr/>
                    <a:lstStyle/>
                    <a:p>
                      <a:r>
                        <a:rPr lang="en-GB"/>
                        <a:t>logical and</a:t>
                      </a:r>
                    </a:p>
                  </a:txBody>
                  <a:tcPr anchor="ctr">
                    <a:lnL>
                      <a:noFill/>
                    </a:lnL>
                    <a:lnR>
                      <a:noFill/>
                    </a:lnR>
                    <a:lnT>
                      <a:noFill/>
                    </a:lnT>
                    <a:lnB>
                      <a:noFill/>
                    </a:lnB>
                  </a:tcPr>
                </a:tc>
                <a:extLst>
                  <a:ext uri="{0D108BD9-81ED-4DB2-BD59-A6C34878D82A}">
                    <a16:rowId xmlns:a16="http://schemas.microsoft.com/office/drawing/2014/main" val="3626014684"/>
                  </a:ext>
                </a:extLst>
              </a:tr>
              <a:tr h="0">
                <a:tc>
                  <a:txBody>
                    <a:bodyPr/>
                    <a:lstStyle/>
                    <a:p>
                      <a:r>
                        <a:rPr lang="en-GB"/>
                        <a:t>||</a:t>
                      </a:r>
                    </a:p>
                  </a:txBody>
                  <a:tcPr anchor="ctr">
                    <a:lnL>
                      <a:noFill/>
                    </a:lnL>
                    <a:lnR>
                      <a:noFill/>
                    </a:lnR>
                    <a:lnT>
                      <a:noFill/>
                    </a:lnT>
                    <a:lnB>
                      <a:noFill/>
                    </a:lnB>
                  </a:tcPr>
                </a:tc>
                <a:tc>
                  <a:txBody>
                    <a:bodyPr/>
                    <a:lstStyle/>
                    <a:p>
                      <a:r>
                        <a:rPr lang="en-GB"/>
                        <a:t>logical or</a:t>
                      </a:r>
                    </a:p>
                  </a:txBody>
                  <a:tcPr anchor="ctr">
                    <a:lnL>
                      <a:noFill/>
                    </a:lnL>
                    <a:lnR>
                      <a:noFill/>
                    </a:lnR>
                    <a:lnT>
                      <a:noFill/>
                    </a:lnT>
                    <a:lnB>
                      <a:noFill/>
                    </a:lnB>
                  </a:tcPr>
                </a:tc>
                <a:extLst>
                  <a:ext uri="{0D108BD9-81ED-4DB2-BD59-A6C34878D82A}">
                    <a16:rowId xmlns:a16="http://schemas.microsoft.com/office/drawing/2014/main" val="3232894068"/>
                  </a:ext>
                </a:extLst>
              </a:tr>
              <a:tr h="0">
                <a:tc>
                  <a:txBody>
                    <a:bodyPr/>
                    <a:lstStyle/>
                    <a:p>
                      <a:r>
                        <a:rPr lang="en-GB"/>
                        <a:t>!</a:t>
                      </a:r>
                    </a:p>
                  </a:txBody>
                  <a:tcPr anchor="ctr">
                    <a:lnL>
                      <a:noFill/>
                    </a:lnL>
                    <a:lnR>
                      <a:noFill/>
                    </a:lnR>
                    <a:lnT>
                      <a:noFill/>
                    </a:lnT>
                    <a:lnB>
                      <a:noFill/>
                    </a:lnB>
                  </a:tcPr>
                </a:tc>
                <a:tc>
                  <a:txBody>
                    <a:bodyPr/>
                    <a:lstStyle/>
                    <a:p>
                      <a:r>
                        <a:rPr lang="en-GB" dirty="0"/>
                        <a:t>logical not</a:t>
                      </a:r>
                    </a:p>
                  </a:txBody>
                  <a:tcPr anchor="ctr">
                    <a:lnL>
                      <a:noFill/>
                    </a:lnL>
                    <a:lnR>
                      <a:noFill/>
                    </a:lnR>
                    <a:lnT>
                      <a:noFill/>
                    </a:lnT>
                    <a:lnB>
                      <a:noFill/>
                    </a:lnB>
                  </a:tcPr>
                </a:tc>
                <a:extLst>
                  <a:ext uri="{0D108BD9-81ED-4DB2-BD59-A6C34878D82A}">
                    <a16:rowId xmlns:a16="http://schemas.microsoft.com/office/drawing/2014/main" val="598224294"/>
                  </a:ext>
                </a:extLst>
              </a:tr>
            </a:tbl>
          </a:graphicData>
        </a:graphic>
      </p:graphicFrame>
    </p:spTree>
    <p:extLst>
      <p:ext uri="{BB962C8B-B14F-4D97-AF65-F5344CB8AC3E}">
        <p14:creationId xmlns:p14="http://schemas.microsoft.com/office/powerpoint/2010/main" val="2126162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4816-ECF1-4769-BE86-E4509FFD6964}"/>
              </a:ext>
            </a:extLst>
          </p:cNvPr>
          <p:cNvSpPr>
            <a:spLocks noGrp="1"/>
          </p:cNvSpPr>
          <p:nvPr>
            <p:ph type="title"/>
          </p:nvPr>
        </p:nvSpPr>
        <p:spPr/>
        <p:txBody>
          <a:bodyPr/>
          <a:lstStyle/>
          <a:p>
            <a:r>
              <a:rPr lang="en-GB" dirty="0"/>
              <a:t>Type Operators</a:t>
            </a:r>
          </a:p>
        </p:txBody>
      </p:sp>
      <p:graphicFrame>
        <p:nvGraphicFramePr>
          <p:cNvPr id="4" name="Content Placeholder 3">
            <a:extLst>
              <a:ext uri="{FF2B5EF4-FFF2-40B4-BE49-F238E27FC236}">
                <a16:creationId xmlns:a16="http://schemas.microsoft.com/office/drawing/2014/main" id="{C03ACCC6-BC62-4D14-B23F-3C08FDA51004}"/>
              </a:ext>
            </a:extLst>
          </p:cNvPr>
          <p:cNvGraphicFramePr>
            <a:graphicFrameLocks noGrp="1"/>
          </p:cNvGraphicFramePr>
          <p:nvPr>
            <p:ph idx="1"/>
          </p:nvPr>
        </p:nvGraphicFramePr>
        <p:xfrm>
          <a:off x="838200" y="3315494"/>
          <a:ext cx="10515600" cy="1371600"/>
        </p:xfrm>
        <a:graphic>
          <a:graphicData uri="http://schemas.openxmlformats.org/drawingml/2006/table">
            <a:tbl>
              <a:tblPr/>
              <a:tblGrid>
                <a:gridCol w="5257800">
                  <a:extLst>
                    <a:ext uri="{9D8B030D-6E8A-4147-A177-3AD203B41FA5}">
                      <a16:colId xmlns:a16="http://schemas.microsoft.com/office/drawing/2014/main" val="1132150213"/>
                    </a:ext>
                  </a:extLst>
                </a:gridCol>
                <a:gridCol w="5257800">
                  <a:extLst>
                    <a:ext uri="{9D8B030D-6E8A-4147-A177-3AD203B41FA5}">
                      <a16:colId xmlns:a16="http://schemas.microsoft.com/office/drawing/2014/main" val="3348434754"/>
                    </a:ext>
                  </a:extLst>
                </a:gridCol>
              </a:tblGrid>
              <a:tr h="0">
                <a:tc>
                  <a:txBody>
                    <a:bodyPr/>
                    <a:lstStyle/>
                    <a:p>
                      <a:r>
                        <a:rPr lang="en-GB">
                          <a:effectLst/>
                        </a:rPr>
                        <a:t>Operator</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3533718832"/>
                  </a:ext>
                </a:extLst>
              </a:tr>
              <a:tr h="0">
                <a:tc>
                  <a:txBody>
                    <a:bodyPr/>
                    <a:lstStyle/>
                    <a:p>
                      <a:r>
                        <a:rPr lang="en-GB"/>
                        <a:t>typeof</a:t>
                      </a:r>
                    </a:p>
                  </a:txBody>
                  <a:tcPr anchor="ctr">
                    <a:lnL>
                      <a:noFill/>
                    </a:lnL>
                    <a:lnR>
                      <a:noFill/>
                    </a:lnR>
                    <a:lnT>
                      <a:noFill/>
                    </a:lnT>
                    <a:lnB>
                      <a:noFill/>
                    </a:lnB>
                  </a:tcPr>
                </a:tc>
                <a:tc>
                  <a:txBody>
                    <a:bodyPr/>
                    <a:lstStyle/>
                    <a:p>
                      <a:r>
                        <a:rPr lang="en-IN"/>
                        <a:t>Returns the type of a variable</a:t>
                      </a:r>
                    </a:p>
                  </a:txBody>
                  <a:tcPr anchor="ctr">
                    <a:lnL>
                      <a:noFill/>
                    </a:lnL>
                    <a:lnR>
                      <a:noFill/>
                    </a:lnR>
                    <a:lnT>
                      <a:noFill/>
                    </a:lnT>
                    <a:lnB>
                      <a:noFill/>
                    </a:lnB>
                  </a:tcPr>
                </a:tc>
                <a:extLst>
                  <a:ext uri="{0D108BD9-81ED-4DB2-BD59-A6C34878D82A}">
                    <a16:rowId xmlns:a16="http://schemas.microsoft.com/office/drawing/2014/main" val="2776654165"/>
                  </a:ext>
                </a:extLst>
              </a:tr>
              <a:tr h="0">
                <a:tc>
                  <a:txBody>
                    <a:bodyPr/>
                    <a:lstStyle/>
                    <a:p>
                      <a:r>
                        <a:rPr lang="en-GB" dirty="0" err="1"/>
                        <a:t>instanceof</a:t>
                      </a:r>
                      <a:endParaRPr lang="en-GB" dirty="0"/>
                    </a:p>
                  </a:txBody>
                  <a:tcPr anchor="ctr">
                    <a:lnL>
                      <a:noFill/>
                    </a:lnL>
                    <a:lnR>
                      <a:noFill/>
                    </a:lnR>
                    <a:lnT>
                      <a:noFill/>
                    </a:lnT>
                    <a:lnB>
                      <a:noFill/>
                    </a:lnB>
                  </a:tcPr>
                </a:tc>
                <a:tc>
                  <a:txBody>
                    <a:bodyPr/>
                    <a:lstStyle/>
                    <a:p>
                      <a:r>
                        <a:rPr lang="en-IN" dirty="0"/>
                        <a:t>Returns true if an object is an instance of an object type</a:t>
                      </a:r>
                    </a:p>
                  </a:txBody>
                  <a:tcPr anchor="ctr">
                    <a:lnL>
                      <a:noFill/>
                    </a:lnL>
                    <a:lnR>
                      <a:noFill/>
                    </a:lnR>
                    <a:lnT>
                      <a:noFill/>
                    </a:lnT>
                    <a:lnB>
                      <a:noFill/>
                    </a:lnB>
                  </a:tcPr>
                </a:tc>
                <a:extLst>
                  <a:ext uri="{0D108BD9-81ED-4DB2-BD59-A6C34878D82A}">
                    <a16:rowId xmlns:a16="http://schemas.microsoft.com/office/drawing/2014/main" val="2331544793"/>
                  </a:ext>
                </a:extLst>
              </a:tr>
            </a:tbl>
          </a:graphicData>
        </a:graphic>
      </p:graphicFrame>
    </p:spTree>
    <p:extLst>
      <p:ext uri="{BB962C8B-B14F-4D97-AF65-F5344CB8AC3E}">
        <p14:creationId xmlns:p14="http://schemas.microsoft.com/office/powerpoint/2010/main" val="213740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2D12-0609-456D-BCF4-D63E8C778EBA}"/>
              </a:ext>
            </a:extLst>
          </p:cNvPr>
          <p:cNvSpPr>
            <a:spLocks noGrp="1"/>
          </p:cNvSpPr>
          <p:nvPr>
            <p:ph type="title"/>
          </p:nvPr>
        </p:nvSpPr>
        <p:spPr/>
        <p:txBody>
          <a:bodyPr/>
          <a:lstStyle/>
          <a:p>
            <a:r>
              <a:rPr lang="en-GB" dirty="0"/>
              <a:t>Bitwise</a:t>
            </a:r>
          </a:p>
        </p:txBody>
      </p:sp>
      <p:graphicFrame>
        <p:nvGraphicFramePr>
          <p:cNvPr id="5" name="Content Placeholder 4">
            <a:extLst>
              <a:ext uri="{FF2B5EF4-FFF2-40B4-BE49-F238E27FC236}">
                <a16:creationId xmlns:a16="http://schemas.microsoft.com/office/drawing/2014/main" id="{FAE53B23-6EDA-4F56-85E0-88B2CA747187}"/>
              </a:ext>
            </a:extLst>
          </p:cNvPr>
          <p:cNvGraphicFramePr>
            <a:graphicFrameLocks noGrp="1"/>
          </p:cNvGraphicFramePr>
          <p:nvPr>
            <p:ph idx="1"/>
            <p:extLst>
              <p:ext uri="{D42A27DB-BD31-4B8C-83A1-F6EECF244321}">
                <p14:modId xmlns:p14="http://schemas.microsoft.com/office/powerpoint/2010/main" val="3816569927"/>
              </p:ext>
            </p:extLst>
          </p:nvPr>
        </p:nvGraphicFramePr>
        <p:xfrm>
          <a:off x="838200" y="1467405"/>
          <a:ext cx="10653073" cy="5025467"/>
        </p:xfrm>
        <a:graphic>
          <a:graphicData uri="http://schemas.openxmlformats.org/drawingml/2006/table">
            <a:tbl>
              <a:tblPr/>
              <a:tblGrid>
                <a:gridCol w="2300826">
                  <a:extLst>
                    <a:ext uri="{9D8B030D-6E8A-4147-A177-3AD203B41FA5}">
                      <a16:colId xmlns:a16="http://schemas.microsoft.com/office/drawing/2014/main" val="3901906362"/>
                    </a:ext>
                  </a:extLst>
                </a:gridCol>
                <a:gridCol w="758049">
                  <a:extLst>
                    <a:ext uri="{9D8B030D-6E8A-4147-A177-3AD203B41FA5}">
                      <a16:colId xmlns:a16="http://schemas.microsoft.com/office/drawing/2014/main" val="1903710307"/>
                    </a:ext>
                  </a:extLst>
                </a:gridCol>
                <a:gridCol w="2300826">
                  <a:extLst>
                    <a:ext uri="{9D8B030D-6E8A-4147-A177-3AD203B41FA5}">
                      <a16:colId xmlns:a16="http://schemas.microsoft.com/office/drawing/2014/main" val="3745203893"/>
                    </a:ext>
                  </a:extLst>
                </a:gridCol>
                <a:gridCol w="2300826">
                  <a:extLst>
                    <a:ext uri="{9D8B030D-6E8A-4147-A177-3AD203B41FA5}">
                      <a16:colId xmlns:a16="http://schemas.microsoft.com/office/drawing/2014/main" val="3398610386"/>
                    </a:ext>
                  </a:extLst>
                </a:gridCol>
                <a:gridCol w="2300826">
                  <a:extLst>
                    <a:ext uri="{9D8B030D-6E8A-4147-A177-3AD203B41FA5}">
                      <a16:colId xmlns:a16="http://schemas.microsoft.com/office/drawing/2014/main" val="990574080"/>
                    </a:ext>
                  </a:extLst>
                </a:gridCol>
                <a:gridCol w="691720">
                  <a:extLst>
                    <a:ext uri="{9D8B030D-6E8A-4147-A177-3AD203B41FA5}">
                      <a16:colId xmlns:a16="http://schemas.microsoft.com/office/drawing/2014/main" val="3675150696"/>
                    </a:ext>
                  </a:extLst>
                </a:gridCol>
              </a:tblGrid>
              <a:tr h="675693">
                <a:tc>
                  <a:txBody>
                    <a:bodyPr/>
                    <a:lstStyle/>
                    <a:p>
                      <a:r>
                        <a:rPr lang="en-GB" sz="700">
                          <a:effectLst/>
                        </a:rPr>
                        <a:t>Operator</a:t>
                      </a:r>
                    </a:p>
                  </a:txBody>
                  <a:tcPr marL="36566" marR="36566" marT="18283" marB="18283" anchor="ctr">
                    <a:lnL>
                      <a:noFill/>
                    </a:lnL>
                    <a:lnR>
                      <a:noFill/>
                    </a:lnR>
                    <a:lnT>
                      <a:noFill/>
                    </a:lnT>
                    <a:lnB>
                      <a:noFill/>
                    </a:lnB>
                  </a:tcPr>
                </a:tc>
                <a:tc>
                  <a:txBody>
                    <a:bodyPr/>
                    <a:lstStyle/>
                    <a:p>
                      <a:r>
                        <a:rPr lang="en-GB" sz="700">
                          <a:effectLst/>
                        </a:rPr>
                        <a:t>Description</a:t>
                      </a:r>
                    </a:p>
                  </a:txBody>
                  <a:tcPr marL="36566" marR="36566" marT="18283" marB="18283" anchor="ctr">
                    <a:lnL>
                      <a:noFill/>
                    </a:lnL>
                    <a:lnR>
                      <a:noFill/>
                    </a:lnR>
                    <a:lnT>
                      <a:noFill/>
                    </a:lnT>
                    <a:lnB>
                      <a:noFill/>
                    </a:lnB>
                  </a:tcPr>
                </a:tc>
                <a:tc>
                  <a:txBody>
                    <a:bodyPr/>
                    <a:lstStyle/>
                    <a:p>
                      <a:r>
                        <a:rPr lang="en-GB" sz="700"/>
                        <a:t>Example</a:t>
                      </a:r>
                    </a:p>
                  </a:txBody>
                  <a:tcPr marL="36566" marR="36566" marT="18283" marB="18283" anchor="ctr">
                    <a:lnL>
                      <a:noFill/>
                    </a:lnL>
                    <a:lnR>
                      <a:noFill/>
                    </a:lnR>
                    <a:lnT>
                      <a:noFill/>
                    </a:lnT>
                    <a:lnB>
                      <a:noFill/>
                    </a:lnB>
                  </a:tcPr>
                </a:tc>
                <a:tc>
                  <a:txBody>
                    <a:bodyPr/>
                    <a:lstStyle/>
                    <a:p>
                      <a:r>
                        <a:rPr lang="en-GB" sz="700"/>
                        <a:t>Same as</a:t>
                      </a:r>
                    </a:p>
                  </a:txBody>
                  <a:tcPr marL="36566" marR="36566" marT="18283" marB="18283" anchor="ctr">
                    <a:lnL>
                      <a:noFill/>
                    </a:lnL>
                    <a:lnR>
                      <a:noFill/>
                    </a:lnR>
                    <a:lnT>
                      <a:noFill/>
                    </a:lnT>
                    <a:lnB>
                      <a:noFill/>
                    </a:lnB>
                  </a:tcPr>
                </a:tc>
                <a:tc>
                  <a:txBody>
                    <a:bodyPr/>
                    <a:lstStyle/>
                    <a:p>
                      <a:r>
                        <a:rPr lang="en-GB" sz="700"/>
                        <a:t>Result</a:t>
                      </a:r>
                    </a:p>
                  </a:txBody>
                  <a:tcPr marL="36566" marR="36566" marT="18283" marB="18283" anchor="ctr">
                    <a:lnL>
                      <a:noFill/>
                    </a:lnL>
                    <a:lnR>
                      <a:noFill/>
                    </a:lnR>
                    <a:lnT>
                      <a:noFill/>
                    </a:lnT>
                    <a:lnB>
                      <a:noFill/>
                    </a:lnB>
                  </a:tcPr>
                </a:tc>
                <a:tc>
                  <a:txBody>
                    <a:bodyPr/>
                    <a:lstStyle/>
                    <a:p>
                      <a:r>
                        <a:rPr lang="en-GB" sz="700">
                          <a:effectLst/>
                        </a:rPr>
                        <a:t>Decimal</a:t>
                      </a:r>
                    </a:p>
                  </a:txBody>
                  <a:tcPr marL="36566" marR="36566" marT="18283" marB="18283" anchor="ctr">
                    <a:lnL>
                      <a:noFill/>
                    </a:lnL>
                    <a:lnR>
                      <a:noFill/>
                    </a:lnR>
                    <a:lnT>
                      <a:noFill/>
                    </a:lnT>
                    <a:lnB>
                      <a:noFill/>
                    </a:lnB>
                  </a:tcPr>
                </a:tc>
                <a:extLst>
                  <a:ext uri="{0D108BD9-81ED-4DB2-BD59-A6C34878D82A}">
                    <a16:rowId xmlns:a16="http://schemas.microsoft.com/office/drawing/2014/main" val="4237045869"/>
                  </a:ext>
                </a:extLst>
              </a:tr>
              <a:tr h="422308">
                <a:tc>
                  <a:txBody>
                    <a:bodyPr/>
                    <a:lstStyle/>
                    <a:p>
                      <a:r>
                        <a:rPr lang="en-GB" sz="700"/>
                        <a:t>&amp;</a:t>
                      </a:r>
                    </a:p>
                  </a:txBody>
                  <a:tcPr marL="36566" marR="36566" marT="18283" marB="18283" anchor="ctr">
                    <a:lnL>
                      <a:noFill/>
                    </a:lnL>
                    <a:lnR>
                      <a:noFill/>
                    </a:lnR>
                    <a:lnT>
                      <a:noFill/>
                    </a:lnT>
                    <a:lnB>
                      <a:noFill/>
                    </a:lnB>
                  </a:tcPr>
                </a:tc>
                <a:tc>
                  <a:txBody>
                    <a:bodyPr/>
                    <a:lstStyle/>
                    <a:p>
                      <a:r>
                        <a:rPr lang="en-GB" sz="700"/>
                        <a:t>AND</a:t>
                      </a:r>
                    </a:p>
                  </a:txBody>
                  <a:tcPr marL="36566" marR="36566" marT="18283" marB="18283" anchor="ctr">
                    <a:lnL>
                      <a:noFill/>
                    </a:lnL>
                    <a:lnR>
                      <a:noFill/>
                    </a:lnR>
                    <a:lnT>
                      <a:noFill/>
                    </a:lnT>
                    <a:lnB>
                      <a:noFill/>
                    </a:lnB>
                  </a:tcPr>
                </a:tc>
                <a:tc>
                  <a:txBody>
                    <a:bodyPr/>
                    <a:lstStyle/>
                    <a:p>
                      <a:r>
                        <a:rPr lang="en-GB" sz="700"/>
                        <a:t>5 &amp; 1</a:t>
                      </a:r>
                    </a:p>
                  </a:txBody>
                  <a:tcPr marL="36566" marR="36566" marT="18283" marB="18283" anchor="ctr">
                    <a:lnL>
                      <a:noFill/>
                    </a:lnL>
                    <a:lnR>
                      <a:noFill/>
                    </a:lnR>
                    <a:lnT>
                      <a:noFill/>
                    </a:lnT>
                    <a:lnB>
                      <a:noFill/>
                    </a:lnB>
                  </a:tcPr>
                </a:tc>
                <a:tc>
                  <a:txBody>
                    <a:bodyPr/>
                    <a:lstStyle/>
                    <a:p>
                      <a:r>
                        <a:rPr lang="en-GB" sz="700"/>
                        <a:t>0101 &amp; 0001</a:t>
                      </a:r>
                    </a:p>
                  </a:txBody>
                  <a:tcPr marL="36566" marR="36566" marT="18283" marB="18283" anchor="ctr">
                    <a:lnL>
                      <a:noFill/>
                    </a:lnL>
                    <a:lnR>
                      <a:noFill/>
                    </a:lnR>
                    <a:lnT>
                      <a:noFill/>
                    </a:lnT>
                    <a:lnB>
                      <a:noFill/>
                    </a:lnB>
                  </a:tcPr>
                </a:tc>
                <a:tc>
                  <a:txBody>
                    <a:bodyPr/>
                    <a:lstStyle/>
                    <a:p>
                      <a:r>
                        <a:rPr lang="en-GB" sz="700"/>
                        <a:t>0001</a:t>
                      </a:r>
                    </a:p>
                  </a:txBody>
                  <a:tcPr marL="36566" marR="36566" marT="18283" marB="18283" anchor="ctr">
                    <a:lnL>
                      <a:noFill/>
                    </a:lnL>
                    <a:lnR>
                      <a:noFill/>
                    </a:lnR>
                    <a:lnT>
                      <a:noFill/>
                    </a:lnT>
                    <a:lnB>
                      <a:noFill/>
                    </a:lnB>
                  </a:tcPr>
                </a:tc>
                <a:tc>
                  <a:txBody>
                    <a:bodyPr/>
                    <a:lstStyle/>
                    <a:p>
                      <a:r>
                        <a:rPr lang="en-GB" sz="700"/>
                        <a:t> 1</a:t>
                      </a:r>
                    </a:p>
                  </a:txBody>
                  <a:tcPr marL="36566" marR="36566" marT="18283" marB="18283" anchor="ctr">
                    <a:lnL>
                      <a:noFill/>
                    </a:lnL>
                    <a:lnR>
                      <a:noFill/>
                    </a:lnR>
                    <a:lnT>
                      <a:noFill/>
                    </a:lnT>
                    <a:lnB>
                      <a:noFill/>
                    </a:lnB>
                  </a:tcPr>
                </a:tc>
                <a:extLst>
                  <a:ext uri="{0D108BD9-81ED-4DB2-BD59-A6C34878D82A}">
                    <a16:rowId xmlns:a16="http://schemas.microsoft.com/office/drawing/2014/main" val="3148724269"/>
                  </a:ext>
                </a:extLst>
              </a:tr>
              <a:tr h="295616">
                <a:tc>
                  <a:txBody>
                    <a:bodyPr/>
                    <a:lstStyle/>
                    <a:p>
                      <a:r>
                        <a:rPr lang="en-GB" sz="700"/>
                        <a:t>|</a:t>
                      </a:r>
                    </a:p>
                  </a:txBody>
                  <a:tcPr marL="36566" marR="36566" marT="18283" marB="18283" anchor="ctr">
                    <a:lnL>
                      <a:noFill/>
                    </a:lnL>
                    <a:lnR>
                      <a:noFill/>
                    </a:lnR>
                    <a:lnT>
                      <a:noFill/>
                    </a:lnT>
                    <a:lnB>
                      <a:noFill/>
                    </a:lnB>
                  </a:tcPr>
                </a:tc>
                <a:tc>
                  <a:txBody>
                    <a:bodyPr/>
                    <a:lstStyle/>
                    <a:p>
                      <a:r>
                        <a:rPr lang="en-GB" sz="700"/>
                        <a:t>OR</a:t>
                      </a:r>
                    </a:p>
                  </a:txBody>
                  <a:tcPr marL="36566" marR="36566" marT="18283" marB="18283" anchor="ctr">
                    <a:lnL>
                      <a:noFill/>
                    </a:lnL>
                    <a:lnR>
                      <a:noFill/>
                    </a:lnR>
                    <a:lnT>
                      <a:noFill/>
                    </a:lnT>
                    <a:lnB>
                      <a:noFill/>
                    </a:lnB>
                  </a:tcPr>
                </a:tc>
                <a:tc>
                  <a:txBody>
                    <a:bodyPr/>
                    <a:lstStyle/>
                    <a:p>
                      <a:r>
                        <a:rPr lang="en-GB" sz="700"/>
                        <a:t>5 | 1</a:t>
                      </a:r>
                    </a:p>
                  </a:txBody>
                  <a:tcPr marL="36566" marR="36566" marT="18283" marB="18283" anchor="ctr">
                    <a:lnL>
                      <a:noFill/>
                    </a:lnL>
                    <a:lnR>
                      <a:noFill/>
                    </a:lnR>
                    <a:lnT>
                      <a:noFill/>
                    </a:lnT>
                    <a:lnB>
                      <a:noFill/>
                    </a:lnB>
                  </a:tcPr>
                </a:tc>
                <a:tc>
                  <a:txBody>
                    <a:bodyPr/>
                    <a:lstStyle/>
                    <a:p>
                      <a:r>
                        <a:rPr lang="en-GB" sz="700"/>
                        <a:t>0101 | 0001</a:t>
                      </a:r>
                    </a:p>
                  </a:txBody>
                  <a:tcPr marL="36566" marR="36566" marT="18283" marB="18283" anchor="ctr">
                    <a:lnL>
                      <a:noFill/>
                    </a:lnL>
                    <a:lnR>
                      <a:noFill/>
                    </a:lnR>
                    <a:lnT>
                      <a:noFill/>
                    </a:lnT>
                    <a:lnB>
                      <a:noFill/>
                    </a:lnB>
                  </a:tcPr>
                </a:tc>
                <a:tc>
                  <a:txBody>
                    <a:bodyPr/>
                    <a:lstStyle/>
                    <a:p>
                      <a:r>
                        <a:rPr lang="en-GB" sz="700"/>
                        <a:t>0101</a:t>
                      </a:r>
                    </a:p>
                  </a:txBody>
                  <a:tcPr marL="36566" marR="36566" marT="18283" marB="18283" anchor="ctr">
                    <a:lnL>
                      <a:noFill/>
                    </a:lnL>
                    <a:lnR>
                      <a:noFill/>
                    </a:lnR>
                    <a:lnT>
                      <a:noFill/>
                    </a:lnT>
                    <a:lnB>
                      <a:noFill/>
                    </a:lnB>
                  </a:tcPr>
                </a:tc>
                <a:tc>
                  <a:txBody>
                    <a:bodyPr/>
                    <a:lstStyle/>
                    <a:p>
                      <a:r>
                        <a:rPr lang="en-GB" sz="700"/>
                        <a:t> 5</a:t>
                      </a:r>
                    </a:p>
                  </a:txBody>
                  <a:tcPr marL="36566" marR="36566" marT="18283" marB="18283" anchor="ctr">
                    <a:lnL>
                      <a:noFill/>
                    </a:lnL>
                    <a:lnR>
                      <a:noFill/>
                    </a:lnR>
                    <a:lnT>
                      <a:noFill/>
                    </a:lnT>
                    <a:lnB>
                      <a:noFill/>
                    </a:lnB>
                  </a:tcPr>
                </a:tc>
                <a:extLst>
                  <a:ext uri="{0D108BD9-81ED-4DB2-BD59-A6C34878D82A}">
                    <a16:rowId xmlns:a16="http://schemas.microsoft.com/office/drawing/2014/main" val="3308479900"/>
                  </a:ext>
                </a:extLst>
              </a:tr>
              <a:tr h="422308">
                <a:tc>
                  <a:txBody>
                    <a:bodyPr/>
                    <a:lstStyle/>
                    <a:p>
                      <a:r>
                        <a:rPr lang="en-GB" sz="700"/>
                        <a:t>~</a:t>
                      </a:r>
                    </a:p>
                  </a:txBody>
                  <a:tcPr marL="36566" marR="36566" marT="18283" marB="18283" anchor="ctr">
                    <a:lnL>
                      <a:noFill/>
                    </a:lnL>
                    <a:lnR>
                      <a:noFill/>
                    </a:lnR>
                    <a:lnT>
                      <a:noFill/>
                    </a:lnT>
                    <a:lnB>
                      <a:noFill/>
                    </a:lnB>
                  </a:tcPr>
                </a:tc>
                <a:tc>
                  <a:txBody>
                    <a:bodyPr/>
                    <a:lstStyle/>
                    <a:p>
                      <a:r>
                        <a:rPr lang="en-GB" sz="700"/>
                        <a:t>NOT</a:t>
                      </a:r>
                    </a:p>
                  </a:txBody>
                  <a:tcPr marL="36566" marR="36566" marT="18283" marB="18283" anchor="ctr">
                    <a:lnL>
                      <a:noFill/>
                    </a:lnL>
                    <a:lnR>
                      <a:noFill/>
                    </a:lnR>
                    <a:lnT>
                      <a:noFill/>
                    </a:lnT>
                    <a:lnB>
                      <a:noFill/>
                    </a:lnB>
                  </a:tcPr>
                </a:tc>
                <a:tc>
                  <a:txBody>
                    <a:bodyPr/>
                    <a:lstStyle/>
                    <a:p>
                      <a:r>
                        <a:rPr lang="en-GB" sz="700"/>
                        <a:t>~ 5</a:t>
                      </a:r>
                    </a:p>
                  </a:txBody>
                  <a:tcPr marL="36566" marR="36566" marT="18283" marB="18283" anchor="ctr">
                    <a:lnL>
                      <a:noFill/>
                    </a:lnL>
                    <a:lnR>
                      <a:noFill/>
                    </a:lnR>
                    <a:lnT>
                      <a:noFill/>
                    </a:lnT>
                    <a:lnB>
                      <a:noFill/>
                    </a:lnB>
                  </a:tcPr>
                </a:tc>
                <a:tc>
                  <a:txBody>
                    <a:bodyPr/>
                    <a:lstStyle/>
                    <a:p>
                      <a:r>
                        <a:rPr lang="en-GB" sz="700"/>
                        <a:t> ~0101</a:t>
                      </a:r>
                    </a:p>
                  </a:txBody>
                  <a:tcPr marL="36566" marR="36566" marT="18283" marB="18283" anchor="ctr">
                    <a:lnL>
                      <a:noFill/>
                    </a:lnL>
                    <a:lnR>
                      <a:noFill/>
                    </a:lnR>
                    <a:lnT>
                      <a:noFill/>
                    </a:lnT>
                    <a:lnB>
                      <a:noFill/>
                    </a:lnB>
                  </a:tcPr>
                </a:tc>
                <a:tc>
                  <a:txBody>
                    <a:bodyPr/>
                    <a:lstStyle/>
                    <a:p>
                      <a:r>
                        <a:rPr lang="en-GB" sz="700"/>
                        <a:t>1010</a:t>
                      </a:r>
                    </a:p>
                  </a:txBody>
                  <a:tcPr marL="36566" marR="36566" marT="18283" marB="18283" anchor="ctr">
                    <a:lnL>
                      <a:noFill/>
                    </a:lnL>
                    <a:lnR>
                      <a:noFill/>
                    </a:lnR>
                    <a:lnT>
                      <a:noFill/>
                    </a:lnT>
                    <a:lnB>
                      <a:noFill/>
                    </a:lnB>
                  </a:tcPr>
                </a:tc>
                <a:tc>
                  <a:txBody>
                    <a:bodyPr/>
                    <a:lstStyle/>
                    <a:p>
                      <a:r>
                        <a:rPr lang="en-GB" sz="700"/>
                        <a:t> 10</a:t>
                      </a:r>
                    </a:p>
                  </a:txBody>
                  <a:tcPr marL="36566" marR="36566" marT="18283" marB="18283" anchor="ctr">
                    <a:lnL>
                      <a:noFill/>
                    </a:lnL>
                    <a:lnR>
                      <a:noFill/>
                    </a:lnR>
                    <a:lnT>
                      <a:noFill/>
                    </a:lnT>
                    <a:lnB>
                      <a:noFill/>
                    </a:lnB>
                  </a:tcPr>
                </a:tc>
                <a:extLst>
                  <a:ext uri="{0D108BD9-81ED-4DB2-BD59-A6C34878D82A}">
                    <a16:rowId xmlns:a16="http://schemas.microsoft.com/office/drawing/2014/main" val="432055494"/>
                  </a:ext>
                </a:extLst>
              </a:tr>
              <a:tr h="422308">
                <a:tc>
                  <a:txBody>
                    <a:bodyPr/>
                    <a:lstStyle/>
                    <a:p>
                      <a:r>
                        <a:rPr lang="en-GB" sz="700"/>
                        <a:t>^</a:t>
                      </a:r>
                    </a:p>
                  </a:txBody>
                  <a:tcPr marL="36566" marR="36566" marT="18283" marB="18283" anchor="ctr">
                    <a:lnL>
                      <a:noFill/>
                    </a:lnL>
                    <a:lnR>
                      <a:noFill/>
                    </a:lnR>
                    <a:lnT>
                      <a:noFill/>
                    </a:lnT>
                    <a:lnB>
                      <a:noFill/>
                    </a:lnB>
                  </a:tcPr>
                </a:tc>
                <a:tc>
                  <a:txBody>
                    <a:bodyPr/>
                    <a:lstStyle/>
                    <a:p>
                      <a:r>
                        <a:rPr lang="en-GB" sz="700"/>
                        <a:t>XOR</a:t>
                      </a:r>
                    </a:p>
                  </a:txBody>
                  <a:tcPr marL="36566" marR="36566" marT="18283" marB="18283" anchor="ctr">
                    <a:lnL>
                      <a:noFill/>
                    </a:lnL>
                    <a:lnR>
                      <a:noFill/>
                    </a:lnR>
                    <a:lnT>
                      <a:noFill/>
                    </a:lnT>
                    <a:lnB>
                      <a:noFill/>
                    </a:lnB>
                  </a:tcPr>
                </a:tc>
                <a:tc>
                  <a:txBody>
                    <a:bodyPr/>
                    <a:lstStyle/>
                    <a:p>
                      <a:r>
                        <a:rPr lang="en-GB" sz="700"/>
                        <a:t>5 ^ 1</a:t>
                      </a:r>
                    </a:p>
                  </a:txBody>
                  <a:tcPr marL="36566" marR="36566" marT="18283" marB="18283" anchor="ctr">
                    <a:lnL>
                      <a:noFill/>
                    </a:lnL>
                    <a:lnR>
                      <a:noFill/>
                    </a:lnR>
                    <a:lnT>
                      <a:noFill/>
                    </a:lnT>
                    <a:lnB>
                      <a:noFill/>
                    </a:lnB>
                  </a:tcPr>
                </a:tc>
                <a:tc>
                  <a:txBody>
                    <a:bodyPr/>
                    <a:lstStyle/>
                    <a:p>
                      <a:r>
                        <a:rPr lang="en-GB" sz="700"/>
                        <a:t>0101 ^ 0001</a:t>
                      </a:r>
                    </a:p>
                  </a:txBody>
                  <a:tcPr marL="36566" marR="36566" marT="18283" marB="18283" anchor="ctr">
                    <a:lnL>
                      <a:noFill/>
                    </a:lnL>
                    <a:lnR>
                      <a:noFill/>
                    </a:lnR>
                    <a:lnT>
                      <a:noFill/>
                    </a:lnT>
                    <a:lnB>
                      <a:noFill/>
                    </a:lnB>
                  </a:tcPr>
                </a:tc>
                <a:tc>
                  <a:txBody>
                    <a:bodyPr/>
                    <a:lstStyle/>
                    <a:p>
                      <a:r>
                        <a:rPr lang="en-GB" sz="700"/>
                        <a:t>0100</a:t>
                      </a:r>
                    </a:p>
                  </a:txBody>
                  <a:tcPr marL="36566" marR="36566" marT="18283" marB="18283" anchor="ctr">
                    <a:lnL>
                      <a:noFill/>
                    </a:lnL>
                    <a:lnR>
                      <a:noFill/>
                    </a:lnR>
                    <a:lnT>
                      <a:noFill/>
                    </a:lnT>
                    <a:lnB>
                      <a:noFill/>
                    </a:lnB>
                  </a:tcPr>
                </a:tc>
                <a:tc>
                  <a:txBody>
                    <a:bodyPr/>
                    <a:lstStyle/>
                    <a:p>
                      <a:r>
                        <a:rPr lang="en-GB" sz="700"/>
                        <a:t> 4</a:t>
                      </a:r>
                    </a:p>
                  </a:txBody>
                  <a:tcPr marL="36566" marR="36566" marT="18283" marB="18283" anchor="ctr">
                    <a:lnL>
                      <a:noFill/>
                    </a:lnL>
                    <a:lnR>
                      <a:noFill/>
                    </a:lnR>
                    <a:lnT>
                      <a:noFill/>
                    </a:lnT>
                    <a:lnB>
                      <a:noFill/>
                    </a:lnB>
                  </a:tcPr>
                </a:tc>
                <a:extLst>
                  <a:ext uri="{0D108BD9-81ED-4DB2-BD59-A6C34878D82A}">
                    <a16:rowId xmlns:a16="http://schemas.microsoft.com/office/drawing/2014/main" val="4174994907"/>
                  </a:ext>
                </a:extLst>
              </a:tr>
              <a:tr h="929078">
                <a:tc>
                  <a:txBody>
                    <a:bodyPr/>
                    <a:lstStyle/>
                    <a:p>
                      <a:r>
                        <a:rPr lang="en-GB" sz="700"/>
                        <a:t>&lt;&lt;</a:t>
                      </a:r>
                    </a:p>
                  </a:txBody>
                  <a:tcPr marL="36566" marR="36566" marT="18283" marB="18283" anchor="ctr">
                    <a:lnL>
                      <a:noFill/>
                    </a:lnL>
                    <a:lnR>
                      <a:noFill/>
                    </a:lnR>
                    <a:lnT>
                      <a:noFill/>
                    </a:lnT>
                    <a:lnB>
                      <a:noFill/>
                    </a:lnB>
                  </a:tcPr>
                </a:tc>
                <a:tc>
                  <a:txBody>
                    <a:bodyPr/>
                    <a:lstStyle/>
                    <a:p>
                      <a:r>
                        <a:rPr lang="en-GB" sz="700"/>
                        <a:t>Zero fill left shift</a:t>
                      </a:r>
                    </a:p>
                  </a:txBody>
                  <a:tcPr marL="36566" marR="36566" marT="18283" marB="18283" anchor="ctr">
                    <a:lnL>
                      <a:noFill/>
                    </a:lnL>
                    <a:lnR>
                      <a:noFill/>
                    </a:lnR>
                    <a:lnT>
                      <a:noFill/>
                    </a:lnT>
                    <a:lnB>
                      <a:noFill/>
                    </a:lnB>
                  </a:tcPr>
                </a:tc>
                <a:tc>
                  <a:txBody>
                    <a:bodyPr/>
                    <a:lstStyle/>
                    <a:p>
                      <a:r>
                        <a:rPr lang="en-GB" sz="700" dirty="0"/>
                        <a:t>5 &lt;&lt; 1</a:t>
                      </a:r>
                    </a:p>
                  </a:txBody>
                  <a:tcPr marL="36566" marR="36566" marT="18283" marB="18283" anchor="ctr">
                    <a:lnL>
                      <a:noFill/>
                    </a:lnL>
                    <a:lnR>
                      <a:noFill/>
                    </a:lnR>
                    <a:lnT>
                      <a:noFill/>
                    </a:lnT>
                    <a:lnB>
                      <a:noFill/>
                    </a:lnB>
                  </a:tcPr>
                </a:tc>
                <a:tc>
                  <a:txBody>
                    <a:bodyPr/>
                    <a:lstStyle/>
                    <a:p>
                      <a:r>
                        <a:rPr lang="en-GB" sz="700"/>
                        <a:t>0101 &lt;&lt; 1</a:t>
                      </a:r>
                    </a:p>
                  </a:txBody>
                  <a:tcPr marL="36566" marR="36566" marT="18283" marB="18283" anchor="ctr">
                    <a:lnL>
                      <a:noFill/>
                    </a:lnL>
                    <a:lnR>
                      <a:noFill/>
                    </a:lnR>
                    <a:lnT>
                      <a:noFill/>
                    </a:lnT>
                    <a:lnB>
                      <a:noFill/>
                    </a:lnB>
                  </a:tcPr>
                </a:tc>
                <a:tc>
                  <a:txBody>
                    <a:bodyPr/>
                    <a:lstStyle/>
                    <a:p>
                      <a:r>
                        <a:rPr lang="en-GB" sz="700"/>
                        <a:t>1010</a:t>
                      </a:r>
                    </a:p>
                  </a:txBody>
                  <a:tcPr marL="36566" marR="36566" marT="18283" marB="18283" anchor="ctr">
                    <a:lnL>
                      <a:noFill/>
                    </a:lnL>
                    <a:lnR>
                      <a:noFill/>
                    </a:lnR>
                    <a:lnT>
                      <a:noFill/>
                    </a:lnT>
                    <a:lnB>
                      <a:noFill/>
                    </a:lnB>
                  </a:tcPr>
                </a:tc>
                <a:tc>
                  <a:txBody>
                    <a:bodyPr/>
                    <a:lstStyle/>
                    <a:p>
                      <a:r>
                        <a:rPr lang="en-GB" sz="700"/>
                        <a:t> 10</a:t>
                      </a:r>
                    </a:p>
                  </a:txBody>
                  <a:tcPr marL="36566" marR="36566" marT="18283" marB="18283" anchor="ctr">
                    <a:lnL>
                      <a:noFill/>
                    </a:lnL>
                    <a:lnR>
                      <a:noFill/>
                    </a:lnR>
                    <a:lnT>
                      <a:noFill/>
                    </a:lnT>
                    <a:lnB>
                      <a:noFill/>
                    </a:lnB>
                  </a:tcPr>
                </a:tc>
                <a:extLst>
                  <a:ext uri="{0D108BD9-81ED-4DB2-BD59-A6C34878D82A}">
                    <a16:rowId xmlns:a16="http://schemas.microsoft.com/office/drawing/2014/main" val="1923527876"/>
                  </a:ext>
                </a:extLst>
              </a:tr>
              <a:tr h="929078">
                <a:tc>
                  <a:txBody>
                    <a:bodyPr/>
                    <a:lstStyle/>
                    <a:p>
                      <a:r>
                        <a:rPr lang="en-GB" sz="700"/>
                        <a:t>&gt;&gt;</a:t>
                      </a:r>
                    </a:p>
                  </a:txBody>
                  <a:tcPr marL="36566" marR="36566" marT="18283" marB="18283" anchor="ctr">
                    <a:lnL>
                      <a:noFill/>
                    </a:lnL>
                    <a:lnR>
                      <a:noFill/>
                    </a:lnR>
                    <a:lnT>
                      <a:noFill/>
                    </a:lnT>
                    <a:lnB>
                      <a:noFill/>
                    </a:lnB>
                  </a:tcPr>
                </a:tc>
                <a:tc>
                  <a:txBody>
                    <a:bodyPr/>
                    <a:lstStyle/>
                    <a:p>
                      <a:r>
                        <a:rPr lang="en-GB" sz="700"/>
                        <a:t>Signed right shift</a:t>
                      </a:r>
                    </a:p>
                  </a:txBody>
                  <a:tcPr marL="36566" marR="36566" marT="18283" marB="18283" anchor="ctr">
                    <a:lnL>
                      <a:noFill/>
                    </a:lnL>
                    <a:lnR>
                      <a:noFill/>
                    </a:lnR>
                    <a:lnT>
                      <a:noFill/>
                    </a:lnT>
                    <a:lnB>
                      <a:noFill/>
                    </a:lnB>
                  </a:tcPr>
                </a:tc>
                <a:tc>
                  <a:txBody>
                    <a:bodyPr/>
                    <a:lstStyle/>
                    <a:p>
                      <a:r>
                        <a:rPr lang="en-GB" sz="700"/>
                        <a:t>5 &gt;&gt; 1</a:t>
                      </a:r>
                    </a:p>
                  </a:txBody>
                  <a:tcPr marL="36566" marR="36566" marT="18283" marB="18283" anchor="ctr">
                    <a:lnL>
                      <a:noFill/>
                    </a:lnL>
                    <a:lnR>
                      <a:noFill/>
                    </a:lnR>
                    <a:lnT>
                      <a:noFill/>
                    </a:lnT>
                    <a:lnB>
                      <a:noFill/>
                    </a:lnB>
                  </a:tcPr>
                </a:tc>
                <a:tc>
                  <a:txBody>
                    <a:bodyPr/>
                    <a:lstStyle/>
                    <a:p>
                      <a:r>
                        <a:rPr lang="en-GB" sz="700"/>
                        <a:t>0101 &gt;&gt; 1</a:t>
                      </a:r>
                    </a:p>
                  </a:txBody>
                  <a:tcPr marL="36566" marR="36566" marT="18283" marB="18283" anchor="ctr">
                    <a:lnL>
                      <a:noFill/>
                    </a:lnL>
                    <a:lnR>
                      <a:noFill/>
                    </a:lnR>
                    <a:lnT>
                      <a:noFill/>
                    </a:lnT>
                    <a:lnB>
                      <a:noFill/>
                    </a:lnB>
                  </a:tcPr>
                </a:tc>
                <a:tc>
                  <a:txBody>
                    <a:bodyPr/>
                    <a:lstStyle/>
                    <a:p>
                      <a:r>
                        <a:rPr lang="en-GB" sz="700"/>
                        <a:t>0010</a:t>
                      </a:r>
                    </a:p>
                  </a:txBody>
                  <a:tcPr marL="36566" marR="36566" marT="18283" marB="18283" anchor="ctr">
                    <a:lnL>
                      <a:noFill/>
                    </a:lnL>
                    <a:lnR>
                      <a:noFill/>
                    </a:lnR>
                    <a:lnT>
                      <a:noFill/>
                    </a:lnT>
                    <a:lnB>
                      <a:noFill/>
                    </a:lnB>
                  </a:tcPr>
                </a:tc>
                <a:tc>
                  <a:txBody>
                    <a:bodyPr/>
                    <a:lstStyle/>
                    <a:p>
                      <a:r>
                        <a:rPr lang="en-GB" sz="700"/>
                        <a:t>  2</a:t>
                      </a:r>
                    </a:p>
                  </a:txBody>
                  <a:tcPr marL="36566" marR="36566" marT="18283" marB="18283" anchor="ctr">
                    <a:lnL>
                      <a:noFill/>
                    </a:lnL>
                    <a:lnR>
                      <a:noFill/>
                    </a:lnR>
                    <a:lnT>
                      <a:noFill/>
                    </a:lnT>
                    <a:lnB>
                      <a:noFill/>
                    </a:lnB>
                  </a:tcPr>
                </a:tc>
                <a:extLst>
                  <a:ext uri="{0D108BD9-81ED-4DB2-BD59-A6C34878D82A}">
                    <a16:rowId xmlns:a16="http://schemas.microsoft.com/office/drawing/2014/main" val="875625688"/>
                  </a:ext>
                </a:extLst>
              </a:tr>
              <a:tr h="929078">
                <a:tc>
                  <a:txBody>
                    <a:bodyPr/>
                    <a:lstStyle/>
                    <a:p>
                      <a:r>
                        <a:rPr lang="en-GB" sz="700"/>
                        <a:t>&gt;&gt;&gt;</a:t>
                      </a:r>
                    </a:p>
                  </a:txBody>
                  <a:tcPr marL="36566" marR="36566" marT="18283" marB="18283" anchor="ctr">
                    <a:lnL>
                      <a:noFill/>
                    </a:lnL>
                    <a:lnR>
                      <a:noFill/>
                    </a:lnR>
                    <a:lnT>
                      <a:noFill/>
                    </a:lnT>
                    <a:lnB>
                      <a:noFill/>
                    </a:lnB>
                  </a:tcPr>
                </a:tc>
                <a:tc>
                  <a:txBody>
                    <a:bodyPr/>
                    <a:lstStyle/>
                    <a:p>
                      <a:r>
                        <a:rPr lang="en-GB" sz="700"/>
                        <a:t>Zero fill right shift</a:t>
                      </a:r>
                    </a:p>
                  </a:txBody>
                  <a:tcPr marL="36566" marR="36566" marT="18283" marB="18283" anchor="ctr">
                    <a:lnL>
                      <a:noFill/>
                    </a:lnL>
                    <a:lnR>
                      <a:noFill/>
                    </a:lnR>
                    <a:lnT>
                      <a:noFill/>
                    </a:lnT>
                    <a:lnB>
                      <a:noFill/>
                    </a:lnB>
                  </a:tcPr>
                </a:tc>
                <a:tc>
                  <a:txBody>
                    <a:bodyPr/>
                    <a:lstStyle/>
                    <a:p>
                      <a:r>
                        <a:rPr lang="en-GB" sz="700"/>
                        <a:t>5 &gt;&gt;&gt; 1</a:t>
                      </a:r>
                    </a:p>
                  </a:txBody>
                  <a:tcPr marL="36566" marR="36566" marT="18283" marB="18283" anchor="ctr">
                    <a:lnL>
                      <a:noFill/>
                    </a:lnL>
                    <a:lnR>
                      <a:noFill/>
                    </a:lnR>
                    <a:lnT>
                      <a:noFill/>
                    </a:lnT>
                    <a:lnB>
                      <a:noFill/>
                    </a:lnB>
                  </a:tcPr>
                </a:tc>
                <a:tc>
                  <a:txBody>
                    <a:bodyPr/>
                    <a:lstStyle/>
                    <a:p>
                      <a:r>
                        <a:rPr lang="en-GB" sz="700"/>
                        <a:t>0101 &gt;&gt;&gt; 1</a:t>
                      </a:r>
                    </a:p>
                  </a:txBody>
                  <a:tcPr marL="36566" marR="36566" marT="18283" marB="18283" anchor="ctr">
                    <a:lnL>
                      <a:noFill/>
                    </a:lnL>
                    <a:lnR>
                      <a:noFill/>
                    </a:lnR>
                    <a:lnT>
                      <a:noFill/>
                    </a:lnT>
                    <a:lnB>
                      <a:noFill/>
                    </a:lnB>
                  </a:tcPr>
                </a:tc>
                <a:tc>
                  <a:txBody>
                    <a:bodyPr/>
                    <a:lstStyle/>
                    <a:p>
                      <a:r>
                        <a:rPr lang="en-GB" sz="700"/>
                        <a:t>0010</a:t>
                      </a:r>
                    </a:p>
                  </a:txBody>
                  <a:tcPr marL="36566" marR="36566" marT="18283" marB="18283" anchor="ctr">
                    <a:lnL>
                      <a:noFill/>
                    </a:lnL>
                    <a:lnR>
                      <a:noFill/>
                    </a:lnR>
                    <a:lnT>
                      <a:noFill/>
                    </a:lnT>
                    <a:lnB>
                      <a:noFill/>
                    </a:lnB>
                  </a:tcPr>
                </a:tc>
                <a:tc>
                  <a:txBody>
                    <a:bodyPr/>
                    <a:lstStyle/>
                    <a:p>
                      <a:r>
                        <a:rPr lang="en-GB" sz="700" dirty="0"/>
                        <a:t>  2</a:t>
                      </a:r>
                    </a:p>
                  </a:txBody>
                  <a:tcPr marL="36566" marR="36566" marT="18283" marB="18283" anchor="ctr">
                    <a:lnL>
                      <a:noFill/>
                    </a:lnL>
                    <a:lnR>
                      <a:noFill/>
                    </a:lnR>
                    <a:lnT>
                      <a:noFill/>
                    </a:lnT>
                    <a:lnB>
                      <a:noFill/>
                    </a:lnB>
                  </a:tcPr>
                </a:tc>
                <a:extLst>
                  <a:ext uri="{0D108BD9-81ED-4DB2-BD59-A6C34878D82A}">
                    <a16:rowId xmlns:a16="http://schemas.microsoft.com/office/drawing/2014/main" val="2266173065"/>
                  </a:ext>
                </a:extLst>
              </a:tr>
            </a:tbl>
          </a:graphicData>
        </a:graphic>
      </p:graphicFrame>
    </p:spTree>
    <p:extLst>
      <p:ext uri="{BB962C8B-B14F-4D97-AF65-F5344CB8AC3E}">
        <p14:creationId xmlns:p14="http://schemas.microsoft.com/office/powerpoint/2010/main" val="419869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52F9-C9C7-49E0-BE11-E100A8FC516D}"/>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B06583FF-2EC7-4AFF-B642-3B25AC5229CF}"/>
              </a:ext>
            </a:extLst>
          </p:cNvPr>
          <p:cNvSpPr>
            <a:spLocks noGrp="1"/>
          </p:cNvSpPr>
          <p:nvPr>
            <p:ph idx="1"/>
          </p:nvPr>
        </p:nvSpPr>
        <p:spPr/>
        <p:txBody>
          <a:bodyPr>
            <a:normAutofit fontScale="70000" lnSpcReduction="20000"/>
          </a:bodyPr>
          <a:lstStyle/>
          <a:p>
            <a:r>
              <a:rPr lang="en-IN" dirty="0" err="1"/>
              <a:t>Javascript</a:t>
            </a:r>
            <a:r>
              <a:rPr lang="en-IN" dirty="0"/>
              <a:t> is the most popular </a:t>
            </a:r>
            <a:r>
              <a:rPr lang="en-IN" b="1" dirty="0"/>
              <a:t>programming language</a:t>
            </a:r>
            <a:r>
              <a:rPr lang="en-IN" dirty="0"/>
              <a:t> in the world and that makes it a programmer’s great choice. Once you learnt </a:t>
            </a:r>
            <a:r>
              <a:rPr lang="en-IN" dirty="0" err="1"/>
              <a:t>Javascript</a:t>
            </a:r>
            <a:r>
              <a:rPr lang="en-IN" dirty="0"/>
              <a:t>, it helps you developing great front-end as well as back-end </a:t>
            </a:r>
            <a:r>
              <a:rPr lang="en-IN" dirty="0" err="1"/>
              <a:t>softwares</a:t>
            </a:r>
            <a:r>
              <a:rPr lang="en-IN" dirty="0"/>
              <a:t> using different </a:t>
            </a:r>
            <a:r>
              <a:rPr lang="en-IN" dirty="0" err="1"/>
              <a:t>Javascript</a:t>
            </a:r>
            <a:r>
              <a:rPr lang="en-IN" dirty="0"/>
              <a:t> based frameworks like jQuery, Node.JS etc.</a:t>
            </a:r>
          </a:p>
          <a:p>
            <a:r>
              <a:rPr lang="en-IN" dirty="0" err="1"/>
              <a:t>Javascript</a:t>
            </a:r>
            <a:r>
              <a:rPr lang="en-IN" dirty="0"/>
              <a:t> is everywhere, it comes installed on every modern web browser. For example Chrome, Mozilla Firefox , Safari and every browser you know as of today, supports </a:t>
            </a:r>
            <a:r>
              <a:rPr lang="en-IN" dirty="0" err="1"/>
              <a:t>Javascript</a:t>
            </a:r>
            <a:r>
              <a:rPr lang="en-IN" dirty="0"/>
              <a:t>.</a:t>
            </a:r>
          </a:p>
          <a:p>
            <a:r>
              <a:rPr lang="en-IN" dirty="0" err="1"/>
              <a:t>Javascript</a:t>
            </a:r>
            <a:r>
              <a:rPr lang="en-IN" dirty="0"/>
              <a:t> helps you create really beautiful and crazy fast websites. You can develop your website with a console like look and feel and give your users the best Graphical User Experience.</a:t>
            </a:r>
          </a:p>
          <a:p>
            <a:r>
              <a:rPr lang="en-IN" dirty="0"/>
              <a:t>JavaScript usage has now extended to mobile app development, desktop app development, and game development. This opens many opportunities for you as </a:t>
            </a:r>
            <a:r>
              <a:rPr lang="en-IN" dirty="0" err="1"/>
              <a:t>Javascript</a:t>
            </a:r>
            <a:r>
              <a:rPr lang="en-IN" dirty="0"/>
              <a:t> Programmer.</a:t>
            </a:r>
          </a:p>
          <a:p>
            <a:r>
              <a:rPr lang="en-IN" dirty="0"/>
              <a:t>Due to high demand, there is tons of job growth and high pay for those who know JavaScript. You can navigate over to different job sites to see what having JavaScript skills looks like in the job market.</a:t>
            </a:r>
          </a:p>
          <a:p>
            <a:r>
              <a:rPr lang="en-IN" dirty="0"/>
              <a:t>Great thing about </a:t>
            </a:r>
            <a:r>
              <a:rPr lang="en-IN" dirty="0" err="1"/>
              <a:t>Javascript</a:t>
            </a:r>
            <a:r>
              <a:rPr lang="en-IN" dirty="0"/>
              <a:t> is that you will find tons of frameworks and Libraries already developed which can be used directly in your software development to reduce your time to market.</a:t>
            </a:r>
          </a:p>
          <a:p>
            <a:endParaRPr lang="en-GB" dirty="0"/>
          </a:p>
        </p:txBody>
      </p:sp>
    </p:spTree>
    <p:extLst>
      <p:ext uri="{BB962C8B-B14F-4D97-AF65-F5344CB8AC3E}">
        <p14:creationId xmlns:p14="http://schemas.microsoft.com/office/powerpoint/2010/main" val="343952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5464-79DC-46C9-919A-48EC13F7C6EF}"/>
              </a:ext>
            </a:extLst>
          </p:cNvPr>
          <p:cNvSpPr>
            <a:spLocks noGrp="1"/>
          </p:cNvSpPr>
          <p:nvPr>
            <p:ph type="title"/>
          </p:nvPr>
        </p:nvSpPr>
        <p:spPr/>
        <p:txBody>
          <a:bodyPr/>
          <a:lstStyle/>
          <a:p>
            <a:r>
              <a:rPr lang="en-IN" b="1" dirty="0"/>
              <a:t>The Concept of Data Types</a:t>
            </a:r>
            <a:br>
              <a:rPr lang="en-IN" b="1" dirty="0"/>
            </a:br>
            <a:endParaRPr lang="en-GB" dirty="0"/>
          </a:p>
        </p:txBody>
      </p:sp>
      <p:sp>
        <p:nvSpPr>
          <p:cNvPr id="3" name="Content Placeholder 2">
            <a:extLst>
              <a:ext uri="{FF2B5EF4-FFF2-40B4-BE49-F238E27FC236}">
                <a16:creationId xmlns:a16="http://schemas.microsoft.com/office/drawing/2014/main" id="{CF44626D-5415-4751-BCDA-544580EBE30B}"/>
              </a:ext>
            </a:extLst>
          </p:cNvPr>
          <p:cNvSpPr>
            <a:spLocks noGrp="1"/>
          </p:cNvSpPr>
          <p:nvPr>
            <p:ph idx="1"/>
          </p:nvPr>
        </p:nvSpPr>
        <p:spPr/>
        <p:txBody>
          <a:bodyPr/>
          <a:lstStyle/>
          <a:p>
            <a:r>
              <a:rPr lang="en-IN" dirty="0"/>
              <a:t>n programming, data types is an important concept.</a:t>
            </a:r>
          </a:p>
          <a:p>
            <a:r>
              <a:rPr lang="en-IN" dirty="0"/>
              <a:t>To be able to operate on variables, it is important to know something about the type.</a:t>
            </a:r>
          </a:p>
          <a:p>
            <a:r>
              <a:rPr lang="en-IN" dirty="0"/>
              <a:t>Without data types, a computer cannot safely solve this:</a:t>
            </a:r>
          </a:p>
          <a:p>
            <a:r>
              <a:rPr lang="en-IN" dirty="0"/>
              <a:t>var x = 16 + “hello"; </a:t>
            </a:r>
          </a:p>
          <a:p>
            <a:endParaRPr lang="en-GB" dirty="0"/>
          </a:p>
        </p:txBody>
      </p:sp>
    </p:spTree>
    <p:extLst>
      <p:ext uri="{BB962C8B-B14F-4D97-AF65-F5344CB8AC3E}">
        <p14:creationId xmlns:p14="http://schemas.microsoft.com/office/powerpoint/2010/main" val="1452532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6651-3A13-4AE8-8864-481E9A459D4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41DBBE9-793D-45BC-9D40-49DB99AE8796}"/>
              </a:ext>
            </a:extLst>
          </p:cNvPr>
          <p:cNvSpPr>
            <a:spLocks noGrp="1"/>
          </p:cNvSpPr>
          <p:nvPr>
            <p:ph idx="1"/>
          </p:nvPr>
        </p:nvSpPr>
        <p:spPr/>
        <p:txBody>
          <a:bodyPr/>
          <a:lstStyle/>
          <a:p>
            <a:r>
              <a:rPr lang="en-IN" dirty="0"/>
              <a:t>JavaScript evaluates expressions from left to right. Different sequences can produce different results:</a:t>
            </a:r>
          </a:p>
          <a:p>
            <a:r>
              <a:rPr lang="en-IN" dirty="0"/>
              <a:t>JavaScript:</a:t>
            </a:r>
          </a:p>
          <a:p>
            <a:r>
              <a:rPr lang="en-IN" dirty="0"/>
              <a:t>var x = 16 + 4 + "Volvo";</a:t>
            </a:r>
          </a:p>
          <a:p>
            <a:endParaRPr lang="en-IN" dirty="0"/>
          </a:p>
          <a:p>
            <a:r>
              <a:rPr lang="en-IN" dirty="0"/>
              <a:t>Result:</a:t>
            </a:r>
          </a:p>
          <a:p>
            <a:r>
              <a:rPr lang="en-IN" dirty="0"/>
              <a:t>20Volvo </a:t>
            </a:r>
            <a:endParaRPr lang="en-GB" dirty="0"/>
          </a:p>
        </p:txBody>
      </p:sp>
    </p:spTree>
    <p:extLst>
      <p:ext uri="{BB962C8B-B14F-4D97-AF65-F5344CB8AC3E}">
        <p14:creationId xmlns:p14="http://schemas.microsoft.com/office/powerpoint/2010/main" val="4218566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5EA5-2B19-45A2-A3E1-C3727CD09F2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59BA86D2-1378-4592-BED6-B4F4F434B74F}"/>
              </a:ext>
            </a:extLst>
          </p:cNvPr>
          <p:cNvSpPr>
            <a:spLocks noGrp="1"/>
          </p:cNvSpPr>
          <p:nvPr>
            <p:ph idx="1"/>
          </p:nvPr>
        </p:nvSpPr>
        <p:spPr/>
        <p:txBody>
          <a:bodyPr/>
          <a:lstStyle/>
          <a:p>
            <a:r>
              <a:rPr lang="en-GB" dirty="0"/>
              <a:t>JavaScript:</a:t>
            </a:r>
          </a:p>
          <a:p>
            <a:r>
              <a:rPr lang="en-GB" dirty="0"/>
              <a:t>var x = "Volvo" + 16 + 4;</a:t>
            </a:r>
          </a:p>
          <a:p>
            <a:endParaRPr lang="en-GB" dirty="0"/>
          </a:p>
          <a:p>
            <a:r>
              <a:rPr lang="en-GB" dirty="0"/>
              <a:t>Result:</a:t>
            </a:r>
          </a:p>
          <a:p>
            <a:r>
              <a:rPr lang="en-GB" dirty="0"/>
              <a:t>Volvo164 </a:t>
            </a:r>
          </a:p>
        </p:txBody>
      </p:sp>
    </p:spTree>
    <p:extLst>
      <p:ext uri="{BB962C8B-B14F-4D97-AF65-F5344CB8AC3E}">
        <p14:creationId xmlns:p14="http://schemas.microsoft.com/office/powerpoint/2010/main" val="1749923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D2FD-8CD2-4CB5-A858-2ACDEB95F1A8}"/>
              </a:ext>
            </a:extLst>
          </p:cNvPr>
          <p:cNvSpPr>
            <a:spLocks noGrp="1"/>
          </p:cNvSpPr>
          <p:nvPr>
            <p:ph type="title"/>
          </p:nvPr>
        </p:nvSpPr>
        <p:spPr/>
        <p:txBody>
          <a:bodyPr/>
          <a:lstStyle/>
          <a:p>
            <a:r>
              <a:rPr lang="en-GB" dirty="0"/>
              <a:t>String</a:t>
            </a:r>
          </a:p>
        </p:txBody>
      </p:sp>
      <p:sp>
        <p:nvSpPr>
          <p:cNvPr id="3" name="Content Placeholder 2">
            <a:extLst>
              <a:ext uri="{FF2B5EF4-FFF2-40B4-BE49-F238E27FC236}">
                <a16:creationId xmlns:a16="http://schemas.microsoft.com/office/drawing/2014/main" id="{18043874-A05E-4283-859C-59046A347C73}"/>
              </a:ext>
            </a:extLst>
          </p:cNvPr>
          <p:cNvSpPr>
            <a:spLocks noGrp="1"/>
          </p:cNvSpPr>
          <p:nvPr>
            <p:ph idx="1"/>
          </p:nvPr>
        </p:nvSpPr>
        <p:spPr/>
        <p:txBody>
          <a:bodyPr/>
          <a:lstStyle/>
          <a:p>
            <a:r>
              <a:rPr lang="en-IN" dirty="0"/>
              <a:t>A string (or a text string) is a series of characters like “Hello world".</a:t>
            </a:r>
          </a:p>
          <a:p>
            <a:r>
              <a:rPr lang="en-IN" dirty="0"/>
              <a:t>Strings are written with quotes. You can use single or double quotes:</a:t>
            </a:r>
          </a:p>
          <a:p>
            <a:r>
              <a:rPr lang="en-IN" dirty="0"/>
              <a:t>Var s= “hello world”</a:t>
            </a:r>
          </a:p>
          <a:p>
            <a:r>
              <a:rPr lang="en-IN" dirty="0"/>
              <a:t>Var s = ‘hello world’</a:t>
            </a:r>
          </a:p>
          <a:p>
            <a:endParaRPr lang="en-GB" dirty="0"/>
          </a:p>
        </p:txBody>
      </p:sp>
    </p:spTree>
    <p:extLst>
      <p:ext uri="{BB962C8B-B14F-4D97-AF65-F5344CB8AC3E}">
        <p14:creationId xmlns:p14="http://schemas.microsoft.com/office/powerpoint/2010/main" val="2293917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2CEAF-2725-48C4-8AE4-4499529E24C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9F72E1C-2ABB-40EE-A7D5-C427CCFBF3AE}"/>
              </a:ext>
            </a:extLst>
          </p:cNvPr>
          <p:cNvSpPr>
            <a:spLocks noGrp="1"/>
          </p:cNvSpPr>
          <p:nvPr>
            <p:ph idx="1"/>
          </p:nvPr>
        </p:nvSpPr>
        <p:spPr/>
        <p:txBody>
          <a:bodyPr/>
          <a:lstStyle/>
          <a:p>
            <a:r>
              <a:rPr lang="en-IN" dirty="0"/>
              <a:t>You can use quotes inside a string, as long as they don't match the quotes surrounding the string:</a:t>
            </a:r>
          </a:p>
          <a:p>
            <a:r>
              <a:rPr lang="en-IN" dirty="0"/>
              <a:t>Var s= “hello ‘Sachin’ how are you”</a:t>
            </a:r>
          </a:p>
          <a:p>
            <a:r>
              <a:rPr lang="en-IN" dirty="0"/>
              <a:t>Var s=‘hello “Sachin” how are you’</a:t>
            </a:r>
          </a:p>
          <a:p>
            <a:r>
              <a:rPr lang="en-IN" dirty="0"/>
              <a:t>Var s=“It’s my pleasure”</a:t>
            </a:r>
            <a:endParaRPr lang="en-GB" dirty="0"/>
          </a:p>
        </p:txBody>
      </p:sp>
    </p:spTree>
    <p:extLst>
      <p:ext uri="{BB962C8B-B14F-4D97-AF65-F5344CB8AC3E}">
        <p14:creationId xmlns:p14="http://schemas.microsoft.com/office/powerpoint/2010/main" val="708998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DCA3-6D66-4108-9165-0815CAD85F1E}"/>
              </a:ext>
            </a:extLst>
          </p:cNvPr>
          <p:cNvSpPr>
            <a:spLocks noGrp="1"/>
          </p:cNvSpPr>
          <p:nvPr>
            <p:ph type="title"/>
          </p:nvPr>
        </p:nvSpPr>
        <p:spPr/>
        <p:txBody>
          <a:bodyPr/>
          <a:lstStyle/>
          <a:p>
            <a:r>
              <a:rPr lang="en-GB" dirty="0"/>
              <a:t>String manipulations</a:t>
            </a:r>
          </a:p>
        </p:txBody>
      </p:sp>
      <p:sp>
        <p:nvSpPr>
          <p:cNvPr id="3" name="Content Placeholder 2">
            <a:extLst>
              <a:ext uri="{FF2B5EF4-FFF2-40B4-BE49-F238E27FC236}">
                <a16:creationId xmlns:a16="http://schemas.microsoft.com/office/drawing/2014/main" id="{4E572433-5B0B-4CFD-AEA6-163A54C27043}"/>
              </a:ext>
            </a:extLst>
          </p:cNvPr>
          <p:cNvSpPr>
            <a:spLocks noGrp="1"/>
          </p:cNvSpPr>
          <p:nvPr>
            <p:ph idx="1"/>
          </p:nvPr>
        </p:nvSpPr>
        <p:spPr/>
        <p:txBody>
          <a:bodyPr/>
          <a:lstStyle/>
          <a:p>
            <a:r>
              <a:rPr lang="en-IN" b="1" u="sng" dirty="0"/>
              <a:t>String Length</a:t>
            </a:r>
          </a:p>
          <a:p>
            <a:r>
              <a:rPr lang="en-IN" sz="2400" dirty="0"/>
              <a:t>To find the length of a string, use the built-in length property:</a:t>
            </a:r>
          </a:p>
          <a:p>
            <a:r>
              <a:rPr lang="en-IN" sz="2400" dirty="0"/>
              <a:t>Example</a:t>
            </a:r>
          </a:p>
          <a:p>
            <a:pPr lvl="1"/>
            <a:r>
              <a:rPr lang="en-IN" dirty="0"/>
              <a:t>var txt = "ABCDEFGHIJKLMNOPQRSTUVWXYZ";</a:t>
            </a:r>
          </a:p>
          <a:p>
            <a:pPr lvl="1"/>
            <a:r>
              <a:rPr lang="en-IN" dirty="0"/>
              <a:t>var </a:t>
            </a:r>
            <a:r>
              <a:rPr lang="en-IN" dirty="0" err="1"/>
              <a:t>sln</a:t>
            </a:r>
            <a:r>
              <a:rPr lang="en-IN" dirty="0"/>
              <a:t> = </a:t>
            </a:r>
            <a:r>
              <a:rPr lang="en-IN" dirty="0" err="1"/>
              <a:t>txt.length</a:t>
            </a:r>
            <a:r>
              <a:rPr lang="en-IN" dirty="0"/>
              <a:t>; </a:t>
            </a:r>
          </a:p>
          <a:p>
            <a:r>
              <a:rPr lang="en-IN" b="1" dirty="0"/>
              <a:t>Escape Character</a:t>
            </a:r>
          </a:p>
          <a:p>
            <a:r>
              <a:rPr lang="en-IN" sz="2400" dirty="0"/>
              <a:t>Because strings must be written within quotes, JavaScript will misunderstand this string:</a:t>
            </a:r>
          </a:p>
          <a:p>
            <a:pPr lvl="1"/>
            <a:r>
              <a:rPr lang="en-IN" sz="2000" dirty="0"/>
              <a:t>Var x=“hello how are you “Sachin””;</a:t>
            </a:r>
          </a:p>
          <a:p>
            <a:endParaRPr lang="en-GB" dirty="0"/>
          </a:p>
        </p:txBody>
      </p:sp>
    </p:spTree>
    <p:extLst>
      <p:ext uri="{BB962C8B-B14F-4D97-AF65-F5344CB8AC3E}">
        <p14:creationId xmlns:p14="http://schemas.microsoft.com/office/powerpoint/2010/main" val="3881338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E988-DD45-4E3E-A3E4-5A63A9E6AFFC}"/>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5E11AC3-6DCD-4334-B273-C2EFBA34156C}"/>
              </a:ext>
            </a:extLst>
          </p:cNvPr>
          <p:cNvSpPr>
            <a:spLocks noGrp="1"/>
          </p:cNvSpPr>
          <p:nvPr>
            <p:ph idx="1"/>
          </p:nvPr>
        </p:nvSpPr>
        <p:spPr/>
        <p:txBody>
          <a:bodyPr/>
          <a:lstStyle/>
          <a:p>
            <a:r>
              <a:rPr lang="en-IN" dirty="0"/>
              <a:t>The string will be chopped to "We are the so-called ".</a:t>
            </a:r>
          </a:p>
          <a:p>
            <a:r>
              <a:rPr lang="en-IN" dirty="0"/>
              <a:t>The solution to avoid this problem, is to use the backslash escape character.</a:t>
            </a:r>
          </a:p>
          <a:p>
            <a:r>
              <a:rPr lang="en-IN" dirty="0"/>
              <a:t>The backslash (\) escape character turns special characters into string characters:</a:t>
            </a:r>
          </a:p>
          <a:p>
            <a:endParaRPr lang="en-GB" dirty="0"/>
          </a:p>
        </p:txBody>
      </p:sp>
      <p:graphicFrame>
        <p:nvGraphicFramePr>
          <p:cNvPr id="4" name="Table 3">
            <a:extLst>
              <a:ext uri="{FF2B5EF4-FFF2-40B4-BE49-F238E27FC236}">
                <a16:creationId xmlns:a16="http://schemas.microsoft.com/office/drawing/2014/main" id="{9EAE7341-D9B7-4C03-8C62-E7606BEBFE8B}"/>
              </a:ext>
            </a:extLst>
          </p:cNvPr>
          <p:cNvGraphicFramePr>
            <a:graphicFrameLocks noGrp="1"/>
          </p:cNvGraphicFramePr>
          <p:nvPr>
            <p:extLst>
              <p:ext uri="{D42A27DB-BD31-4B8C-83A1-F6EECF244321}">
                <p14:modId xmlns:p14="http://schemas.microsoft.com/office/powerpoint/2010/main" val="1803803211"/>
              </p:ext>
            </p:extLst>
          </p:nvPr>
        </p:nvGraphicFramePr>
        <p:xfrm>
          <a:off x="1441516" y="4363284"/>
          <a:ext cx="10515600" cy="1463040"/>
        </p:xfrm>
        <a:graphic>
          <a:graphicData uri="http://schemas.openxmlformats.org/drawingml/2006/table">
            <a:tbl>
              <a:tblPr/>
              <a:tblGrid>
                <a:gridCol w="3505200">
                  <a:extLst>
                    <a:ext uri="{9D8B030D-6E8A-4147-A177-3AD203B41FA5}">
                      <a16:colId xmlns:a16="http://schemas.microsoft.com/office/drawing/2014/main" val="3195360667"/>
                    </a:ext>
                  </a:extLst>
                </a:gridCol>
                <a:gridCol w="3505200">
                  <a:extLst>
                    <a:ext uri="{9D8B030D-6E8A-4147-A177-3AD203B41FA5}">
                      <a16:colId xmlns:a16="http://schemas.microsoft.com/office/drawing/2014/main" val="3213571230"/>
                    </a:ext>
                  </a:extLst>
                </a:gridCol>
                <a:gridCol w="3505200">
                  <a:extLst>
                    <a:ext uri="{9D8B030D-6E8A-4147-A177-3AD203B41FA5}">
                      <a16:colId xmlns:a16="http://schemas.microsoft.com/office/drawing/2014/main" val="1344777390"/>
                    </a:ext>
                  </a:extLst>
                </a:gridCol>
              </a:tblGrid>
              <a:tr h="0">
                <a:tc>
                  <a:txBody>
                    <a:bodyPr/>
                    <a:lstStyle/>
                    <a:p>
                      <a:r>
                        <a:rPr lang="en-GB"/>
                        <a:t>Code</a:t>
                      </a:r>
                    </a:p>
                  </a:txBody>
                  <a:tcPr anchor="ctr">
                    <a:lnL>
                      <a:noFill/>
                    </a:lnL>
                    <a:lnR>
                      <a:noFill/>
                    </a:lnR>
                    <a:lnT>
                      <a:noFill/>
                    </a:lnT>
                    <a:lnB>
                      <a:noFill/>
                    </a:lnB>
                  </a:tcPr>
                </a:tc>
                <a:tc>
                  <a:txBody>
                    <a:bodyPr/>
                    <a:lstStyle/>
                    <a:p>
                      <a:r>
                        <a:rPr lang="en-GB"/>
                        <a:t>Result</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4109630509"/>
                  </a:ext>
                </a:extLst>
              </a:tr>
              <a:tr h="0">
                <a:tc>
                  <a:txBody>
                    <a:bodyPr/>
                    <a:lstStyle/>
                    <a:p>
                      <a:r>
                        <a:rPr lang="en-GB"/>
                        <a:t>\'</a:t>
                      </a:r>
                    </a:p>
                  </a:txBody>
                  <a:tcPr anchor="ctr">
                    <a:lnL>
                      <a:noFill/>
                    </a:lnL>
                    <a:lnR>
                      <a:noFill/>
                    </a:lnR>
                    <a:lnT>
                      <a:noFill/>
                    </a:lnT>
                    <a:lnB>
                      <a:noFill/>
                    </a:lnB>
                  </a:tcPr>
                </a:tc>
                <a:tc>
                  <a:txBody>
                    <a:bodyPr/>
                    <a:lstStyle/>
                    <a:p>
                      <a:r>
                        <a:rPr lang="en-GB"/>
                        <a:t>'</a:t>
                      </a:r>
                    </a:p>
                  </a:txBody>
                  <a:tcPr anchor="ctr">
                    <a:lnL>
                      <a:noFill/>
                    </a:lnL>
                    <a:lnR>
                      <a:noFill/>
                    </a:lnR>
                    <a:lnT>
                      <a:noFill/>
                    </a:lnT>
                    <a:lnB>
                      <a:noFill/>
                    </a:lnB>
                  </a:tcPr>
                </a:tc>
                <a:tc>
                  <a:txBody>
                    <a:bodyPr/>
                    <a:lstStyle/>
                    <a:p>
                      <a:r>
                        <a:rPr lang="en-GB"/>
                        <a:t>Single quote</a:t>
                      </a:r>
                    </a:p>
                  </a:txBody>
                  <a:tcPr anchor="ctr">
                    <a:lnL>
                      <a:noFill/>
                    </a:lnL>
                    <a:lnR>
                      <a:noFill/>
                    </a:lnR>
                    <a:lnT>
                      <a:noFill/>
                    </a:lnT>
                    <a:lnB>
                      <a:noFill/>
                    </a:lnB>
                  </a:tcPr>
                </a:tc>
                <a:extLst>
                  <a:ext uri="{0D108BD9-81ED-4DB2-BD59-A6C34878D82A}">
                    <a16:rowId xmlns:a16="http://schemas.microsoft.com/office/drawing/2014/main" val="2786513686"/>
                  </a:ext>
                </a:extLst>
              </a:tr>
              <a:tr h="0">
                <a:tc>
                  <a:txBody>
                    <a:bodyPr/>
                    <a:lstStyle/>
                    <a:p>
                      <a:r>
                        <a:rPr lang="en-GB"/>
                        <a:t>\"</a:t>
                      </a:r>
                    </a:p>
                  </a:txBody>
                  <a:tcPr anchor="ctr">
                    <a:lnL>
                      <a:noFill/>
                    </a:lnL>
                    <a:lnR>
                      <a:noFill/>
                    </a:lnR>
                    <a:lnT>
                      <a:noFill/>
                    </a:lnT>
                    <a:lnB>
                      <a:noFill/>
                    </a:lnB>
                  </a:tcPr>
                </a:tc>
                <a:tc>
                  <a:txBody>
                    <a:bodyPr/>
                    <a:lstStyle/>
                    <a:p>
                      <a:r>
                        <a:rPr lang="en-GB"/>
                        <a:t>"</a:t>
                      </a:r>
                    </a:p>
                  </a:txBody>
                  <a:tcPr anchor="ctr">
                    <a:lnL>
                      <a:noFill/>
                    </a:lnL>
                    <a:lnR>
                      <a:noFill/>
                    </a:lnR>
                    <a:lnT>
                      <a:noFill/>
                    </a:lnT>
                    <a:lnB>
                      <a:noFill/>
                    </a:lnB>
                  </a:tcPr>
                </a:tc>
                <a:tc>
                  <a:txBody>
                    <a:bodyPr/>
                    <a:lstStyle/>
                    <a:p>
                      <a:r>
                        <a:rPr lang="en-GB"/>
                        <a:t>Double quote</a:t>
                      </a:r>
                    </a:p>
                  </a:txBody>
                  <a:tcPr anchor="ctr">
                    <a:lnL>
                      <a:noFill/>
                    </a:lnL>
                    <a:lnR>
                      <a:noFill/>
                    </a:lnR>
                    <a:lnT>
                      <a:noFill/>
                    </a:lnT>
                    <a:lnB>
                      <a:noFill/>
                    </a:lnB>
                  </a:tcPr>
                </a:tc>
                <a:extLst>
                  <a:ext uri="{0D108BD9-81ED-4DB2-BD59-A6C34878D82A}">
                    <a16:rowId xmlns:a16="http://schemas.microsoft.com/office/drawing/2014/main" val="3196311063"/>
                  </a:ext>
                </a:extLst>
              </a:tr>
              <a:tr h="0">
                <a:tc>
                  <a:txBody>
                    <a:bodyPr/>
                    <a:lstStyle/>
                    <a:p>
                      <a:r>
                        <a:rPr lang="en-GB"/>
                        <a:t>\\</a:t>
                      </a:r>
                    </a:p>
                  </a:txBody>
                  <a:tcPr anchor="ctr">
                    <a:lnL>
                      <a:noFill/>
                    </a:lnL>
                    <a:lnR>
                      <a:noFill/>
                    </a:lnR>
                    <a:lnT>
                      <a:noFill/>
                    </a:lnT>
                    <a:lnB>
                      <a:noFill/>
                    </a:lnB>
                  </a:tcPr>
                </a:tc>
                <a:tc>
                  <a:txBody>
                    <a:bodyPr/>
                    <a:lstStyle/>
                    <a:p>
                      <a:r>
                        <a:rPr lang="en-GB"/>
                        <a:t>\</a:t>
                      </a:r>
                    </a:p>
                  </a:txBody>
                  <a:tcPr anchor="ctr">
                    <a:lnL>
                      <a:noFill/>
                    </a:lnL>
                    <a:lnR>
                      <a:noFill/>
                    </a:lnR>
                    <a:lnT>
                      <a:noFill/>
                    </a:lnT>
                    <a:lnB>
                      <a:noFill/>
                    </a:lnB>
                  </a:tcPr>
                </a:tc>
                <a:tc>
                  <a:txBody>
                    <a:bodyPr/>
                    <a:lstStyle/>
                    <a:p>
                      <a:r>
                        <a:rPr lang="en-GB" dirty="0"/>
                        <a:t>Backslash</a:t>
                      </a:r>
                    </a:p>
                  </a:txBody>
                  <a:tcPr anchor="ctr">
                    <a:lnL>
                      <a:noFill/>
                    </a:lnL>
                    <a:lnR>
                      <a:noFill/>
                    </a:lnR>
                    <a:lnT>
                      <a:noFill/>
                    </a:lnT>
                    <a:lnB>
                      <a:noFill/>
                    </a:lnB>
                  </a:tcPr>
                </a:tc>
                <a:extLst>
                  <a:ext uri="{0D108BD9-81ED-4DB2-BD59-A6C34878D82A}">
                    <a16:rowId xmlns:a16="http://schemas.microsoft.com/office/drawing/2014/main" val="969799262"/>
                  </a:ext>
                </a:extLst>
              </a:tr>
            </a:tbl>
          </a:graphicData>
        </a:graphic>
      </p:graphicFrame>
    </p:spTree>
    <p:extLst>
      <p:ext uri="{BB962C8B-B14F-4D97-AF65-F5344CB8AC3E}">
        <p14:creationId xmlns:p14="http://schemas.microsoft.com/office/powerpoint/2010/main" val="3271945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7CC8-FAEB-47E4-AADA-B5B657AB4E43}"/>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74B7463-24BA-433D-9BBC-C37557E7FE47}"/>
              </a:ext>
            </a:extLst>
          </p:cNvPr>
          <p:cNvSpPr>
            <a:spLocks noGrp="1"/>
          </p:cNvSpPr>
          <p:nvPr>
            <p:ph idx="1"/>
          </p:nvPr>
        </p:nvSpPr>
        <p:spPr/>
        <p:txBody>
          <a:bodyPr/>
          <a:lstStyle/>
          <a:p>
            <a:r>
              <a:rPr lang="en-IN" dirty="0"/>
              <a:t>Var x=“hello how are you \“Sachin\””;</a:t>
            </a:r>
          </a:p>
          <a:p>
            <a:endParaRPr lang="en-GB" dirty="0"/>
          </a:p>
        </p:txBody>
      </p:sp>
      <p:graphicFrame>
        <p:nvGraphicFramePr>
          <p:cNvPr id="4" name="Table 3">
            <a:extLst>
              <a:ext uri="{FF2B5EF4-FFF2-40B4-BE49-F238E27FC236}">
                <a16:creationId xmlns:a16="http://schemas.microsoft.com/office/drawing/2014/main" id="{D2E991D5-F09C-4712-A799-088C02A1B85D}"/>
              </a:ext>
            </a:extLst>
          </p:cNvPr>
          <p:cNvGraphicFramePr>
            <a:graphicFrameLocks noGrp="1"/>
          </p:cNvGraphicFramePr>
          <p:nvPr/>
        </p:nvGraphicFramePr>
        <p:xfrm>
          <a:off x="838200" y="2721134"/>
          <a:ext cx="10515600" cy="2560320"/>
        </p:xfrm>
        <a:graphic>
          <a:graphicData uri="http://schemas.openxmlformats.org/drawingml/2006/table">
            <a:tbl>
              <a:tblPr/>
              <a:tblGrid>
                <a:gridCol w="5257800">
                  <a:extLst>
                    <a:ext uri="{9D8B030D-6E8A-4147-A177-3AD203B41FA5}">
                      <a16:colId xmlns:a16="http://schemas.microsoft.com/office/drawing/2014/main" val="2204704066"/>
                    </a:ext>
                  </a:extLst>
                </a:gridCol>
                <a:gridCol w="5257800">
                  <a:extLst>
                    <a:ext uri="{9D8B030D-6E8A-4147-A177-3AD203B41FA5}">
                      <a16:colId xmlns:a16="http://schemas.microsoft.com/office/drawing/2014/main" val="3459066069"/>
                    </a:ext>
                  </a:extLst>
                </a:gridCol>
              </a:tblGrid>
              <a:tr h="0">
                <a:tc>
                  <a:txBody>
                    <a:bodyPr/>
                    <a:lstStyle/>
                    <a:p>
                      <a:r>
                        <a:rPr lang="en-GB"/>
                        <a:t>Code</a:t>
                      </a:r>
                    </a:p>
                  </a:txBody>
                  <a:tcPr anchor="ctr">
                    <a:lnL>
                      <a:noFill/>
                    </a:lnL>
                    <a:lnR>
                      <a:noFill/>
                    </a:lnR>
                    <a:lnT>
                      <a:noFill/>
                    </a:lnT>
                    <a:lnB>
                      <a:noFill/>
                    </a:lnB>
                  </a:tcPr>
                </a:tc>
                <a:tc>
                  <a:txBody>
                    <a:bodyPr/>
                    <a:lstStyle/>
                    <a:p>
                      <a:r>
                        <a:rPr lang="en-GB"/>
                        <a:t>Result</a:t>
                      </a:r>
                    </a:p>
                  </a:txBody>
                  <a:tcPr anchor="ctr">
                    <a:lnL>
                      <a:noFill/>
                    </a:lnL>
                    <a:lnR>
                      <a:noFill/>
                    </a:lnR>
                    <a:lnT>
                      <a:noFill/>
                    </a:lnT>
                    <a:lnB>
                      <a:noFill/>
                    </a:lnB>
                  </a:tcPr>
                </a:tc>
                <a:extLst>
                  <a:ext uri="{0D108BD9-81ED-4DB2-BD59-A6C34878D82A}">
                    <a16:rowId xmlns:a16="http://schemas.microsoft.com/office/drawing/2014/main" val="1668911405"/>
                  </a:ext>
                </a:extLst>
              </a:tr>
              <a:tr h="0">
                <a:tc>
                  <a:txBody>
                    <a:bodyPr/>
                    <a:lstStyle/>
                    <a:p>
                      <a:r>
                        <a:rPr lang="en-GB"/>
                        <a:t>\b</a:t>
                      </a:r>
                    </a:p>
                  </a:txBody>
                  <a:tcPr anchor="ctr">
                    <a:lnL>
                      <a:noFill/>
                    </a:lnL>
                    <a:lnR>
                      <a:noFill/>
                    </a:lnR>
                    <a:lnT>
                      <a:noFill/>
                    </a:lnT>
                    <a:lnB>
                      <a:noFill/>
                    </a:lnB>
                  </a:tcPr>
                </a:tc>
                <a:tc>
                  <a:txBody>
                    <a:bodyPr/>
                    <a:lstStyle/>
                    <a:p>
                      <a:r>
                        <a:rPr lang="en-GB"/>
                        <a:t>Backspace</a:t>
                      </a:r>
                    </a:p>
                  </a:txBody>
                  <a:tcPr anchor="ctr">
                    <a:lnL>
                      <a:noFill/>
                    </a:lnL>
                    <a:lnR>
                      <a:noFill/>
                    </a:lnR>
                    <a:lnT>
                      <a:noFill/>
                    </a:lnT>
                    <a:lnB>
                      <a:noFill/>
                    </a:lnB>
                  </a:tcPr>
                </a:tc>
                <a:extLst>
                  <a:ext uri="{0D108BD9-81ED-4DB2-BD59-A6C34878D82A}">
                    <a16:rowId xmlns:a16="http://schemas.microsoft.com/office/drawing/2014/main" val="1597048169"/>
                  </a:ext>
                </a:extLst>
              </a:tr>
              <a:tr h="0">
                <a:tc>
                  <a:txBody>
                    <a:bodyPr/>
                    <a:lstStyle/>
                    <a:p>
                      <a:r>
                        <a:rPr lang="en-GB"/>
                        <a:t>\f</a:t>
                      </a:r>
                    </a:p>
                  </a:txBody>
                  <a:tcPr anchor="ctr">
                    <a:lnL>
                      <a:noFill/>
                    </a:lnL>
                    <a:lnR>
                      <a:noFill/>
                    </a:lnR>
                    <a:lnT>
                      <a:noFill/>
                    </a:lnT>
                    <a:lnB>
                      <a:noFill/>
                    </a:lnB>
                  </a:tcPr>
                </a:tc>
                <a:tc>
                  <a:txBody>
                    <a:bodyPr/>
                    <a:lstStyle/>
                    <a:p>
                      <a:r>
                        <a:rPr lang="en-GB"/>
                        <a:t>Form Feed</a:t>
                      </a:r>
                    </a:p>
                  </a:txBody>
                  <a:tcPr anchor="ctr">
                    <a:lnL>
                      <a:noFill/>
                    </a:lnL>
                    <a:lnR>
                      <a:noFill/>
                    </a:lnR>
                    <a:lnT>
                      <a:noFill/>
                    </a:lnT>
                    <a:lnB>
                      <a:noFill/>
                    </a:lnB>
                  </a:tcPr>
                </a:tc>
                <a:extLst>
                  <a:ext uri="{0D108BD9-81ED-4DB2-BD59-A6C34878D82A}">
                    <a16:rowId xmlns:a16="http://schemas.microsoft.com/office/drawing/2014/main" val="2590383904"/>
                  </a:ext>
                </a:extLst>
              </a:tr>
              <a:tr h="0">
                <a:tc>
                  <a:txBody>
                    <a:bodyPr/>
                    <a:lstStyle/>
                    <a:p>
                      <a:r>
                        <a:rPr lang="en-GB"/>
                        <a:t>\n</a:t>
                      </a:r>
                    </a:p>
                  </a:txBody>
                  <a:tcPr anchor="ctr">
                    <a:lnL>
                      <a:noFill/>
                    </a:lnL>
                    <a:lnR>
                      <a:noFill/>
                    </a:lnR>
                    <a:lnT>
                      <a:noFill/>
                    </a:lnT>
                    <a:lnB>
                      <a:noFill/>
                    </a:lnB>
                  </a:tcPr>
                </a:tc>
                <a:tc>
                  <a:txBody>
                    <a:bodyPr/>
                    <a:lstStyle/>
                    <a:p>
                      <a:r>
                        <a:rPr lang="en-GB"/>
                        <a:t>New Line</a:t>
                      </a:r>
                    </a:p>
                  </a:txBody>
                  <a:tcPr anchor="ctr">
                    <a:lnL>
                      <a:noFill/>
                    </a:lnL>
                    <a:lnR>
                      <a:noFill/>
                    </a:lnR>
                    <a:lnT>
                      <a:noFill/>
                    </a:lnT>
                    <a:lnB>
                      <a:noFill/>
                    </a:lnB>
                  </a:tcPr>
                </a:tc>
                <a:extLst>
                  <a:ext uri="{0D108BD9-81ED-4DB2-BD59-A6C34878D82A}">
                    <a16:rowId xmlns:a16="http://schemas.microsoft.com/office/drawing/2014/main" val="446649443"/>
                  </a:ext>
                </a:extLst>
              </a:tr>
              <a:tr h="0">
                <a:tc>
                  <a:txBody>
                    <a:bodyPr/>
                    <a:lstStyle/>
                    <a:p>
                      <a:r>
                        <a:rPr lang="en-GB"/>
                        <a:t>\r</a:t>
                      </a:r>
                    </a:p>
                  </a:txBody>
                  <a:tcPr anchor="ctr">
                    <a:lnL>
                      <a:noFill/>
                    </a:lnL>
                    <a:lnR>
                      <a:noFill/>
                    </a:lnR>
                    <a:lnT>
                      <a:noFill/>
                    </a:lnT>
                    <a:lnB>
                      <a:noFill/>
                    </a:lnB>
                  </a:tcPr>
                </a:tc>
                <a:tc>
                  <a:txBody>
                    <a:bodyPr/>
                    <a:lstStyle/>
                    <a:p>
                      <a:r>
                        <a:rPr lang="en-GB"/>
                        <a:t>Carriage Return</a:t>
                      </a:r>
                    </a:p>
                  </a:txBody>
                  <a:tcPr anchor="ctr">
                    <a:lnL>
                      <a:noFill/>
                    </a:lnL>
                    <a:lnR>
                      <a:noFill/>
                    </a:lnR>
                    <a:lnT>
                      <a:noFill/>
                    </a:lnT>
                    <a:lnB>
                      <a:noFill/>
                    </a:lnB>
                  </a:tcPr>
                </a:tc>
                <a:extLst>
                  <a:ext uri="{0D108BD9-81ED-4DB2-BD59-A6C34878D82A}">
                    <a16:rowId xmlns:a16="http://schemas.microsoft.com/office/drawing/2014/main" val="2179644139"/>
                  </a:ext>
                </a:extLst>
              </a:tr>
              <a:tr h="0">
                <a:tc>
                  <a:txBody>
                    <a:bodyPr/>
                    <a:lstStyle/>
                    <a:p>
                      <a:r>
                        <a:rPr lang="en-GB"/>
                        <a:t>\t</a:t>
                      </a:r>
                    </a:p>
                  </a:txBody>
                  <a:tcPr anchor="ctr">
                    <a:lnL>
                      <a:noFill/>
                    </a:lnL>
                    <a:lnR>
                      <a:noFill/>
                    </a:lnR>
                    <a:lnT>
                      <a:noFill/>
                    </a:lnT>
                    <a:lnB>
                      <a:noFill/>
                    </a:lnB>
                  </a:tcPr>
                </a:tc>
                <a:tc>
                  <a:txBody>
                    <a:bodyPr/>
                    <a:lstStyle/>
                    <a:p>
                      <a:r>
                        <a:rPr lang="en-GB"/>
                        <a:t>Horizontal Tabulator</a:t>
                      </a:r>
                    </a:p>
                  </a:txBody>
                  <a:tcPr anchor="ctr">
                    <a:lnL>
                      <a:noFill/>
                    </a:lnL>
                    <a:lnR>
                      <a:noFill/>
                    </a:lnR>
                    <a:lnT>
                      <a:noFill/>
                    </a:lnT>
                    <a:lnB>
                      <a:noFill/>
                    </a:lnB>
                  </a:tcPr>
                </a:tc>
                <a:extLst>
                  <a:ext uri="{0D108BD9-81ED-4DB2-BD59-A6C34878D82A}">
                    <a16:rowId xmlns:a16="http://schemas.microsoft.com/office/drawing/2014/main" val="1942423947"/>
                  </a:ext>
                </a:extLst>
              </a:tr>
              <a:tr h="0">
                <a:tc>
                  <a:txBody>
                    <a:bodyPr/>
                    <a:lstStyle/>
                    <a:p>
                      <a:r>
                        <a:rPr lang="en-GB"/>
                        <a:t>\v</a:t>
                      </a:r>
                    </a:p>
                  </a:txBody>
                  <a:tcPr anchor="ctr">
                    <a:lnL>
                      <a:noFill/>
                    </a:lnL>
                    <a:lnR>
                      <a:noFill/>
                    </a:lnR>
                    <a:lnT>
                      <a:noFill/>
                    </a:lnT>
                    <a:lnB>
                      <a:noFill/>
                    </a:lnB>
                  </a:tcPr>
                </a:tc>
                <a:tc>
                  <a:txBody>
                    <a:bodyPr/>
                    <a:lstStyle/>
                    <a:p>
                      <a:r>
                        <a:rPr lang="en-GB" dirty="0"/>
                        <a:t>Vertical Tabulator</a:t>
                      </a:r>
                    </a:p>
                  </a:txBody>
                  <a:tcPr anchor="ctr">
                    <a:lnL>
                      <a:noFill/>
                    </a:lnL>
                    <a:lnR>
                      <a:noFill/>
                    </a:lnR>
                    <a:lnT>
                      <a:noFill/>
                    </a:lnT>
                    <a:lnB>
                      <a:noFill/>
                    </a:lnB>
                  </a:tcPr>
                </a:tc>
                <a:extLst>
                  <a:ext uri="{0D108BD9-81ED-4DB2-BD59-A6C34878D82A}">
                    <a16:rowId xmlns:a16="http://schemas.microsoft.com/office/drawing/2014/main" val="2839712183"/>
                  </a:ext>
                </a:extLst>
              </a:tr>
            </a:tbl>
          </a:graphicData>
        </a:graphic>
      </p:graphicFrame>
    </p:spTree>
    <p:extLst>
      <p:ext uri="{BB962C8B-B14F-4D97-AF65-F5344CB8AC3E}">
        <p14:creationId xmlns:p14="http://schemas.microsoft.com/office/powerpoint/2010/main" val="4173930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6FA5-58FD-4D8B-A55B-F258E3C8C90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EA3B219F-BE48-45F8-86BA-C431792C2B0C}"/>
              </a:ext>
            </a:extLst>
          </p:cNvPr>
          <p:cNvSpPr>
            <a:spLocks noGrp="1"/>
          </p:cNvSpPr>
          <p:nvPr>
            <p:ph idx="1"/>
          </p:nvPr>
        </p:nvSpPr>
        <p:spPr/>
        <p:txBody>
          <a:bodyPr>
            <a:normAutofit/>
          </a:bodyPr>
          <a:lstStyle/>
          <a:p>
            <a:r>
              <a:rPr lang="en-IN" dirty="0"/>
              <a:t>Strings Can be Objects</a:t>
            </a:r>
          </a:p>
          <a:p>
            <a:r>
              <a:rPr lang="en-IN" dirty="0"/>
              <a:t>Normally, JavaScript strings are primitive values, created from literals:</a:t>
            </a:r>
          </a:p>
          <a:p>
            <a:r>
              <a:rPr lang="en-IN" dirty="0"/>
              <a:t>var </a:t>
            </a:r>
            <a:r>
              <a:rPr lang="en-IN" dirty="0" err="1"/>
              <a:t>firstName</a:t>
            </a:r>
            <a:r>
              <a:rPr lang="en-IN" dirty="0"/>
              <a:t> = "John";</a:t>
            </a:r>
          </a:p>
          <a:p>
            <a:r>
              <a:rPr lang="en-IN" dirty="0"/>
              <a:t>But strings can also be defined as objects with the keyword new:</a:t>
            </a:r>
          </a:p>
          <a:p>
            <a:r>
              <a:rPr lang="en-IN" dirty="0"/>
              <a:t>var </a:t>
            </a:r>
            <a:r>
              <a:rPr lang="en-IN" dirty="0" err="1"/>
              <a:t>firstName</a:t>
            </a:r>
            <a:r>
              <a:rPr lang="en-IN" dirty="0"/>
              <a:t> = new String("John");</a:t>
            </a:r>
            <a:endParaRPr lang="en-GB" dirty="0"/>
          </a:p>
        </p:txBody>
      </p:sp>
    </p:spTree>
    <p:extLst>
      <p:ext uri="{BB962C8B-B14F-4D97-AF65-F5344CB8AC3E}">
        <p14:creationId xmlns:p14="http://schemas.microsoft.com/office/powerpoint/2010/main" val="1732932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C37E-3EC3-4DF6-ABEA-35AFA40D93B9}"/>
              </a:ext>
            </a:extLst>
          </p:cNvPr>
          <p:cNvSpPr>
            <a:spLocks noGrp="1"/>
          </p:cNvSpPr>
          <p:nvPr>
            <p:ph type="title"/>
          </p:nvPr>
        </p:nvSpPr>
        <p:spPr/>
        <p:txBody>
          <a:bodyPr/>
          <a:lstStyle/>
          <a:p>
            <a:r>
              <a:rPr lang="en-GB" dirty="0"/>
              <a:t>String Comparison</a:t>
            </a:r>
          </a:p>
        </p:txBody>
      </p:sp>
      <p:sp>
        <p:nvSpPr>
          <p:cNvPr id="3" name="Content Placeholder 2">
            <a:extLst>
              <a:ext uri="{FF2B5EF4-FFF2-40B4-BE49-F238E27FC236}">
                <a16:creationId xmlns:a16="http://schemas.microsoft.com/office/drawing/2014/main" id="{DC6D6CC5-68E1-443C-A43E-74B9B7F29D2B}"/>
              </a:ext>
            </a:extLst>
          </p:cNvPr>
          <p:cNvSpPr>
            <a:spLocks noGrp="1"/>
          </p:cNvSpPr>
          <p:nvPr>
            <p:ph idx="1"/>
          </p:nvPr>
        </p:nvSpPr>
        <p:spPr/>
        <p:txBody>
          <a:bodyPr>
            <a:normAutofit fontScale="92500" lnSpcReduction="10000"/>
          </a:bodyPr>
          <a:lstStyle/>
          <a:p>
            <a:r>
              <a:rPr lang="en-IN" dirty="0"/>
              <a:t>var x = new String("John");             </a:t>
            </a:r>
            <a:br>
              <a:rPr lang="en-IN" dirty="0"/>
            </a:br>
            <a:r>
              <a:rPr lang="en-IN" dirty="0"/>
              <a:t>var y = new String("John");</a:t>
            </a:r>
            <a:br>
              <a:rPr lang="en-IN" dirty="0"/>
            </a:br>
            <a:br>
              <a:rPr lang="en-IN" dirty="0"/>
            </a:br>
            <a:r>
              <a:rPr lang="en-IN" dirty="0"/>
              <a:t>// (x == y) is false because x and y are different objects</a:t>
            </a:r>
            <a:br>
              <a:rPr lang="en-IN" dirty="0"/>
            </a:br>
            <a:endParaRPr lang="en-IN" dirty="0"/>
          </a:p>
          <a:p>
            <a:r>
              <a:rPr lang="en-IN" b="1" dirty="0"/>
              <a:t>Example</a:t>
            </a:r>
          </a:p>
          <a:p>
            <a:r>
              <a:rPr lang="en-IN" dirty="0"/>
              <a:t>var x = new String("John");             </a:t>
            </a:r>
            <a:br>
              <a:rPr lang="en-IN" dirty="0"/>
            </a:br>
            <a:r>
              <a:rPr lang="en-IN" dirty="0"/>
              <a:t>var y = new String("John");</a:t>
            </a:r>
            <a:br>
              <a:rPr lang="en-IN" dirty="0"/>
            </a:br>
            <a:br>
              <a:rPr lang="en-IN" dirty="0"/>
            </a:br>
            <a:r>
              <a:rPr lang="en-IN" dirty="0"/>
              <a:t>// (x === y) is false because x a</a:t>
            </a:r>
          </a:p>
          <a:p>
            <a:r>
              <a:rPr lang="en-IN" dirty="0" err="1"/>
              <a:t>nd</a:t>
            </a:r>
            <a:r>
              <a:rPr lang="en-IN" dirty="0"/>
              <a:t> y are different objects</a:t>
            </a:r>
            <a:br>
              <a:rPr lang="en-IN" dirty="0"/>
            </a:br>
            <a:endParaRPr lang="en-IN" dirty="0"/>
          </a:p>
          <a:p>
            <a:endParaRPr lang="en-GB" dirty="0"/>
          </a:p>
        </p:txBody>
      </p:sp>
    </p:spTree>
    <p:extLst>
      <p:ext uri="{BB962C8B-B14F-4D97-AF65-F5344CB8AC3E}">
        <p14:creationId xmlns:p14="http://schemas.microsoft.com/office/powerpoint/2010/main" val="284167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9192-51A1-460E-A8AE-5F7D0BFEBF67}"/>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3BB0E9B-51CD-4815-B9E8-571E0050D7AB}"/>
              </a:ext>
            </a:extLst>
          </p:cNvPr>
          <p:cNvSpPr>
            <a:spLocks noGrp="1"/>
          </p:cNvSpPr>
          <p:nvPr>
            <p:ph idx="1"/>
          </p:nvPr>
        </p:nvSpPr>
        <p:spPr/>
        <p:txBody>
          <a:bodyPr>
            <a:normAutofit fontScale="92500" lnSpcReduction="20000"/>
          </a:bodyPr>
          <a:lstStyle/>
          <a:p>
            <a:endParaRPr lang="en-GB" dirty="0"/>
          </a:p>
          <a:p>
            <a:r>
              <a:rPr lang="en-GB" dirty="0"/>
              <a:t>&lt;html&gt;</a:t>
            </a:r>
          </a:p>
          <a:p>
            <a:r>
              <a:rPr lang="en-GB" dirty="0"/>
              <a:t>   &lt;body&gt;   </a:t>
            </a:r>
          </a:p>
          <a:p>
            <a:r>
              <a:rPr lang="en-GB" dirty="0"/>
              <a:t>      &lt;script language = "</a:t>
            </a:r>
            <a:r>
              <a:rPr lang="en-GB" dirty="0" err="1"/>
              <a:t>javascript</a:t>
            </a:r>
            <a:r>
              <a:rPr lang="en-GB" dirty="0"/>
              <a:t>" type = "text/</a:t>
            </a:r>
            <a:r>
              <a:rPr lang="en-GB" dirty="0" err="1"/>
              <a:t>javascript</a:t>
            </a:r>
            <a:r>
              <a:rPr lang="en-GB" dirty="0"/>
              <a:t>"&gt;</a:t>
            </a:r>
          </a:p>
          <a:p>
            <a:r>
              <a:rPr lang="en-GB" dirty="0"/>
              <a:t>         &lt;!--</a:t>
            </a:r>
          </a:p>
          <a:p>
            <a:r>
              <a:rPr lang="en-GB" dirty="0"/>
              <a:t>            </a:t>
            </a:r>
            <a:r>
              <a:rPr lang="en-GB" dirty="0" err="1"/>
              <a:t>document.write</a:t>
            </a:r>
            <a:r>
              <a:rPr lang="en-GB" dirty="0"/>
              <a:t>("Hello World!")</a:t>
            </a:r>
          </a:p>
          <a:p>
            <a:r>
              <a:rPr lang="en-GB" dirty="0"/>
              <a:t>         //--&gt;</a:t>
            </a:r>
          </a:p>
          <a:p>
            <a:r>
              <a:rPr lang="en-GB" dirty="0"/>
              <a:t>      &lt;/script&gt;      </a:t>
            </a:r>
          </a:p>
          <a:p>
            <a:r>
              <a:rPr lang="en-GB" dirty="0"/>
              <a:t>   &lt;/body&gt;</a:t>
            </a:r>
          </a:p>
          <a:p>
            <a:r>
              <a:rPr lang="en-GB" dirty="0"/>
              <a:t>&lt;/html&gt;</a:t>
            </a:r>
          </a:p>
        </p:txBody>
      </p:sp>
    </p:spTree>
    <p:extLst>
      <p:ext uri="{BB962C8B-B14F-4D97-AF65-F5344CB8AC3E}">
        <p14:creationId xmlns:p14="http://schemas.microsoft.com/office/powerpoint/2010/main" val="3650638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4B6-8790-4C87-A0E7-EDB06059DDE8}"/>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B9F5C461-BD9C-4471-9B6A-600C518C5849}"/>
              </a:ext>
            </a:extLst>
          </p:cNvPr>
          <p:cNvSpPr>
            <a:spLocks noGrp="1"/>
          </p:cNvSpPr>
          <p:nvPr>
            <p:ph idx="1"/>
          </p:nvPr>
        </p:nvSpPr>
        <p:spPr/>
        <p:txBody>
          <a:bodyPr/>
          <a:lstStyle/>
          <a:p>
            <a:r>
              <a:rPr lang="en-IN" dirty="0"/>
              <a:t>The </a:t>
            </a:r>
            <a:r>
              <a:rPr lang="en-IN" dirty="0" err="1"/>
              <a:t>indexOf</a:t>
            </a:r>
            <a:r>
              <a:rPr lang="en-IN" dirty="0"/>
              <a:t>() method returns the index of (the position of) the first occurrence of a specified text in a string:</a:t>
            </a:r>
          </a:p>
          <a:p>
            <a:pPr lvl="1"/>
            <a:r>
              <a:rPr lang="en-IN" dirty="0"/>
              <a:t>var str = "Please locate where 'locate' occurs!";</a:t>
            </a:r>
            <a:br>
              <a:rPr lang="en-IN" dirty="0"/>
            </a:br>
            <a:r>
              <a:rPr lang="en-IN" dirty="0"/>
              <a:t>var </a:t>
            </a:r>
            <a:r>
              <a:rPr lang="en-IN" dirty="0" err="1"/>
              <a:t>pos</a:t>
            </a:r>
            <a:r>
              <a:rPr lang="en-IN" dirty="0"/>
              <a:t> = </a:t>
            </a:r>
            <a:r>
              <a:rPr lang="en-IN" dirty="0" err="1"/>
              <a:t>str.indexOf</a:t>
            </a:r>
            <a:r>
              <a:rPr lang="en-IN" dirty="0"/>
              <a:t>("locate");</a:t>
            </a:r>
          </a:p>
          <a:p>
            <a:r>
              <a:rPr lang="en-IN" dirty="0"/>
              <a:t>The </a:t>
            </a:r>
            <a:r>
              <a:rPr lang="en-IN" dirty="0" err="1"/>
              <a:t>lastIndexOf</a:t>
            </a:r>
            <a:r>
              <a:rPr lang="en-IN" dirty="0"/>
              <a:t>() method returns the index of the last occurrence of a specified text in a string:</a:t>
            </a:r>
          </a:p>
          <a:p>
            <a:r>
              <a:rPr lang="en-IN" dirty="0">
                <a:solidFill>
                  <a:srgbClr val="0070C0"/>
                </a:solidFill>
              </a:rPr>
              <a:t>Both </a:t>
            </a:r>
            <a:r>
              <a:rPr lang="en-IN" dirty="0" err="1">
                <a:solidFill>
                  <a:srgbClr val="0070C0"/>
                </a:solidFill>
              </a:rPr>
              <a:t>indexOf</a:t>
            </a:r>
            <a:r>
              <a:rPr lang="en-IN" dirty="0">
                <a:solidFill>
                  <a:srgbClr val="0070C0"/>
                </a:solidFill>
              </a:rPr>
              <a:t>(), and </a:t>
            </a:r>
            <a:r>
              <a:rPr lang="en-IN" dirty="0" err="1">
                <a:solidFill>
                  <a:srgbClr val="0070C0"/>
                </a:solidFill>
              </a:rPr>
              <a:t>lastIndexOf</a:t>
            </a:r>
            <a:r>
              <a:rPr lang="en-IN" dirty="0">
                <a:solidFill>
                  <a:srgbClr val="0070C0"/>
                </a:solidFill>
              </a:rPr>
              <a:t>() return -1 if the text is not found.</a:t>
            </a:r>
            <a:endParaRPr lang="en-GB" dirty="0">
              <a:solidFill>
                <a:srgbClr val="0070C0"/>
              </a:solidFill>
            </a:endParaRPr>
          </a:p>
        </p:txBody>
      </p:sp>
    </p:spTree>
    <p:extLst>
      <p:ext uri="{BB962C8B-B14F-4D97-AF65-F5344CB8AC3E}">
        <p14:creationId xmlns:p14="http://schemas.microsoft.com/office/powerpoint/2010/main" val="2718232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EC17-887C-4201-BD3D-6F07EF2FF7A7}"/>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F102F45-CAC4-42D5-B325-B4EAE2B03C9D}"/>
              </a:ext>
            </a:extLst>
          </p:cNvPr>
          <p:cNvSpPr>
            <a:spLocks noGrp="1"/>
          </p:cNvSpPr>
          <p:nvPr>
            <p:ph idx="1"/>
          </p:nvPr>
        </p:nvSpPr>
        <p:spPr/>
        <p:txBody>
          <a:bodyPr/>
          <a:lstStyle/>
          <a:p>
            <a:r>
              <a:rPr lang="en-IN" dirty="0"/>
              <a:t>Searching for a String in a String</a:t>
            </a:r>
          </a:p>
          <a:p>
            <a:r>
              <a:rPr lang="en-IN" dirty="0"/>
              <a:t>The search() method searches a string for a specified value and returns the position of the match:</a:t>
            </a:r>
          </a:p>
          <a:p>
            <a:r>
              <a:rPr lang="en-IN" dirty="0"/>
              <a:t>Example</a:t>
            </a:r>
          </a:p>
          <a:p>
            <a:pPr lvl="1"/>
            <a:r>
              <a:rPr lang="en-IN" dirty="0"/>
              <a:t>var str = "Please locate where 'locate' occurs!";</a:t>
            </a:r>
          </a:p>
          <a:p>
            <a:pPr lvl="1"/>
            <a:r>
              <a:rPr lang="en-IN" dirty="0"/>
              <a:t>var </a:t>
            </a:r>
            <a:r>
              <a:rPr lang="en-IN" dirty="0" err="1"/>
              <a:t>pos</a:t>
            </a:r>
            <a:r>
              <a:rPr lang="en-IN" dirty="0"/>
              <a:t> = </a:t>
            </a:r>
            <a:r>
              <a:rPr lang="en-IN" dirty="0" err="1"/>
              <a:t>str.search</a:t>
            </a:r>
            <a:r>
              <a:rPr lang="en-IN" dirty="0"/>
              <a:t>("locate");</a:t>
            </a:r>
            <a:endParaRPr lang="en-GB" dirty="0"/>
          </a:p>
        </p:txBody>
      </p:sp>
    </p:spTree>
    <p:extLst>
      <p:ext uri="{BB962C8B-B14F-4D97-AF65-F5344CB8AC3E}">
        <p14:creationId xmlns:p14="http://schemas.microsoft.com/office/powerpoint/2010/main" val="843897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47B-E31E-44D9-9132-EB464A66F449}"/>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F14CCF9D-B6C8-43DA-A9D0-95A5BE41214D}"/>
              </a:ext>
            </a:extLst>
          </p:cNvPr>
          <p:cNvSpPr>
            <a:spLocks noGrp="1"/>
          </p:cNvSpPr>
          <p:nvPr>
            <p:ph idx="1"/>
          </p:nvPr>
        </p:nvSpPr>
        <p:spPr/>
        <p:txBody>
          <a:bodyPr>
            <a:normAutofit lnSpcReduction="10000"/>
          </a:bodyPr>
          <a:lstStyle/>
          <a:p>
            <a:r>
              <a:rPr lang="en-IN" dirty="0"/>
              <a:t>Extracting String Parts</a:t>
            </a:r>
          </a:p>
          <a:p>
            <a:r>
              <a:rPr lang="en-IN" dirty="0"/>
              <a:t>There are 3 methods for extracting a part of a string:</a:t>
            </a:r>
          </a:p>
          <a:p>
            <a:r>
              <a:rPr lang="en-IN" dirty="0"/>
              <a:t>    slice(start, end)</a:t>
            </a:r>
          </a:p>
          <a:p>
            <a:r>
              <a:rPr lang="en-IN" dirty="0"/>
              <a:t>    substring(start, end)  (no negative </a:t>
            </a:r>
            <a:r>
              <a:rPr lang="en-IN" dirty="0" err="1"/>
              <a:t>numers</a:t>
            </a:r>
            <a:r>
              <a:rPr lang="en-IN" dirty="0"/>
              <a:t>)</a:t>
            </a:r>
          </a:p>
          <a:p>
            <a:r>
              <a:rPr lang="en-IN" dirty="0"/>
              <a:t>    </a:t>
            </a:r>
            <a:r>
              <a:rPr lang="en-IN" dirty="0" err="1"/>
              <a:t>substr</a:t>
            </a:r>
            <a:r>
              <a:rPr lang="en-IN" dirty="0"/>
              <a:t>(start, length)</a:t>
            </a:r>
          </a:p>
          <a:p>
            <a:endParaRPr lang="en-IN" dirty="0"/>
          </a:p>
          <a:p>
            <a:r>
              <a:rPr lang="en-IN" dirty="0">
                <a:solidFill>
                  <a:srgbClr val="0070C0"/>
                </a:solidFill>
              </a:rPr>
              <a:t>Remember: JavaScript counts positions from zero. First position is 0.</a:t>
            </a:r>
          </a:p>
          <a:p>
            <a:r>
              <a:rPr lang="en-IN" dirty="0">
                <a:solidFill>
                  <a:srgbClr val="0070C0"/>
                </a:solidFill>
              </a:rPr>
              <a:t>If a parameter is negative, the position is counted from the end of the string.</a:t>
            </a:r>
          </a:p>
          <a:p>
            <a:endParaRPr lang="en-IN" dirty="0"/>
          </a:p>
          <a:p>
            <a:endParaRPr lang="en-GB" dirty="0"/>
          </a:p>
        </p:txBody>
      </p:sp>
    </p:spTree>
    <p:extLst>
      <p:ext uri="{BB962C8B-B14F-4D97-AF65-F5344CB8AC3E}">
        <p14:creationId xmlns:p14="http://schemas.microsoft.com/office/powerpoint/2010/main" val="2858432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E961-BDB9-4834-A2CF-8BCB4F3FBBF5}"/>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D75F56AB-C670-46C4-BD73-23DFAC173B2E}"/>
              </a:ext>
            </a:extLst>
          </p:cNvPr>
          <p:cNvSpPr>
            <a:spLocks noGrp="1"/>
          </p:cNvSpPr>
          <p:nvPr>
            <p:ph idx="1"/>
          </p:nvPr>
        </p:nvSpPr>
        <p:spPr/>
        <p:txBody>
          <a:bodyPr/>
          <a:lstStyle/>
          <a:p>
            <a:r>
              <a:rPr lang="en-GB" dirty="0"/>
              <a:t>Replace</a:t>
            </a:r>
          </a:p>
          <a:p>
            <a:r>
              <a:rPr lang="en-IN" dirty="0"/>
              <a:t>The replace() method replaces a specified value with another value in a string:</a:t>
            </a:r>
          </a:p>
          <a:p>
            <a:r>
              <a:rPr lang="en-IN" dirty="0"/>
              <a:t>Example</a:t>
            </a:r>
          </a:p>
          <a:p>
            <a:r>
              <a:rPr lang="en-IN" dirty="0"/>
              <a:t>str = “hello good morning</a:t>
            </a:r>
          </a:p>
          <a:p>
            <a:r>
              <a:rPr lang="en-IN" dirty="0"/>
              <a:t>var n = </a:t>
            </a:r>
            <a:r>
              <a:rPr lang="en-IN" dirty="0" err="1"/>
              <a:t>str.replace</a:t>
            </a:r>
            <a:r>
              <a:rPr lang="en-IN" dirty="0"/>
              <a:t>(“morning", “evening");</a:t>
            </a:r>
          </a:p>
          <a:p>
            <a:endParaRPr lang="en-GB" dirty="0"/>
          </a:p>
        </p:txBody>
      </p:sp>
    </p:spTree>
    <p:extLst>
      <p:ext uri="{BB962C8B-B14F-4D97-AF65-F5344CB8AC3E}">
        <p14:creationId xmlns:p14="http://schemas.microsoft.com/office/powerpoint/2010/main" val="290258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0EFF-D3CD-4D82-80F0-8AF3DFB6E42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F0196BB-ECB2-47FF-9E04-DE8C6ECF01FE}"/>
              </a:ext>
            </a:extLst>
          </p:cNvPr>
          <p:cNvSpPr>
            <a:spLocks noGrp="1"/>
          </p:cNvSpPr>
          <p:nvPr>
            <p:ph idx="1"/>
          </p:nvPr>
        </p:nvSpPr>
        <p:spPr/>
        <p:txBody>
          <a:bodyPr/>
          <a:lstStyle/>
          <a:p>
            <a:r>
              <a:rPr lang="en-GB" dirty="0" err="1"/>
              <a:t>toUpperCase</a:t>
            </a:r>
            <a:r>
              <a:rPr lang="en-GB" dirty="0"/>
              <a:t>()</a:t>
            </a:r>
          </a:p>
          <a:p>
            <a:r>
              <a:rPr lang="en-GB" dirty="0" err="1"/>
              <a:t>toLowerCase</a:t>
            </a:r>
            <a:r>
              <a:rPr lang="en-GB" dirty="0"/>
              <a:t>()</a:t>
            </a:r>
          </a:p>
          <a:p>
            <a:r>
              <a:rPr lang="en-GB" dirty="0" err="1"/>
              <a:t>Concat</a:t>
            </a:r>
            <a:r>
              <a:rPr lang="en-GB" dirty="0"/>
              <a:t>()</a:t>
            </a:r>
          </a:p>
          <a:p>
            <a:r>
              <a:rPr lang="en-GB" dirty="0"/>
              <a:t>Trim()</a:t>
            </a:r>
          </a:p>
          <a:p>
            <a:r>
              <a:rPr lang="en-GB" dirty="0" err="1"/>
              <a:t>charAt</a:t>
            </a:r>
            <a:r>
              <a:rPr lang="en-GB" dirty="0"/>
              <a:t>(position)</a:t>
            </a:r>
          </a:p>
          <a:p>
            <a:r>
              <a:rPr lang="en-GB" dirty="0" err="1"/>
              <a:t>charCodeAt</a:t>
            </a:r>
            <a:r>
              <a:rPr lang="en-GB" dirty="0"/>
              <a:t>(position)</a:t>
            </a:r>
          </a:p>
          <a:p>
            <a:r>
              <a:rPr lang="en-GB" dirty="0"/>
              <a:t>Split()</a:t>
            </a:r>
          </a:p>
        </p:txBody>
      </p:sp>
    </p:spTree>
    <p:extLst>
      <p:ext uri="{BB962C8B-B14F-4D97-AF65-F5344CB8AC3E}">
        <p14:creationId xmlns:p14="http://schemas.microsoft.com/office/powerpoint/2010/main" val="3789437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ECF0-5DBF-4FDF-B057-068A58583D07}"/>
              </a:ext>
            </a:extLst>
          </p:cNvPr>
          <p:cNvSpPr>
            <a:spLocks noGrp="1"/>
          </p:cNvSpPr>
          <p:nvPr>
            <p:ph type="title"/>
          </p:nvPr>
        </p:nvSpPr>
        <p:spPr/>
        <p:txBody>
          <a:bodyPr/>
          <a:lstStyle/>
          <a:p>
            <a:r>
              <a:rPr lang="en-GB" dirty="0"/>
              <a:t>Numbers</a:t>
            </a:r>
          </a:p>
        </p:txBody>
      </p:sp>
      <p:sp>
        <p:nvSpPr>
          <p:cNvPr id="3" name="Content Placeholder 2">
            <a:extLst>
              <a:ext uri="{FF2B5EF4-FFF2-40B4-BE49-F238E27FC236}">
                <a16:creationId xmlns:a16="http://schemas.microsoft.com/office/drawing/2014/main" id="{8C979FB1-82EF-4DEE-9EB1-6160BF99E84F}"/>
              </a:ext>
            </a:extLst>
          </p:cNvPr>
          <p:cNvSpPr>
            <a:spLocks noGrp="1"/>
          </p:cNvSpPr>
          <p:nvPr>
            <p:ph idx="1"/>
          </p:nvPr>
        </p:nvSpPr>
        <p:spPr/>
        <p:txBody>
          <a:bodyPr>
            <a:normAutofit/>
          </a:bodyPr>
          <a:lstStyle/>
          <a:p>
            <a:r>
              <a:rPr lang="en-IN" dirty="0"/>
              <a:t>JavaScript Numbers are Always 64-bit Floating Point</a:t>
            </a:r>
          </a:p>
          <a:p>
            <a:r>
              <a:rPr lang="en-IN" sz="2400" dirty="0">
                <a:latin typeface="+mj-lt"/>
              </a:rPr>
              <a:t>Unlike many other programming languages, JavaScript does not define different types of numbers, like integers, short, long, floating-point etc.</a:t>
            </a:r>
          </a:p>
          <a:p>
            <a:r>
              <a:rPr lang="en-IN" sz="2400" dirty="0">
                <a:latin typeface="+mj-lt"/>
              </a:rPr>
              <a:t>JavaScript numbers are always stored as double precision floating point numbers, following the international IEEE 754 standard.</a:t>
            </a:r>
          </a:p>
          <a:p>
            <a:r>
              <a:rPr lang="en-IN" sz="2400" dirty="0">
                <a:latin typeface="+mj-lt"/>
              </a:rPr>
              <a:t>This format stores numbers in 64 bits, where the number (the fraction) is stored in bits 0 to 51, the exponent in bits 52 to 62, and the sign in bit 63:</a:t>
            </a:r>
            <a:endParaRPr lang="en-GB" sz="2400" dirty="0">
              <a:latin typeface="+mj-lt"/>
            </a:endParaRPr>
          </a:p>
        </p:txBody>
      </p:sp>
    </p:spTree>
    <p:extLst>
      <p:ext uri="{BB962C8B-B14F-4D97-AF65-F5344CB8AC3E}">
        <p14:creationId xmlns:p14="http://schemas.microsoft.com/office/powerpoint/2010/main" val="3586468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DF23-C9C1-499B-A668-DFD9D8E62E7A}"/>
              </a:ext>
            </a:extLst>
          </p:cNvPr>
          <p:cNvSpPr>
            <a:spLocks noGrp="1"/>
          </p:cNvSpPr>
          <p:nvPr>
            <p:ph type="title"/>
          </p:nvPr>
        </p:nvSpPr>
        <p:spPr/>
        <p:txBody>
          <a:bodyPr/>
          <a:lstStyle/>
          <a:p>
            <a:r>
              <a:rPr lang="en-GB" dirty="0" err="1"/>
              <a:t>NaN</a:t>
            </a:r>
            <a:r>
              <a:rPr lang="en-GB" dirty="0"/>
              <a:t> - Not a Number</a:t>
            </a:r>
            <a:br>
              <a:rPr lang="en-GB" dirty="0"/>
            </a:br>
            <a:endParaRPr lang="en-GB" dirty="0"/>
          </a:p>
        </p:txBody>
      </p:sp>
      <p:sp>
        <p:nvSpPr>
          <p:cNvPr id="3" name="Content Placeholder 2">
            <a:extLst>
              <a:ext uri="{FF2B5EF4-FFF2-40B4-BE49-F238E27FC236}">
                <a16:creationId xmlns:a16="http://schemas.microsoft.com/office/drawing/2014/main" id="{DA2CD1A8-4957-4496-B9FC-D9F688EB33B3}"/>
              </a:ext>
            </a:extLst>
          </p:cNvPr>
          <p:cNvSpPr>
            <a:spLocks noGrp="1"/>
          </p:cNvSpPr>
          <p:nvPr>
            <p:ph idx="1"/>
          </p:nvPr>
        </p:nvSpPr>
        <p:spPr/>
        <p:txBody>
          <a:bodyPr/>
          <a:lstStyle/>
          <a:p>
            <a:endParaRPr lang="en-IN" dirty="0"/>
          </a:p>
          <a:p>
            <a:r>
              <a:rPr lang="en-IN" dirty="0" err="1"/>
              <a:t>NaN</a:t>
            </a:r>
            <a:r>
              <a:rPr lang="en-IN" dirty="0"/>
              <a:t> is a JavaScript reserved word indicating that a number is not a legal number.</a:t>
            </a:r>
          </a:p>
          <a:p>
            <a:endParaRPr lang="en-IN" dirty="0"/>
          </a:p>
          <a:p>
            <a:r>
              <a:rPr lang="en-IN" dirty="0"/>
              <a:t>Trying to do arithmetic with a non-numeric string will result in </a:t>
            </a:r>
            <a:r>
              <a:rPr lang="en-IN" dirty="0" err="1"/>
              <a:t>NaN</a:t>
            </a:r>
            <a:r>
              <a:rPr lang="en-IN" dirty="0"/>
              <a:t> (Not a Number):</a:t>
            </a:r>
          </a:p>
          <a:p>
            <a:r>
              <a:rPr lang="en-IN" dirty="0"/>
              <a:t>Example</a:t>
            </a:r>
          </a:p>
          <a:p>
            <a:r>
              <a:rPr lang="en-IN" dirty="0"/>
              <a:t>var x = 100 / "Apple";  // x will be </a:t>
            </a:r>
            <a:r>
              <a:rPr lang="en-IN" dirty="0" err="1"/>
              <a:t>NaN</a:t>
            </a:r>
            <a:r>
              <a:rPr lang="en-IN" dirty="0"/>
              <a:t> (Not a Number)</a:t>
            </a:r>
            <a:endParaRPr lang="en-GB" dirty="0"/>
          </a:p>
        </p:txBody>
      </p:sp>
    </p:spTree>
    <p:extLst>
      <p:ext uri="{BB962C8B-B14F-4D97-AF65-F5344CB8AC3E}">
        <p14:creationId xmlns:p14="http://schemas.microsoft.com/office/powerpoint/2010/main" val="1892095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2D9D-B442-4C27-AB62-92F4657C74BD}"/>
              </a:ext>
            </a:extLst>
          </p:cNvPr>
          <p:cNvSpPr>
            <a:spLocks noGrp="1"/>
          </p:cNvSpPr>
          <p:nvPr>
            <p:ph type="title"/>
          </p:nvPr>
        </p:nvSpPr>
        <p:spPr/>
        <p:txBody>
          <a:bodyPr/>
          <a:lstStyle/>
          <a:p>
            <a:r>
              <a:rPr lang="en-IN" dirty="0"/>
              <a:t>Infinity</a:t>
            </a:r>
            <a:br>
              <a:rPr lang="en-IN" dirty="0"/>
            </a:br>
            <a:endParaRPr lang="en-GB" dirty="0"/>
          </a:p>
        </p:txBody>
      </p:sp>
      <p:sp>
        <p:nvSpPr>
          <p:cNvPr id="3" name="Content Placeholder 2">
            <a:extLst>
              <a:ext uri="{FF2B5EF4-FFF2-40B4-BE49-F238E27FC236}">
                <a16:creationId xmlns:a16="http://schemas.microsoft.com/office/drawing/2014/main" id="{C18A8366-E54A-4415-8147-C99209ABE8FC}"/>
              </a:ext>
            </a:extLst>
          </p:cNvPr>
          <p:cNvSpPr>
            <a:spLocks noGrp="1"/>
          </p:cNvSpPr>
          <p:nvPr>
            <p:ph idx="1"/>
          </p:nvPr>
        </p:nvSpPr>
        <p:spPr/>
        <p:txBody>
          <a:bodyPr/>
          <a:lstStyle/>
          <a:p>
            <a:r>
              <a:rPr lang="en-IN" dirty="0"/>
              <a:t>Infinity (or -Infinity) is the value JavaScript will return if you calculate a number outside the largest possible number.</a:t>
            </a:r>
          </a:p>
          <a:p>
            <a:pPr lvl="1"/>
            <a:r>
              <a:rPr lang="en-IN" dirty="0"/>
              <a:t>var a = 2;</a:t>
            </a:r>
          </a:p>
          <a:p>
            <a:pPr lvl="1"/>
            <a:r>
              <a:rPr lang="en-IN" dirty="0"/>
              <a:t>while (a != Infinity) {   // Execute until Infinity</a:t>
            </a:r>
          </a:p>
          <a:p>
            <a:pPr lvl="1"/>
            <a:r>
              <a:rPr lang="en-IN" dirty="0"/>
              <a:t>  a = a +1;</a:t>
            </a:r>
          </a:p>
          <a:p>
            <a:pPr lvl="1"/>
            <a:r>
              <a:rPr lang="en-IN" dirty="0"/>
              <a:t>}</a:t>
            </a:r>
          </a:p>
          <a:p>
            <a:pPr lvl="1"/>
            <a:endParaRPr lang="en-GB" dirty="0"/>
          </a:p>
        </p:txBody>
      </p:sp>
    </p:spTree>
    <p:extLst>
      <p:ext uri="{BB962C8B-B14F-4D97-AF65-F5344CB8AC3E}">
        <p14:creationId xmlns:p14="http://schemas.microsoft.com/office/powerpoint/2010/main" val="3670090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862E-348D-46AC-8444-0010C904F15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6974AED8-8C0E-43EF-88F0-20D32005F7A9}"/>
              </a:ext>
            </a:extLst>
          </p:cNvPr>
          <p:cNvSpPr>
            <a:spLocks noGrp="1"/>
          </p:cNvSpPr>
          <p:nvPr>
            <p:ph idx="1"/>
          </p:nvPr>
        </p:nvSpPr>
        <p:spPr/>
        <p:txBody>
          <a:bodyPr/>
          <a:lstStyle/>
          <a:p>
            <a:r>
              <a:rPr lang="en-IN" dirty="0"/>
              <a:t>Hexadecimal</a:t>
            </a:r>
          </a:p>
          <a:p>
            <a:endParaRPr lang="en-IN" dirty="0"/>
          </a:p>
          <a:p>
            <a:r>
              <a:rPr lang="en-IN" dirty="0"/>
              <a:t>JavaScript interprets numeric constants as hexadecimal if they are preceded by 0x.</a:t>
            </a:r>
          </a:p>
          <a:p>
            <a:r>
              <a:rPr lang="en-IN" dirty="0"/>
              <a:t>Example</a:t>
            </a:r>
          </a:p>
          <a:p>
            <a:r>
              <a:rPr lang="en-IN" dirty="0"/>
              <a:t>var x = 0xFF;</a:t>
            </a:r>
            <a:endParaRPr lang="en-GB" dirty="0"/>
          </a:p>
        </p:txBody>
      </p:sp>
    </p:spTree>
    <p:extLst>
      <p:ext uri="{BB962C8B-B14F-4D97-AF65-F5344CB8AC3E}">
        <p14:creationId xmlns:p14="http://schemas.microsoft.com/office/powerpoint/2010/main" val="3888698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E312-9A1E-4B77-A795-ACD60E7BE6C6}"/>
              </a:ext>
            </a:extLst>
          </p:cNvPr>
          <p:cNvSpPr>
            <a:spLocks noGrp="1"/>
          </p:cNvSpPr>
          <p:nvPr>
            <p:ph type="title"/>
          </p:nvPr>
        </p:nvSpPr>
        <p:spPr/>
        <p:txBody>
          <a:bodyPr/>
          <a:lstStyle/>
          <a:p>
            <a:r>
              <a:rPr lang="en-GB" dirty="0"/>
              <a:t>Numbers as Objects</a:t>
            </a:r>
          </a:p>
        </p:txBody>
      </p:sp>
      <p:sp>
        <p:nvSpPr>
          <p:cNvPr id="3" name="Content Placeholder 2">
            <a:extLst>
              <a:ext uri="{FF2B5EF4-FFF2-40B4-BE49-F238E27FC236}">
                <a16:creationId xmlns:a16="http://schemas.microsoft.com/office/drawing/2014/main" id="{E4BF4C33-0630-4E59-B9C2-550BCEB30B38}"/>
              </a:ext>
            </a:extLst>
          </p:cNvPr>
          <p:cNvSpPr>
            <a:spLocks noGrp="1"/>
          </p:cNvSpPr>
          <p:nvPr>
            <p:ph idx="1"/>
          </p:nvPr>
        </p:nvSpPr>
        <p:spPr/>
        <p:txBody>
          <a:bodyPr>
            <a:normAutofit/>
          </a:bodyPr>
          <a:lstStyle/>
          <a:p>
            <a:r>
              <a:rPr lang="en-IN" dirty="0"/>
              <a:t>Numbers Can be Objects</a:t>
            </a:r>
          </a:p>
          <a:p>
            <a:r>
              <a:rPr lang="en-IN" dirty="0"/>
              <a:t>Normally JavaScript numbers are primitive values created from literals:</a:t>
            </a:r>
          </a:p>
          <a:p>
            <a:r>
              <a:rPr lang="en-IN" dirty="0"/>
              <a:t>var x = 123;</a:t>
            </a:r>
          </a:p>
          <a:p>
            <a:r>
              <a:rPr lang="en-IN" dirty="0"/>
              <a:t>But numbers can also be defined as objects with the keyword new:</a:t>
            </a:r>
          </a:p>
          <a:p>
            <a:r>
              <a:rPr lang="en-IN" dirty="0"/>
              <a:t>var y = new Number(123);</a:t>
            </a:r>
            <a:endParaRPr lang="en-GB" dirty="0"/>
          </a:p>
        </p:txBody>
      </p:sp>
    </p:spTree>
    <p:extLst>
      <p:ext uri="{BB962C8B-B14F-4D97-AF65-F5344CB8AC3E}">
        <p14:creationId xmlns:p14="http://schemas.microsoft.com/office/powerpoint/2010/main" val="109527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873A-4DA8-4110-9346-B3EA3B1D9E34}"/>
              </a:ext>
            </a:extLst>
          </p:cNvPr>
          <p:cNvSpPr>
            <a:spLocks noGrp="1"/>
          </p:cNvSpPr>
          <p:nvPr>
            <p:ph type="title"/>
          </p:nvPr>
        </p:nvSpPr>
        <p:spPr/>
        <p:txBody>
          <a:bodyPr/>
          <a:lstStyle/>
          <a:p>
            <a:r>
              <a:rPr lang="en-GB" dirty="0"/>
              <a:t>JavaScript Frameworks</a:t>
            </a:r>
          </a:p>
        </p:txBody>
      </p:sp>
      <p:sp>
        <p:nvSpPr>
          <p:cNvPr id="3" name="Content Placeholder 2">
            <a:extLst>
              <a:ext uri="{FF2B5EF4-FFF2-40B4-BE49-F238E27FC236}">
                <a16:creationId xmlns:a16="http://schemas.microsoft.com/office/drawing/2014/main" id="{7AA0158F-D15B-407E-9BCA-30D295FCEB82}"/>
              </a:ext>
            </a:extLst>
          </p:cNvPr>
          <p:cNvSpPr>
            <a:spLocks noGrp="1"/>
          </p:cNvSpPr>
          <p:nvPr>
            <p:ph idx="1"/>
          </p:nvPr>
        </p:nvSpPr>
        <p:spPr/>
        <p:txBody>
          <a:bodyPr numCol="2">
            <a:normAutofit fontScale="62500" lnSpcReduction="20000"/>
          </a:bodyPr>
          <a:lstStyle/>
          <a:p>
            <a:endParaRPr lang="en-GB" dirty="0"/>
          </a:p>
          <a:p>
            <a:endParaRPr lang="en-GB" dirty="0"/>
          </a:p>
          <a:p>
            <a:r>
              <a:rPr lang="en-GB" dirty="0"/>
              <a:t>    Angular</a:t>
            </a:r>
          </a:p>
          <a:p>
            <a:endParaRPr lang="en-GB" dirty="0"/>
          </a:p>
          <a:p>
            <a:r>
              <a:rPr lang="en-GB" dirty="0"/>
              <a:t>    React</a:t>
            </a:r>
          </a:p>
          <a:p>
            <a:endParaRPr lang="en-GB" dirty="0"/>
          </a:p>
          <a:p>
            <a:r>
              <a:rPr lang="en-GB" dirty="0"/>
              <a:t>    jQuery</a:t>
            </a:r>
          </a:p>
          <a:p>
            <a:endParaRPr lang="en-GB" dirty="0"/>
          </a:p>
          <a:p>
            <a:r>
              <a:rPr lang="en-GB" dirty="0"/>
              <a:t>    Vue.js</a:t>
            </a:r>
          </a:p>
          <a:p>
            <a:endParaRPr lang="en-GB" dirty="0"/>
          </a:p>
          <a:p>
            <a:r>
              <a:rPr lang="en-GB" dirty="0"/>
              <a:t>    Ext.js</a:t>
            </a:r>
          </a:p>
          <a:p>
            <a:endParaRPr lang="en-GB" dirty="0"/>
          </a:p>
          <a:p>
            <a:r>
              <a:rPr lang="en-GB" dirty="0"/>
              <a:t>    Ember.js</a:t>
            </a:r>
          </a:p>
          <a:p>
            <a:endParaRPr lang="en-GB" dirty="0"/>
          </a:p>
          <a:p>
            <a:r>
              <a:rPr lang="en-GB" dirty="0"/>
              <a:t>    Meteor</a:t>
            </a:r>
          </a:p>
          <a:p>
            <a:endParaRPr lang="en-GB" dirty="0"/>
          </a:p>
          <a:p>
            <a:r>
              <a:rPr lang="en-GB" dirty="0"/>
              <a:t>    Mithril</a:t>
            </a:r>
          </a:p>
          <a:p>
            <a:endParaRPr lang="en-GB" dirty="0"/>
          </a:p>
          <a:p>
            <a:r>
              <a:rPr lang="en-GB" dirty="0"/>
              <a:t>    Node.js  / Express JS</a:t>
            </a:r>
          </a:p>
          <a:p>
            <a:endParaRPr lang="en-GB" dirty="0"/>
          </a:p>
          <a:p>
            <a:r>
              <a:rPr lang="en-GB" dirty="0"/>
              <a:t>    Polymer</a:t>
            </a:r>
          </a:p>
          <a:p>
            <a:endParaRPr lang="en-GB" dirty="0"/>
          </a:p>
          <a:p>
            <a:r>
              <a:rPr lang="en-GB" dirty="0"/>
              <a:t>    Aurelia</a:t>
            </a:r>
          </a:p>
          <a:p>
            <a:endParaRPr lang="en-GB" dirty="0"/>
          </a:p>
          <a:p>
            <a:r>
              <a:rPr lang="en-GB" dirty="0"/>
              <a:t>    Backbone.js</a:t>
            </a:r>
          </a:p>
          <a:p>
            <a:r>
              <a:rPr lang="en-GB" dirty="0"/>
              <a:t>………</a:t>
            </a:r>
          </a:p>
        </p:txBody>
      </p:sp>
    </p:spTree>
    <p:extLst>
      <p:ext uri="{BB962C8B-B14F-4D97-AF65-F5344CB8AC3E}">
        <p14:creationId xmlns:p14="http://schemas.microsoft.com/office/powerpoint/2010/main" val="2604373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4F28-CC00-48E9-BEA7-01EFBAFD3F30}"/>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381A45D6-A789-4EDE-B45B-8E1188EDDB3E}"/>
              </a:ext>
            </a:extLst>
          </p:cNvPr>
          <p:cNvSpPr>
            <a:spLocks noGrp="1"/>
          </p:cNvSpPr>
          <p:nvPr>
            <p:ph idx="1"/>
          </p:nvPr>
        </p:nvSpPr>
        <p:spPr/>
        <p:txBody>
          <a:bodyPr/>
          <a:lstStyle/>
          <a:p>
            <a:r>
              <a:rPr lang="en-GB" dirty="0"/>
              <a:t>toString() =</a:t>
            </a:r>
            <a:r>
              <a:rPr lang="en-IN" dirty="0"/>
              <a:t>The toString() method returns a number as a string.</a:t>
            </a:r>
          </a:p>
          <a:p>
            <a:r>
              <a:rPr lang="en-IN" dirty="0"/>
              <a:t>All number methods can be used on any type of numbers (literals, variables, or expressions):</a:t>
            </a:r>
          </a:p>
          <a:p>
            <a:endParaRPr lang="en-IN" dirty="0"/>
          </a:p>
          <a:p>
            <a:r>
              <a:rPr lang="en-IN" dirty="0" err="1"/>
              <a:t>toExponential</a:t>
            </a:r>
            <a:r>
              <a:rPr lang="en-IN" dirty="0"/>
              <a:t>() returns a string, with a number rounded and written using exponential notation.</a:t>
            </a:r>
          </a:p>
          <a:p>
            <a:r>
              <a:rPr lang="en-IN" dirty="0"/>
              <a:t>A parameter defines the number of characters behind the decimal point</a:t>
            </a:r>
            <a:endParaRPr lang="en-GB" dirty="0"/>
          </a:p>
        </p:txBody>
      </p:sp>
    </p:spTree>
    <p:extLst>
      <p:ext uri="{BB962C8B-B14F-4D97-AF65-F5344CB8AC3E}">
        <p14:creationId xmlns:p14="http://schemas.microsoft.com/office/powerpoint/2010/main" val="2779921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33CC-4AE8-44C8-804B-5ACB71AE6F5E}"/>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0481C72-86A3-4CF1-8CA8-B5EE4A4CF06A}"/>
              </a:ext>
            </a:extLst>
          </p:cNvPr>
          <p:cNvSpPr>
            <a:spLocks noGrp="1"/>
          </p:cNvSpPr>
          <p:nvPr>
            <p:ph idx="1"/>
          </p:nvPr>
        </p:nvSpPr>
        <p:spPr/>
        <p:txBody>
          <a:bodyPr>
            <a:normAutofit fontScale="85000" lnSpcReduction="10000"/>
          </a:bodyPr>
          <a:lstStyle/>
          <a:p>
            <a:r>
              <a:rPr lang="en-IN" dirty="0" err="1"/>
              <a:t>toFixed</a:t>
            </a:r>
            <a:r>
              <a:rPr lang="en-IN" dirty="0"/>
              <a:t>() returns a string, with the number written with a specified number of decimals:</a:t>
            </a:r>
          </a:p>
          <a:p>
            <a:pPr lvl="1"/>
            <a:r>
              <a:rPr lang="en-IN" dirty="0"/>
              <a:t>var x = 9.656;</a:t>
            </a:r>
            <a:br>
              <a:rPr lang="en-IN" dirty="0"/>
            </a:br>
            <a:r>
              <a:rPr lang="en-IN" dirty="0" err="1"/>
              <a:t>x.toFixed</a:t>
            </a:r>
            <a:r>
              <a:rPr lang="en-IN" dirty="0"/>
              <a:t>(0);           // returns 10</a:t>
            </a:r>
            <a:br>
              <a:rPr lang="en-IN" dirty="0"/>
            </a:br>
            <a:r>
              <a:rPr lang="en-IN" dirty="0" err="1"/>
              <a:t>x.toFixed</a:t>
            </a:r>
            <a:r>
              <a:rPr lang="en-IN" dirty="0"/>
              <a:t>(2);           // returns 9.66</a:t>
            </a:r>
            <a:br>
              <a:rPr lang="en-IN" dirty="0"/>
            </a:br>
            <a:r>
              <a:rPr lang="en-IN" dirty="0" err="1"/>
              <a:t>x.toFixed</a:t>
            </a:r>
            <a:r>
              <a:rPr lang="en-IN" dirty="0"/>
              <a:t>(4);           // returns 9.6560</a:t>
            </a:r>
            <a:br>
              <a:rPr lang="en-IN" dirty="0"/>
            </a:br>
            <a:r>
              <a:rPr lang="en-IN" dirty="0" err="1"/>
              <a:t>x.toFixed</a:t>
            </a:r>
            <a:r>
              <a:rPr lang="en-IN" dirty="0"/>
              <a:t>(6);           // returns 9.656000 </a:t>
            </a:r>
          </a:p>
          <a:p>
            <a:r>
              <a:rPr lang="en-IN" dirty="0" err="1"/>
              <a:t>toPrecision</a:t>
            </a:r>
            <a:r>
              <a:rPr lang="en-IN" dirty="0"/>
              <a:t>() returns a string, with a number written with a specified length:</a:t>
            </a:r>
          </a:p>
          <a:p>
            <a:r>
              <a:rPr lang="en-IN" dirty="0"/>
              <a:t>Example</a:t>
            </a:r>
          </a:p>
          <a:p>
            <a:pPr lvl="1"/>
            <a:r>
              <a:rPr lang="en-IN" dirty="0"/>
              <a:t>var x = 9.656;</a:t>
            </a:r>
          </a:p>
          <a:p>
            <a:pPr lvl="1"/>
            <a:r>
              <a:rPr lang="en-IN" dirty="0" err="1"/>
              <a:t>x.toPrecision</a:t>
            </a:r>
            <a:r>
              <a:rPr lang="en-IN" dirty="0"/>
              <a:t>();        // returns 9.656</a:t>
            </a:r>
          </a:p>
          <a:p>
            <a:pPr lvl="1"/>
            <a:r>
              <a:rPr lang="en-IN" dirty="0" err="1"/>
              <a:t>x.toPrecision</a:t>
            </a:r>
            <a:r>
              <a:rPr lang="en-IN" dirty="0"/>
              <a:t>(2);       // returns 9.7</a:t>
            </a:r>
          </a:p>
          <a:p>
            <a:pPr lvl="1"/>
            <a:r>
              <a:rPr lang="en-IN" dirty="0" err="1"/>
              <a:t>x.toPrecision</a:t>
            </a:r>
            <a:r>
              <a:rPr lang="en-IN" dirty="0"/>
              <a:t>(4);       // returns 9.656</a:t>
            </a:r>
          </a:p>
          <a:p>
            <a:pPr lvl="1"/>
            <a:r>
              <a:rPr lang="en-IN" dirty="0" err="1"/>
              <a:t>x.toPrecision</a:t>
            </a:r>
            <a:r>
              <a:rPr lang="en-IN" dirty="0"/>
              <a:t>(6);       // returns 9.65600 </a:t>
            </a:r>
            <a:endParaRPr lang="en-GB" dirty="0"/>
          </a:p>
        </p:txBody>
      </p:sp>
    </p:spTree>
    <p:extLst>
      <p:ext uri="{BB962C8B-B14F-4D97-AF65-F5344CB8AC3E}">
        <p14:creationId xmlns:p14="http://schemas.microsoft.com/office/powerpoint/2010/main" val="3436025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2C4B-A317-4DD9-868A-8B6706F6D418}"/>
              </a:ext>
            </a:extLst>
          </p:cNvPr>
          <p:cNvSpPr>
            <a:spLocks noGrp="1"/>
          </p:cNvSpPr>
          <p:nvPr>
            <p:ph type="title"/>
          </p:nvPr>
        </p:nvSpPr>
        <p:spPr/>
        <p:txBody>
          <a:bodyPr/>
          <a:lstStyle/>
          <a:p>
            <a:r>
              <a:rPr lang="en-GB" dirty="0"/>
              <a:t>Conversion</a:t>
            </a:r>
          </a:p>
        </p:txBody>
      </p:sp>
      <p:graphicFrame>
        <p:nvGraphicFramePr>
          <p:cNvPr id="4" name="Content Placeholder 3">
            <a:extLst>
              <a:ext uri="{FF2B5EF4-FFF2-40B4-BE49-F238E27FC236}">
                <a16:creationId xmlns:a16="http://schemas.microsoft.com/office/drawing/2014/main" id="{C240A34F-2977-4D94-857C-C9E38D44DEAD}"/>
              </a:ext>
            </a:extLst>
          </p:cNvPr>
          <p:cNvGraphicFramePr>
            <a:graphicFrameLocks noGrp="1"/>
          </p:cNvGraphicFramePr>
          <p:nvPr>
            <p:ph idx="1"/>
            <p:extLst>
              <p:ext uri="{D42A27DB-BD31-4B8C-83A1-F6EECF244321}">
                <p14:modId xmlns:p14="http://schemas.microsoft.com/office/powerpoint/2010/main" val="4004387405"/>
              </p:ext>
            </p:extLst>
          </p:nvPr>
        </p:nvGraphicFramePr>
        <p:xfrm>
          <a:off x="838200" y="1691640"/>
          <a:ext cx="10515600" cy="1737360"/>
        </p:xfrm>
        <a:graphic>
          <a:graphicData uri="http://schemas.openxmlformats.org/drawingml/2006/table">
            <a:tbl>
              <a:tblPr/>
              <a:tblGrid>
                <a:gridCol w="5257800">
                  <a:extLst>
                    <a:ext uri="{9D8B030D-6E8A-4147-A177-3AD203B41FA5}">
                      <a16:colId xmlns:a16="http://schemas.microsoft.com/office/drawing/2014/main" val="4205979544"/>
                    </a:ext>
                  </a:extLst>
                </a:gridCol>
                <a:gridCol w="5257800">
                  <a:extLst>
                    <a:ext uri="{9D8B030D-6E8A-4147-A177-3AD203B41FA5}">
                      <a16:colId xmlns:a16="http://schemas.microsoft.com/office/drawing/2014/main" val="720365236"/>
                    </a:ext>
                  </a:extLst>
                </a:gridCol>
              </a:tblGrid>
              <a:tr h="0">
                <a:tc>
                  <a:txBody>
                    <a:bodyPr/>
                    <a:lstStyle/>
                    <a:p>
                      <a:r>
                        <a:rPr lang="en-GB">
                          <a:effectLst/>
                        </a:rPr>
                        <a:t>Method</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232343333"/>
                  </a:ext>
                </a:extLst>
              </a:tr>
              <a:tr h="0">
                <a:tc>
                  <a:txBody>
                    <a:bodyPr/>
                    <a:lstStyle/>
                    <a:p>
                      <a:r>
                        <a:rPr lang="en-GB"/>
                        <a:t>Number()</a:t>
                      </a:r>
                    </a:p>
                  </a:txBody>
                  <a:tcPr anchor="ctr">
                    <a:lnL>
                      <a:noFill/>
                    </a:lnL>
                    <a:lnR>
                      <a:noFill/>
                    </a:lnR>
                    <a:lnT>
                      <a:noFill/>
                    </a:lnT>
                    <a:lnB>
                      <a:noFill/>
                    </a:lnB>
                  </a:tcPr>
                </a:tc>
                <a:tc>
                  <a:txBody>
                    <a:bodyPr/>
                    <a:lstStyle/>
                    <a:p>
                      <a:r>
                        <a:rPr lang="en-IN"/>
                        <a:t>Returns a number, converted from its argument.</a:t>
                      </a:r>
                    </a:p>
                  </a:txBody>
                  <a:tcPr anchor="ctr">
                    <a:lnL>
                      <a:noFill/>
                    </a:lnL>
                    <a:lnR>
                      <a:noFill/>
                    </a:lnR>
                    <a:lnT>
                      <a:noFill/>
                    </a:lnT>
                    <a:lnB>
                      <a:noFill/>
                    </a:lnB>
                  </a:tcPr>
                </a:tc>
                <a:extLst>
                  <a:ext uri="{0D108BD9-81ED-4DB2-BD59-A6C34878D82A}">
                    <a16:rowId xmlns:a16="http://schemas.microsoft.com/office/drawing/2014/main" val="2528889496"/>
                  </a:ext>
                </a:extLst>
              </a:tr>
              <a:tr h="0">
                <a:tc>
                  <a:txBody>
                    <a:bodyPr/>
                    <a:lstStyle/>
                    <a:p>
                      <a:r>
                        <a:rPr lang="en-GB"/>
                        <a:t>parseFloat()</a:t>
                      </a:r>
                    </a:p>
                  </a:txBody>
                  <a:tcPr anchor="ctr">
                    <a:lnL>
                      <a:noFill/>
                    </a:lnL>
                    <a:lnR>
                      <a:noFill/>
                    </a:lnR>
                    <a:lnT>
                      <a:noFill/>
                    </a:lnT>
                    <a:lnB>
                      <a:noFill/>
                    </a:lnB>
                  </a:tcPr>
                </a:tc>
                <a:tc>
                  <a:txBody>
                    <a:bodyPr/>
                    <a:lstStyle/>
                    <a:p>
                      <a:r>
                        <a:rPr lang="en-IN"/>
                        <a:t>Parses its argument and returns a floating point number</a:t>
                      </a:r>
                    </a:p>
                  </a:txBody>
                  <a:tcPr anchor="ctr">
                    <a:lnL>
                      <a:noFill/>
                    </a:lnL>
                    <a:lnR>
                      <a:noFill/>
                    </a:lnR>
                    <a:lnT>
                      <a:noFill/>
                    </a:lnT>
                    <a:lnB>
                      <a:noFill/>
                    </a:lnB>
                  </a:tcPr>
                </a:tc>
                <a:extLst>
                  <a:ext uri="{0D108BD9-81ED-4DB2-BD59-A6C34878D82A}">
                    <a16:rowId xmlns:a16="http://schemas.microsoft.com/office/drawing/2014/main" val="1235331133"/>
                  </a:ext>
                </a:extLst>
              </a:tr>
              <a:tr h="0">
                <a:tc>
                  <a:txBody>
                    <a:bodyPr/>
                    <a:lstStyle/>
                    <a:p>
                      <a:r>
                        <a:rPr lang="en-GB"/>
                        <a:t>parseInt()</a:t>
                      </a:r>
                    </a:p>
                  </a:txBody>
                  <a:tcPr anchor="ctr">
                    <a:lnL>
                      <a:noFill/>
                    </a:lnL>
                    <a:lnR>
                      <a:noFill/>
                    </a:lnR>
                    <a:lnT>
                      <a:noFill/>
                    </a:lnT>
                    <a:lnB>
                      <a:noFill/>
                    </a:lnB>
                  </a:tcPr>
                </a:tc>
                <a:tc>
                  <a:txBody>
                    <a:bodyPr/>
                    <a:lstStyle/>
                    <a:p>
                      <a:r>
                        <a:rPr lang="en-IN" dirty="0"/>
                        <a:t>Parses its argument and returns an integer</a:t>
                      </a:r>
                    </a:p>
                  </a:txBody>
                  <a:tcPr anchor="ctr">
                    <a:lnL>
                      <a:noFill/>
                    </a:lnL>
                    <a:lnR>
                      <a:noFill/>
                    </a:lnR>
                    <a:lnT>
                      <a:noFill/>
                    </a:lnT>
                    <a:lnB>
                      <a:noFill/>
                    </a:lnB>
                  </a:tcPr>
                </a:tc>
                <a:extLst>
                  <a:ext uri="{0D108BD9-81ED-4DB2-BD59-A6C34878D82A}">
                    <a16:rowId xmlns:a16="http://schemas.microsoft.com/office/drawing/2014/main" val="688802581"/>
                  </a:ext>
                </a:extLst>
              </a:tr>
            </a:tbl>
          </a:graphicData>
        </a:graphic>
      </p:graphicFrame>
    </p:spTree>
    <p:extLst>
      <p:ext uri="{BB962C8B-B14F-4D97-AF65-F5344CB8AC3E}">
        <p14:creationId xmlns:p14="http://schemas.microsoft.com/office/powerpoint/2010/main" val="776377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63AB-B47A-4D1B-A901-17A606F34071}"/>
              </a:ext>
            </a:extLst>
          </p:cNvPr>
          <p:cNvSpPr>
            <a:spLocks noGrp="1"/>
          </p:cNvSpPr>
          <p:nvPr>
            <p:ph type="title"/>
          </p:nvPr>
        </p:nvSpPr>
        <p:spPr/>
        <p:txBody>
          <a:bodyPr/>
          <a:lstStyle/>
          <a:p>
            <a:r>
              <a:rPr lang="en-GB" dirty="0"/>
              <a:t>Number </a:t>
            </a:r>
          </a:p>
        </p:txBody>
      </p:sp>
      <p:graphicFrame>
        <p:nvGraphicFramePr>
          <p:cNvPr id="4" name="Content Placeholder 3">
            <a:extLst>
              <a:ext uri="{FF2B5EF4-FFF2-40B4-BE49-F238E27FC236}">
                <a16:creationId xmlns:a16="http://schemas.microsoft.com/office/drawing/2014/main" id="{6D8658E1-A39D-42B0-992A-FD80DA69A8B6}"/>
              </a:ext>
            </a:extLst>
          </p:cNvPr>
          <p:cNvGraphicFramePr>
            <a:graphicFrameLocks noGrp="1"/>
          </p:cNvGraphicFramePr>
          <p:nvPr>
            <p:ph idx="1"/>
          </p:nvPr>
        </p:nvGraphicFramePr>
        <p:xfrm>
          <a:off x="838200" y="2904014"/>
          <a:ext cx="10515600" cy="2194560"/>
        </p:xfrm>
        <a:graphic>
          <a:graphicData uri="http://schemas.openxmlformats.org/drawingml/2006/table">
            <a:tbl>
              <a:tblPr/>
              <a:tblGrid>
                <a:gridCol w="5257800">
                  <a:extLst>
                    <a:ext uri="{9D8B030D-6E8A-4147-A177-3AD203B41FA5}">
                      <a16:colId xmlns:a16="http://schemas.microsoft.com/office/drawing/2014/main" val="3927832309"/>
                    </a:ext>
                  </a:extLst>
                </a:gridCol>
                <a:gridCol w="5257800">
                  <a:extLst>
                    <a:ext uri="{9D8B030D-6E8A-4147-A177-3AD203B41FA5}">
                      <a16:colId xmlns:a16="http://schemas.microsoft.com/office/drawing/2014/main" val="251648799"/>
                    </a:ext>
                  </a:extLst>
                </a:gridCol>
              </a:tblGrid>
              <a:tr h="0">
                <a:tc>
                  <a:txBody>
                    <a:bodyPr/>
                    <a:lstStyle/>
                    <a:p>
                      <a:r>
                        <a:rPr lang="en-GB">
                          <a:effectLst/>
                        </a:rPr>
                        <a:t>Property</a:t>
                      </a:r>
                    </a:p>
                  </a:txBody>
                  <a:tcPr anchor="ctr">
                    <a:lnL>
                      <a:noFill/>
                    </a:lnL>
                    <a:lnR>
                      <a:noFill/>
                    </a:lnR>
                    <a:lnT>
                      <a:noFill/>
                    </a:lnT>
                    <a:lnB>
                      <a:noFill/>
                    </a:lnB>
                  </a:tcPr>
                </a:tc>
                <a:tc>
                  <a:txBody>
                    <a:bodyPr/>
                    <a:lstStyle/>
                    <a:p>
                      <a:r>
                        <a:rPr lang="en-GB"/>
                        <a:t>Description</a:t>
                      </a:r>
                    </a:p>
                  </a:txBody>
                  <a:tcPr anchor="ctr">
                    <a:lnL>
                      <a:noFill/>
                    </a:lnL>
                    <a:lnR>
                      <a:noFill/>
                    </a:lnR>
                    <a:lnT>
                      <a:noFill/>
                    </a:lnT>
                    <a:lnB>
                      <a:noFill/>
                    </a:lnB>
                  </a:tcPr>
                </a:tc>
                <a:extLst>
                  <a:ext uri="{0D108BD9-81ED-4DB2-BD59-A6C34878D82A}">
                    <a16:rowId xmlns:a16="http://schemas.microsoft.com/office/drawing/2014/main" val="1451544845"/>
                  </a:ext>
                </a:extLst>
              </a:tr>
              <a:tr h="0">
                <a:tc>
                  <a:txBody>
                    <a:bodyPr/>
                    <a:lstStyle/>
                    <a:p>
                      <a:r>
                        <a:rPr lang="en-GB"/>
                        <a:t>MAX_VALUE</a:t>
                      </a:r>
                    </a:p>
                  </a:txBody>
                  <a:tcPr anchor="ctr">
                    <a:lnL>
                      <a:noFill/>
                    </a:lnL>
                    <a:lnR>
                      <a:noFill/>
                    </a:lnR>
                    <a:lnT>
                      <a:noFill/>
                    </a:lnT>
                    <a:lnB>
                      <a:noFill/>
                    </a:lnB>
                  </a:tcPr>
                </a:tc>
                <a:tc>
                  <a:txBody>
                    <a:bodyPr/>
                    <a:lstStyle/>
                    <a:p>
                      <a:r>
                        <a:rPr lang="en-IN"/>
                        <a:t>Returns the largest number possible in JavaScript</a:t>
                      </a:r>
                    </a:p>
                  </a:txBody>
                  <a:tcPr anchor="ctr">
                    <a:lnL>
                      <a:noFill/>
                    </a:lnL>
                    <a:lnR>
                      <a:noFill/>
                    </a:lnR>
                    <a:lnT>
                      <a:noFill/>
                    </a:lnT>
                    <a:lnB>
                      <a:noFill/>
                    </a:lnB>
                  </a:tcPr>
                </a:tc>
                <a:extLst>
                  <a:ext uri="{0D108BD9-81ED-4DB2-BD59-A6C34878D82A}">
                    <a16:rowId xmlns:a16="http://schemas.microsoft.com/office/drawing/2014/main" val="359600364"/>
                  </a:ext>
                </a:extLst>
              </a:tr>
              <a:tr h="0">
                <a:tc>
                  <a:txBody>
                    <a:bodyPr/>
                    <a:lstStyle/>
                    <a:p>
                      <a:r>
                        <a:rPr lang="en-GB"/>
                        <a:t>MIN_VALUE</a:t>
                      </a:r>
                    </a:p>
                  </a:txBody>
                  <a:tcPr anchor="ctr">
                    <a:lnL>
                      <a:noFill/>
                    </a:lnL>
                    <a:lnR>
                      <a:noFill/>
                    </a:lnR>
                    <a:lnT>
                      <a:noFill/>
                    </a:lnT>
                    <a:lnB>
                      <a:noFill/>
                    </a:lnB>
                  </a:tcPr>
                </a:tc>
                <a:tc>
                  <a:txBody>
                    <a:bodyPr/>
                    <a:lstStyle/>
                    <a:p>
                      <a:r>
                        <a:rPr lang="en-IN"/>
                        <a:t>Returns the smallest number possible in JavaScript</a:t>
                      </a:r>
                    </a:p>
                  </a:txBody>
                  <a:tcPr anchor="ctr">
                    <a:lnL>
                      <a:noFill/>
                    </a:lnL>
                    <a:lnR>
                      <a:noFill/>
                    </a:lnR>
                    <a:lnT>
                      <a:noFill/>
                    </a:lnT>
                    <a:lnB>
                      <a:noFill/>
                    </a:lnB>
                  </a:tcPr>
                </a:tc>
                <a:extLst>
                  <a:ext uri="{0D108BD9-81ED-4DB2-BD59-A6C34878D82A}">
                    <a16:rowId xmlns:a16="http://schemas.microsoft.com/office/drawing/2014/main" val="864045632"/>
                  </a:ext>
                </a:extLst>
              </a:tr>
              <a:tr h="0">
                <a:tc>
                  <a:txBody>
                    <a:bodyPr/>
                    <a:lstStyle/>
                    <a:p>
                      <a:r>
                        <a:rPr lang="en-GB"/>
                        <a:t>POSITIVE_INFINITY</a:t>
                      </a:r>
                    </a:p>
                  </a:txBody>
                  <a:tcPr anchor="ctr">
                    <a:lnL>
                      <a:noFill/>
                    </a:lnL>
                    <a:lnR>
                      <a:noFill/>
                    </a:lnR>
                    <a:lnT>
                      <a:noFill/>
                    </a:lnT>
                    <a:lnB>
                      <a:noFill/>
                    </a:lnB>
                  </a:tcPr>
                </a:tc>
                <a:tc>
                  <a:txBody>
                    <a:bodyPr/>
                    <a:lstStyle/>
                    <a:p>
                      <a:r>
                        <a:rPr lang="en-IN"/>
                        <a:t>Represents infinity (returned on overflow)</a:t>
                      </a:r>
                    </a:p>
                  </a:txBody>
                  <a:tcPr anchor="ctr">
                    <a:lnL>
                      <a:noFill/>
                    </a:lnL>
                    <a:lnR>
                      <a:noFill/>
                    </a:lnR>
                    <a:lnT>
                      <a:noFill/>
                    </a:lnT>
                    <a:lnB>
                      <a:noFill/>
                    </a:lnB>
                  </a:tcPr>
                </a:tc>
                <a:extLst>
                  <a:ext uri="{0D108BD9-81ED-4DB2-BD59-A6C34878D82A}">
                    <a16:rowId xmlns:a16="http://schemas.microsoft.com/office/drawing/2014/main" val="1837059224"/>
                  </a:ext>
                </a:extLst>
              </a:tr>
              <a:tr h="0">
                <a:tc>
                  <a:txBody>
                    <a:bodyPr/>
                    <a:lstStyle/>
                    <a:p>
                      <a:r>
                        <a:rPr lang="en-GB"/>
                        <a:t>NEGATIVE_INFINITY</a:t>
                      </a:r>
                    </a:p>
                  </a:txBody>
                  <a:tcPr anchor="ctr">
                    <a:lnL>
                      <a:noFill/>
                    </a:lnL>
                    <a:lnR>
                      <a:noFill/>
                    </a:lnR>
                    <a:lnT>
                      <a:noFill/>
                    </a:lnT>
                    <a:lnB>
                      <a:noFill/>
                    </a:lnB>
                  </a:tcPr>
                </a:tc>
                <a:tc>
                  <a:txBody>
                    <a:bodyPr/>
                    <a:lstStyle/>
                    <a:p>
                      <a:r>
                        <a:rPr lang="en-IN"/>
                        <a:t>Represents negative infinity (returned on overflow)</a:t>
                      </a:r>
                    </a:p>
                  </a:txBody>
                  <a:tcPr anchor="ctr">
                    <a:lnL>
                      <a:noFill/>
                    </a:lnL>
                    <a:lnR>
                      <a:noFill/>
                    </a:lnR>
                    <a:lnT>
                      <a:noFill/>
                    </a:lnT>
                    <a:lnB>
                      <a:noFill/>
                    </a:lnB>
                  </a:tcPr>
                </a:tc>
                <a:extLst>
                  <a:ext uri="{0D108BD9-81ED-4DB2-BD59-A6C34878D82A}">
                    <a16:rowId xmlns:a16="http://schemas.microsoft.com/office/drawing/2014/main" val="1642994845"/>
                  </a:ext>
                </a:extLst>
              </a:tr>
              <a:tr h="0">
                <a:tc>
                  <a:txBody>
                    <a:bodyPr/>
                    <a:lstStyle/>
                    <a:p>
                      <a:r>
                        <a:rPr lang="en-GB"/>
                        <a:t>NaN</a:t>
                      </a:r>
                    </a:p>
                  </a:txBody>
                  <a:tcPr anchor="ctr">
                    <a:lnL>
                      <a:noFill/>
                    </a:lnL>
                    <a:lnR>
                      <a:noFill/>
                    </a:lnR>
                    <a:lnT>
                      <a:noFill/>
                    </a:lnT>
                    <a:lnB>
                      <a:noFill/>
                    </a:lnB>
                  </a:tcPr>
                </a:tc>
                <a:tc>
                  <a:txBody>
                    <a:bodyPr/>
                    <a:lstStyle/>
                    <a:p>
                      <a:r>
                        <a:rPr lang="en-GB" dirty="0"/>
                        <a:t>Represents a "Not-a-Number" value</a:t>
                      </a:r>
                    </a:p>
                  </a:txBody>
                  <a:tcPr anchor="ctr">
                    <a:lnL>
                      <a:noFill/>
                    </a:lnL>
                    <a:lnR>
                      <a:noFill/>
                    </a:lnR>
                    <a:lnT>
                      <a:noFill/>
                    </a:lnT>
                    <a:lnB>
                      <a:noFill/>
                    </a:lnB>
                  </a:tcPr>
                </a:tc>
                <a:extLst>
                  <a:ext uri="{0D108BD9-81ED-4DB2-BD59-A6C34878D82A}">
                    <a16:rowId xmlns:a16="http://schemas.microsoft.com/office/drawing/2014/main" val="4271973023"/>
                  </a:ext>
                </a:extLst>
              </a:tr>
            </a:tbl>
          </a:graphicData>
        </a:graphic>
      </p:graphicFrame>
    </p:spTree>
    <p:extLst>
      <p:ext uri="{BB962C8B-B14F-4D97-AF65-F5344CB8AC3E}">
        <p14:creationId xmlns:p14="http://schemas.microsoft.com/office/powerpoint/2010/main" val="2719041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140E-AEB7-4302-B863-CF15EB64AB77}"/>
              </a:ext>
            </a:extLst>
          </p:cNvPr>
          <p:cNvSpPr>
            <a:spLocks noGrp="1"/>
          </p:cNvSpPr>
          <p:nvPr>
            <p:ph type="title"/>
          </p:nvPr>
        </p:nvSpPr>
        <p:spPr/>
        <p:txBody>
          <a:bodyPr/>
          <a:lstStyle/>
          <a:p>
            <a:r>
              <a:rPr lang="en-GB" dirty="0"/>
              <a:t>Arrays</a:t>
            </a:r>
          </a:p>
        </p:txBody>
      </p:sp>
      <p:sp>
        <p:nvSpPr>
          <p:cNvPr id="3" name="Content Placeholder 2">
            <a:extLst>
              <a:ext uri="{FF2B5EF4-FFF2-40B4-BE49-F238E27FC236}">
                <a16:creationId xmlns:a16="http://schemas.microsoft.com/office/drawing/2014/main" id="{A19615F2-7C51-48FD-8B1B-93F6E3C31CB7}"/>
              </a:ext>
            </a:extLst>
          </p:cNvPr>
          <p:cNvSpPr>
            <a:spLocks noGrp="1"/>
          </p:cNvSpPr>
          <p:nvPr>
            <p:ph idx="1"/>
          </p:nvPr>
        </p:nvSpPr>
        <p:spPr/>
        <p:txBody>
          <a:bodyPr/>
          <a:lstStyle/>
          <a:p>
            <a:r>
              <a:rPr lang="en-IN" dirty="0"/>
              <a:t>JavaScript arrays are written with square brackets.</a:t>
            </a:r>
          </a:p>
          <a:p>
            <a:r>
              <a:rPr lang="en-IN" dirty="0"/>
              <a:t>Array items are separated by commas</a:t>
            </a:r>
          </a:p>
          <a:p>
            <a:r>
              <a:rPr lang="en-GB" dirty="0"/>
              <a:t>Var a=[“</a:t>
            </a:r>
            <a:r>
              <a:rPr lang="en-GB" dirty="0" err="1"/>
              <a:t>BMW”,”Audi”,”Hyundai</a:t>
            </a:r>
            <a:r>
              <a:rPr lang="en-GB" dirty="0"/>
              <a:t>”]</a:t>
            </a:r>
          </a:p>
          <a:p>
            <a:r>
              <a:rPr lang="en-IN" dirty="0"/>
              <a:t>Array indexes are zero-based, which means the first item is [0], second is [1], and so on.</a:t>
            </a:r>
            <a:endParaRPr lang="en-GB" dirty="0"/>
          </a:p>
        </p:txBody>
      </p:sp>
    </p:spTree>
    <p:extLst>
      <p:ext uri="{BB962C8B-B14F-4D97-AF65-F5344CB8AC3E}">
        <p14:creationId xmlns:p14="http://schemas.microsoft.com/office/powerpoint/2010/main" val="396916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36D3-9CCC-4376-BB4F-8C0630362D80}"/>
              </a:ext>
            </a:extLst>
          </p:cNvPr>
          <p:cNvSpPr>
            <a:spLocks noGrp="1"/>
          </p:cNvSpPr>
          <p:nvPr>
            <p:ph type="title"/>
          </p:nvPr>
        </p:nvSpPr>
        <p:spPr/>
        <p:txBody>
          <a:bodyPr/>
          <a:lstStyle/>
          <a:p>
            <a:r>
              <a:rPr lang="en-GB" dirty="0"/>
              <a:t>delete</a:t>
            </a:r>
          </a:p>
        </p:txBody>
      </p:sp>
      <p:sp>
        <p:nvSpPr>
          <p:cNvPr id="3" name="Content Placeholder 2">
            <a:extLst>
              <a:ext uri="{FF2B5EF4-FFF2-40B4-BE49-F238E27FC236}">
                <a16:creationId xmlns:a16="http://schemas.microsoft.com/office/drawing/2014/main" id="{7BC78660-3A2A-4F94-A9F8-A8F19309B0B0}"/>
              </a:ext>
            </a:extLst>
          </p:cNvPr>
          <p:cNvSpPr>
            <a:spLocks noGrp="1"/>
          </p:cNvSpPr>
          <p:nvPr>
            <p:ph idx="1"/>
          </p:nvPr>
        </p:nvSpPr>
        <p:spPr/>
        <p:txBody>
          <a:bodyPr>
            <a:normAutofit/>
          </a:bodyPr>
          <a:lstStyle/>
          <a:p>
            <a:r>
              <a:rPr lang="en-IN" dirty="0"/>
              <a:t>Using delete may leave undefined holes in the array. Use pop() or shift() instead.</a:t>
            </a:r>
          </a:p>
          <a:p>
            <a:r>
              <a:rPr lang="en-GB" dirty="0"/>
              <a:t>Splice()</a:t>
            </a:r>
          </a:p>
          <a:p>
            <a:r>
              <a:rPr lang="en-IN" dirty="0"/>
              <a:t>Splicing an Array</a:t>
            </a:r>
          </a:p>
          <a:p>
            <a:r>
              <a:rPr lang="en-IN" dirty="0"/>
              <a:t>The splice() method can be used to add new items to an array:</a:t>
            </a:r>
          </a:p>
          <a:p>
            <a:r>
              <a:rPr lang="en-IN" dirty="0"/>
              <a:t>Example</a:t>
            </a:r>
          </a:p>
          <a:p>
            <a:pPr lvl="1"/>
            <a:r>
              <a:rPr lang="en-IN" dirty="0"/>
              <a:t>var fruits = ["Banana", "Orange", "Apple", "Mango"];</a:t>
            </a:r>
          </a:p>
          <a:p>
            <a:pPr lvl="1"/>
            <a:r>
              <a:rPr lang="en-IN" dirty="0" err="1"/>
              <a:t>fruits.splice</a:t>
            </a:r>
            <a:r>
              <a:rPr lang="en-IN" dirty="0"/>
              <a:t>(2, 0, "Lemon", "Kiwi");</a:t>
            </a:r>
            <a:endParaRPr lang="en-GB" dirty="0"/>
          </a:p>
        </p:txBody>
      </p:sp>
    </p:spTree>
    <p:extLst>
      <p:ext uri="{BB962C8B-B14F-4D97-AF65-F5344CB8AC3E}">
        <p14:creationId xmlns:p14="http://schemas.microsoft.com/office/powerpoint/2010/main" val="2954087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F12D-E413-4563-841B-5C530BC0C755}"/>
              </a:ext>
            </a:extLst>
          </p:cNvPr>
          <p:cNvSpPr>
            <a:spLocks noGrp="1"/>
          </p:cNvSpPr>
          <p:nvPr>
            <p:ph type="title"/>
          </p:nvPr>
        </p:nvSpPr>
        <p:spPr/>
        <p:txBody>
          <a:bodyPr/>
          <a:lstStyle/>
          <a:p>
            <a:r>
              <a:rPr lang="en-GB" dirty="0"/>
              <a:t>Merge arrays</a:t>
            </a:r>
          </a:p>
        </p:txBody>
      </p:sp>
      <p:sp>
        <p:nvSpPr>
          <p:cNvPr id="3" name="Content Placeholder 2">
            <a:extLst>
              <a:ext uri="{FF2B5EF4-FFF2-40B4-BE49-F238E27FC236}">
                <a16:creationId xmlns:a16="http://schemas.microsoft.com/office/drawing/2014/main" id="{AF08E7DC-50A7-431B-880B-6EA9645400C6}"/>
              </a:ext>
            </a:extLst>
          </p:cNvPr>
          <p:cNvSpPr>
            <a:spLocks noGrp="1"/>
          </p:cNvSpPr>
          <p:nvPr>
            <p:ph idx="1"/>
          </p:nvPr>
        </p:nvSpPr>
        <p:spPr/>
        <p:txBody>
          <a:bodyPr/>
          <a:lstStyle/>
          <a:p>
            <a:r>
              <a:rPr lang="en-GB" dirty="0"/>
              <a:t>var a = [“123", “</a:t>
            </a:r>
            <a:r>
              <a:rPr lang="en-GB" dirty="0" err="1"/>
              <a:t>aaa</a:t>
            </a:r>
            <a:r>
              <a:rPr lang="en-GB" dirty="0"/>
              <a:t>"];</a:t>
            </a:r>
          </a:p>
          <a:p>
            <a:r>
              <a:rPr lang="en-GB" dirty="0"/>
              <a:t>var b = [“</a:t>
            </a:r>
            <a:r>
              <a:rPr lang="en-GB" dirty="0" err="1"/>
              <a:t>aaa</a:t>
            </a:r>
            <a:r>
              <a:rPr lang="en-GB"/>
              <a:t>", “89uu", </a:t>
            </a:r>
            <a:r>
              <a:rPr lang="en-GB" dirty="0"/>
              <a:t>“</a:t>
            </a:r>
            <a:r>
              <a:rPr lang="en-GB" dirty="0" err="1"/>
              <a:t>uuu</a:t>
            </a:r>
            <a:r>
              <a:rPr lang="en-GB" dirty="0"/>
              <a:t>"];</a:t>
            </a:r>
          </a:p>
          <a:p>
            <a:r>
              <a:rPr lang="en-GB" dirty="0"/>
              <a:t>var c = </a:t>
            </a:r>
            <a:r>
              <a:rPr lang="en-GB" dirty="0" err="1"/>
              <a:t>a.concat</a:t>
            </a:r>
            <a:r>
              <a:rPr lang="en-GB" dirty="0"/>
              <a:t>(b); </a:t>
            </a:r>
          </a:p>
          <a:p>
            <a:endParaRPr lang="en-GB" dirty="0"/>
          </a:p>
        </p:txBody>
      </p:sp>
    </p:spTree>
    <p:extLst>
      <p:ext uri="{BB962C8B-B14F-4D97-AF65-F5344CB8AC3E}">
        <p14:creationId xmlns:p14="http://schemas.microsoft.com/office/powerpoint/2010/main" val="4174268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8212-72A5-42E3-8A78-BC52955B9C0B}"/>
              </a:ext>
            </a:extLst>
          </p:cNvPr>
          <p:cNvSpPr>
            <a:spLocks noGrp="1"/>
          </p:cNvSpPr>
          <p:nvPr>
            <p:ph type="title"/>
          </p:nvPr>
        </p:nvSpPr>
        <p:spPr/>
        <p:txBody>
          <a:bodyPr/>
          <a:lstStyle/>
          <a:p>
            <a:r>
              <a:rPr lang="en-GB" dirty="0"/>
              <a:t>sort</a:t>
            </a:r>
          </a:p>
        </p:txBody>
      </p:sp>
      <p:sp>
        <p:nvSpPr>
          <p:cNvPr id="3" name="Content Placeholder 2">
            <a:extLst>
              <a:ext uri="{FF2B5EF4-FFF2-40B4-BE49-F238E27FC236}">
                <a16:creationId xmlns:a16="http://schemas.microsoft.com/office/drawing/2014/main" id="{875E2540-A3B1-4BFF-B976-7E37CC44E1CC}"/>
              </a:ext>
            </a:extLst>
          </p:cNvPr>
          <p:cNvSpPr>
            <a:spLocks noGrp="1"/>
          </p:cNvSpPr>
          <p:nvPr>
            <p:ph idx="1"/>
          </p:nvPr>
        </p:nvSpPr>
        <p:spPr/>
        <p:txBody>
          <a:bodyPr/>
          <a:lstStyle/>
          <a:p>
            <a:r>
              <a:rPr lang="en-GB" dirty="0"/>
              <a:t>reverse()==</a:t>
            </a:r>
          </a:p>
          <a:p>
            <a:endParaRPr lang="en-GB" dirty="0"/>
          </a:p>
          <a:p>
            <a:r>
              <a:rPr lang="en-IN" dirty="0"/>
              <a:t>var points = [40, 100, 1, 5, 25, 10];</a:t>
            </a:r>
            <a:br>
              <a:rPr lang="en-IN" dirty="0"/>
            </a:br>
            <a:r>
              <a:rPr lang="en-IN" dirty="0" err="1"/>
              <a:t>points.sort</a:t>
            </a:r>
            <a:r>
              <a:rPr lang="en-IN" dirty="0"/>
              <a:t>(function(a, b){return a - b}); </a:t>
            </a:r>
          </a:p>
          <a:p>
            <a:r>
              <a:rPr lang="en-IN" dirty="0"/>
              <a:t>Use the same trick to sort an array descending:</a:t>
            </a:r>
          </a:p>
          <a:p>
            <a:r>
              <a:rPr lang="en-IN" b="1" dirty="0"/>
              <a:t>Example</a:t>
            </a:r>
          </a:p>
          <a:p>
            <a:r>
              <a:rPr lang="en-IN" dirty="0"/>
              <a:t>var points = [40, 100, 1, 5, 25, 10];</a:t>
            </a:r>
            <a:br>
              <a:rPr lang="en-IN" dirty="0"/>
            </a:br>
            <a:r>
              <a:rPr lang="en-IN" dirty="0" err="1"/>
              <a:t>points.sort</a:t>
            </a:r>
            <a:r>
              <a:rPr lang="en-IN" dirty="0"/>
              <a:t>(function(a, b){return b - a});</a:t>
            </a:r>
          </a:p>
          <a:p>
            <a:endParaRPr lang="en-GB" dirty="0"/>
          </a:p>
        </p:txBody>
      </p:sp>
    </p:spTree>
    <p:extLst>
      <p:ext uri="{BB962C8B-B14F-4D97-AF65-F5344CB8AC3E}">
        <p14:creationId xmlns:p14="http://schemas.microsoft.com/office/powerpoint/2010/main" val="1982543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5FB1-9D38-4655-9ECE-46F4ABBCEA6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1BB5A836-2D4E-403F-BB58-D58E6DE5A799}"/>
              </a:ext>
            </a:extLst>
          </p:cNvPr>
          <p:cNvSpPr>
            <a:spLocks noGrp="1"/>
          </p:cNvSpPr>
          <p:nvPr>
            <p:ph idx="1"/>
          </p:nvPr>
        </p:nvSpPr>
        <p:spPr/>
        <p:txBody>
          <a:bodyPr>
            <a:normAutofit fontScale="92500" lnSpcReduction="10000"/>
          </a:bodyPr>
          <a:lstStyle/>
          <a:p>
            <a:r>
              <a:rPr lang="en-IN" dirty="0"/>
              <a:t>The Compare Function</a:t>
            </a:r>
          </a:p>
          <a:p>
            <a:r>
              <a:rPr lang="en-IN" dirty="0"/>
              <a:t>The purpose of the compare function is to define an alternative sort order.</a:t>
            </a:r>
          </a:p>
          <a:p>
            <a:r>
              <a:rPr lang="en-IN" dirty="0"/>
              <a:t>The compare function should return a negative, zero, or positive value, depending on the arguments:</a:t>
            </a:r>
          </a:p>
          <a:p>
            <a:r>
              <a:rPr lang="en-IN" dirty="0"/>
              <a:t>function(a, b){return a - b}</a:t>
            </a:r>
          </a:p>
          <a:p>
            <a:r>
              <a:rPr lang="en-IN" dirty="0"/>
              <a:t>When the sort() function compares two values, it sends the values to the compare function, and sorts the values according to the returned (negative, zero, positive) value.</a:t>
            </a:r>
          </a:p>
          <a:p>
            <a:r>
              <a:rPr lang="en-IN" dirty="0"/>
              <a:t>If the result is negative a is sorted before b.</a:t>
            </a:r>
          </a:p>
          <a:p>
            <a:r>
              <a:rPr lang="en-IN" dirty="0"/>
              <a:t>If the result is positive b is sorted before a.</a:t>
            </a:r>
            <a:endParaRPr lang="en-GB" dirty="0"/>
          </a:p>
        </p:txBody>
      </p:sp>
    </p:spTree>
    <p:extLst>
      <p:ext uri="{BB962C8B-B14F-4D97-AF65-F5344CB8AC3E}">
        <p14:creationId xmlns:p14="http://schemas.microsoft.com/office/powerpoint/2010/main" val="350732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DE42-81EF-4491-B5DA-63624AB83B2A}"/>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4C7E24D5-9728-4EB1-B4D0-733737642578}"/>
              </a:ext>
            </a:extLst>
          </p:cNvPr>
          <p:cNvSpPr>
            <a:spLocks noGrp="1"/>
          </p:cNvSpPr>
          <p:nvPr>
            <p:ph idx="1"/>
          </p:nvPr>
        </p:nvSpPr>
        <p:spPr/>
        <p:txBody>
          <a:bodyPr/>
          <a:lstStyle/>
          <a:p>
            <a:r>
              <a:rPr lang="en-IN" dirty="0"/>
              <a:t>Sorting an Array in Random Order</a:t>
            </a:r>
          </a:p>
          <a:p>
            <a:r>
              <a:rPr lang="en-IN" dirty="0"/>
              <a:t>Example</a:t>
            </a:r>
          </a:p>
          <a:p>
            <a:r>
              <a:rPr lang="en-IN" dirty="0"/>
              <a:t>var points = [40, 100, 1, 5, 25, 10];</a:t>
            </a:r>
          </a:p>
          <a:p>
            <a:r>
              <a:rPr lang="en-IN" dirty="0" err="1"/>
              <a:t>points.sort</a:t>
            </a:r>
            <a:r>
              <a:rPr lang="en-IN" dirty="0"/>
              <a:t>(function(a, b){return 0.5 - </a:t>
            </a:r>
            <a:r>
              <a:rPr lang="en-IN" dirty="0" err="1"/>
              <a:t>Math.random</a:t>
            </a:r>
            <a:r>
              <a:rPr lang="en-IN" dirty="0"/>
              <a:t>()});</a:t>
            </a:r>
            <a:endParaRPr lang="en-GB" dirty="0"/>
          </a:p>
        </p:txBody>
      </p:sp>
    </p:spTree>
    <p:extLst>
      <p:ext uri="{BB962C8B-B14F-4D97-AF65-F5344CB8AC3E}">
        <p14:creationId xmlns:p14="http://schemas.microsoft.com/office/powerpoint/2010/main" val="110449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B645-FAD6-4434-B112-8C0DE7F5827B}"/>
              </a:ext>
            </a:extLst>
          </p:cNvPr>
          <p:cNvSpPr>
            <a:spLocks noGrp="1"/>
          </p:cNvSpPr>
          <p:nvPr>
            <p:ph type="title"/>
          </p:nvPr>
        </p:nvSpPr>
        <p:spPr/>
        <p:txBody>
          <a:bodyPr/>
          <a:lstStyle/>
          <a:p>
            <a:r>
              <a:rPr lang="en-GB" dirty="0"/>
              <a:t>Application of JS</a:t>
            </a:r>
          </a:p>
        </p:txBody>
      </p:sp>
      <p:sp>
        <p:nvSpPr>
          <p:cNvPr id="3" name="Content Placeholder 2">
            <a:extLst>
              <a:ext uri="{FF2B5EF4-FFF2-40B4-BE49-F238E27FC236}">
                <a16:creationId xmlns:a16="http://schemas.microsoft.com/office/drawing/2014/main" id="{56D1AFE5-5F4B-4765-ACA2-5E7B3B76EFF0}"/>
              </a:ext>
            </a:extLst>
          </p:cNvPr>
          <p:cNvSpPr>
            <a:spLocks noGrp="1"/>
          </p:cNvSpPr>
          <p:nvPr>
            <p:ph idx="1"/>
          </p:nvPr>
        </p:nvSpPr>
        <p:spPr/>
        <p:txBody>
          <a:bodyPr>
            <a:normAutofit fontScale="92500" lnSpcReduction="10000"/>
          </a:bodyPr>
          <a:lstStyle/>
          <a:p>
            <a:r>
              <a:rPr lang="en-IN" dirty="0"/>
              <a:t>Client side validation - This is really important to verify any user input before submitting it to the server and JavaScript plays an important role in validating those inputs at front-end itself.</a:t>
            </a:r>
          </a:p>
          <a:p>
            <a:endParaRPr lang="en-IN" dirty="0"/>
          </a:p>
          <a:p>
            <a:r>
              <a:rPr lang="en-IN" dirty="0"/>
              <a:t>Manipulating HTML Pages - </a:t>
            </a:r>
            <a:r>
              <a:rPr lang="en-IN" dirty="0" err="1"/>
              <a:t>Javascript</a:t>
            </a:r>
            <a:r>
              <a:rPr lang="en-IN" dirty="0"/>
              <a:t> helps in manipulating HTML page on the fly. This helps in adding and deleting any HTML tag very easily using </a:t>
            </a:r>
            <a:r>
              <a:rPr lang="en-IN" dirty="0" err="1"/>
              <a:t>javascript</a:t>
            </a:r>
            <a:r>
              <a:rPr lang="en-IN" dirty="0"/>
              <a:t> and modify your HTML to change its look and feel based on different devices and requirements.</a:t>
            </a:r>
          </a:p>
          <a:p>
            <a:endParaRPr lang="en-IN" dirty="0"/>
          </a:p>
          <a:p>
            <a:r>
              <a:rPr lang="en-IN" dirty="0"/>
              <a:t>User Notifications - You can use </a:t>
            </a:r>
            <a:r>
              <a:rPr lang="en-IN" dirty="0" err="1"/>
              <a:t>Javascript</a:t>
            </a:r>
            <a:r>
              <a:rPr lang="en-IN" dirty="0"/>
              <a:t> to raise dynamic pop-ups on the webpages to give different types of notifications to your website visitors.</a:t>
            </a:r>
          </a:p>
        </p:txBody>
      </p:sp>
    </p:spTree>
    <p:extLst>
      <p:ext uri="{BB962C8B-B14F-4D97-AF65-F5344CB8AC3E}">
        <p14:creationId xmlns:p14="http://schemas.microsoft.com/office/powerpoint/2010/main" val="3397546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CE14-AEF4-492E-8A65-2A935D938C03}"/>
              </a:ext>
            </a:extLst>
          </p:cNvPr>
          <p:cNvSpPr>
            <a:spLocks noGrp="1"/>
          </p:cNvSpPr>
          <p:nvPr>
            <p:ph type="title"/>
          </p:nvPr>
        </p:nvSpPr>
        <p:spPr/>
        <p:txBody>
          <a:bodyPr/>
          <a:lstStyle/>
          <a:p>
            <a:r>
              <a:rPr lang="en-GB" dirty="0"/>
              <a:t>Min and Max</a:t>
            </a:r>
          </a:p>
        </p:txBody>
      </p:sp>
      <p:sp>
        <p:nvSpPr>
          <p:cNvPr id="3" name="Content Placeholder 2">
            <a:extLst>
              <a:ext uri="{FF2B5EF4-FFF2-40B4-BE49-F238E27FC236}">
                <a16:creationId xmlns:a16="http://schemas.microsoft.com/office/drawing/2014/main" id="{798CA98B-5F77-4DE8-81DB-A3021520A134}"/>
              </a:ext>
            </a:extLst>
          </p:cNvPr>
          <p:cNvSpPr>
            <a:spLocks noGrp="1"/>
          </p:cNvSpPr>
          <p:nvPr>
            <p:ph idx="1"/>
          </p:nvPr>
        </p:nvSpPr>
        <p:spPr/>
        <p:txBody>
          <a:bodyPr/>
          <a:lstStyle/>
          <a:p>
            <a:r>
              <a:rPr lang="en-IN" dirty="0"/>
              <a:t>Using </a:t>
            </a:r>
            <a:r>
              <a:rPr lang="en-IN" dirty="0" err="1"/>
              <a:t>Math.max</a:t>
            </a:r>
            <a:r>
              <a:rPr lang="en-IN" dirty="0"/>
              <a:t>() on an Array</a:t>
            </a:r>
          </a:p>
          <a:p>
            <a:r>
              <a:rPr lang="en-IN" dirty="0"/>
              <a:t>You can use </a:t>
            </a:r>
            <a:r>
              <a:rPr lang="en-IN" dirty="0" err="1"/>
              <a:t>Math.max.apply</a:t>
            </a:r>
            <a:r>
              <a:rPr lang="en-IN" dirty="0"/>
              <a:t> to find the highest number in an array:</a:t>
            </a:r>
          </a:p>
          <a:p>
            <a:r>
              <a:rPr lang="en-IN" dirty="0"/>
              <a:t>Example</a:t>
            </a:r>
          </a:p>
          <a:p>
            <a:r>
              <a:rPr lang="en-IN" dirty="0"/>
              <a:t>function </a:t>
            </a:r>
            <a:r>
              <a:rPr lang="en-IN" dirty="0" err="1"/>
              <a:t>myArrayMax</a:t>
            </a:r>
            <a:r>
              <a:rPr lang="en-IN" dirty="0"/>
              <a:t>(</a:t>
            </a:r>
            <a:r>
              <a:rPr lang="en-IN" dirty="0" err="1"/>
              <a:t>arr</a:t>
            </a:r>
            <a:r>
              <a:rPr lang="en-IN" dirty="0"/>
              <a:t>) {</a:t>
            </a:r>
          </a:p>
          <a:p>
            <a:r>
              <a:rPr lang="en-IN" dirty="0"/>
              <a:t>  return </a:t>
            </a:r>
            <a:r>
              <a:rPr lang="en-IN" dirty="0" err="1"/>
              <a:t>Math.max.apply</a:t>
            </a:r>
            <a:r>
              <a:rPr lang="en-IN" dirty="0"/>
              <a:t>(null, </a:t>
            </a:r>
            <a:r>
              <a:rPr lang="en-IN" dirty="0" err="1"/>
              <a:t>arr</a:t>
            </a:r>
            <a:r>
              <a:rPr lang="en-IN" dirty="0"/>
              <a:t>);</a:t>
            </a:r>
          </a:p>
          <a:p>
            <a:r>
              <a:rPr lang="en-IN" dirty="0"/>
              <a:t>}</a:t>
            </a:r>
            <a:endParaRPr lang="en-GB" dirty="0"/>
          </a:p>
        </p:txBody>
      </p:sp>
    </p:spTree>
    <p:extLst>
      <p:ext uri="{BB962C8B-B14F-4D97-AF65-F5344CB8AC3E}">
        <p14:creationId xmlns:p14="http://schemas.microsoft.com/office/powerpoint/2010/main" val="1220518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2F92-12B0-42FE-898D-E4ECCDBBD77B}"/>
              </a:ext>
            </a:extLst>
          </p:cNvPr>
          <p:cNvSpPr>
            <a:spLocks noGrp="1"/>
          </p:cNvSpPr>
          <p:nvPr>
            <p:ph type="title"/>
          </p:nvPr>
        </p:nvSpPr>
        <p:spPr/>
        <p:txBody>
          <a:bodyPr/>
          <a:lstStyle/>
          <a:p>
            <a:r>
              <a:rPr lang="en-GB" dirty="0"/>
              <a:t>Sorting objects</a:t>
            </a:r>
          </a:p>
        </p:txBody>
      </p:sp>
      <p:sp>
        <p:nvSpPr>
          <p:cNvPr id="3" name="Content Placeholder 2">
            <a:extLst>
              <a:ext uri="{FF2B5EF4-FFF2-40B4-BE49-F238E27FC236}">
                <a16:creationId xmlns:a16="http://schemas.microsoft.com/office/drawing/2014/main" id="{5E401CBD-2121-4749-8875-A1ED6595404A}"/>
              </a:ext>
            </a:extLst>
          </p:cNvPr>
          <p:cNvSpPr>
            <a:spLocks noGrp="1"/>
          </p:cNvSpPr>
          <p:nvPr>
            <p:ph idx="1"/>
          </p:nvPr>
        </p:nvSpPr>
        <p:spPr/>
        <p:txBody>
          <a:bodyPr>
            <a:normAutofit/>
          </a:bodyPr>
          <a:lstStyle/>
          <a:p>
            <a:r>
              <a:rPr lang="en-IN" dirty="0"/>
              <a:t>Sorting Object Arrays</a:t>
            </a:r>
          </a:p>
          <a:p>
            <a:r>
              <a:rPr lang="en-IN" dirty="0"/>
              <a:t>JavaScript arrays often contain objects:</a:t>
            </a:r>
          </a:p>
          <a:p>
            <a:r>
              <a:rPr lang="en-IN" dirty="0"/>
              <a:t>Example</a:t>
            </a:r>
          </a:p>
          <a:p>
            <a:r>
              <a:rPr lang="en-IN" dirty="0"/>
              <a:t>var cars = [</a:t>
            </a:r>
          </a:p>
          <a:p>
            <a:r>
              <a:rPr lang="en-IN" dirty="0"/>
              <a:t>  {</a:t>
            </a:r>
            <a:r>
              <a:rPr lang="en-IN" dirty="0" err="1"/>
              <a:t>type:"Volvo</a:t>
            </a:r>
            <a:r>
              <a:rPr lang="en-IN" dirty="0"/>
              <a:t>", year:2016},</a:t>
            </a:r>
          </a:p>
          <a:p>
            <a:r>
              <a:rPr lang="en-IN" dirty="0"/>
              <a:t>  {</a:t>
            </a:r>
            <a:r>
              <a:rPr lang="en-IN" dirty="0" err="1"/>
              <a:t>type:"Saab</a:t>
            </a:r>
            <a:r>
              <a:rPr lang="en-IN" dirty="0"/>
              <a:t>", year:2001},</a:t>
            </a:r>
          </a:p>
          <a:p>
            <a:r>
              <a:rPr lang="en-IN" dirty="0"/>
              <a:t> {</a:t>
            </a:r>
            <a:r>
              <a:rPr lang="en-IN" dirty="0" err="1"/>
              <a:t>type:"BMW</a:t>
            </a:r>
            <a:r>
              <a:rPr lang="en-IN" dirty="0"/>
              <a:t>", year:2010}</a:t>
            </a:r>
          </a:p>
          <a:p>
            <a:r>
              <a:rPr lang="en-IN" dirty="0"/>
              <a:t>];</a:t>
            </a:r>
          </a:p>
        </p:txBody>
      </p:sp>
    </p:spTree>
    <p:extLst>
      <p:ext uri="{BB962C8B-B14F-4D97-AF65-F5344CB8AC3E}">
        <p14:creationId xmlns:p14="http://schemas.microsoft.com/office/powerpoint/2010/main" val="3334415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2F92-12B0-42FE-898D-E4ECCDBBD77B}"/>
              </a:ext>
            </a:extLst>
          </p:cNvPr>
          <p:cNvSpPr>
            <a:spLocks noGrp="1"/>
          </p:cNvSpPr>
          <p:nvPr>
            <p:ph type="title"/>
          </p:nvPr>
        </p:nvSpPr>
        <p:spPr/>
        <p:txBody>
          <a:bodyPr/>
          <a:lstStyle/>
          <a:p>
            <a:r>
              <a:rPr lang="en-GB" dirty="0"/>
              <a:t>Sorting objects</a:t>
            </a:r>
          </a:p>
        </p:txBody>
      </p:sp>
      <p:sp>
        <p:nvSpPr>
          <p:cNvPr id="3" name="Content Placeholder 2">
            <a:extLst>
              <a:ext uri="{FF2B5EF4-FFF2-40B4-BE49-F238E27FC236}">
                <a16:creationId xmlns:a16="http://schemas.microsoft.com/office/drawing/2014/main" id="{5E401CBD-2121-4749-8875-A1ED6595404A}"/>
              </a:ext>
            </a:extLst>
          </p:cNvPr>
          <p:cNvSpPr>
            <a:spLocks noGrp="1"/>
          </p:cNvSpPr>
          <p:nvPr>
            <p:ph idx="1"/>
          </p:nvPr>
        </p:nvSpPr>
        <p:spPr/>
        <p:txBody>
          <a:bodyPr>
            <a:normAutofit/>
          </a:bodyPr>
          <a:lstStyle/>
          <a:p>
            <a:r>
              <a:rPr lang="en-IN" dirty="0"/>
              <a:t>Even if objects have properties of different data types, the sort() method can be used to sort the array.</a:t>
            </a:r>
          </a:p>
          <a:p>
            <a:endParaRPr lang="en-IN" dirty="0"/>
          </a:p>
          <a:p>
            <a:r>
              <a:rPr lang="en-IN" dirty="0"/>
              <a:t>The solution is to write a compare function to compare the property values:</a:t>
            </a:r>
          </a:p>
          <a:p>
            <a:r>
              <a:rPr lang="en-IN" dirty="0"/>
              <a:t>Example</a:t>
            </a:r>
          </a:p>
          <a:p>
            <a:r>
              <a:rPr lang="en-IN" dirty="0" err="1"/>
              <a:t>cars.sort</a:t>
            </a:r>
            <a:r>
              <a:rPr lang="en-IN" dirty="0"/>
              <a:t>(function(a, b){return </a:t>
            </a:r>
            <a:r>
              <a:rPr lang="en-IN" dirty="0" err="1"/>
              <a:t>a.year</a:t>
            </a:r>
            <a:r>
              <a:rPr lang="en-IN" dirty="0"/>
              <a:t> - </a:t>
            </a:r>
            <a:r>
              <a:rPr lang="en-IN" dirty="0" err="1"/>
              <a:t>b.year</a:t>
            </a:r>
            <a:r>
              <a:rPr lang="en-IN" dirty="0"/>
              <a:t>}); </a:t>
            </a:r>
            <a:endParaRPr lang="en-GB" dirty="0"/>
          </a:p>
        </p:txBody>
      </p:sp>
    </p:spTree>
    <p:extLst>
      <p:ext uri="{BB962C8B-B14F-4D97-AF65-F5344CB8AC3E}">
        <p14:creationId xmlns:p14="http://schemas.microsoft.com/office/powerpoint/2010/main" val="2210171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4D6E-420A-4217-B458-9D64ACBBBB9C}"/>
              </a:ext>
            </a:extLst>
          </p:cNvPr>
          <p:cNvSpPr>
            <a:spLocks noGrp="1"/>
          </p:cNvSpPr>
          <p:nvPr>
            <p:ph type="title"/>
          </p:nvPr>
        </p:nvSpPr>
        <p:spPr/>
        <p:txBody>
          <a:bodyPr/>
          <a:lstStyle/>
          <a:p>
            <a:r>
              <a:rPr lang="en-GB" dirty="0"/>
              <a:t>Date</a:t>
            </a:r>
          </a:p>
        </p:txBody>
      </p:sp>
      <p:sp>
        <p:nvSpPr>
          <p:cNvPr id="3" name="Content Placeholder 2">
            <a:extLst>
              <a:ext uri="{FF2B5EF4-FFF2-40B4-BE49-F238E27FC236}">
                <a16:creationId xmlns:a16="http://schemas.microsoft.com/office/drawing/2014/main" id="{C4D8DE20-1566-4891-A152-476D833DE77E}"/>
              </a:ext>
            </a:extLst>
          </p:cNvPr>
          <p:cNvSpPr>
            <a:spLocks noGrp="1"/>
          </p:cNvSpPr>
          <p:nvPr>
            <p:ph idx="1"/>
          </p:nvPr>
        </p:nvSpPr>
        <p:spPr/>
        <p:txBody>
          <a:bodyPr/>
          <a:lstStyle/>
          <a:p>
            <a:r>
              <a:rPr lang="en-IN" dirty="0"/>
              <a:t>JavaScript Date Object lets us work with dates:</a:t>
            </a:r>
          </a:p>
          <a:p>
            <a:endParaRPr lang="en-IN" dirty="0"/>
          </a:p>
          <a:p>
            <a:r>
              <a:rPr lang="en-IN" dirty="0"/>
              <a:t>Mon Jan 06 2020 02:19:11 GMT+0530 (India Standard Time)</a:t>
            </a:r>
          </a:p>
          <a:p>
            <a:r>
              <a:rPr lang="en-IN" dirty="0"/>
              <a:t>new Date()</a:t>
            </a:r>
            <a:br>
              <a:rPr lang="en-IN" dirty="0"/>
            </a:br>
            <a:r>
              <a:rPr lang="en-IN" dirty="0"/>
              <a:t>new Date(</a:t>
            </a:r>
            <a:r>
              <a:rPr lang="en-IN" i="1" dirty="0"/>
              <a:t>year, month, day, hours, minutes, seconds, milliseconds</a:t>
            </a:r>
            <a:r>
              <a:rPr lang="en-IN" dirty="0"/>
              <a:t>)</a:t>
            </a:r>
            <a:br>
              <a:rPr lang="en-IN" dirty="0"/>
            </a:br>
            <a:r>
              <a:rPr lang="en-IN" dirty="0"/>
              <a:t>new Date(</a:t>
            </a:r>
            <a:r>
              <a:rPr lang="en-IN" i="1" dirty="0"/>
              <a:t>milliseconds</a:t>
            </a:r>
            <a:r>
              <a:rPr lang="en-IN" dirty="0"/>
              <a:t>)</a:t>
            </a:r>
            <a:br>
              <a:rPr lang="en-IN" dirty="0"/>
            </a:br>
            <a:r>
              <a:rPr lang="en-IN" dirty="0"/>
              <a:t>new Date(</a:t>
            </a:r>
            <a:r>
              <a:rPr lang="en-IN" i="1" dirty="0"/>
              <a:t>date string</a:t>
            </a:r>
            <a:r>
              <a:rPr lang="en-IN" dirty="0"/>
              <a:t>)</a:t>
            </a:r>
            <a:endParaRPr lang="en-GB" dirty="0"/>
          </a:p>
        </p:txBody>
      </p:sp>
    </p:spTree>
    <p:extLst>
      <p:ext uri="{BB962C8B-B14F-4D97-AF65-F5344CB8AC3E}">
        <p14:creationId xmlns:p14="http://schemas.microsoft.com/office/powerpoint/2010/main" val="1421300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4D75-9D2D-4BB2-8E98-EABD8E6E22E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CABB553-E972-4833-8C15-BFD9864FD134}"/>
              </a:ext>
            </a:extLst>
          </p:cNvPr>
          <p:cNvSpPr>
            <a:spLocks noGrp="1"/>
          </p:cNvSpPr>
          <p:nvPr>
            <p:ph idx="1"/>
          </p:nvPr>
        </p:nvSpPr>
        <p:spPr/>
        <p:txBody>
          <a:bodyPr/>
          <a:lstStyle/>
          <a:p>
            <a:r>
              <a:rPr lang="en-IN" dirty="0"/>
              <a:t>var d = new Date("October 13, 2014 11:13:00");</a:t>
            </a:r>
          </a:p>
          <a:p>
            <a:endParaRPr lang="en-IN" dirty="0"/>
          </a:p>
          <a:p>
            <a:r>
              <a:rPr lang="en-IN" b="1" dirty="0"/>
              <a:t>JavaScript Stores Dates as Milliseconds</a:t>
            </a:r>
          </a:p>
          <a:p>
            <a:r>
              <a:rPr lang="en-IN" dirty="0"/>
              <a:t>JavaScript stores dates as number of milliseconds since January 01, 1970, 00:00:00 UTC (Universal Time Coordinated).</a:t>
            </a:r>
          </a:p>
          <a:p>
            <a:r>
              <a:rPr lang="en-IN" dirty="0"/>
              <a:t>Zero time is January 01, 1970 00:00:00 UTC.</a:t>
            </a:r>
          </a:p>
          <a:p>
            <a:r>
              <a:rPr lang="en-IN" dirty="0"/>
              <a:t>Now the time is: </a:t>
            </a:r>
            <a:r>
              <a:rPr lang="en-IN" b="1" dirty="0"/>
              <a:t>1578257351394</a:t>
            </a:r>
            <a:r>
              <a:rPr lang="en-IN" dirty="0"/>
              <a:t> milliseconds past January 01, 1970</a:t>
            </a:r>
          </a:p>
          <a:p>
            <a:endParaRPr lang="en-GB" dirty="0"/>
          </a:p>
        </p:txBody>
      </p:sp>
    </p:spTree>
    <p:extLst>
      <p:ext uri="{BB962C8B-B14F-4D97-AF65-F5344CB8AC3E}">
        <p14:creationId xmlns:p14="http://schemas.microsoft.com/office/powerpoint/2010/main" val="3616719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2A07-2681-446E-BE6C-C2CA83BF4DF5}"/>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E9CB3A98-A545-4CB0-9311-73C4841739B8}"/>
              </a:ext>
            </a:extLst>
          </p:cNvPr>
          <p:cNvGraphicFramePr>
            <a:graphicFrameLocks noGrp="1"/>
          </p:cNvGraphicFramePr>
          <p:nvPr>
            <p:ph idx="1"/>
          </p:nvPr>
        </p:nvGraphicFramePr>
        <p:xfrm>
          <a:off x="838200" y="3269774"/>
          <a:ext cx="10515600" cy="1463040"/>
        </p:xfrm>
        <a:graphic>
          <a:graphicData uri="http://schemas.openxmlformats.org/drawingml/2006/table">
            <a:tbl>
              <a:tblPr/>
              <a:tblGrid>
                <a:gridCol w="5257800">
                  <a:extLst>
                    <a:ext uri="{9D8B030D-6E8A-4147-A177-3AD203B41FA5}">
                      <a16:colId xmlns:a16="http://schemas.microsoft.com/office/drawing/2014/main" val="112181999"/>
                    </a:ext>
                  </a:extLst>
                </a:gridCol>
                <a:gridCol w="5257800">
                  <a:extLst>
                    <a:ext uri="{9D8B030D-6E8A-4147-A177-3AD203B41FA5}">
                      <a16:colId xmlns:a16="http://schemas.microsoft.com/office/drawing/2014/main" val="2369078122"/>
                    </a:ext>
                  </a:extLst>
                </a:gridCol>
              </a:tblGrid>
              <a:tr h="0">
                <a:tc>
                  <a:txBody>
                    <a:bodyPr/>
                    <a:lstStyle/>
                    <a:p>
                      <a:r>
                        <a:rPr lang="en-GB"/>
                        <a:t>Type</a:t>
                      </a:r>
                    </a:p>
                  </a:txBody>
                  <a:tcPr anchor="ctr">
                    <a:lnL>
                      <a:noFill/>
                    </a:lnL>
                    <a:lnR>
                      <a:noFill/>
                    </a:lnR>
                    <a:lnT>
                      <a:noFill/>
                    </a:lnT>
                    <a:lnB>
                      <a:noFill/>
                    </a:lnB>
                  </a:tcPr>
                </a:tc>
                <a:tc>
                  <a:txBody>
                    <a:bodyPr/>
                    <a:lstStyle/>
                    <a:p>
                      <a:r>
                        <a:rPr lang="en-GB"/>
                        <a:t>Example</a:t>
                      </a:r>
                    </a:p>
                  </a:txBody>
                  <a:tcPr anchor="ctr">
                    <a:lnL>
                      <a:noFill/>
                    </a:lnL>
                    <a:lnR>
                      <a:noFill/>
                    </a:lnR>
                    <a:lnT>
                      <a:noFill/>
                    </a:lnT>
                    <a:lnB>
                      <a:noFill/>
                    </a:lnB>
                  </a:tcPr>
                </a:tc>
                <a:extLst>
                  <a:ext uri="{0D108BD9-81ED-4DB2-BD59-A6C34878D82A}">
                    <a16:rowId xmlns:a16="http://schemas.microsoft.com/office/drawing/2014/main" val="3831425103"/>
                  </a:ext>
                </a:extLst>
              </a:tr>
              <a:tr h="0">
                <a:tc>
                  <a:txBody>
                    <a:bodyPr/>
                    <a:lstStyle/>
                    <a:p>
                      <a:r>
                        <a:rPr lang="en-GB"/>
                        <a:t>ISO Date</a:t>
                      </a:r>
                    </a:p>
                  </a:txBody>
                  <a:tcPr anchor="ctr">
                    <a:lnL>
                      <a:noFill/>
                    </a:lnL>
                    <a:lnR>
                      <a:noFill/>
                    </a:lnR>
                    <a:lnT>
                      <a:noFill/>
                    </a:lnT>
                    <a:lnB>
                      <a:noFill/>
                    </a:lnB>
                  </a:tcPr>
                </a:tc>
                <a:tc>
                  <a:txBody>
                    <a:bodyPr/>
                    <a:lstStyle/>
                    <a:p>
                      <a:r>
                        <a:rPr lang="en-GB"/>
                        <a:t>"2015-03-25" (The International Standard)</a:t>
                      </a:r>
                    </a:p>
                  </a:txBody>
                  <a:tcPr anchor="ctr">
                    <a:lnL>
                      <a:noFill/>
                    </a:lnL>
                    <a:lnR>
                      <a:noFill/>
                    </a:lnR>
                    <a:lnT>
                      <a:noFill/>
                    </a:lnT>
                    <a:lnB>
                      <a:noFill/>
                    </a:lnB>
                  </a:tcPr>
                </a:tc>
                <a:extLst>
                  <a:ext uri="{0D108BD9-81ED-4DB2-BD59-A6C34878D82A}">
                    <a16:rowId xmlns:a16="http://schemas.microsoft.com/office/drawing/2014/main" val="698696718"/>
                  </a:ext>
                </a:extLst>
              </a:tr>
              <a:tr h="0">
                <a:tc>
                  <a:txBody>
                    <a:bodyPr/>
                    <a:lstStyle/>
                    <a:p>
                      <a:r>
                        <a:rPr lang="en-GB"/>
                        <a:t>Short Date</a:t>
                      </a:r>
                    </a:p>
                  </a:txBody>
                  <a:tcPr anchor="ctr">
                    <a:lnL>
                      <a:noFill/>
                    </a:lnL>
                    <a:lnR>
                      <a:noFill/>
                    </a:lnR>
                    <a:lnT>
                      <a:noFill/>
                    </a:lnT>
                    <a:lnB>
                      <a:noFill/>
                    </a:lnB>
                  </a:tcPr>
                </a:tc>
                <a:tc>
                  <a:txBody>
                    <a:bodyPr/>
                    <a:lstStyle/>
                    <a:p>
                      <a:r>
                        <a:rPr lang="en-GB"/>
                        <a:t>"03/25/2015"</a:t>
                      </a:r>
                    </a:p>
                  </a:txBody>
                  <a:tcPr anchor="ctr">
                    <a:lnL>
                      <a:noFill/>
                    </a:lnL>
                    <a:lnR>
                      <a:noFill/>
                    </a:lnR>
                    <a:lnT>
                      <a:noFill/>
                    </a:lnT>
                    <a:lnB>
                      <a:noFill/>
                    </a:lnB>
                  </a:tcPr>
                </a:tc>
                <a:extLst>
                  <a:ext uri="{0D108BD9-81ED-4DB2-BD59-A6C34878D82A}">
                    <a16:rowId xmlns:a16="http://schemas.microsoft.com/office/drawing/2014/main" val="1216128348"/>
                  </a:ext>
                </a:extLst>
              </a:tr>
              <a:tr h="0">
                <a:tc>
                  <a:txBody>
                    <a:bodyPr/>
                    <a:lstStyle/>
                    <a:p>
                      <a:r>
                        <a:rPr lang="en-GB"/>
                        <a:t>Long Date</a:t>
                      </a:r>
                    </a:p>
                  </a:txBody>
                  <a:tcPr anchor="ctr">
                    <a:lnL>
                      <a:noFill/>
                    </a:lnL>
                    <a:lnR>
                      <a:noFill/>
                    </a:lnR>
                    <a:lnT>
                      <a:noFill/>
                    </a:lnT>
                    <a:lnB>
                      <a:noFill/>
                    </a:lnB>
                  </a:tcPr>
                </a:tc>
                <a:tc>
                  <a:txBody>
                    <a:bodyPr/>
                    <a:lstStyle/>
                    <a:p>
                      <a:r>
                        <a:rPr lang="pt-BR" dirty="0"/>
                        <a:t>"Mar 25 2015" or "25 Mar 2015"</a:t>
                      </a:r>
                    </a:p>
                  </a:txBody>
                  <a:tcPr anchor="ctr">
                    <a:lnL>
                      <a:noFill/>
                    </a:lnL>
                    <a:lnR>
                      <a:noFill/>
                    </a:lnR>
                    <a:lnT>
                      <a:noFill/>
                    </a:lnT>
                    <a:lnB>
                      <a:noFill/>
                    </a:lnB>
                  </a:tcPr>
                </a:tc>
                <a:extLst>
                  <a:ext uri="{0D108BD9-81ED-4DB2-BD59-A6C34878D82A}">
                    <a16:rowId xmlns:a16="http://schemas.microsoft.com/office/drawing/2014/main" val="3415491006"/>
                  </a:ext>
                </a:extLst>
              </a:tr>
            </a:tbl>
          </a:graphicData>
        </a:graphic>
      </p:graphicFrame>
    </p:spTree>
    <p:extLst>
      <p:ext uri="{BB962C8B-B14F-4D97-AF65-F5344CB8AC3E}">
        <p14:creationId xmlns:p14="http://schemas.microsoft.com/office/powerpoint/2010/main" val="15131081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C0AA-C087-4C08-B612-48BBBA9A53CC}"/>
              </a:ext>
            </a:extLst>
          </p:cNvPr>
          <p:cNvSpPr>
            <a:spLocks noGrp="1"/>
          </p:cNvSpPr>
          <p:nvPr>
            <p:ph type="title"/>
          </p:nvPr>
        </p:nvSpPr>
        <p:spPr/>
        <p:txBody>
          <a:bodyPr/>
          <a:lstStyle/>
          <a:p>
            <a:r>
              <a:rPr lang="en-GB" dirty="0"/>
              <a:t>Condition statement</a:t>
            </a:r>
          </a:p>
        </p:txBody>
      </p:sp>
      <p:sp>
        <p:nvSpPr>
          <p:cNvPr id="3" name="Content Placeholder 2">
            <a:extLst>
              <a:ext uri="{FF2B5EF4-FFF2-40B4-BE49-F238E27FC236}">
                <a16:creationId xmlns:a16="http://schemas.microsoft.com/office/drawing/2014/main" id="{621E1C53-7105-4AD4-904A-E5405622715F}"/>
              </a:ext>
            </a:extLst>
          </p:cNvPr>
          <p:cNvSpPr>
            <a:spLocks noGrp="1"/>
          </p:cNvSpPr>
          <p:nvPr>
            <p:ph idx="1"/>
          </p:nvPr>
        </p:nvSpPr>
        <p:spPr/>
        <p:txBody>
          <a:bodyPr>
            <a:normAutofit lnSpcReduction="10000"/>
          </a:bodyPr>
          <a:lstStyle/>
          <a:p>
            <a:r>
              <a:rPr lang="en-IN" dirty="0"/>
              <a:t>Conditional Statements</a:t>
            </a:r>
          </a:p>
          <a:p>
            <a:r>
              <a:rPr lang="en-IN" dirty="0"/>
              <a:t>Very often when you write code, you want to perform different actions for different decisions.</a:t>
            </a:r>
          </a:p>
          <a:p>
            <a:r>
              <a:rPr lang="en-IN" dirty="0"/>
              <a:t>You can use conditional statements in your code to do this.</a:t>
            </a:r>
          </a:p>
          <a:p>
            <a:r>
              <a:rPr lang="en-IN" dirty="0"/>
              <a:t>In JavaScript we have the following conditional statements:</a:t>
            </a:r>
          </a:p>
          <a:p>
            <a:pPr lvl="1"/>
            <a:r>
              <a:rPr lang="en-IN" dirty="0"/>
              <a:t>    Use if to specify a block of code to be executed, if a specified condition is true</a:t>
            </a:r>
          </a:p>
          <a:p>
            <a:pPr lvl="1"/>
            <a:r>
              <a:rPr lang="en-IN" dirty="0"/>
              <a:t>    Use else to specify a block of code to be executed, if the same condition is false</a:t>
            </a:r>
          </a:p>
          <a:p>
            <a:pPr lvl="1"/>
            <a:r>
              <a:rPr lang="en-IN" dirty="0"/>
              <a:t>    Use else if to specify a new condition to test, if the first condition is false</a:t>
            </a:r>
          </a:p>
          <a:p>
            <a:pPr lvl="1"/>
            <a:r>
              <a:rPr lang="en-IN" dirty="0"/>
              <a:t>    Use switch to specify many alternative blocks of code to be executed</a:t>
            </a:r>
          </a:p>
          <a:p>
            <a:endParaRPr lang="en-GB" dirty="0"/>
          </a:p>
        </p:txBody>
      </p:sp>
    </p:spTree>
    <p:extLst>
      <p:ext uri="{BB962C8B-B14F-4D97-AF65-F5344CB8AC3E}">
        <p14:creationId xmlns:p14="http://schemas.microsoft.com/office/powerpoint/2010/main" val="4067550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6B22-2734-47E9-BC6D-A64A9C0B372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0D5178E-D6CE-4623-AF40-320A5704A668}"/>
              </a:ext>
            </a:extLst>
          </p:cNvPr>
          <p:cNvSpPr>
            <a:spLocks noGrp="1"/>
          </p:cNvSpPr>
          <p:nvPr>
            <p:ph idx="1"/>
          </p:nvPr>
        </p:nvSpPr>
        <p:spPr/>
        <p:txBody>
          <a:bodyPr>
            <a:normAutofit fontScale="85000" lnSpcReduction="20000"/>
          </a:bodyPr>
          <a:lstStyle/>
          <a:p>
            <a:r>
              <a:rPr lang="en-IN" dirty="0"/>
              <a:t>if (condition) {</a:t>
            </a:r>
          </a:p>
          <a:p>
            <a:r>
              <a:rPr lang="en-IN" dirty="0"/>
              <a:t>  //  block of code to be executed if the condition is true</a:t>
            </a:r>
          </a:p>
          <a:p>
            <a:r>
              <a:rPr lang="en-IN" dirty="0"/>
              <a:t>} </a:t>
            </a:r>
          </a:p>
          <a:p>
            <a:endParaRPr lang="en-IN" dirty="0"/>
          </a:p>
          <a:p>
            <a:r>
              <a:rPr lang="en-IN" dirty="0"/>
              <a:t>if (condition1) {</a:t>
            </a:r>
          </a:p>
          <a:p>
            <a:r>
              <a:rPr lang="en-IN" dirty="0"/>
              <a:t>  //  block of code to be executed if condition1 is true</a:t>
            </a:r>
          </a:p>
          <a:p>
            <a:r>
              <a:rPr lang="en-IN" dirty="0"/>
              <a:t>} else if (condition2) {</a:t>
            </a:r>
          </a:p>
          <a:p>
            <a:r>
              <a:rPr lang="en-IN" dirty="0"/>
              <a:t>  //  block of code to be executed if the condition1 is false and condition2 is true</a:t>
            </a:r>
          </a:p>
          <a:p>
            <a:r>
              <a:rPr lang="en-IN" dirty="0"/>
              <a:t>} else {</a:t>
            </a:r>
          </a:p>
          <a:p>
            <a:r>
              <a:rPr lang="en-IN" dirty="0"/>
              <a:t>  //  block of code to be executed if the condition1 is false and condition2 is false</a:t>
            </a:r>
          </a:p>
          <a:p>
            <a:r>
              <a:rPr lang="en-IN" dirty="0"/>
              <a:t>}</a:t>
            </a:r>
            <a:endParaRPr lang="en-GB" dirty="0"/>
          </a:p>
        </p:txBody>
      </p:sp>
    </p:spTree>
    <p:extLst>
      <p:ext uri="{BB962C8B-B14F-4D97-AF65-F5344CB8AC3E}">
        <p14:creationId xmlns:p14="http://schemas.microsoft.com/office/powerpoint/2010/main" val="663585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E5AE-DA7A-4645-808C-FC1074D7EBBC}"/>
              </a:ext>
            </a:extLst>
          </p:cNvPr>
          <p:cNvSpPr>
            <a:spLocks noGrp="1"/>
          </p:cNvSpPr>
          <p:nvPr>
            <p:ph type="title"/>
          </p:nvPr>
        </p:nvSpPr>
        <p:spPr/>
        <p:txBody>
          <a:bodyPr/>
          <a:lstStyle/>
          <a:p>
            <a:r>
              <a:rPr lang="en-GB" dirty="0"/>
              <a:t>Switch</a:t>
            </a:r>
          </a:p>
        </p:txBody>
      </p:sp>
      <p:sp>
        <p:nvSpPr>
          <p:cNvPr id="3" name="Content Placeholder 2">
            <a:extLst>
              <a:ext uri="{FF2B5EF4-FFF2-40B4-BE49-F238E27FC236}">
                <a16:creationId xmlns:a16="http://schemas.microsoft.com/office/drawing/2014/main" id="{740DAD4F-C534-497A-859F-CDE2A642B7CC}"/>
              </a:ext>
            </a:extLst>
          </p:cNvPr>
          <p:cNvSpPr>
            <a:spLocks noGrp="1"/>
          </p:cNvSpPr>
          <p:nvPr>
            <p:ph idx="1"/>
          </p:nvPr>
        </p:nvSpPr>
        <p:spPr/>
        <p:txBody>
          <a:bodyPr>
            <a:normAutofit fontScale="92500" lnSpcReduction="20000"/>
          </a:bodyPr>
          <a:lstStyle/>
          <a:p>
            <a:r>
              <a:rPr lang="en-IN" dirty="0"/>
              <a:t>switch(expression) {</a:t>
            </a:r>
          </a:p>
          <a:p>
            <a:r>
              <a:rPr lang="en-IN" dirty="0"/>
              <a:t>  case x:</a:t>
            </a:r>
          </a:p>
          <a:p>
            <a:r>
              <a:rPr lang="en-IN" dirty="0"/>
              <a:t>    // code block</a:t>
            </a:r>
          </a:p>
          <a:p>
            <a:r>
              <a:rPr lang="en-IN" dirty="0"/>
              <a:t>    break;</a:t>
            </a:r>
          </a:p>
          <a:p>
            <a:r>
              <a:rPr lang="en-IN" dirty="0"/>
              <a:t>  case y:</a:t>
            </a:r>
          </a:p>
          <a:p>
            <a:r>
              <a:rPr lang="en-IN" dirty="0"/>
              <a:t>    // code block</a:t>
            </a:r>
          </a:p>
          <a:p>
            <a:r>
              <a:rPr lang="en-IN" dirty="0"/>
              <a:t>    break;</a:t>
            </a:r>
          </a:p>
          <a:p>
            <a:r>
              <a:rPr lang="en-IN" dirty="0"/>
              <a:t>  default:</a:t>
            </a:r>
          </a:p>
          <a:p>
            <a:r>
              <a:rPr lang="en-IN" dirty="0"/>
              <a:t>    // code block</a:t>
            </a:r>
          </a:p>
          <a:p>
            <a:r>
              <a:rPr lang="en-IN" dirty="0"/>
              <a:t>} </a:t>
            </a:r>
            <a:endParaRPr lang="en-GB" dirty="0"/>
          </a:p>
        </p:txBody>
      </p:sp>
    </p:spTree>
    <p:extLst>
      <p:ext uri="{BB962C8B-B14F-4D97-AF65-F5344CB8AC3E}">
        <p14:creationId xmlns:p14="http://schemas.microsoft.com/office/powerpoint/2010/main" val="2404539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855A-40D1-4C5F-876E-67B687923C19}"/>
              </a:ext>
            </a:extLst>
          </p:cNvPr>
          <p:cNvSpPr>
            <a:spLocks noGrp="1"/>
          </p:cNvSpPr>
          <p:nvPr>
            <p:ph type="title"/>
          </p:nvPr>
        </p:nvSpPr>
        <p:spPr/>
        <p:txBody>
          <a:bodyPr/>
          <a:lstStyle/>
          <a:p>
            <a:r>
              <a:rPr lang="en-GB" dirty="0"/>
              <a:t>Looping :while</a:t>
            </a:r>
          </a:p>
        </p:txBody>
      </p:sp>
      <p:sp>
        <p:nvSpPr>
          <p:cNvPr id="3" name="Content Placeholder 2">
            <a:extLst>
              <a:ext uri="{FF2B5EF4-FFF2-40B4-BE49-F238E27FC236}">
                <a16:creationId xmlns:a16="http://schemas.microsoft.com/office/drawing/2014/main" id="{F78CCF20-CB3B-412B-B63B-492F156117B0}"/>
              </a:ext>
            </a:extLst>
          </p:cNvPr>
          <p:cNvSpPr>
            <a:spLocks noGrp="1"/>
          </p:cNvSpPr>
          <p:nvPr>
            <p:ph idx="1"/>
          </p:nvPr>
        </p:nvSpPr>
        <p:spPr/>
        <p:txBody>
          <a:bodyPr>
            <a:normAutofit fontScale="77500" lnSpcReduction="20000"/>
          </a:bodyPr>
          <a:lstStyle/>
          <a:p>
            <a:r>
              <a:rPr lang="en-IN" dirty="0"/>
              <a:t> while (condition) {</a:t>
            </a:r>
          </a:p>
          <a:p>
            <a:r>
              <a:rPr lang="en-IN" dirty="0"/>
              <a:t>  // code block to be executed</a:t>
            </a:r>
          </a:p>
          <a:p>
            <a:r>
              <a:rPr lang="en-IN" dirty="0"/>
              <a:t>}</a:t>
            </a:r>
          </a:p>
          <a:p>
            <a:r>
              <a:rPr lang="en-IN" dirty="0"/>
              <a:t>Example</a:t>
            </a:r>
          </a:p>
          <a:p>
            <a:endParaRPr lang="en-IN" dirty="0"/>
          </a:p>
          <a:p>
            <a:r>
              <a:rPr lang="en-IN" dirty="0"/>
              <a:t>In the following example, the code in the loop will run, over and over again, as long as a variable (</a:t>
            </a:r>
            <a:r>
              <a:rPr lang="en-IN" dirty="0" err="1"/>
              <a:t>i</a:t>
            </a:r>
            <a:r>
              <a:rPr lang="en-IN" dirty="0"/>
              <a:t>) is less than 10:</a:t>
            </a:r>
          </a:p>
          <a:p>
            <a:r>
              <a:rPr lang="en-IN" dirty="0"/>
              <a:t>Example</a:t>
            </a:r>
          </a:p>
          <a:p>
            <a:r>
              <a:rPr lang="en-IN" dirty="0"/>
              <a:t>while (</a:t>
            </a:r>
            <a:r>
              <a:rPr lang="en-IN" dirty="0" err="1"/>
              <a:t>i</a:t>
            </a:r>
            <a:r>
              <a:rPr lang="en-IN" dirty="0"/>
              <a:t> &lt; 10) {</a:t>
            </a:r>
          </a:p>
          <a:p>
            <a:r>
              <a:rPr lang="en-IN" dirty="0"/>
              <a:t>  text += "The number is " + </a:t>
            </a:r>
            <a:r>
              <a:rPr lang="en-IN" dirty="0" err="1"/>
              <a:t>i</a:t>
            </a:r>
            <a:r>
              <a:rPr lang="en-IN" dirty="0"/>
              <a:t>;</a:t>
            </a:r>
          </a:p>
          <a:p>
            <a:r>
              <a:rPr lang="en-IN" dirty="0"/>
              <a:t>  </a:t>
            </a:r>
            <a:r>
              <a:rPr lang="en-IN" dirty="0" err="1"/>
              <a:t>i</a:t>
            </a:r>
            <a:r>
              <a:rPr lang="en-IN" dirty="0"/>
              <a:t>++;</a:t>
            </a:r>
          </a:p>
          <a:p>
            <a:r>
              <a:rPr lang="en-IN" dirty="0"/>
              <a:t>}</a:t>
            </a:r>
            <a:endParaRPr lang="en-GB" dirty="0"/>
          </a:p>
        </p:txBody>
      </p:sp>
    </p:spTree>
    <p:extLst>
      <p:ext uri="{BB962C8B-B14F-4D97-AF65-F5344CB8AC3E}">
        <p14:creationId xmlns:p14="http://schemas.microsoft.com/office/powerpoint/2010/main" val="177407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B645-FAD6-4434-B112-8C0DE7F5827B}"/>
              </a:ext>
            </a:extLst>
          </p:cNvPr>
          <p:cNvSpPr>
            <a:spLocks noGrp="1"/>
          </p:cNvSpPr>
          <p:nvPr>
            <p:ph type="title"/>
          </p:nvPr>
        </p:nvSpPr>
        <p:spPr/>
        <p:txBody>
          <a:bodyPr/>
          <a:lstStyle/>
          <a:p>
            <a:r>
              <a:rPr lang="en-GB" dirty="0" err="1"/>
              <a:t>Contd</a:t>
            </a:r>
            <a:r>
              <a:rPr lang="en-GB" dirty="0"/>
              <a:t>…</a:t>
            </a:r>
          </a:p>
        </p:txBody>
      </p:sp>
      <p:sp>
        <p:nvSpPr>
          <p:cNvPr id="3" name="Content Placeholder 2">
            <a:extLst>
              <a:ext uri="{FF2B5EF4-FFF2-40B4-BE49-F238E27FC236}">
                <a16:creationId xmlns:a16="http://schemas.microsoft.com/office/drawing/2014/main" id="{56D1AFE5-5F4B-4765-ACA2-5E7B3B76EFF0}"/>
              </a:ext>
            </a:extLst>
          </p:cNvPr>
          <p:cNvSpPr>
            <a:spLocks noGrp="1"/>
          </p:cNvSpPr>
          <p:nvPr>
            <p:ph idx="1"/>
          </p:nvPr>
        </p:nvSpPr>
        <p:spPr/>
        <p:txBody>
          <a:bodyPr>
            <a:normAutofit fontScale="92500"/>
          </a:bodyPr>
          <a:lstStyle/>
          <a:p>
            <a:endParaRPr lang="en-IN" dirty="0"/>
          </a:p>
          <a:p>
            <a:r>
              <a:rPr lang="en-IN" dirty="0"/>
              <a:t>Back-end Data Loading - </a:t>
            </a:r>
            <a:r>
              <a:rPr lang="en-IN" dirty="0" err="1"/>
              <a:t>Javascript</a:t>
            </a:r>
            <a:r>
              <a:rPr lang="en-IN" dirty="0"/>
              <a:t> provides Ajax library which helps in loading back-end data while you are doing some other processing. This really gives an amazing experience to your website visitors.</a:t>
            </a:r>
          </a:p>
          <a:p>
            <a:endParaRPr lang="en-IN" dirty="0"/>
          </a:p>
          <a:p>
            <a:r>
              <a:rPr lang="en-IN" dirty="0"/>
              <a:t>Presentations - JavaScript also provides the facility of creating presentations which gives website look and feel. JavaScript provides </a:t>
            </a:r>
            <a:r>
              <a:rPr lang="en-IN" dirty="0" err="1"/>
              <a:t>RevealJS</a:t>
            </a:r>
            <a:r>
              <a:rPr lang="en-IN" dirty="0"/>
              <a:t> and </a:t>
            </a:r>
            <a:r>
              <a:rPr lang="en-IN" dirty="0" err="1"/>
              <a:t>BespokeJS</a:t>
            </a:r>
            <a:r>
              <a:rPr lang="en-IN" dirty="0"/>
              <a:t> libraries to build a web-based slide presentations.</a:t>
            </a:r>
          </a:p>
          <a:p>
            <a:endParaRPr lang="en-IN" dirty="0"/>
          </a:p>
          <a:p>
            <a:r>
              <a:rPr lang="en-IN" dirty="0"/>
              <a:t>Server Applications - Node JS</a:t>
            </a:r>
            <a:endParaRPr lang="en-GB" dirty="0"/>
          </a:p>
        </p:txBody>
      </p:sp>
    </p:spTree>
    <p:extLst>
      <p:ext uri="{BB962C8B-B14F-4D97-AF65-F5344CB8AC3E}">
        <p14:creationId xmlns:p14="http://schemas.microsoft.com/office/powerpoint/2010/main" val="15275999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FFB-E791-4E7F-BBD3-D5C8CA5ABFA6}"/>
              </a:ext>
            </a:extLst>
          </p:cNvPr>
          <p:cNvSpPr>
            <a:spLocks noGrp="1"/>
          </p:cNvSpPr>
          <p:nvPr>
            <p:ph type="title"/>
          </p:nvPr>
        </p:nvSpPr>
        <p:spPr/>
        <p:txBody>
          <a:bodyPr/>
          <a:lstStyle/>
          <a:p>
            <a:r>
              <a:rPr lang="en-GB" dirty="0"/>
              <a:t>Looping : for</a:t>
            </a:r>
          </a:p>
        </p:txBody>
      </p:sp>
      <p:sp>
        <p:nvSpPr>
          <p:cNvPr id="3" name="Content Placeholder 2">
            <a:extLst>
              <a:ext uri="{FF2B5EF4-FFF2-40B4-BE49-F238E27FC236}">
                <a16:creationId xmlns:a16="http://schemas.microsoft.com/office/drawing/2014/main" id="{E87E5287-20ED-423E-81FB-7B02AA2A417C}"/>
              </a:ext>
            </a:extLst>
          </p:cNvPr>
          <p:cNvSpPr>
            <a:spLocks noGrp="1"/>
          </p:cNvSpPr>
          <p:nvPr>
            <p:ph idx="1"/>
          </p:nvPr>
        </p:nvSpPr>
        <p:spPr/>
        <p:txBody>
          <a:bodyPr>
            <a:normAutofit/>
          </a:bodyPr>
          <a:lstStyle/>
          <a:p>
            <a:pPr marL="0" indent="0">
              <a:buNone/>
            </a:pPr>
            <a:r>
              <a:rPr lang="en-IN" dirty="0"/>
              <a:t>for (</a:t>
            </a:r>
            <a:r>
              <a:rPr lang="en-IN" i="1" dirty="0"/>
              <a:t>statement 1</a:t>
            </a:r>
            <a:r>
              <a:rPr lang="en-IN" dirty="0"/>
              <a:t>;</a:t>
            </a:r>
            <a:r>
              <a:rPr lang="en-IN" i="1" dirty="0"/>
              <a:t> statement 2</a:t>
            </a:r>
            <a:r>
              <a:rPr lang="en-IN" dirty="0"/>
              <a:t>;</a:t>
            </a:r>
            <a:r>
              <a:rPr lang="en-IN" i="1" dirty="0"/>
              <a:t> statement 3</a:t>
            </a:r>
            <a:r>
              <a:rPr lang="en-IN" dirty="0"/>
              <a:t>) {</a:t>
            </a:r>
            <a:br>
              <a:rPr lang="en-IN" dirty="0"/>
            </a:br>
            <a:r>
              <a:rPr lang="en-IN" dirty="0"/>
              <a:t>  // </a:t>
            </a:r>
            <a:r>
              <a:rPr lang="en-IN" i="1" dirty="0"/>
              <a:t>code block to be executed</a:t>
            </a:r>
            <a:br>
              <a:rPr lang="en-IN" dirty="0"/>
            </a:br>
            <a:r>
              <a:rPr lang="en-IN" dirty="0"/>
              <a:t>}</a:t>
            </a:r>
          </a:p>
        </p:txBody>
      </p:sp>
    </p:spTree>
    <p:extLst>
      <p:ext uri="{BB962C8B-B14F-4D97-AF65-F5344CB8AC3E}">
        <p14:creationId xmlns:p14="http://schemas.microsoft.com/office/powerpoint/2010/main" val="45649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4826-ABD1-4521-ACD7-A97298894888}"/>
              </a:ext>
            </a:extLst>
          </p:cNvPr>
          <p:cNvSpPr>
            <a:spLocks noGrp="1"/>
          </p:cNvSpPr>
          <p:nvPr>
            <p:ph type="title"/>
          </p:nvPr>
        </p:nvSpPr>
        <p:spPr/>
        <p:txBody>
          <a:bodyPr/>
          <a:lstStyle/>
          <a:p>
            <a:r>
              <a:rPr lang="en-GB" dirty="0"/>
              <a:t>For in</a:t>
            </a:r>
          </a:p>
        </p:txBody>
      </p:sp>
      <p:sp>
        <p:nvSpPr>
          <p:cNvPr id="3" name="Content Placeholder 2">
            <a:extLst>
              <a:ext uri="{FF2B5EF4-FFF2-40B4-BE49-F238E27FC236}">
                <a16:creationId xmlns:a16="http://schemas.microsoft.com/office/drawing/2014/main" id="{1792960B-C813-4986-9097-992C2C8DD8C0}"/>
              </a:ext>
            </a:extLst>
          </p:cNvPr>
          <p:cNvSpPr>
            <a:spLocks noGrp="1"/>
          </p:cNvSpPr>
          <p:nvPr>
            <p:ph idx="1"/>
          </p:nvPr>
        </p:nvSpPr>
        <p:spPr/>
        <p:txBody>
          <a:bodyPr/>
          <a:lstStyle/>
          <a:p>
            <a:r>
              <a:rPr lang="en-GB" dirty="0"/>
              <a:t>var person = {</a:t>
            </a:r>
            <a:r>
              <a:rPr lang="en-GB" dirty="0" err="1"/>
              <a:t>fname</a:t>
            </a:r>
            <a:r>
              <a:rPr lang="en-GB" dirty="0"/>
              <a:t>:"John", </a:t>
            </a:r>
            <a:r>
              <a:rPr lang="en-GB" dirty="0" err="1"/>
              <a:t>lname</a:t>
            </a:r>
            <a:r>
              <a:rPr lang="en-GB" dirty="0"/>
              <a:t>:"Doe", age:25};</a:t>
            </a:r>
          </a:p>
          <a:p>
            <a:endParaRPr lang="en-GB" dirty="0"/>
          </a:p>
          <a:p>
            <a:r>
              <a:rPr lang="en-GB" dirty="0"/>
              <a:t>var text = "";</a:t>
            </a:r>
          </a:p>
          <a:p>
            <a:r>
              <a:rPr lang="en-GB" dirty="0"/>
              <a:t>var x;</a:t>
            </a:r>
          </a:p>
          <a:p>
            <a:r>
              <a:rPr lang="en-GB" dirty="0"/>
              <a:t>for (x in person) {</a:t>
            </a:r>
          </a:p>
          <a:p>
            <a:r>
              <a:rPr lang="en-GB" dirty="0"/>
              <a:t>  text += person[x];</a:t>
            </a:r>
          </a:p>
          <a:p>
            <a:r>
              <a:rPr lang="en-GB" dirty="0"/>
              <a:t>} </a:t>
            </a:r>
          </a:p>
        </p:txBody>
      </p:sp>
    </p:spTree>
    <p:extLst>
      <p:ext uri="{BB962C8B-B14F-4D97-AF65-F5344CB8AC3E}">
        <p14:creationId xmlns:p14="http://schemas.microsoft.com/office/powerpoint/2010/main" val="30328905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834E-FCE4-449C-94F0-F20794B47F26}"/>
              </a:ext>
            </a:extLst>
          </p:cNvPr>
          <p:cNvSpPr>
            <a:spLocks noGrp="1"/>
          </p:cNvSpPr>
          <p:nvPr>
            <p:ph type="title"/>
          </p:nvPr>
        </p:nvSpPr>
        <p:spPr/>
        <p:txBody>
          <a:bodyPr/>
          <a:lstStyle/>
          <a:p>
            <a:r>
              <a:rPr lang="en-GB" dirty="0"/>
              <a:t>Types</a:t>
            </a:r>
          </a:p>
        </p:txBody>
      </p:sp>
      <p:sp>
        <p:nvSpPr>
          <p:cNvPr id="3" name="Content Placeholder 2">
            <a:extLst>
              <a:ext uri="{FF2B5EF4-FFF2-40B4-BE49-F238E27FC236}">
                <a16:creationId xmlns:a16="http://schemas.microsoft.com/office/drawing/2014/main" id="{C92352C8-C534-43CA-B446-5E6CA9810B8A}"/>
              </a:ext>
            </a:extLst>
          </p:cNvPr>
          <p:cNvSpPr>
            <a:spLocks noGrp="1"/>
          </p:cNvSpPr>
          <p:nvPr>
            <p:ph idx="1"/>
          </p:nvPr>
        </p:nvSpPr>
        <p:spPr/>
        <p:txBody>
          <a:bodyPr numCol="2">
            <a:normAutofit lnSpcReduction="10000"/>
          </a:bodyPr>
          <a:lstStyle/>
          <a:p>
            <a:r>
              <a:rPr lang="en-IN" dirty="0"/>
              <a:t>In JavaScript there are 5 different data types that can contain values:</a:t>
            </a:r>
          </a:p>
          <a:p>
            <a:pPr lvl="1"/>
            <a:r>
              <a:rPr lang="en-IN" dirty="0"/>
              <a:t>    string</a:t>
            </a:r>
          </a:p>
          <a:p>
            <a:pPr lvl="1"/>
            <a:r>
              <a:rPr lang="en-IN" dirty="0"/>
              <a:t>    number</a:t>
            </a:r>
          </a:p>
          <a:p>
            <a:pPr lvl="1"/>
            <a:r>
              <a:rPr lang="en-IN" dirty="0"/>
              <a:t>    boolean</a:t>
            </a:r>
          </a:p>
          <a:p>
            <a:pPr lvl="1"/>
            <a:r>
              <a:rPr lang="en-IN" dirty="0"/>
              <a:t>    object</a:t>
            </a:r>
          </a:p>
          <a:p>
            <a:pPr lvl="1"/>
            <a:r>
              <a:rPr lang="en-IN" dirty="0"/>
              <a:t>    function</a:t>
            </a:r>
          </a:p>
          <a:p>
            <a:endParaRPr lang="en-IN" dirty="0"/>
          </a:p>
          <a:p>
            <a:r>
              <a:rPr lang="en-IN" dirty="0"/>
              <a:t>There are 6 types of objects:</a:t>
            </a:r>
          </a:p>
          <a:p>
            <a:pPr lvl="1"/>
            <a:r>
              <a:rPr lang="en-IN" dirty="0"/>
              <a:t>    Object</a:t>
            </a:r>
          </a:p>
          <a:p>
            <a:pPr lvl="1"/>
            <a:r>
              <a:rPr lang="en-IN" dirty="0"/>
              <a:t>    Date</a:t>
            </a:r>
          </a:p>
          <a:p>
            <a:pPr lvl="1"/>
            <a:r>
              <a:rPr lang="en-IN" dirty="0"/>
              <a:t>    Array</a:t>
            </a:r>
          </a:p>
          <a:p>
            <a:pPr lvl="1"/>
            <a:r>
              <a:rPr lang="en-IN" dirty="0"/>
              <a:t>    String</a:t>
            </a:r>
          </a:p>
          <a:p>
            <a:pPr lvl="1"/>
            <a:r>
              <a:rPr lang="en-IN" dirty="0"/>
              <a:t>    Number</a:t>
            </a:r>
          </a:p>
          <a:p>
            <a:pPr lvl="1"/>
            <a:r>
              <a:rPr lang="en-IN" dirty="0"/>
              <a:t>    Boolean</a:t>
            </a:r>
          </a:p>
          <a:p>
            <a:endParaRPr lang="en-IN" dirty="0"/>
          </a:p>
          <a:p>
            <a:r>
              <a:rPr lang="en-IN" dirty="0"/>
              <a:t>And 2 data types that cannot contain values:</a:t>
            </a:r>
          </a:p>
          <a:p>
            <a:pPr lvl="1"/>
            <a:r>
              <a:rPr lang="en-IN" dirty="0"/>
              <a:t>    null</a:t>
            </a:r>
          </a:p>
          <a:p>
            <a:pPr lvl="1"/>
            <a:r>
              <a:rPr lang="en-IN" dirty="0"/>
              <a:t>    undefined</a:t>
            </a:r>
          </a:p>
          <a:p>
            <a:endParaRPr lang="en-GB" dirty="0"/>
          </a:p>
        </p:txBody>
      </p:sp>
    </p:spTree>
    <p:extLst>
      <p:ext uri="{BB962C8B-B14F-4D97-AF65-F5344CB8AC3E}">
        <p14:creationId xmlns:p14="http://schemas.microsoft.com/office/powerpoint/2010/main" val="1571605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D031-23E7-4445-B6E9-4AE2C37CACF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B070225-2274-42F7-BB73-DFA56CBE5A35}"/>
              </a:ext>
            </a:extLst>
          </p:cNvPr>
          <p:cNvSpPr>
            <a:spLocks noGrp="1"/>
          </p:cNvSpPr>
          <p:nvPr>
            <p:ph idx="1"/>
          </p:nvPr>
        </p:nvSpPr>
        <p:spPr/>
        <p:txBody>
          <a:bodyPr>
            <a:normAutofit fontScale="77500" lnSpcReduction="20000"/>
          </a:bodyPr>
          <a:lstStyle/>
          <a:p>
            <a:r>
              <a:rPr lang="en-IN" dirty="0"/>
              <a:t>You can use the </a:t>
            </a:r>
            <a:r>
              <a:rPr lang="en-IN" dirty="0" err="1"/>
              <a:t>typeof</a:t>
            </a:r>
            <a:r>
              <a:rPr lang="en-IN" dirty="0"/>
              <a:t> operator to find the data type of a JavaScript variable.</a:t>
            </a:r>
          </a:p>
          <a:p>
            <a:r>
              <a:rPr lang="en-IN" dirty="0"/>
              <a:t>Example</a:t>
            </a:r>
          </a:p>
          <a:p>
            <a:r>
              <a:rPr lang="en-IN" dirty="0" err="1"/>
              <a:t>typeof</a:t>
            </a:r>
            <a:r>
              <a:rPr lang="en-IN" dirty="0"/>
              <a:t> "John"                 // Returns "string"</a:t>
            </a:r>
          </a:p>
          <a:p>
            <a:r>
              <a:rPr lang="en-IN" dirty="0" err="1"/>
              <a:t>typeof</a:t>
            </a:r>
            <a:r>
              <a:rPr lang="en-IN" dirty="0"/>
              <a:t> 3.14                   // Returns "number"</a:t>
            </a:r>
          </a:p>
          <a:p>
            <a:r>
              <a:rPr lang="en-IN" dirty="0" err="1"/>
              <a:t>typeof</a:t>
            </a:r>
            <a:r>
              <a:rPr lang="en-IN" dirty="0"/>
              <a:t> </a:t>
            </a:r>
            <a:r>
              <a:rPr lang="en-IN" dirty="0" err="1"/>
              <a:t>NaN</a:t>
            </a:r>
            <a:r>
              <a:rPr lang="en-IN" dirty="0"/>
              <a:t>                    // Returns "number"</a:t>
            </a:r>
          </a:p>
          <a:p>
            <a:r>
              <a:rPr lang="en-IN" dirty="0" err="1"/>
              <a:t>typeof</a:t>
            </a:r>
            <a:r>
              <a:rPr lang="en-IN" dirty="0"/>
              <a:t> false                  // Returns "boolean"</a:t>
            </a:r>
          </a:p>
          <a:p>
            <a:r>
              <a:rPr lang="en-IN" dirty="0" err="1"/>
              <a:t>typeof</a:t>
            </a:r>
            <a:r>
              <a:rPr lang="en-IN" dirty="0"/>
              <a:t> [1,2,3,4]              // Returns "object"</a:t>
            </a:r>
          </a:p>
          <a:p>
            <a:r>
              <a:rPr lang="en-IN" dirty="0" err="1"/>
              <a:t>typeof</a:t>
            </a:r>
            <a:r>
              <a:rPr lang="en-IN" dirty="0"/>
              <a:t> {</a:t>
            </a:r>
            <a:r>
              <a:rPr lang="en-IN" dirty="0" err="1"/>
              <a:t>name:'John</a:t>
            </a:r>
            <a:r>
              <a:rPr lang="en-IN" dirty="0"/>
              <a:t>', age:34}  // Returns "object"</a:t>
            </a:r>
          </a:p>
          <a:p>
            <a:r>
              <a:rPr lang="en-IN" dirty="0" err="1"/>
              <a:t>typeof</a:t>
            </a:r>
            <a:r>
              <a:rPr lang="en-IN" dirty="0"/>
              <a:t> new Date()             // Returns "object"</a:t>
            </a:r>
          </a:p>
          <a:p>
            <a:r>
              <a:rPr lang="en-IN" dirty="0" err="1"/>
              <a:t>typeof</a:t>
            </a:r>
            <a:r>
              <a:rPr lang="en-IN" dirty="0"/>
              <a:t> function () {}         // Returns "function"</a:t>
            </a:r>
          </a:p>
          <a:p>
            <a:r>
              <a:rPr lang="en-IN" dirty="0" err="1"/>
              <a:t>typeof</a:t>
            </a:r>
            <a:r>
              <a:rPr lang="en-IN" dirty="0"/>
              <a:t> </a:t>
            </a:r>
            <a:r>
              <a:rPr lang="en-IN" dirty="0" err="1"/>
              <a:t>myCar</a:t>
            </a:r>
            <a:r>
              <a:rPr lang="en-IN" dirty="0"/>
              <a:t>                  // Returns "undefined" *</a:t>
            </a:r>
          </a:p>
          <a:p>
            <a:r>
              <a:rPr lang="en-IN" dirty="0" err="1"/>
              <a:t>typeof</a:t>
            </a:r>
            <a:r>
              <a:rPr lang="en-IN" dirty="0"/>
              <a:t> null                   // Returns "object"</a:t>
            </a:r>
          </a:p>
          <a:p>
            <a:endParaRPr lang="en-GB" dirty="0"/>
          </a:p>
        </p:txBody>
      </p:sp>
    </p:spTree>
    <p:extLst>
      <p:ext uri="{BB962C8B-B14F-4D97-AF65-F5344CB8AC3E}">
        <p14:creationId xmlns:p14="http://schemas.microsoft.com/office/powerpoint/2010/main" val="2579943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482A-F4F3-4FAF-8E25-ACFD8D37E4FF}"/>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6BCA46ED-3395-4185-A7BF-514A30FAE8CA}"/>
              </a:ext>
            </a:extLst>
          </p:cNvPr>
          <p:cNvSpPr>
            <a:spLocks noGrp="1"/>
          </p:cNvSpPr>
          <p:nvPr>
            <p:ph idx="1"/>
          </p:nvPr>
        </p:nvSpPr>
        <p:spPr/>
        <p:txBody>
          <a:bodyPr/>
          <a:lstStyle/>
          <a:p>
            <a:r>
              <a:rPr lang="en-IN" dirty="0"/>
              <a:t>A JavaScript function is a block of code designed to perform a particular task.</a:t>
            </a:r>
          </a:p>
          <a:p>
            <a:r>
              <a:rPr lang="en-IN" dirty="0"/>
              <a:t>A JavaScript function is executed when "something" invokes it (calls it).</a:t>
            </a:r>
          </a:p>
          <a:p>
            <a:pPr lvl="1"/>
            <a:r>
              <a:rPr lang="en-IN" dirty="0"/>
              <a:t>Function hello()</a:t>
            </a:r>
          </a:p>
          <a:p>
            <a:pPr marL="457200" lvl="1" indent="0">
              <a:buNone/>
            </a:pPr>
            <a:r>
              <a:rPr lang="en-IN" dirty="0"/>
              <a:t>{</a:t>
            </a:r>
          </a:p>
          <a:p>
            <a:pPr marL="457200" lvl="1" indent="0">
              <a:buNone/>
            </a:pPr>
            <a:r>
              <a:rPr lang="en-IN" dirty="0" err="1"/>
              <a:t>Document.write</a:t>
            </a:r>
            <a:r>
              <a:rPr lang="en-IN" dirty="0"/>
              <a:t>(“hello”);</a:t>
            </a:r>
          </a:p>
          <a:p>
            <a:pPr marL="457200" lvl="1" indent="0">
              <a:buNone/>
            </a:pPr>
            <a:r>
              <a:rPr lang="en-IN" dirty="0"/>
              <a:t>}</a:t>
            </a:r>
            <a:endParaRPr lang="en-GB" dirty="0"/>
          </a:p>
        </p:txBody>
      </p:sp>
    </p:spTree>
    <p:extLst>
      <p:ext uri="{BB962C8B-B14F-4D97-AF65-F5344CB8AC3E}">
        <p14:creationId xmlns:p14="http://schemas.microsoft.com/office/powerpoint/2010/main" val="3072212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A013-1054-47D0-A10C-98998B75FDD1}"/>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9ADDFA9F-7E42-4790-98A0-6FB284DB333C}"/>
              </a:ext>
            </a:extLst>
          </p:cNvPr>
          <p:cNvSpPr>
            <a:spLocks noGrp="1"/>
          </p:cNvSpPr>
          <p:nvPr>
            <p:ph idx="1"/>
          </p:nvPr>
        </p:nvSpPr>
        <p:spPr/>
        <p:txBody>
          <a:bodyPr/>
          <a:lstStyle/>
          <a:p>
            <a:r>
              <a:rPr lang="en-IN" dirty="0"/>
              <a:t>var x = </a:t>
            </a:r>
            <a:r>
              <a:rPr lang="en-IN" dirty="0" err="1"/>
              <a:t>myFunction</a:t>
            </a:r>
            <a:r>
              <a:rPr lang="en-IN" dirty="0"/>
              <a:t>(4, 3);   // Function is called, return value will end up in x</a:t>
            </a:r>
          </a:p>
          <a:p>
            <a:r>
              <a:rPr lang="en-IN" dirty="0"/>
              <a:t>function </a:t>
            </a:r>
            <a:r>
              <a:rPr lang="en-IN" dirty="0" err="1"/>
              <a:t>myFunction</a:t>
            </a:r>
            <a:r>
              <a:rPr lang="en-IN" dirty="0"/>
              <a:t>(a, b) {</a:t>
            </a:r>
          </a:p>
          <a:p>
            <a:r>
              <a:rPr lang="en-IN" dirty="0"/>
              <a:t>  return a * b;             // Function returns the product of a and b</a:t>
            </a:r>
          </a:p>
          <a:p>
            <a:r>
              <a:rPr lang="en-IN" dirty="0"/>
              <a:t>}</a:t>
            </a:r>
            <a:endParaRPr lang="en-GB" dirty="0"/>
          </a:p>
        </p:txBody>
      </p:sp>
    </p:spTree>
    <p:extLst>
      <p:ext uri="{BB962C8B-B14F-4D97-AF65-F5344CB8AC3E}">
        <p14:creationId xmlns:p14="http://schemas.microsoft.com/office/powerpoint/2010/main" val="317477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4F28-2871-4A1F-AB47-51CC900AC7A0}"/>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F96BC02B-B10F-402F-8308-8A60A8778608}"/>
              </a:ext>
            </a:extLst>
          </p:cNvPr>
          <p:cNvSpPr>
            <a:spLocks noGrp="1"/>
          </p:cNvSpPr>
          <p:nvPr>
            <p:ph idx="1"/>
          </p:nvPr>
        </p:nvSpPr>
        <p:spPr/>
        <p:txBody>
          <a:bodyPr/>
          <a:lstStyle/>
          <a:p>
            <a:r>
              <a:rPr lang="en-IN" dirty="0"/>
              <a:t>JavaScript Function Scope</a:t>
            </a:r>
          </a:p>
          <a:p>
            <a:endParaRPr lang="en-IN" dirty="0"/>
          </a:p>
          <a:p>
            <a:r>
              <a:rPr lang="en-IN" dirty="0"/>
              <a:t>In JavaScript there are two types of scope:</a:t>
            </a:r>
          </a:p>
          <a:p>
            <a:r>
              <a:rPr lang="en-IN" dirty="0"/>
              <a:t>    Local scope</a:t>
            </a:r>
          </a:p>
          <a:p>
            <a:r>
              <a:rPr lang="en-IN" dirty="0"/>
              <a:t>    Global scope</a:t>
            </a:r>
          </a:p>
          <a:p>
            <a:endParaRPr lang="en-GB" dirty="0"/>
          </a:p>
        </p:txBody>
      </p:sp>
    </p:spTree>
    <p:extLst>
      <p:ext uri="{BB962C8B-B14F-4D97-AF65-F5344CB8AC3E}">
        <p14:creationId xmlns:p14="http://schemas.microsoft.com/office/powerpoint/2010/main" val="8054122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984-03D1-4E6B-9855-6A3F8DD93926}"/>
              </a:ext>
            </a:extLst>
          </p:cNvPr>
          <p:cNvSpPr>
            <a:spLocks noGrp="1"/>
          </p:cNvSpPr>
          <p:nvPr>
            <p:ph type="title"/>
          </p:nvPr>
        </p:nvSpPr>
        <p:spPr/>
        <p:txBody>
          <a:bodyPr/>
          <a:lstStyle/>
          <a:p>
            <a:r>
              <a:rPr lang="en-GB" dirty="0"/>
              <a:t>Local Variables</a:t>
            </a:r>
            <a:br>
              <a:rPr lang="en-GB" dirty="0"/>
            </a:br>
            <a:endParaRPr lang="en-GB" dirty="0"/>
          </a:p>
        </p:txBody>
      </p:sp>
      <p:sp>
        <p:nvSpPr>
          <p:cNvPr id="3" name="Content Placeholder 2">
            <a:extLst>
              <a:ext uri="{FF2B5EF4-FFF2-40B4-BE49-F238E27FC236}">
                <a16:creationId xmlns:a16="http://schemas.microsoft.com/office/drawing/2014/main" id="{2408947C-A140-4919-8CAE-EE822D37B750}"/>
              </a:ext>
            </a:extLst>
          </p:cNvPr>
          <p:cNvSpPr>
            <a:spLocks noGrp="1"/>
          </p:cNvSpPr>
          <p:nvPr>
            <p:ph idx="1"/>
          </p:nvPr>
        </p:nvSpPr>
        <p:spPr/>
        <p:txBody>
          <a:bodyPr>
            <a:normAutofit fontScale="92500" lnSpcReduction="20000"/>
          </a:bodyPr>
          <a:lstStyle/>
          <a:p>
            <a:r>
              <a:rPr lang="en-IN" dirty="0"/>
              <a:t>Variables declared within a JavaScript function, become LOCAL to the function.</a:t>
            </a:r>
          </a:p>
          <a:p>
            <a:endParaRPr lang="en-IN" dirty="0"/>
          </a:p>
          <a:p>
            <a:r>
              <a:rPr lang="en-IN" dirty="0"/>
              <a:t>Local variables can only be accessed from within the function.</a:t>
            </a:r>
          </a:p>
          <a:p>
            <a:r>
              <a:rPr lang="en-IN" dirty="0"/>
              <a:t>Example</a:t>
            </a:r>
          </a:p>
          <a:p>
            <a:r>
              <a:rPr lang="en-IN" dirty="0"/>
              <a:t>// code here can NOT use </a:t>
            </a:r>
            <a:r>
              <a:rPr lang="en-IN" dirty="0" err="1"/>
              <a:t>carName</a:t>
            </a:r>
            <a:endParaRPr lang="en-IN" dirty="0"/>
          </a:p>
          <a:p>
            <a:endParaRPr lang="en-IN" dirty="0"/>
          </a:p>
          <a:p>
            <a:r>
              <a:rPr lang="en-IN" dirty="0"/>
              <a:t>function </a:t>
            </a:r>
            <a:r>
              <a:rPr lang="en-IN" dirty="0" err="1"/>
              <a:t>myFunction</a:t>
            </a:r>
            <a:r>
              <a:rPr lang="en-IN" dirty="0"/>
              <a:t>() {</a:t>
            </a:r>
          </a:p>
          <a:p>
            <a:r>
              <a:rPr lang="en-IN" dirty="0"/>
              <a:t>  var </a:t>
            </a:r>
            <a:r>
              <a:rPr lang="en-IN" dirty="0" err="1"/>
              <a:t>carName</a:t>
            </a:r>
            <a:r>
              <a:rPr lang="en-IN" dirty="0"/>
              <a:t> = "Volvo";</a:t>
            </a:r>
          </a:p>
          <a:p>
            <a:r>
              <a:rPr lang="en-IN" dirty="0"/>
              <a:t>  // code here CAN use </a:t>
            </a:r>
            <a:r>
              <a:rPr lang="en-IN" dirty="0" err="1"/>
              <a:t>carName</a:t>
            </a:r>
            <a:endParaRPr lang="en-IN" dirty="0"/>
          </a:p>
          <a:p>
            <a:r>
              <a:rPr lang="en-IN" dirty="0"/>
              <a:t>}</a:t>
            </a:r>
            <a:endParaRPr lang="en-GB" dirty="0"/>
          </a:p>
        </p:txBody>
      </p:sp>
    </p:spTree>
    <p:extLst>
      <p:ext uri="{BB962C8B-B14F-4D97-AF65-F5344CB8AC3E}">
        <p14:creationId xmlns:p14="http://schemas.microsoft.com/office/powerpoint/2010/main" val="3380421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8CB2-560C-4542-ADB8-665C9DFF9EE1}"/>
              </a:ext>
            </a:extLst>
          </p:cNvPr>
          <p:cNvSpPr>
            <a:spLocks noGrp="1"/>
          </p:cNvSpPr>
          <p:nvPr>
            <p:ph type="title"/>
          </p:nvPr>
        </p:nvSpPr>
        <p:spPr/>
        <p:txBody>
          <a:bodyPr/>
          <a:lstStyle/>
          <a:p>
            <a:r>
              <a:rPr lang="en-IN" dirty="0"/>
              <a:t>Global JavaScript Variables</a:t>
            </a:r>
            <a:br>
              <a:rPr lang="en-IN" dirty="0"/>
            </a:br>
            <a:endParaRPr lang="en-GB" dirty="0"/>
          </a:p>
        </p:txBody>
      </p:sp>
      <p:sp>
        <p:nvSpPr>
          <p:cNvPr id="3" name="Content Placeholder 2">
            <a:extLst>
              <a:ext uri="{FF2B5EF4-FFF2-40B4-BE49-F238E27FC236}">
                <a16:creationId xmlns:a16="http://schemas.microsoft.com/office/drawing/2014/main" id="{EBCD4D5F-F4C1-4F49-9F39-D9390167730B}"/>
              </a:ext>
            </a:extLst>
          </p:cNvPr>
          <p:cNvSpPr>
            <a:spLocks noGrp="1"/>
          </p:cNvSpPr>
          <p:nvPr>
            <p:ph idx="1"/>
          </p:nvPr>
        </p:nvSpPr>
        <p:spPr/>
        <p:txBody>
          <a:bodyPr>
            <a:normAutofit fontScale="85000" lnSpcReduction="20000"/>
          </a:bodyPr>
          <a:lstStyle/>
          <a:p>
            <a:r>
              <a:rPr lang="en-IN" dirty="0"/>
              <a:t>A variable declared outside a function, becomes GLOBAL.</a:t>
            </a:r>
          </a:p>
          <a:p>
            <a:r>
              <a:rPr lang="en-IN" dirty="0"/>
              <a:t>A global variable has global scope: All scripts and functions on a web page can access it. </a:t>
            </a:r>
          </a:p>
          <a:p>
            <a:r>
              <a:rPr lang="en-IN" dirty="0"/>
              <a:t>Example</a:t>
            </a:r>
          </a:p>
          <a:p>
            <a:r>
              <a:rPr lang="en-IN" dirty="0"/>
              <a:t>var </a:t>
            </a:r>
            <a:r>
              <a:rPr lang="en-IN" dirty="0" err="1"/>
              <a:t>carName</a:t>
            </a:r>
            <a:r>
              <a:rPr lang="en-IN" dirty="0"/>
              <a:t> = "Volvo";</a:t>
            </a:r>
          </a:p>
          <a:p>
            <a:r>
              <a:rPr lang="en-IN" dirty="0"/>
              <a:t>// code here can use </a:t>
            </a:r>
            <a:r>
              <a:rPr lang="en-IN" dirty="0" err="1"/>
              <a:t>carName</a:t>
            </a:r>
            <a:endParaRPr lang="en-IN" dirty="0"/>
          </a:p>
          <a:p>
            <a:r>
              <a:rPr lang="en-IN" dirty="0"/>
              <a:t>function </a:t>
            </a:r>
            <a:r>
              <a:rPr lang="en-IN" dirty="0" err="1"/>
              <a:t>myFunction</a:t>
            </a:r>
            <a:r>
              <a:rPr lang="en-IN" dirty="0"/>
              <a:t>() {</a:t>
            </a:r>
          </a:p>
          <a:p>
            <a:r>
              <a:rPr lang="en-IN" dirty="0"/>
              <a:t>  // code here can also use </a:t>
            </a:r>
            <a:r>
              <a:rPr lang="en-IN" dirty="0" err="1"/>
              <a:t>carName</a:t>
            </a:r>
            <a:endParaRPr lang="en-IN" dirty="0"/>
          </a:p>
          <a:p>
            <a:r>
              <a:rPr lang="en-IN" dirty="0"/>
              <a:t>}</a:t>
            </a:r>
          </a:p>
          <a:p>
            <a:r>
              <a:rPr lang="en-IN" b="1" dirty="0">
                <a:solidFill>
                  <a:srgbClr val="002060"/>
                </a:solidFill>
              </a:rPr>
              <a:t>Automatically Global</a:t>
            </a:r>
          </a:p>
          <a:p>
            <a:r>
              <a:rPr lang="en-IN" dirty="0">
                <a:solidFill>
                  <a:srgbClr val="002060"/>
                </a:solidFill>
              </a:rPr>
              <a:t>If you assign a value to a variable that has not been declared, it will automatically become a </a:t>
            </a:r>
            <a:r>
              <a:rPr lang="en-IN" b="1" dirty="0">
                <a:solidFill>
                  <a:srgbClr val="002060"/>
                </a:solidFill>
              </a:rPr>
              <a:t>GLOBAL</a:t>
            </a:r>
            <a:r>
              <a:rPr lang="en-IN" dirty="0">
                <a:solidFill>
                  <a:srgbClr val="002060"/>
                </a:solidFill>
              </a:rPr>
              <a:t> variable.</a:t>
            </a:r>
          </a:p>
          <a:p>
            <a:endParaRPr lang="en-GB" dirty="0"/>
          </a:p>
        </p:txBody>
      </p:sp>
    </p:spTree>
    <p:extLst>
      <p:ext uri="{BB962C8B-B14F-4D97-AF65-F5344CB8AC3E}">
        <p14:creationId xmlns:p14="http://schemas.microsoft.com/office/powerpoint/2010/main" val="38699505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393F-54F2-48DB-98CE-FB6478C0E550}"/>
              </a:ext>
            </a:extLst>
          </p:cNvPr>
          <p:cNvSpPr>
            <a:spLocks noGrp="1"/>
          </p:cNvSpPr>
          <p:nvPr>
            <p:ph type="title"/>
          </p:nvPr>
        </p:nvSpPr>
        <p:spPr/>
        <p:txBody>
          <a:bodyPr/>
          <a:lstStyle/>
          <a:p>
            <a:r>
              <a:rPr lang="en-GB" dirty="0"/>
              <a:t>Strict mode</a:t>
            </a:r>
          </a:p>
        </p:txBody>
      </p:sp>
      <p:sp>
        <p:nvSpPr>
          <p:cNvPr id="3" name="Content Placeholder 2">
            <a:extLst>
              <a:ext uri="{FF2B5EF4-FFF2-40B4-BE49-F238E27FC236}">
                <a16:creationId xmlns:a16="http://schemas.microsoft.com/office/drawing/2014/main" id="{0C95BABE-0F83-439E-9839-440C7A26C346}"/>
              </a:ext>
            </a:extLst>
          </p:cNvPr>
          <p:cNvSpPr>
            <a:spLocks noGrp="1"/>
          </p:cNvSpPr>
          <p:nvPr>
            <p:ph idx="1"/>
          </p:nvPr>
        </p:nvSpPr>
        <p:spPr/>
        <p:txBody>
          <a:bodyPr>
            <a:normAutofit/>
          </a:bodyPr>
          <a:lstStyle/>
          <a:p>
            <a:r>
              <a:rPr lang="en-GB" dirty="0"/>
              <a:t>The "use strict" Directive</a:t>
            </a:r>
          </a:p>
          <a:p>
            <a:r>
              <a:rPr lang="en-IN" dirty="0"/>
              <a:t>The "use strict" directive was new in ECMAScript version 5.</a:t>
            </a:r>
          </a:p>
          <a:p>
            <a:r>
              <a:rPr lang="en-IN" dirty="0"/>
              <a:t>It is not a statement, but a literal expression, ignored by earlier versions of JavaScript.</a:t>
            </a:r>
          </a:p>
          <a:p>
            <a:r>
              <a:rPr lang="en-IN" dirty="0"/>
              <a:t>The purpose of "use strict" is to indicate that the code should be executed in "strict mode".</a:t>
            </a:r>
          </a:p>
          <a:p>
            <a:r>
              <a:rPr lang="en-IN" dirty="0"/>
              <a:t>With strict mode, you can not, for example, use undeclared variables.</a:t>
            </a:r>
          </a:p>
          <a:p>
            <a:r>
              <a:rPr lang="en-IN" dirty="0"/>
              <a:t>All modern browsers support "use strict" except Internet Explorer 9 and lower:</a:t>
            </a:r>
            <a:endParaRPr lang="en-GB" dirty="0"/>
          </a:p>
        </p:txBody>
      </p:sp>
    </p:spTree>
    <p:extLst>
      <p:ext uri="{BB962C8B-B14F-4D97-AF65-F5344CB8AC3E}">
        <p14:creationId xmlns:p14="http://schemas.microsoft.com/office/powerpoint/2010/main" val="149437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D59A-A991-45EB-9A34-B88FE53D744B}"/>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7B3AB47B-0C9B-459D-B2AB-50435ED5E464}"/>
              </a:ext>
            </a:extLst>
          </p:cNvPr>
          <p:cNvSpPr>
            <a:spLocks noGrp="1"/>
          </p:cNvSpPr>
          <p:nvPr>
            <p:ph idx="1"/>
          </p:nvPr>
        </p:nvSpPr>
        <p:spPr/>
        <p:txBody>
          <a:bodyPr>
            <a:normAutofit fontScale="85000" lnSpcReduction="10000"/>
          </a:bodyPr>
          <a:lstStyle/>
          <a:p>
            <a:r>
              <a:rPr lang="en-IN" dirty="0"/>
              <a:t>    Less server interaction − You can validate user input before sending the page off to the server. This saves server traffic, which means less load on your server.</a:t>
            </a:r>
          </a:p>
          <a:p>
            <a:endParaRPr lang="en-IN" dirty="0"/>
          </a:p>
          <a:p>
            <a:r>
              <a:rPr lang="en-IN" dirty="0"/>
              <a:t>    Immediate feedback to the visitors − They don't have to wait for a page reload to see if they have forgotten to enter something.</a:t>
            </a:r>
          </a:p>
          <a:p>
            <a:endParaRPr lang="en-IN" dirty="0"/>
          </a:p>
          <a:p>
            <a:r>
              <a:rPr lang="en-IN" dirty="0"/>
              <a:t>    Increased interactivity − You can create interfaces that react when the user hovers over them with a mouse or activates them via the keyboard.</a:t>
            </a:r>
          </a:p>
          <a:p>
            <a:endParaRPr lang="en-IN" dirty="0"/>
          </a:p>
          <a:p>
            <a:r>
              <a:rPr lang="en-IN" dirty="0"/>
              <a:t>    Richer interfaces − You can use JavaScript to include such items as drag-and-drop components and sliders to give a Rich Interface to your site visitors.</a:t>
            </a:r>
          </a:p>
          <a:p>
            <a:endParaRPr lang="en-GB" dirty="0"/>
          </a:p>
        </p:txBody>
      </p:sp>
    </p:spTree>
    <p:extLst>
      <p:ext uri="{BB962C8B-B14F-4D97-AF65-F5344CB8AC3E}">
        <p14:creationId xmlns:p14="http://schemas.microsoft.com/office/powerpoint/2010/main" val="8292280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2464-94ED-403A-89AD-BF71E6D438E2}"/>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DDF08F67-4CE9-4C61-AF3A-2059A9E5A575}"/>
              </a:ext>
            </a:extLst>
          </p:cNvPr>
          <p:cNvSpPr>
            <a:spLocks noGrp="1"/>
          </p:cNvSpPr>
          <p:nvPr>
            <p:ph idx="1"/>
          </p:nvPr>
        </p:nvSpPr>
        <p:spPr/>
        <p:txBody>
          <a:bodyPr>
            <a:normAutofit/>
          </a:bodyPr>
          <a:lstStyle/>
          <a:p>
            <a:r>
              <a:rPr lang="en-IN" dirty="0"/>
              <a:t>Declaring Strict Mode</a:t>
            </a:r>
          </a:p>
          <a:p>
            <a:r>
              <a:rPr lang="en-IN" dirty="0"/>
              <a:t>Strict mode is declared by adding "use strict"; to the beginning of a script or a function.</a:t>
            </a:r>
          </a:p>
          <a:p>
            <a:r>
              <a:rPr lang="en-IN" dirty="0"/>
              <a:t>Declared at the beginning of a script, it has global scope (all code in the script will execute in strict mode):</a:t>
            </a:r>
          </a:p>
          <a:p>
            <a:r>
              <a:rPr lang="en-IN" dirty="0"/>
              <a:t>Example</a:t>
            </a:r>
          </a:p>
          <a:p>
            <a:r>
              <a:rPr lang="en-IN" dirty="0"/>
              <a:t>"use strict";</a:t>
            </a:r>
          </a:p>
          <a:p>
            <a:r>
              <a:rPr lang="en-IN" dirty="0"/>
              <a:t>x = 3.14;       // This will cause an error because x is not declared</a:t>
            </a:r>
            <a:endParaRPr lang="en-GB" dirty="0"/>
          </a:p>
        </p:txBody>
      </p:sp>
    </p:spTree>
    <p:extLst>
      <p:ext uri="{BB962C8B-B14F-4D97-AF65-F5344CB8AC3E}">
        <p14:creationId xmlns:p14="http://schemas.microsoft.com/office/powerpoint/2010/main" val="3956557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1D4D-CE45-4609-A57B-AF7C8B6745CC}"/>
              </a:ext>
            </a:extLst>
          </p:cNvPr>
          <p:cNvSpPr>
            <a:spLocks noGrp="1"/>
          </p:cNvSpPr>
          <p:nvPr>
            <p:ph type="title"/>
          </p:nvPr>
        </p:nvSpPr>
        <p:spPr/>
        <p:txBody>
          <a:bodyPr/>
          <a:lstStyle/>
          <a:p>
            <a:r>
              <a:rPr lang="en-GB" dirty="0"/>
              <a:t>In strict mode</a:t>
            </a:r>
          </a:p>
        </p:txBody>
      </p:sp>
      <p:sp>
        <p:nvSpPr>
          <p:cNvPr id="3" name="Content Placeholder 2">
            <a:extLst>
              <a:ext uri="{FF2B5EF4-FFF2-40B4-BE49-F238E27FC236}">
                <a16:creationId xmlns:a16="http://schemas.microsoft.com/office/drawing/2014/main" id="{28232175-AA63-4D84-9B69-00BDC7841569}"/>
              </a:ext>
            </a:extLst>
          </p:cNvPr>
          <p:cNvSpPr>
            <a:spLocks noGrp="1"/>
          </p:cNvSpPr>
          <p:nvPr>
            <p:ph idx="1"/>
          </p:nvPr>
        </p:nvSpPr>
        <p:spPr/>
        <p:txBody>
          <a:bodyPr/>
          <a:lstStyle/>
          <a:p>
            <a:r>
              <a:rPr lang="en-GB" dirty="0"/>
              <a:t>Deleting variable or function is not allowed</a:t>
            </a:r>
          </a:p>
          <a:p>
            <a:r>
              <a:rPr lang="en-GB" dirty="0"/>
              <a:t>Keywords can not be used for naming</a:t>
            </a:r>
          </a:p>
          <a:p>
            <a:endParaRPr lang="en-GB" dirty="0"/>
          </a:p>
        </p:txBody>
      </p:sp>
    </p:spTree>
    <p:extLst>
      <p:ext uri="{BB962C8B-B14F-4D97-AF65-F5344CB8AC3E}">
        <p14:creationId xmlns:p14="http://schemas.microsoft.com/office/powerpoint/2010/main" val="40887099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717C-A795-449D-8364-E6AED38129CA}"/>
              </a:ext>
            </a:extLst>
          </p:cNvPr>
          <p:cNvSpPr>
            <a:spLocks noGrp="1"/>
          </p:cNvSpPr>
          <p:nvPr>
            <p:ph type="title"/>
          </p:nvPr>
        </p:nvSpPr>
        <p:spPr/>
        <p:txBody>
          <a:bodyPr/>
          <a:lstStyle/>
          <a:p>
            <a:r>
              <a:rPr lang="en-GB" dirty="0"/>
              <a:t>The this keyword</a:t>
            </a:r>
          </a:p>
        </p:txBody>
      </p:sp>
      <p:sp>
        <p:nvSpPr>
          <p:cNvPr id="3" name="Content Placeholder 2">
            <a:extLst>
              <a:ext uri="{FF2B5EF4-FFF2-40B4-BE49-F238E27FC236}">
                <a16:creationId xmlns:a16="http://schemas.microsoft.com/office/drawing/2014/main" id="{B85BAF45-146A-4197-AF6C-C03F2CC54966}"/>
              </a:ext>
            </a:extLst>
          </p:cNvPr>
          <p:cNvSpPr>
            <a:spLocks noGrp="1"/>
          </p:cNvSpPr>
          <p:nvPr>
            <p:ph idx="1"/>
          </p:nvPr>
        </p:nvSpPr>
        <p:spPr/>
        <p:txBody>
          <a:bodyPr/>
          <a:lstStyle/>
          <a:p>
            <a:r>
              <a:rPr lang="en-GB" dirty="0"/>
              <a:t>var person = {</a:t>
            </a:r>
          </a:p>
          <a:p>
            <a:r>
              <a:rPr lang="en-GB" dirty="0"/>
              <a:t>  </a:t>
            </a:r>
            <a:r>
              <a:rPr lang="en-GB" dirty="0" err="1"/>
              <a:t>firstName</a:t>
            </a:r>
            <a:r>
              <a:rPr lang="en-GB" dirty="0"/>
              <a:t>: "John",</a:t>
            </a:r>
          </a:p>
          <a:p>
            <a:r>
              <a:rPr lang="en-GB" dirty="0"/>
              <a:t>  </a:t>
            </a:r>
            <a:r>
              <a:rPr lang="en-GB" dirty="0" err="1"/>
              <a:t>lastName</a:t>
            </a:r>
            <a:r>
              <a:rPr lang="en-GB" dirty="0"/>
              <a:t> : "Doe",</a:t>
            </a:r>
          </a:p>
          <a:p>
            <a:r>
              <a:rPr lang="en-GB" dirty="0"/>
              <a:t>  id       : 5566,</a:t>
            </a:r>
          </a:p>
          <a:p>
            <a:r>
              <a:rPr lang="en-GB" dirty="0"/>
              <a:t>  </a:t>
            </a:r>
            <a:r>
              <a:rPr lang="en-GB" dirty="0" err="1"/>
              <a:t>fullName</a:t>
            </a:r>
            <a:r>
              <a:rPr lang="en-GB" dirty="0"/>
              <a:t> : function() {</a:t>
            </a:r>
          </a:p>
          <a:p>
            <a:r>
              <a:rPr lang="en-GB" dirty="0"/>
              <a:t>    return </a:t>
            </a:r>
            <a:r>
              <a:rPr lang="en-GB" dirty="0" err="1"/>
              <a:t>this.firstName</a:t>
            </a:r>
            <a:r>
              <a:rPr lang="en-GB" dirty="0"/>
              <a:t> + " " + </a:t>
            </a:r>
            <a:r>
              <a:rPr lang="en-GB" dirty="0" err="1"/>
              <a:t>this.lastName</a:t>
            </a:r>
            <a:r>
              <a:rPr lang="en-GB" dirty="0"/>
              <a:t>;</a:t>
            </a:r>
          </a:p>
          <a:p>
            <a:r>
              <a:rPr lang="en-GB" dirty="0"/>
              <a:t>  }</a:t>
            </a:r>
          </a:p>
          <a:p>
            <a:r>
              <a:rPr lang="en-GB" dirty="0"/>
              <a:t>};</a:t>
            </a:r>
          </a:p>
        </p:txBody>
      </p:sp>
    </p:spTree>
    <p:extLst>
      <p:ext uri="{BB962C8B-B14F-4D97-AF65-F5344CB8AC3E}">
        <p14:creationId xmlns:p14="http://schemas.microsoft.com/office/powerpoint/2010/main" val="2728440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DE7F-DE6A-4B36-A2B3-1DD89E3FEB4B}"/>
              </a:ext>
            </a:extLst>
          </p:cNvPr>
          <p:cNvSpPr>
            <a:spLocks noGrp="1"/>
          </p:cNvSpPr>
          <p:nvPr>
            <p:ph type="title"/>
          </p:nvPr>
        </p:nvSpPr>
        <p:spPr/>
        <p:txBody>
          <a:bodyPr/>
          <a:lstStyle/>
          <a:p>
            <a:r>
              <a:rPr lang="en-GB" dirty="0"/>
              <a:t>Contd..</a:t>
            </a:r>
          </a:p>
        </p:txBody>
      </p:sp>
      <p:sp>
        <p:nvSpPr>
          <p:cNvPr id="3" name="Content Placeholder 2">
            <a:extLst>
              <a:ext uri="{FF2B5EF4-FFF2-40B4-BE49-F238E27FC236}">
                <a16:creationId xmlns:a16="http://schemas.microsoft.com/office/drawing/2014/main" id="{C7311152-63F2-41EB-85F3-6EE9B47009BF}"/>
              </a:ext>
            </a:extLst>
          </p:cNvPr>
          <p:cNvSpPr>
            <a:spLocks noGrp="1"/>
          </p:cNvSpPr>
          <p:nvPr>
            <p:ph idx="1"/>
          </p:nvPr>
        </p:nvSpPr>
        <p:spPr/>
        <p:txBody>
          <a:bodyPr>
            <a:normAutofit/>
          </a:bodyPr>
          <a:lstStyle/>
          <a:p>
            <a:r>
              <a:rPr lang="en-IN" dirty="0"/>
              <a:t>It has different values depending on where it is used:</a:t>
            </a:r>
          </a:p>
          <a:p>
            <a:pPr lvl="1"/>
            <a:r>
              <a:rPr lang="en-IN" dirty="0"/>
              <a:t>    In a method, this refers to the owner object.</a:t>
            </a:r>
          </a:p>
          <a:p>
            <a:pPr lvl="1"/>
            <a:r>
              <a:rPr lang="en-IN" dirty="0"/>
              <a:t>    Alone, this refers to the global object.</a:t>
            </a:r>
          </a:p>
          <a:p>
            <a:pPr lvl="1"/>
            <a:r>
              <a:rPr lang="en-IN" dirty="0"/>
              <a:t>    In a function, this refers to the global object.</a:t>
            </a:r>
          </a:p>
          <a:p>
            <a:pPr lvl="1"/>
            <a:r>
              <a:rPr lang="en-IN" dirty="0"/>
              <a:t>    In a function, in strict mode, this is undefined.</a:t>
            </a:r>
          </a:p>
          <a:p>
            <a:pPr lvl="1"/>
            <a:r>
              <a:rPr lang="en-IN" dirty="0"/>
              <a:t>    In an event, this refers to the element that received the event.</a:t>
            </a:r>
          </a:p>
          <a:p>
            <a:pPr lvl="1"/>
            <a:r>
              <a:rPr lang="en-IN" dirty="0"/>
              <a:t>    Methods like call(), and apply() can refer this to any object.</a:t>
            </a:r>
          </a:p>
          <a:p>
            <a:endParaRPr lang="en-IN" dirty="0"/>
          </a:p>
          <a:p>
            <a:endParaRPr lang="en-GB" dirty="0"/>
          </a:p>
        </p:txBody>
      </p:sp>
    </p:spTree>
    <p:extLst>
      <p:ext uri="{BB962C8B-B14F-4D97-AF65-F5344CB8AC3E}">
        <p14:creationId xmlns:p14="http://schemas.microsoft.com/office/powerpoint/2010/main" val="26937043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F637-32AB-4405-8E7F-B7297003F038}"/>
              </a:ext>
            </a:extLst>
          </p:cNvPr>
          <p:cNvSpPr>
            <a:spLocks noGrp="1"/>
          </p:cNvSpPr>
          <p:nvPr>
            <p:ph type="title"/>
          </p:nvPr>
        </p:nvSpPr>
        <p:spPr/>
        <p:txBody>
          <a:bodyPr/>
          <a:lstStyle/>
          <a:p>
            <a:r>
              <a:rPr lang="en-GB" dirty="0"/>
              <a:t>JS let</a:t>
            </a:r>
          </a:p>
        </p:txBody>
      </p:sp>
      <p:sp>
        <p:nvSpPr>
          <p:cNvPr id="3" name="Content Placeholder 2">
            <a:extLst>
              <a:ext uri="{FF2B5EF4-FFF2-40B4-BE49-F238E27FC236}">
                <a16:creationId xmlns:a16="http://schemas.microsoft.com/office/drawing/2014/main" id="{8B3118CC-D49F-46DE-8EB1-3EBFB74623D9}"/>
              </a:ext>
            </a:extLst>
          </p:cNvPr>
          <p:cNvSpPr>
            <a:spLocks noGrp="1"/>
          </p:cNvSpPr>
          <p:nvPr>
            <p:ph idx="1"/>
          </p:nvPr>
        </p:nvSpPr>
        <p:spPr/>
        <p:txBody>
          <a:bodyPr numCol="2">
            <a:normAutofit fontScale="92500" lnSpcReduction="20000"/>
          </a:bodyPr>
          <a:lstStyle/>
          <a:p>
            <a:r>
              <a:rPr lang="en-IN" dirty="0"/>
              <a:t>JavaScript Block Scope</a:t>
            </a:r>
          </a:p>
          <a:p>
            <a:r>
              <a:rPr lang="en-IN" dirty="0"/>
              <a:t>Variables declared with the var keyword can not have Block Scope.</a:t>
            </a:r>
          </a:p>
          <a:p>
            <a:r>
              <a:rPr lang="en-IN" dirty="0"/>
              <a:t>Variables declared inside a block {} can be accessed from outside the block.</a:t>
            </a:r>
          </a:p>
          <a:p>
            <a:pPr lvl="1"/>
            <a:r>
              <a:rPr lang="en-IN" dirty="0"/>
              <a:t>Example</a:t>
            </a:r>
          </a:p>
          <a:p>
            <a:pPr lvl="1"/>
            <a:r>
              <a:rPr lang="en-IN" dirty="0"/>
              <a:t>{</a:t>
            </a:r>
          </a:p>
          <a:p>
            <a:pPr lvl="1"/>
            <a:r>
              <a:rPr lang="en-IN" dirty="0"/>
              <a:t>  var x = 2;</a:t>
            </a:r>
          </a:p>
          <a:p>
            <a:pPr lvl="1"/>
            <a:r>
              <a:rPr lang="en-IN" dirty="0"/>
              <a:t>}</a:t>
            </a:r>
          </a:p>
          <a:p>
            <a:pPr lvl="1"/>
            <a:r>
              <a:rPr lang="en-IN" dirty="0"/>
              <a:t>// x CAN be used here</a:t>
            </a:r>
          </a:p>
          <a:p>
            <a:endParaRPr lang="en-IN" dirty="0"/>
          </a:p>
          <a:p>
            <a:r>
              <a:rPr lang="en-IN" dirty="0"/>
              <a:t>Before ES2015 JavaScript did not have Block Scope.</a:t>
            </a:r>
          </a:p>
          <a:p>
            <a:endParaRPr lang="en-IN" dirty="0"/>
          </a:p>
          <a:p>
            <a:r>
              <a:rPr lang="en-IN" dirty="0"/>
              <a:t>Variables declared with the let keyword can have Block Scope.</a:t>
            </a:r>
          </a:p>
          <a:p>
            <a:endParaRPr lang="en-IN" dirty="0"/>
          </a:p>
          <a:p>
            <a:r>
              <a:rPr lang="en-IN" dirty="0"/>
              <a:t>Variables declared inside a block {} can not be accessed from outside the block:</a:t>
            </a:r>
          </a:p>
          <a:p>
            <a:pPr lvl="1"/>
            <a:r>
              <a:rPr lang="en-IN" dirty="0"/>
              <a:t>Example</a:t>
            </a:r>
          </a:p>
          <a:p>
            <a:pPr lvl="1"/>
            <a:r>
              <a:rPr lang="en-IN" dirty="0"/>
              <a:t>{</a:t>
            </a:r>
          </a:p>
          <a:p>
            <a:pPr lvl="1"/>
            <a:r>
              <a:rPr lang="en-IN" dirty="0"/>
              <a:t>  let x = 2;</a:t>
            </a:r>
          </a:p>
          <a:p>
            <a:pPr lvl="1"/>
            <a:r>
              <a:rPr lang="en-IN" dirty="0"/>
              <a:t>}</a:t>
            </a:r>
          </a:p>
          <a:p>
            <a:pPr lvl="1"/>
            <a:r>
              <a:rPr lang="en-IN" dirty="0"/>
              <a:t>// x can NOT be used here</a:t>
            </a:r>
          </a:p>
        </p:txBody>
      </p:sp>
    </p:spTree>
    <p:extLst>
      <p:ext uri="{BB962C8B-B14F-4D97-AF65-F5344CB8AC3E}">
        <p14:creationId xmlns:p14="http://schemas.microsoft.com/office/powerpoint/2010/main" val="17758952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6513-081E-44D7-9238-E0645B076031}"/>
              </a:ext>
            </a:extLst>
          </p:cNvPr>
          <p:cNvSpPr>
            <a:spLocks noGrp="1"/>
          </p:cNvSpPr>
          <p:nvPr>
            <p:ph type="title"/>
          </p:nvPr>
        </p:nvSpPr>
        <p:spPr/>
        <p:txBody>
          <a:bodyPr/>
          <a:lstStyle/>
          <a:p>
            <a:r>
              <a:rPr lang="en-GB" dirty="0"/>
              <a:t>Events</a:t>
            </a:r>
          </a:p>
        </p:txBody>
      </p:sp>
      <p:sp>
        <p:nvSpPr>
          <p:cNvPr id="3" name="Content Placeholder 2">
            <a:extLst>
              <a:ext uri="{FF2B5EF4-FFF2-40B4-BE49-F238E27FC236}">
                <a16:creationId xmlns:a16="http://schemas.microsoft.com/office/drawing/2014/main" id="{5A87B198-210D-4DC6-800C-C227EAAC7BDD}"/>
              </a:ext>
            </a:extLst>
          </p:cNvPr>
          <p:cNvSpPr>
            <a:spLocks noGrp="1"/>
          </p:cNvSpPr>
          <p:nvPr>
            <p:ph idx="1"/>
          </p:nvPr>
        </p:nvSpPr>
        <p:spPr/>
        <p:txBody>
          <a:bodyPr/>
          <a:lstStyle/>
          <a:p>
            <a:r>
              <a:rPr lang="en-IN" dirty="0"/>
              <a:t>JavaScript's interaction with HTML is handled through events that occur when the user or the browser manipulates a page.</a:t>
            </a:r>
          </a:p>
          <a:p>
            <a:endParaRPr lang="en-IN" dirty="0"/>
          </a:p>
          <a:p>
            <a:r>
              <a:rPr lang="en-IN" dirty="0"/>
              <a:t>When the page loads, it is called an event. When the user clicks a button, that click too is an event. Other examples include events like pressing any key, closing a window, resizing a window, etc</a:t>
            </a:r>
            <a:endParaRPr lang="en-GB" dirty="0"/>
          </a:p>
        </p:txBody>
      </p:sp>
    </p:spTree>
    <p:extLst>
      <p:ext uri="{BB962C8B-B14F-4D97-AF65-F5344CB8AC3E}">
        <p14:creationId xmlns:p14="http://schemas.microsoft.com/office/powerpoint/2010/main" val="18920541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9BD6-634C-45FE-B5F0-289BE0D84247}"/>
              </a:ext>
            </a:extLst>
          </p:cNvPr>
          <p:cNvSpPr>
            <a:spLocks noGrp="1"/>
          </p:cNvSpPr>
          <p:nvPr>
            <p:ph type="title"/>
          </p:nvPr>
        </p:nvSpPr>
        <p:spPr/>
        <p:txBody>
          <a:bodyPr/>
          <a:lstStyle/>
          <a:p>
            <a:r>
              <a:rPr lang="en-GB" dirty="0"/>
              <a:t>onclick Event Type</a:t>
            </a:r>
            <a:br>
              <a:rPr lang="en-GB" dirty="0"/>
            </a:br>
            <a:endParaRPr lang="en-GB" dirty="0"/>
          </a:p>
        </p:txBody>
      </p:sp>
      <p:sp>
        <p:nvSpPr>
          <p:cNvPr id="3" name="Content Placeholder 2">
            <a:extLst>
              <a:ext uri="{FF2B5EF4-FFF2-40B4-BE49-F238E27FC236}">
                <a16:creationId xmlns:a16="http://schemas.microsoft.com/office/drawing/2014/main" id="{9F83CB47-A448-462B-B794-05194968263C}"/>
              </a:ext>
            </a:extLst>
          </p:cNvPr>
          <p:cNvSpPr>
            <a:spLocks noGrp="1"/>
          </p:cNvSpPr>
          <p:nvPr>
            <p:ph idx="1"/>
          </p:nvPr>
        </p:nvSpPr>
        <p:spPr/>
        <p:txBody>
          <a:bodyPr/>
          <a:lstStyle/>
          <a:p>
            <a:endParaRPr lang="en-IN" dirty="0"/>
          </a:p>
          <a:p>
            <a:r>
              <a:rPr lang="en-IN" dirty="0"/>
              <a:t>This is the most frequently used event type which occurs when a user clicks the left button of his mouse. You can put your validation, warning etc., against this event type.</a:t>
            </a:r>
          </a:p>
          <a:p>
            <a:endParaRPr lang="en-GB" dirty="0"/>
          </a:p>
        </p:txBody>
      </p:sp>
    </p:spTree>
    <p:extLst>
      <p:ext uri="{BB962C8B-B14F-4D97-AF65-F5344CB8AC3E}">
        <p14:creationId xmlns:p14="http://schemas.microsoft.com/office/powerpoint/2010/main" val="3755481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E3B-1F50-4B23-823D-D3AF1B21F20D}"/>
              </a:ext>
            </a:extLst>
          </p:cNvPr>
          <p:cNvSpPr>
            <a:spLocks noGrp="1"/>
          </p:cNvSpPr>
          <p:nvPr>
            <p:ph type="title"/>
          </p:nvPr>
        </p:nvSpPr>
        <p:spPr/>
        <p:txBody>
          <a:bodyPr/>
          <a:lstStyle/>
          <a:p>
            <a:r>
              <a:rPr lang="en-GB" dirty="0"/>
              <a:t>Event : </a:t>
            </a:r>
            <a:r>
              <a:rPr lang="en-GB" dirty="0" err="1"/>
              <a:t>onSubmit</a:t>
            </a:r>
            <a:r>
              <a:rPr lang="en-GB" dirty="0"/>
              <a:t>()</a:t>
            </a:r>
          </a:p>
        </p:txBody>
      </p:sp>
      <p:sp>
        <p:nvSpPr>
          <p:cNvPr id="3" name="Content Placeholder 2">
            <a:extLst>
              <a:ext uri="{FF2B5EF4-FFF2-40B4-BE49-F238E27FC236}">
                <a16:creationId xmlns:a16="http://schemas.microsoft.com/office/drawing/2014/main" id="{441555FC-8664-4A9C-9E04-B14B9BCB49BE}"/>
              </a:ext>
            </a:extLst>
          </p:cNvPr>
          <p:cNvSpPr>
            <a:spLocks noGrp="1"/>
          </p:cNvSpPr>
          <p:nvPr>
            <p:ph idx="1"/>
          </p:nvPr>
        </p:nvSpPr>
        <p:spPr/>
        <p:txBody>
          <a:bodyPr>
            <a:normAutofit/>
          </a:bodyPr>
          <a:lstStyle/>
          <a:p>
            <a:r>
              <a:rPr lang="en-IN" dirty="0" err="1"/>
              <a:t>onsubmit</a:t>
            </a:r>
            <a:r>
              <a:rPr lang="en-IN" dirty="0"/>
              <a:t> is an event that occurs when you try to submit a form. You can put your form validation against this event type.</a:t>
            </a:r>
          </a:p>
          <a:p>
            <a:r>
              <a:rPr lang="en-IN" dirty="0"/>
              <a:t>Example</a:t>
            </a:r>
          </a:p>
          <a:p>
            <a:endParaRPr lang="en-IN" dirty="0"/>
          </a:p>
          <a:p>
            <a:r>
              <a:rPr lang="en-IN" dirty="0"/>
              <a:t>The following example shows how to use </a:t>
            </a:r>
            <a:r>
              <a:rPr lang="en-IN" dirty="0" err="1"/>
              <a:t>onsubmit</a:t>
            </a:r>
            <a:r>
              <a:rPr lang="en-IN" dirty="0"/>
              <a:t>. Here we are calling a validate() function before submitting a form data to the webserver. If validate() function returns true, the form will be submitted, otherwise it will not submit the data.</a:t>
            </a:r>
            <a:endParaRPr lang="en-GB" dirty="0"/>
          </a:p>
        </p:txBody>
      </p:sp>
    </p:spTree>
    <p:extLst>
      <p:ext uri="{BB962C8B-B14F-4D97-AF65-F5344CB8AC3E}">
        <p14:creationId xmlns:p14="http://schemas.microsoft.com/office/powerpoint/2010/main" val="32787005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A968-E803-4D87-BA27-9AD11DADE1EF}"/>
              </a:ext>
            </a:extLst>
          </p:cNvPr>
          <p:cNvSpPr>
            <a:spLocks noGrp="1"/>
          </p:cNvSpPr>
          <p:nvPr>
            <p:ph type="title"/>
          </p:nvPr>
        </p:nvSpPr>
        <p:spPr/>
        <p:txBody>
          <a:bodyPr/>
          <a:lstStyle/>
          <a:p>
            <a:r>
              <a:rPr lang="en-IN" dirty="0" err="1"/>
              <a:t>onmouseover</a:t>
            </a:r>
            <a:r>
              <a:rPr lang="en-IN" dirty="0"/>
              <a:t> and </a:t>
            </a:r>
            <a:r>
              <a:rPr lang="en-IN" dirty="0" err="1"/>
              <a:t>onmouseout</a:t>
            </a:r>
            <a:br>
              <a:rPr lang="en-IN" dirty="0"/>
            </a:br>
            <a:endParaRPr lang="en-GB" dirty="0"/>
          </a:p>
        </p:txBody>
      </p:sp>
      <p:sp>
        <p:nvSpPr>
          <p:cNvPr id="3" name="Content Placeholder 2">
            <a:extLst>
              <a:ext uri="{FF2B5EF4-FFF2-40B4-BE49-F238E27FC236}">
                <a16:creationId xmlns:a16="http://schemas.microsoft.com/office/drawing/2014/main" id="{38CD20CB-3F4C-46AB-A7E5-2533C1676F30}"/>
              </a:ext>
            </a:extLst>
          </p:cNvPr>
          <p:cNvSpPr>
            <a:spLocks noGrp="1"/>
          </p:cNvSpPr>
          <p:nvPr>
            <p:ph idx="1"/>
          </p:nvPr>
        </p:nvSpPr>
        <p:spPr/>
        <p:txBody>
          <a:bodyPr/>
          <a:lstStyle/>
          <a:p>
            <a:endParaRPr lang="en-IN" dirty="0"/>
          </a:p>
          <a:p>
            <a:r>
              <a:rPr lang="en-IN" dirty="0"/>
              <a:t>These two event types will help you create nice effects with images or even with text as well. The </a:t>
            </a:r>
            <a:r>
              <a:rPr lang="en-IN" dirty="0" err="1"/>
              <a:t>onmouseover</a:t>
            </a:r>
            <a:r>
              <a:rPr lang="en-IN" dirty="0"/>
              <a:t> event triggers when you bring your mouse over any element and the </a:t>
            </a:r>
            <a:r>
              <a:rPr lang="en-IN" dirty="0" err="1"/>
              <a:t>onmouseout</a:t>
            </a:r>
            <a:r>
              <a:rPr lang="en-IN" dirty="0"/>
              <a:t> triggers when you move your mouse out from that element</a:t>
            </a:r>
            <a:endParaRPr lang="en-GB" dirty="0"/>
          </a:p>
        </p:txBody>
      </p:sp>
    </p:spTree>
    <p:extLst>
      <p:ext uri="{BB962C8B-B14F-4D97-AF65-F5344CB8AC3E}">
        <p14:creationId xmlns:p14="http://schemas.microsoft.com/office/powerpoint/2010/main" val="2410747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C9A-6292-4DA3-B264-AED26C7D2421}"/>
              </a:ext>
            </a:extLst>
          </p:cNvPr>
          <p:cNvSpPr>
            <a:spLocks noGrp="1"/>
          </p:cNvSpPr>
          <p:nvPr>
            <p:ph type="title"/>
          </p:nvPr>
        </p:nvSpPr>
        <p:spPr/>
        <p:txBody>
          <a:bodyPr/>
          <a:lstStyle/>
          <a:p>
            <a:r>
              <a:rPr lang="en-GB" dirty="0"/>
              <a:t>Cookies</a:t>
            </a:r>
          </a:p>
        </p:txBody>
      </p:sp>
      <p:sp>
        <p:nvSpPr>
          <p:cNvPr id="3" name="Content Placeholder 2">
            <a:extLst>
              <a:ext uri="{FF2B5EF4-FFF2-40B4-BE49-F238E27FC236}">
                <a16:creationId xmlns:a16="http://schemas.microsoft.com/office/drawing/2014/main" id="{1DF1B7C5-4D49-4A53-B4BA-212F7480BE64}"/>
              </a:ext>
            </a:extLst>
          </p:cNvPr>
          <p:cNvSpPr>
            <a:spLocks noGrp="1"/>
          </p:cNvSpPr>
          <p:nvPr>
            <p:ph idx="1"/>
          </p:nvPr>
        </p:nvSpPr>
        <p:spPr/>
        <p:txBody>
          <a:bodyPr/>
          <a:lstStyle/>
          <a:p>
            <a:r>
              <a:rPr lang="en-IN" dirty="0"/>
              <a:t>Web Browsers and Servers use HTTP protocol to communicate and HTTP is a stateless protocol. But for a commercial website, it is required to maintain session information among different pages. </a:t>
            </a:r>
          </a:p>
          <a:p>
            <a:r>
              <a:rPr lang="en-IN" dirty="0"/>
              <a:t>For example, one user registration ends after completing many pages. But how to maintain users' session information across all the web pages.</a:t>
            </a:r>
            <a:endParaRPr lang="en-GB" dirty="0"/>
          </a:p>
        </p:txBody>
      </p:sp>
    </p:spTree>
    <p:extLst>
      <p:ext uri="{BB962C8B-B14F-4D97-AF65-F5344CB8AC3E}">
        <p14:creationId xmlns:p14="http://schemas.microsoft.com/office/powerpoint/2010/main" val="218743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C114-C2FF-40B8-A46D-C66DD0BE01FE}"/>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ADEF5578-FEB8-42CC-BDD1-AE04CE742842}"/>
              </a:ext>
            </a:extLst>
          </p:cNvPr>
          <p:cNvSpPr>
            <a:spLocks noGrp="1"/>
          </p:cNvSpPr>
          <p:nvPr>
            <p:ph idx="1"/>
          </p:nvPr>
        </p:nvSpPr>
        <p:spPr/>
        <p:txBody>
          <a:bodyPr>
            <a:normAutofit/>
          </a:bodyPr>
          <a:lstStyle/>
          <a:p>
            <a:r>
              <a:rPr lang="en-IN" dirty="0"/>
              <a:t>    Client-side JavaScript does not allow the reading or writing of files. This has been kept for security reason.</a:t>
            </a:r>
          </a:p>
          <a:p>
            <a:endParaRPr lang="en-IN" dirty="0"/>
          </a:p>
          <a:p>
            <a:r>
              <a:rPr lang="en-IN" dirty="0"/>
              <a:t>    JavaScript cannot be used for networking applications because there is no such support available.</a:t>
            </a:r>
          </a:p>
          <a:p>
            <a:endParaRPr lang="en-IN" dirty="0"/>
          </a:p>
          <a:p>
            <a:r>
              <a:rPr lang="en-IN" dirty="0"/>
              <a:t>    JavaScript doesn't have any multi-threading or multiprocessor capabilities.</a:t>
            </a:r>
          </a:p>
          <a:p>
            <a:endParaRPr lang="en-GB" dirty="0"/>
          </a:p>
        </p:txBody>
      </p:sp>
    </p:spTree>
    <p:extLst>
      <p:ext uri="{BB962C8B-B14F-4D97-AF65-F5344CB8AC3E}">
        <p14:creationId xmlns:p14="http://schemas.microsoft.com/office/powerpoint/2010/main" val="32801444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4F48-C7C5-44F2-BCAB-B8CC740DA004}"/>
              </a:ext>
            </a:extLst>
          </p:cNvPr>
          <p:cNvSpPr>
            <a:spLocks noGrp="1"/>
          </p:cNvSpPr>
          <p:nvPr>
            <p:ph type="title"/>
          </p:nvPr>
        </p:nvSpPr>
        <p:spPr/>
        <p:txBody>
          <a:bodyPr/>
          <a:lstStyle/>
          <a:p>
            <a:r>
              <a:rPr lang="en-GB" dirty="0"/>
              <a:t>Working</a:t>
            </a:r>
          </a:p>
        </p:txBody>
      </p:sp>
      <p:sp>
        <p:nvSpPr>
          <p:cNvPr id="3" name="Content Placeholder 2">
            <a:extLst>
              <a:ext uri="{FF2B5EF4-FFF2-40B4-BE49-F238E27FC236}">
                <a16:creationId xmlns:a16="http://schemas.microsoft.com/office/drawing/2014/main" id="{1EC31A0B-8126-4529-922C-302FB6E24949}"/>
              </a:ext>
            </a:extLst>
          </p:cNvPr>
          <p:cNvSpPr>
            <a:spLocks noGrp="1"/>
          </p:cNvSpPr>
          <p:nvPr>
            <p:ph idx="1"/>
          </p:nvPr>
        </p:nvSpPr>
        <p:spPr/>
        <p:txBody>
          <a:bodyPr>
            <a:normAutofit fontScale="55000" lnSpcReduction="20000"/>
          </a:bodyPr>
          <a:lstStyle/>
          <a:p>
            <a:r>
              <a:rPr lang="en-IN" dirty="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p>
          <a:p>
            <a:r>
              <a:rPr lang="en-IN" dirty="0"/>
              <a:t>Cookies are a plain text data record of 5 variable-length fields −</a:t>
            </a:r>
          </a:p>
          <a:p>
            <a:r>
              <a:rPr lang="en-IN" dirty="0"/>
              <a:t>    Expires − The date the cookie will expire. If this is blank, the cookie will expire when the visitor quits the browser.</a:t>
            </a:r>
          </a:p>
          <a:p>
            <a:endParaRPr lang="en-IN" dirty="0"/>
          </a:p>
          <a:p>
            <a:r>
              <a:rPr lang="en-IN" dirty="0"/>
              <a:t>    Domain − The domain name of your site.</a:t>
            </a:r>
          </a:p>
          <a:p>
            <a:endParaRPr lang="en-IN" dirty="0"/>
          </a:p>
          <a:p>
            <a:r>
              <a:rPr lang="en-IN" dirty="0"/>
              <a:t>    Path − The path to the directory or web page that set the cookie. This may be blank if you want to retrieve the cookie from any directory or page.</a:t>
            </a:r>
          </a:p>
          <a:p>
            <a:endParaRPr lang="en-IN" dirty="0"/>
          </a:p>
          <a:p>
            <a:r>
              <a:rPr lang="en-IN" dirty="0"/>
              <a:t>    Secure − If this field contains the word "secure", then the cookie may only be retrieved with a secure server. If this field is blank, no such restriction exists.</a:t>
            </a:r>
          </a:p>
          <a:p>
            <a:endParaRPr lang="en-IN" dirty="0"/>
          </a:p>
          <a:p>
            <a:r>
              <a:rPr lang="en-IN" dirty="0"/>
              <a:t>    Name=Value − Cookies are set and retrieved in the form of key-value pairs</a:t>
            </a:r>
          </a:p>
          <a:p>
            <a:endParaRPr lang="en-GB" dirty="0"/>
          </a:p>
        </p:txBody>
      </p:sp>
    </p:spTree>
    <p:extLst>
      <p:ext uri="{BB962C8B-B14F-4D97-AF65-F5344CB8AC3E}">
        <p14:creationId xmlns:p14="http://schemas.microsoft.com/office/powerpoint/2010/main" val="16664729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611F-02CD-4F66-BE85-1FE48FD5A68A}"/>
              </a:ext>
            </a:extLst>
          </p:cNvPr>
          <p:cNvSpPr>
            <a:spLocks noGrp="1"/>
          </p:cNvSpPr>
          <p:nvPr>
            <p:ph type="title"/>
          </p:nvPr>
        </p:nvSpPr>
        <p:spPr/>
        <p:txBody>
          <a:bodyPr/>
          <a:lstStyle/>
          <a:p>
            <a:r>
              <a:rPr lang="en-GB" dirty="0"/>
              <a:t>Saving cookie</a:t>
            </a:r>
          </a:p>
        </p:txBody>
      </p:sp>
      <p:sp>
        <p:nvSpPr>
          <p:cNvPr id="3" name="Content Placeholder 2">
            <a:extLst>
              <a:ext uri="{FF2B5EF4-FFF2-40B4-BE49-F238E27FC236}">
                <a16:creationId xmlns:a16="http://schemas.microsoft.com/office/drawing/2014/main" id="{806229A3-125D-4518-B961-BC2FD4F63EEB}"/>
              </a:ext>
            </a:extLst>
          </p:cNvPr>
          <p:cNvSpPr>
            <a:spLocks noGrp="1"/>
          </p:cNvSpPr>
          <p:nvPr>
            <p:ph idx="1"/>
          </p:nvPr>
        </p:nvSpPr>
        <p:spPr/>
        <p:txBody>
          <a:bodyPr/>
          <a:lstStyle/>
          <a:p>
            <a:r>
              <a:rPr lang="en-IN" dirty="0"/>
              <a:t>The simplest way to create a cookie is to assign a string value to the </a:t>
            </a:r>
            <a:r>
              <a:rPr lang="en-IN" dirty="0" err="1"/>
              <a:t>document.cookie</a:t>
            </a:r>
            <a:r>
              <a:rPr lang="en-IN" dirty="0"/>
              <a:t> object, which looks like this.</a:t>
            </a:r>
          </a:p>
          <a:p>
            <a:endParaRPr lang="en-IN" dirty="0"/>
          </a:p>
          <a:p>
            <a:r>
              <a:rPr lang="en-IN" dirty="0" err="1"/>
              <a:t>document.cookie</a:t>
            </a:r>
            <a:r>
              <a:rPr lang="en-IN" dirty="0"/>
              <a:t> = "key1 = value1;key2 = value2;expires = date";</a:t>
            </a:r>
          </a:p>
          <a:p>
            <a:endParaRPr lang="en-GB" dirty="0"/>
          </a:p>
        </p:txBody>
      </p:sp>
    </p:spTree>
    <p:extLst>
      <p:ext uri="{BB962C8B-B14F-4D97-AF65-F5344CB8AC3E}">
        <p14:creationId xmlns:p14="http://schemas.microsoft.com/office/powerpoint/2010/main" val="33720735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D735-3BAC-4B04-9D7D-6783EAC0251E}"/>
              </a:ext>
            </a:extLst>
          </p:cNvPr>
          <p:cNvSpPr>
            <a:spLocks noGrp="1"/>
          </p:cNvSpPr>
          <p:nvPr>
            <p:ph type="title"/>
          </p:nvPr>
        </p:nvSpPr>
        <p:spPr/>
        <p:txBody>
          <a:bodyPr/>
          <a:lstStyle/>
          <a:p>
            <a:r>
              <a:rPr lang="en-GB" dirty="0"/>
              <a:t>Reading cookie</a:t>
            </a:r>
          </a:p>
        </p:txBody>
      </p:sp>
      <p:sp>
        <p:nvSpPr>
          <p:cNvPr id="3" name="Content Placeholder 2">
            <a:extLst>
              <a:ext uri="{FF2B5EF4-FFF2-40B4-BE49-F238E27FC236}">
                <a16:creationId xmlns:a16="http://schemas.microsoft.com/office/drawing/2014/main" id="{46AFE9F9-B295-4113-80BE-1394BAFD407E}"/>
              </a:ext>
            </a:extLst>
          </p:cNvPr>
          <p:cNvSpPr>
            <a:spLocks noGrp="1"/>
          </p:cNvSpPr>
          <p:nvPr>
            <p:ph idx="1"/>
          </p:nvPr>
        </p:nvSpPr>
        <p:spPr/>
        <p:txBody>
          <a:bodyPr/>
          <a:lstStyle/>
          <a:p>
            <a:r>
              <a:rPr lang="en-GB" dirty="0"/>
              <a:t>Demo</a:t>
            </a:r>
          </a:p>
        </p:txBody>
      </p:sp>
    </p:spTree>
    <p:extLst>
      <p:ext uri="{BB962C8B-B14F-4D97-AF65-F5344CB8AC3E}">
        <p14:creationId xmlns:p14="http://schemas.microsoft.com/office/powerpoint/2010/main" val="3099554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E0F0-420F-4112-B7AD-492155FFC1C7}"/>
              </a:ext>
            </a:extLst>
          </p:cNvPr>
          <p:cNvSpPr>
            <a:spLocks noGrp="1"/>
          </p:cNvSpPr>
          <p:nvPr>
            <p:ph type="title"/>
          </p:nvPr>
        </p:nvSpPr>
        <p:spPr/>
        <p:txBody>
          <a:bodyPr/>
          <a:lstStyle/>
          <a:p>
            <a:r>
              <a:rPr lang="en-GB" dirty="0"/>
              <a:t>Deleting a Cookie</a:t>
            </a:r>
            <a:br>
              <a:rPr lang="en-GB" dirty="0"/>
            </a:br>
            <a:endParaRPr lang="en-GB" dirty="0"/>
          </a:p>
        </p:txBody>
      </p:sp>
      <p:sp>
        <p:nvSpPr>
          <p:cNvPr id="3" name="Content Placeholder 2">
            <a:extLst>
              <a:ext uri="{FF2B5EF4-FFF2-40B4-BE49-F238E27FC236}">
                <a16:creationId xmlns:a16="http://schemas.microsoft.com/office/drawing/2014/main" id="{AB7D1142-9AD2-468E-9CBE-CDC7BADC06E7}"/>
              </a:ext>
            </a:extLst>
          </p:cNvPr>
          <p:cNvSpPr>
            <a:spLocks noGrp="1"/>
          </p:cNvSpPr>
          <p:nvPr>
            <p:ph idx="1"/>
          </p:nvPr>
        </p:nvSpPr>
        <p:spPr/>
        <p:txBody>
          <a:bodyPr/>
          <a:lstStyle/>
          <a:p>
            <a:r>
              <a:rPr lang="en-IN" dirty="0"/>
              <a:t>Sometimes you will want to delete a cookie so that subsequent attempts to read the cookie return nothing. To do this, you just need to set the expiry date to a time in the past.</a:t>
            </a:r>
          </a:p>
          <a:p>
            <a:r>
              <a:rPr lang="en-IN" dirty="0"/>
              <a:t>Example</a:t>
            </a:r>
          </a:p>
          <a:p>
            <a:endParaRPr lang="en-IN" dirty="0"/>
          </a:p>
          <a:p>
            <a:r>
              <a:rPr lang="en-IN" dirty="0"/>
              <a:t>Try the following example. It illustrates how to delete a cookie by setting its expiry date to one month behind the current date.</a:t>
            </a:r>
            <a:endParaRPr lang="en-GB" dirty="0"/>
          </a:p>
        </p:txBody>
      </p:sp>
    </p:spTree>
    <p:extLst>
      <p:ext uri="{BB962C8B-B14F-4D97-AF65-F5344CB8AC3E}">
        <p14:creationId xmlns:p14="http://schemas.microsoft.com/office/powerpoint/2010/main" val="41828299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29B3-BBFE-44C7-BABC-0D9A45E1DEF0}"/>
              </a:ext>
            </a:extLst>
          </p:cNvPr>
          <p:cNvSpPr>
            <a:spLocks noGrp="1"/>
          </p:cNvSpPr>
          <p:nvPr>
            <p:ph type="title"/>
          </p:nvPr>
        </p:nvSpPr>
        <p:spPr/>
        <p:txBody>
          <a:bodyPr/>
          <a:lstStyle/>
          <a:p>
            <a:r>
              <a:rPr lang="en-GB" dirty="0"/>
              <a:t>Page redirection</a:t>
            </a:r>
          </a:p>
        </p:txBody>
      </p:sp>
      <p:sp>
        <p:nvSpPr>
          <p:cNvPr id="3" name="Content Placeholder 2">
            <a:extLst>
              <a:ext uri="{FF2B5EF4-FFF2-40B4-BE49-F238E27FC236}">
                <a16:creationId xmlns:a16="http://schemas.microsoft.com/office/drawing/2014/main" id="{6018CA5F-7677-4C7A-AB36-E39B41E9B9E9}"/>
              </a:ext>
            </a:extLst>
          </p:cNvPr>
          <p:cNvSpPr>
            <a:spLocks noGrp="1"/>
          </p:cNvSpPr>
          <p:nvPr>
            <p:ph idx="1"/>
          </p:nvPr>
        </p:nvSpPr>
        <p:spPr/>
        <p:txBody>
          <a:bodyPr/>
          <a:lstStyle/>
          <a:p>
            <a:r>
              <a:rPr lang="en-GB" dirty="0"/>
              <a:t>Normal</a:t>
            </a:r>
          </a:p>
        </p:txBody>
      </p:sp>
    </p:spTree>
    <p:extLst>
      <p:ext uri="{BB962C8B-B14F-4D97-AF65-F5344CB8AC3E}">
        <p14:creationId xmlns:p14="http://schemas.microsoft.com/office/powerpoint/2010/main" val="3164764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9212-8ECC-4F35-8577-3F3ED91DED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EAB219-173E-491B-B383-6E95AEFAA5C1}"/>
              </a:ext>
            </a:extLst>
          </p:cNvPr>
          <p:cNvSpPr>
            <a:spLocks noGrp="1"/>
          </p:cNvSpPr>
          <p:nvPr>
            <p:ph idx="1"/>
          </p:nvPr>
        </p:nvSpPr>
        <p:spPr/>
        <p:txBody>
          <a:bodyPr/>
          <a:lstStyle/>
          <a:p>
            <a:r>
              <a:rPr lang="en-GB" dirty="0"/>
              <a:t>Timer based</a:t>
            </a:r>
          </a:p>
        </p:txBody>
      </p:sp>
    </p:spTree>
    <p:extLst>
      <p:ext uri="{BB962C8B-B14F-4D97-AF65-F5344CB8AC3E}">
        <p14:creationId xmlns:p14="http://schemas.microsoft.com/office/powerpoint/2010/main" val="2975831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62A4-913E-4FCC-B86E-BDA18EBE8775}"/>
              </a:ext>
            </a:extLst>
          </p:cNvPr>
          <p:cNvSpPr>
            <a:spLocks noGrp="1"/>
          </p:cNvSpPr>
          <p:nvPr>
            <p:ph type="title"/>
          </p:nvPr>
        </p:nvSpPr>
        <p:spPr/>
        <p:txBody>
          <a:bodyPr/>
          <a:lstStyle/>
          <a:p>
            <a:r>
              <a:rPr lang="en-GB" dirty="0"/>
              <a:t>Dialogs</a:t>
            </a:r>
          </a:p>
        </p:txBody>
      </p:sp>
      <p:sp>
        <p:nvSpPr>
          <p:cNvPr id="3" name="Content Placeholder 2">
            <a:extLst>
              <a:ext uri="{FF2B5EF4-FFF2-40B4-BE49-F238E27FC236}">
                <a16:creationId xmlns:a16="http://schemas.microsoft.com/office/drawing/2014/main" id="{640752AD-E2AC-45B3-9A0D-9A2362D9C7E3}"/>
              </a:ext>
            </a:extLst>
          </p:cNvPr>
          <p:cNvSpPr>
            <a:spLocks noGrp="1"/>
          </p:cNvSpPr>
          <p:nvPr>
            <p:ph idx="1"/>
          </p:nvPr>
        </p:nvSpPr>
        <p:spPr/>
        <p:txBody>
          <a:bodyPr/>
          <a:lstStyle/>
          <a:p>
            <a:r>
              <a:rPr lang="en-GB" dirty="0"/>
              <a:t>Alert</a:t>
            </a:r>
          </a:p>
          <a:p>
            <a:r>
              <a:rPr lang="en-GB" dirty="0"/>
              <a:t>Prompt</a:t>
            </a:r>
          </a:p>
          <a:p>
            <a:r>
              <a:rPr lang="en-GB" dirty="0"/>
              <a:t>confirm</a:t>
            </a:r>
          </a:p>
        </p:txBody>
      </p:sp>
    </p:spTree>
    <p:extLst>
      <p:ext uri="{BB962C8B-B14F-4D97-AF65-F5344CB8AC3E}">
        <p14:creationId xmlns:p14="http://schemas.microsoft.com/office/powerpoint/2010/main" val="3096446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3BDB-229F-46BF-A1FB-24D5089ABC1D}"/>
              </a:ext>
            </a:extLst>
          </p:cNvPr>
          <p:cNvSpPr>
            <a:spLocks noGrp="1"/>
          </p:cNvSpPr>
          <p:nvPr>
            <p:ph type="title"/>
          </p:nvPr>
        </p:nvSpPr>
        <p:spPr/>
        <p:txBody>
          <a:bodyPr/>
          <a:lstStyle/>
          <a:p>
            <a:r>
              <a:rPr lang="en-GB" dirty="0"/>
              <a:t>Printing</a:t>
            </a:r>
          </a:p>
        </p:txBody>
      </p:sp>
      <p:sp>
        <p:nvSpPr>
          <p:cNvPr id="3" name="Content Placeholder 2">
            <a:extLst>
              <a:ext uri="{FF2B5EF4-FFF2-40B4-BE49-F238E27FC236}">
                <a16:creationId xmlns:a16="http://schemas.microsoft.com/office/drawing/2014/main" id="{4FA3E812-A0A7-46AD-8B4E-BF7FA2F961F3}"/>
              </a:ext>
            </a:extLst>
          </p:cNvPr>
          <p:cNvSpPr>
            <a:spLocks noGrp="1"/>
          </p:cNvSpPr>
          <p:nvPr>
            <p:ph idx="1"/>
          </p:nvPr>
        </p:nvSpPr>
        <p:spPr/>
        <p:txBody>
          <a:bodyPr>
            <a:normAutofit/>
          </a:bodyPr>
          <a:lstStyle/>
          <a:p>
            <a:r>
              <a:rPr lang="en-IN" dirty="0"/>
              <a:t>Many times you would like to place a button on your webpage to print the content of that web page via an actual printer. JavaScript helps you to implement this functionality using the print function of window object.</a:t>
            </a:r>
          </a:p>
          <a:p>
            <a:endParaRPr lang="en-IN" dirty="0"/>
          </a:p>
          <a:p>
            <a:r>
              <a:rPr lang="en-IN" dirty="0"/>
              <a:t>The JavaScript print function </a:t>
            </a:r>
            <a:r>
              <a:rPr lang="en-IN" dirty="0" err="1"/>
              <a:t>window.print</a:t>
            </a:r>
            <a:r>
              <a:rPr lang="en-IN" dirty="0"/>
              <a:t>() prints the current web page when executed. You can call this function directly using the onclick event as shown in the following example.</a:t>
            </a:r>
            <a:endParaRPr lang="en-GB" dirty="0"/>
          </a:p>
        </p:txBody>
      </p:sp>
    </p:spTree>
    <p:extLst>
      <p:ext uri="{BB962C8B-B14F-4D97-AF65-F5344CB8AC3E}">
        <p14:creationId xmlns:p14="http://schemas.microsoft.com/office/powerpoint/2010/main" val="17404508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956E-162B-4362-A8D2-6949CF45634D}"/>
              </a:ext>
            </a:extLst>
          </p:cNvPr>
          <p:cNvSpPr>
            <a:spLocks noGrp="1"/>
          </p:cNvSpPr>
          <p:nvPr>
            <p:ph type="title"/>
          </p:nvPr>
        </p:nvSpPr>
        <p:spPr/>
        <p:txBody>
          <a:bodyPr/>
          <a:lstStyle/>
          <a:p>
            <a:r>
              <a:rPr lang="en-GB" dirty="0"/>
              <a:t>Validation</a:t>
            </a:r>
          </a:p>
        </p:txBody>
      </p:sp>
      <p:sp>
        <p:nvSpPr>
          <p:cNvPr id="3" name="Content Placeholder 2">
            <a:extLst>
              <a:ext uri="{FF2B5EF4-FFF2-40B4-BE49-F238E27FC236}">
                <a16:creationId xmlns:a16="http://schemas.microsoft.com/office/drawing/2014/main" id="{CE812C37-A850-40BF-A385-C61C409ED2E1}"/>
              </a:ext>
            </a:extLst>
          </p:cNvPr>
          <p:cNvSpPr>
            <a:spLocks noGrp="1"/>
          </p:cNvSpPr>
          <p:nvPr>
            <p:ph idx="1"/>
          </p:nvPr>
        </p:nvSpPr>
        <p:spPr/>
        <p:txBody>
          <a:bodyPr>
            <a:normAutofit fontScale="85000" lnSpcReduction="10000"/>
          </a:bodyPr>
          <a:lstStyle/>
          <a:p>
            <a:r>
              <a:rPr lang="en-IN" dirty="0"/>
              <a:t>Form validation normally used to occur at the server, after the client had entered all the necessary data and then pressed the Submit button.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p>
          <a:p>
            <a:r>
              <a:rPr lang="en-IN" dirty="0"/>
              <a:t>JavaScript provides a way to validate form's data on the client's computer before sending it to the web server. Form validation generally performs two functions.</a:t>
            </a:r>
          </a:p>
          <a:p>
            <a:pPr lvl="1"/>
            <a:r>
              <a:rPr lang="en-IN" dirty="0"/>
              <a:t>    Basic Validation − First of all, the form must be checked to make sure all the mandatory fields are filled in. It would require just a loop through each field in the form and check for data.</a:t>
            </a:r>
          </a:p>
          <a:p>
            <a:pPr lvl="1"/>
            <a:endParaRPr lang="en-IN" dirty="0"/>
          </a:p>
          <a:p>
            <a:pPr lvl="1"/>
            <a:r>
              <a:rPr lang="en-IN" dirty="0"/>
              <a:t>    Data Format Validation − Secondly, the data that is entered must be checked for correct form and value. Your code must include appropriate logic to test correctness of data.</a:t>
            </a:r>
          </a:p>
          <a:p>
            <a:endParaRPr lang="en-GB" dirty="0"/>
          </a:p>
        </p:txBody>
      </p:sp>
    </p:spTree>
    <p:extLst>
      <p:ext uri="{BB962C8B-B14F-4D97-AF65-F5344CB8AC3E}">
        <p14:creationId xmlns:p14="http://schemas.microsoft.com/office/powerpoint/2010/main" val="32572897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1C1C-8AE1-488F-A676-CE5DC168929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B19C9E7-4626-4F23-9C9C-2553B75F8326}"/>
              </a:ext>
            </a:extLst>
          </p:cNvPr>
          <p:cNvSpPr>
            <a:spLocks noGrp="1"/>
          </p:cNvSpPr>
          <p:nvPr>
            <p:ph idx="1"/>
          </p:nvPr>
        </p:nvSpPr>
        <p:spPr/>
        <p:txBody>
          <a:bodyPr/>
          <a:lstStyle/>
          <a:p>
            <a:r>
              <a:rPr lang="en-GB" dirty="0"/>
              <a:t>Validation Example</a:t>
            </a:r>
          </a:p>
        </p:txBody>
      </p:sp>
    </p:spTree>
    <p:extLst>
      <p:ext uri="{BB962C8B-B14F-4D97-AF65-F5344CB8AC3E}">
        <p14:creationId xmlns:p14="http://schemas.microsoft.com/office/powerpoint/2010/main" val="21095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11562</Words>
  <Application>Microsoft Office PowerPoint</Application>
  <PresentationFormat>Widescreen</PresentationFormat>
  <Paragraphs>1644</Paragraphs>
  <Slides>124</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124</vt:i4>
      </vt:variant>
    </vt:vector>
  </HeadingPairs>
  <TitlesOfParts>
    <vt:vector size="128" baseType="lpstr">
      <vt:lpstr>Arial</vt:lpstr>
      <vt:lpstr>Calibri</vt:lpstr>
      <vt:lpstr>Calibri Light</vt:lpstr>
      <vt:lpstr>Office Theme</vt:lpstr>
      <vt:lpstr>JavaScript</vt:lpstr>
      <vt:lpstr>JavaScript</vt:lpstr>
      <vt:lpstr>Why</vt:lpstr>
      <vt:lpstr>Example</vt:lpstr>
      <vt:lpstr>JavaScript Frameworks</vt:lpstr>
      <vt:lpstr>Application of JS</vt:lpstr>
      <vt:lpstr>Contd…</vt:lpstr>
      <vt:lpstr>Advantages</vt:lpstr>
      <vt:lpstr>Limitations</vt:lpstr>
      <vt:lpstr>Syntax</vt:lpstr>
      <vt:lpstr>Contd..</vt:lpstr>
      <vt:lpstr>Contd.</vt:lpstr>
      <vt:lpstr>Enable/ Disable JS in browser</vt:lpstr>
      <vt:lpstr>Warning for Non-JavaScript Browsers </vt:lpstr>
      <vt:lpstr>Placement in HTML</vt:lpstr>
      <vt:lpstr>JavaScript Variables</vt:lpstr>
      <vt:lpstr>PowerPoint Presentation</vt:lpstr>
      <vt:lpstr>Data Types</vt:lpstr>
      <vt:lpstr>Note</vt:lpstr>
      <vt:lpstr>Reserved Word (JavaScript 2015)</vt:lpstr>
      <vt:lpstr>Standard practice we should follow……</vt:lpstr>
      <vt:lpstr>Operators</vt:lpstr>
      <vt:lpstr>Arithmetic</vt:lpstr>
      <vt:lpstr>Assignment</vt:lpstr>
      <vt:lpstr>Adding Strings and Numbers </vt:lpstr>
      <vt:lpstr>Comparison</vt:lpstr>
      <vt:lpstr>Logical</vt:lpstr>
      <vt:lpstr>Type Operators</vt:lpstr>
      <vt:lpstr>Bitwise</vt:lpstr>
      <vt:lpstr>The Concept of Data Types </vt:lpstr>
      <vt:lpstr>Contd..</vt:lpstr>
      <vt:lpstr>Contd..</vt:lpstr>
      <vt:lpstr>String</vt:lpstr>
      <vt:lpstr>Contd..</vt:lpstr>
      <vt:lpstr>String manipulations</vt:lpstr>
      <vt:lpstr>Contd..</vt:lpstr>
      <vt:lpstr>Contd..</vt:lpstr>
      <vt:lpstr>Contd..</vt:lpstr>
      <vt:lpstr>String Comparison</vt:lpstr>
      <vt:lpstr>Methods</vt:lpstr>
      <vt:lpstr>Contd..</vt:lpstr>
      <vt:lpstr>Contd..</vt:lpstr>
      <vt:lpstr>Contd..</vt:lpstr>
      <vt:lpstr>PowerPoint Presentation</vt:lpstr>
      <vt:lpstr>Numbers</vt:lpstr>
      <vt:lpstr>NaN - Not a Number </vt:lpstr>
      <vt:lpstr>Infinity </vt:lpstr>
      <vt:lpstr>Contd..</vt:lpstr>
      <vt:lpstr>Numbers as Objects</vt:lpstr>
      <vt:lpstr>Methods</vt:lpstr>
      <vt:lpstr>Contd..</vt:lpstr>
      <vt:lpstr>Conversion</vt:lpstr>
      <vt:lpstr>Number </vt:lpstr>
      <vt:lpstr>Arrays</vt:lpstr>
      <vt:lpstr>delete</vt:lpstr>
      <vt:lpstr>Merge arrays</vt:lpstr>
      <vt:lpstr>sort</vt:lpstr>
      <vt:lpstr>Contd..</vt:lpstr>
      <vt:lpstr>Contd..</vt:lpstr>
      <vt:lpstr>Min and Max</vt:lpstr>
      <vt:lpstr>Sorting objects</vt:lpstr>
      <vt:lpstr>Sorting objects</vt:lpstr>
      <vt:lpstr>Date</vt:lpstr>
      <vt:lpstr>PowerPoint Presentation</vt:lpstr>
      <vt:lpstr>PowerPoint Presentation</vt:lpstr>
      <vt:lpstr>Condition statement</vt:lpstr>
      <vt:lpstr>PowerPoint Presentation</vt:lpstr>
      <vt:lpstr>Switch</vt:lpstr>
      <vt:lpstr>Looping :while</vt:lpstr>
      <vt:lpstr>Looping : for</vt:lpstr>
      <vt:lpstr>For in</vt:lpstr>
      <vt:lpstr>Types</vt:lpstr>
      <vt:lpstr>PowerPoint Presentation</vt:lpstr>
      <vt:lpstr>Functions</vt:lpstr>
      <vt:lpstr>Contd..</vt:lpstr>
      <vt:lpstr>Scope</vt:lpstr>
      <vt:lpstr>Local Variables </vt:lpstr>
      <vt:lpstr>Global JavaScript Variables </vt:lpstr>
      <vt:lpstr>Strict mode</vt:lpstr>
      <vt:lpstr>Contd..</vt:lpstr>
      <vt:lpstr>In strict mode</vt:lpstr>
      <vt:lpstr>The this keyword</vt:lpstr>
      <vt:lpstr>Contd..</vt:lpstr>
      <vt:lpstr>JS let</vt:lpstr>
      <vt:lpstr>Events</vt:lpstr>
      <vt:lpstr>onclick Event Type </vt:lpstr>
      <vt:lpstr>Event : onSubmit()</vt:lpstr>
      <vt:lpstr>onmouseover and onmouseout </vt:lpstr>
      <vt:lpstr>Cookies</vt:lpstr>
      <vt:lpstr>Working</vt:lpstr>
      <vt:lpstr>Saving cookie</vt:lpstr>
      <vt:lpstr>Reading cookie</vt:lpstr>
      <vt:lpstr>Deleting a Cookie </vt:lpstr>
      <vt:lpstr>Page redirection</vt:lpstr>
      <vt:lpstr>PowerPoint Presentation</vt:lpstr>
      <vt:lpstr>Dialogs</vt:lpstr>
      <vt:lpstr>Printing</vt:lpstr>
      <vt:lpstr>Validation</vt:lpstr>
      <vt:lpstr>PowerPoint Presentation</vt:lpstr>
      <vt:lpstr>Animations</vt:lpstr>
      <vt:lpstr>Automated animation</vt:lpstr>
      <vt:lpstr>Mouseroll over</vt:lpstr>
      <vt:lpstr>DOM</vt:lpstr>
      <vt:lpstr>Contd..</vt:lpstr>
      <vt:lpstr>PowerPoint Presentation</vt:lpstr>
      <vt:lpstr>PowerPoint Presentation</vt:lpstr>
      <vt:lpstr>PowerPoint Presentation</vt:lpstr>
      <vt:lpstr>Arrow functions</vt:lpstr>
      <vt:lpstr>Class</vt:lpstr>
      <vt:lpstr>Callback</vt:lpstr>
      <vt:lpstr>Cont..</vt:lpstr>
      <vt:lpstr>Promise </vt:lpstr>
      <vt:lpstr>Contd..</vt:lpstr>
      <vt:lpstr>Example</vt:lpstr>
      <vt:lpstr>Promise chaining</vt:lpstr>
      <vt:lpstr>   then()</vt:lpstr>
      <vt:lpstr>Contd..</vt:lpstr>
      <vt:lpstr> catch() method </vt:lpstr>
      <vt:lpstr> finally method</vt:lpstr>
      <vt:lpstr>Javscript async/await </vt:lpstr>
      <vt:lpstr>Contd..</vt:lpstr>
      <vt:lpstr>Javascript await keyword</vt:lpstr>
      <vt:lpstr>Multiple await</vt:lpstr>
      <vt:lpstr>Error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aadish</dc:creator>
  <cp:lastModifiedBy>Atul Phad</cp:lastModifiedBy>
  <cp:revision>35</cp:revision>
  <dcterms:created xsi:type="dcterms:W3CDTF">2020-01-05T17:03:27Z</dcterms:created>
  <dcterms:modified xsi:type="dcterms:W3CDTF">2022-02-26T20:42:55Z</dcterms:modified>
</cp:coreProperties>
</file>