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3" r:id="rId6"/>
    <p:sldId id="264" r:id="rId7"/>
    <p:sldId id="262" r:id="rId8"/>
    <p:sldId id="265" r:id="rId9"/>
    <p:sldId id="266" r:id="rId10"/>
    <p:sldId id="260" r:id="rId11"/>
    <p:sldId id="261"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B919A-8CC1-4E80-8544-076E6DF304FD}" type="datetimeFigureOut">
              <a:rPr lang="en-GB" smtClean="0"/>
              <a:t>27/02/2022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6D0FE-6084-4AAF-9137-9F2016CF3373}" type="slidenum">
              <a:rPr lang="en-GB" smtClean="0"/>
              <a:t>‹#›</a:t>
            </a:fld>
            <a:endParaRPr lang="en-GB"/>
          </a:p>
        </p:txBody>
      </p:sp>
    </p:spTree>
    <p:extLst>
      <p:ext uri="{BB962C8B-B14F-4D97-AF65-F5344CB8AC3E}">
        <p14:creationId xmlns:p14="http://schemas.microsoft.com/office/powerpoint/2010/main" val="415989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a:t>
            </a:r>
          </a:p>
          <a:p>
            <a:r>
              <a:rPr lang="en-GB" dirty="0"/>
              <a:t>      &lt;title&gt;The jQuery Example&lt;/title&gt;</a:t>
            </a:r>
          </a:p>
          <a:p>
            <a:r>
              <a:rPr lang="en-GB" dirty="0"/>
              <a:t>      &lt;script type = "text/</a:t>
            </a:r>
            <a:r>
              <a:rPr lang="en-GB" dirty="0" err="1"/>
              <a:t>javascript</a:t>
            </a:r>
            <a:r>
              <a:rPr lang="en-GB" dirty="0"/>
              <a:t>" </a:t>
            </a:r>
          </a:p>
          <a:p>
            <a:r>
              <a:rPr lang="en-GB" dirty="0"/>
              <a:t>         </a:t>
            </a:r>
            <a:r>
              <a:rPr lang="en-GB" dirty="0" err="1"/>
              <a:t>src</a:t>
            </a:r>
            <a:r>
              <a:rPr lang="en-GB" dirty="0"/>
              <a:t> = "https://ajax.googleapis.com/ajax/libs/</a:t>
            </a:r>
            <a:r>
              <a:rPr lang="en-GB" dirty="0" err="1"/>
              <a:t>jquery</a:t>
            </a:r>
            <a:r>
              <a:rPr lang="en-GB" dirty="0"/>
              <a:t>/2.1.3/jquery.min.js"&gt;</a:t>
            </a:r>
          </a:p>
          <a:p>
            <a:r>
              <a:rPr lang="en-GB" dirty="0"/>
              <a:t>      &lt;/script&gt;</a:t>
            </a:r>
          </a:p>
          <a:p>
            <a:r>
              <a:rPr lang="en-GB" dirty="0"/>
              <a:t>		</a:t>
            </a:r>
          </a:p>
          <a:p>
            <a:r>
              <a:rPr lang="en-GB" dirty="0"/>
              <a:t>      &lt;script type = "text/</a:t>
            </a:r>
            <a:r>
              <a:rPr lang="en-GB" dirty="0" err="1"/>
              <a:t>javascript</a:t>
            </a:r>
            <a:r>
              <a:rPr lang="en-GB" dirty="0"/>
              <a:t>" language = "</a:t>
            </a:r>
            <a:r>
              <a:rPr lang="en-GB" dirty="0" err="1"/>
              <a:t>javascript</a:t>
            </a:r>
            <a:r>
              <a:rPr lang="en-GB" dirty="0"/>
              <a:t>"&gt;</a:t>
            </a:r>
          </a:p>
          <a:p>
            <a:r>
              <a:rPr lang="en-GB" dirty="0"/>
              <a:t>         $(document).ready(function() {</a:t>
            </a:r>
          </a:p>
          <a:p>
            <a:r>
              <a:rPr lang="en-GB" dirty="0"/>
              <a:t>            var title = $("</a:t>
            </a:r>
            <a:r>
              <a:rPr lang="en-GB" dirty="0" err="1"/>
              <a:t>em</a:t>
            </a:r>
            <a:r>
              <a:rPr lang="en-GB" dirty="0"/>
              <a:t>").</a:t>
            </a:r>
            <a:r>
              <a:rPr lang="en-GB" dirty="0" err="1"/>
              <a:t>attr</a:t>
            </a:r>
            <a:r>
              <a:rPr lang="en-GB" dirty="0"/>
              <a:t>("title");</a:t>
            </a:r>
          </a:p>
          <a:p>
            <a:r>
              <a:rPr lang="en-GB" dirty="0"/>
              <a:t>            $("#</a:t>
            </a:r>
            <a:r>
              <a:rPr lang="en-GB" dirty="0" err="1"/>
              <a:t>divid</a:t>
            </a:r>
            <a:r>
              <a:rPr lang="en-GB" dirty="0"/>
              <a:t>").text(title);</a:t>
            </a:r>
          </a:p>
          <a:p>
            <a:r>
              <a:rPr lang="en-GB" dirty="0"/>
              <a:t>         });</a:t>
            </a:r>
          </a:p>
          <a:p>
            <a:r>
              <a:rPr lang="en-GB" dirty="0"/>
              <a:t>      &lt;/script&gt;</a:t>
            </a:r>
          </a:p>
          <a:p>
            <a:r>
              <a:rPr lang="en-GB" dirty="0"/>
              <a:t>   &lt;/head&gt;</a:t>
            </a:r>
          </a:p>
          <a:p>
            <a:r>
              <a:rPr lang="en-GB" dirty="0"/>
              <a:t>	</a:t>
            </a:r>
          </a:p>
          <a:p>
            <a:r>
              <a:rPr lang="en-GB" dirty="0"/>
              <a:t>   &lt;body&gt;</a:t>
            </a:r>
          </a:p>
          <a:p>
            <a:r>
              <a:rPr lang="en-GB" dirty="0"/>
              <a:t>      &lt;div&gt;</a:t>
            </a:r>
          </a:p>
          <a:p>
            <a:r>
              <a:rPr lang="en-GB" dirty="0"/>
              <a:t>         &lt;</a:t>
            </a:r>
            <a:r>
              <a:rPr lang="en-GB" dirty="0" err="1"/>
              <a:t>em</a:t>
            </a:r>
            <a:r>
              <a:rPr lang="en-GB" dirty="0"/>
              <a:t> title = "Bold and Brave"&gt;This is first paragraph.&lt;/</a:t>
            </a:r>
            <a:r>
              <a:rPr lang="en-GB" dirty="0" err="1"/>
              <a:t>em</a:t>
            </a:r>
            <a:r>
              <a:rPr lang="en-GB" dirty="0"/>
              <a:t>&gt;</a:t>
            </a:r>
          </a:p>
          <a:p>
            <a:r>
              <a:rPr lang="en-GB" dirty="0"/>
              <a:t>         &lt;p id = "</a:t>
            </a:r>
            <a:r>
              <a:rPr lang="en-GB" dirty="0" err="1"/>
              <a:t>myid</a:t>
            </a:r>
            <a:r>
              <a:rPr lang="en-GB" dirty="0"/>
              <a:t>"&gt;This is second paragraph.&lt;/p&gt;</a:t>
            </a:r>
          </a:p>
          <a:p>
            <a:r>
              <a:rPr lang="en-GB" dirty="0"/>
              <a:t>         &lt;div id = "</a:t>
            </a:r>
            <a:r>
              <a:rPr lang="en-GB" dirty="0" err="1"/>
              <a:t>divid</a:t>
            </a:r>
            <a:r>
              <a:rPr lang="en-GB" dirty="0"/>
              <a:t>"&gt;&lt;/div&gt;</a:t>
            </a:r>
          </a:p>
          <a:p>
            <a:r>
              <a:rPr lang="en-GB" dirty="0"/>
              <a:t>      &lt;/div&gt;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17</a:t>
            </a:fld>
            <a:endParaRPr lang="en-GB"/>
          </a:p>
        </p:txBody>
      </p:sp>
    </p:spTree>
    <p:extLst>
      <p:ext uri="{BB962C8B-B14F-4D97-AF65-F5344CB8AC3E}">
        <p14:creationId xmlns:p14="http://schemas.microsoft.com/office/powerpoint/2010/main" val="4176143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a:t>
            </a:r>
          </a:p>
          <a:p>
            <a:r>
              <a:rPr lang="en-GB" dirty="0"/>
              <a:t>      &lt;title&gt;The jQuery Example&lt;/title&gt;</a:t>
            </a:r>
          </a:p>
          <a:p>
            <a:r>
              <a:rPr lang="en-GB" dirty="0"/>
              <a:t>      &lt;script type = "text/</a:t>
            </a:r>
            <a:r>
              <a:rPr lang="en-GB" dirty="0" err="1"/>
              <a:t>javascript</a:t>
            </a:r>
            <a:r>
              <a:rPr lang="en-GB" dirty="0"/>
              <a:t>" </a:t>
            </a:r>
          </a:p>
          <a:p>
            <a:r>
              <a:rPr lang="en-GB" dirty="0"/>
              <a:t>         </a:t>
            </a:r>
            <a:r>
              <a:rPr lang="en-GB" dirty="0" err="1"/>
              <a:t>src</a:t>
            </a:r>
            <a:r>
              <a:rPr lang="en-GB" dirty="0"/>
              <a:t> = "https://ajax.googleapis.com/ajax/libs/</a:t>
            </a:r>
            <a:r>
              <a:rPr lang="en-GB" dirty="0" err="1"/>
              <a:t>jquery</a:t>
            </a:r>
            <a:r>
              <a:rPr lang="en-GB" dirty="0"/>
              <a:t>/2.1.3/jquery.min.js"&gt;</a:t>
            </a:r>
          </a:p>
          <a:p>
            <a:r>
              <a:rPr lang="en-GB" dirty="0"/>
              <a:t>      &lt;/script&gt;</a:t>
            </a:r>
          </a:p>
          <a:p>
            <a:r>
              <a:rPr lang="en-GB" dirty="0"/>
              <a:t>		</a:t>
            </a:r>
          </a:p>
          <a:p>
            <a:r>
              <a:rPr lang="en-GB" dirty="0"/>
              <a:t>      &lt;script type = "text/</a:t>
            </a:r>
            <a:r>
              <a:rPr lang="en-GB" dirty="0" err="1"/>
              <a:t>javascript</a:t>
            </a:r>
            <a:r>
              <a:rPr lang="en-GB" dirty="0"/>
              <a:t>" language = "</a:t>
            </a:r>
            <a:r>
              <a:rPr lang="en-GB" dirty="0" err="1"/>
              <a:t>javascript</a:t>
            </a:r>
            <a:r>
              <a:rPr lang="en-GB" dirty="0"/>
              <a:t>"&gt;</a:t>
            </a:r>
          </a:p>
          <a:p>
            <a:r>
              <a:rPr lang="en-GB" dirty="0"/>
              <a:t>         $(document).ready(function() {</a:t>
            </a:r>
          </a:p>
          <a:p>
            <a:r>
              <a:rPr lang="en-GB" dirty="0"/>
              <a:t>            $('div').bind('click', function( event ){</a:t>
            </a:r>
          </a:p>
          <a:p>
            <a:r>
              <a:rPr lang="en-GB" dirty="0"/>
              <a:t>               alert('Hi there!');</a:t>
            </a:r>
          </a:p>
          <a:p>
            <a:r>
              <a:rPr lang="en-GB" dirty="0"/>
              <a:t>            });</a:t>
            </a:r>
          </a:p>
          <a:p>
            <a:r>
              <a:rPr lang="en-GB" dirty="0"/>
              <a:t>         });</a:t>
            </a:r>
          </a:p>
          <a:p>
            <a:r>
              <a:rPr lang="en-GB" dirty="0"/>
              <a:t>      &lt;/script&gt;</a:t>
            </a:r>
          </a:p>
          <a:p>
            <a:r>
              <a:rPr lang="en-GB" dirty="0"/>
              <a:t>		</a:t>
            </a:r>
          </a:p>
          <a:p>
            <a:r>
              <a:rPr lang="en-GB" dirty="0"/>
              <a:t>      &lt;style&gt;</a:t>
            </a:r>
          </a:p>
          <a:p>
            <a:r>
              <a:rPr lang="en-GB" dirty="0"/>
              <a:t>         .div{ margin:10px;padding:12px; border:2px solid #666; width:60px;}</a:t>
            </a:r>
          </a:p>
          <a:p>
            <a:r>
              <a:rPr lang="en-GB" dirty="0"/>
              <a:t>      &lt;/style&gt;</a:t>
            </a:r>
          </a:p>
          <a:p>
            <a:r>
              <a:rPr lang="en-GB" dirty="0"/>
              <a:t>   &lt;/head&gt;</a:t>
            </a:r>
          </a:p>
          <a:p>
            <a:r>
              <a:rPr lang="en-GB" dirty="0"/>
              <a:t>	</a:t>
            </a:r>
          </a:p>
          <a:p>
            <a:r>
              <a:rPr lang="en-GB" dirty="0"/>
              <a:t>   &lt;body&gt;</a:t>
            </a:r>
          </a:p>
          <a:p>
            <a:r>
              <a:rPr lang="en-GB" dirty="0"/>
              <a:t>      &lt;p&gt;Click on any square below to see the result:&lt;/p&gt;</a:t>
            </a:r>
          </a:p>
          <a:p>
            <a:r>
              <a:rPr lang="en-GB" dirty="0"/>
              <a:t>		</a:t>
            </a:r>
          </a:p>
          <a:p>
            <a:r>
              <a:rPr lang="en-GB" dirty="0"/>
              <a:t>      &lt;div class = "div" style = "</a:t>
            </a:r>
            <a:r>
              <a:rPr lang="en-GB" dirty="0" err="1"/>
              <a:t>background-color:blue</a:t>
            </a:r>
            <a:r>
              <a:rPr lang="en-GB" dirty="0"/>
              <a:t>;"&gt;ONE&lt;/div&gt;</a:t>
            </a:r>
          </a:p>
          <a:p>
            <a:r>
              <a:rPr lang="en-GB" dirty="0"/>
              <a:t>      &lt;div class = "div" style = "</a:t>
            </a:r>
            <a:r>
              <a:rPr lang="en-GB" dirty="0" err="1"/>
              <a:t>background-color:green</a:t>
            </a:r>
            <a:r>
              <a:rPr lang="en-GB" dirty="0"/>
              <a:t>;"&gt;TWO&lt;/div&gt;</a:t>
            </a:r>
          </a:p>
          <a:p>
            <a:r>
              <a:rPr lang="en-GB" dirty="0"/>
              <a:t>      &lt;div class = "div" style = "</a:t>
            </a:r>
            <a:r>
              <a:rPr lang="en-GB" dirty="0" err="1"/>
              <a:t>background-color:red</a:t>
            </a:r>
            <a:r>
              <a:rPr lang="en-GB" dirty="0"/>
              <a:t>;"&gt;THREE&lt;/div&gt;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30</a:t>
            </a:fld>
            <a:endParaRPr lang="en-GB"/>
          </a:p>
        </p:txBody>
      </p:sp>
    </p:spTree>
    <p:extLst>
      <p:ext uri="{BB962C8B-B14F-4D97-AF65-F5344CB8AC3E}">
        <p14:creationId xmlns:p14="http://schemas.microsoft.com/office/powerpoint/2010/main" val="3563843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&lt;script </a:t>
            </a:r>
            <a:r>
              <a:rPr lang="en-GB" dirty="0" err="1"/>
              <a:t>src</a:t>
            </a:r>
            <a:r>
              <a:rPr lang="en-GB" dirty="0"/>
              <a:t>="https://ajax.googleapis.com/ajax/libs/</a:t>
            </a:r>
            <a:r>
              <a:rPr lang="en-GB" dirty="0" err="1"/>
              <a:t>jquery</a:t>
            </a:r>
            <a:r>
              <a:rPr lang="en-GB" dirty="0"/>
              <a:t>/3.4.1/jquery.min.js"&gt;&lt;/script&gt;</a:t>
            </a:r>
          </a:p>
          <a:p>
            <a:r>
              <a:rPr lang="en-GB" dirty="0"/>
              <a:t>&lt;script&gt;</a:t>
            </a:r>
          </a:p>
          <a:p>
            <a:r>
              <a:rPr lang="en-GB" dirty="0"/>
              <a:t>$(document).ready(function(){</a:t>
            </a:r>
          </a:p>
          <a:p>
            <a:r>
              <a:rPr lang="en-GB" dirty="0"/>
              <a:t>  $("#hide").click(function(){</a:t>
            </a:r>
          </a:p>
          <a:p>
            <a:r>
              <a:rPr lang="en-GB" dirty="0"/>
              <a:t>    $("p").hide();</a:t>
            </a:r>
          </a:p>
          <a:p>
            <a:r>
              <a:rPr lang="en-GB" dirty="0"/>
              <a:t>  });</a:t>
            </a:r>
          </a:p>
          <a:p>
            <a:r>
              <a:rPr lang="en-GB" dirty="0"/>
              <a:t>  $("#show").click(function(){</a:t>
            </a:r>
          </a:p>
          <a:p>
            <a:r>
              <a:rPr lang="en-GB" dirty="0"/>
              <a:t>    $("p").show();</a:t>
            </a:r>
          </a:p>
          <a:p>
            <a:r>
              <a:rPr lang="en-GB" dirty="0"/>
              <a:t>  });</a:t>
            </a:r>
          </a:p>
          <a:p>
            <a:r>
              <a:rPr lang="en-GB" dirty="0"/>
              <a:t>});</a:t>
            </a:r>
          </a:p>
          <a:p>
            <a:r>
              <a:rPr lang="en-GB" dirty="0"/>
              <a:t>&lt;/script&gt;</a:t>
            </a:r>
          </a:p>
          <a:p>
            <a:r>
              <a:rPr lang="en-GB" dirty="0"/>
              <a:t>&lt;/head&gt;</a:t>
            </a:r>
          </a:p>
          <a:p>
            <a:r>
              <a:rPr lang="en-GB" dirty="0"/>
              <a:t>&lt;body&gt;</a:t>
            </a:r>
          </a:p>
          <a:p>
            <a:endParaRPr lang="en-GB" dirty="0"/>
          </a:p>
          <a:p>
            <a:r>
              <a:rPr lang="en-GB" dirty="0"/>
              <a:t>&lt;p&gt;If you click on the "Hide" button, I will disappear.&lt;/p&gt;</a:t>
            </a:r>
          </a:p>
          <a:p>
            <a:endParaRPr lang="en-GB" dirty="0"/>
          </a:p>
          <a:p>
            <a:r>
              <a:rPr lang="en-GB" dirty="0"/>
              <a:t>&lt;button id="hide"&gt;Hide&lt;/button&gt;</a:t>
            </a:r>
          </a:p>
          <a:p>
            <a:r>
              <a:rPr lang="en-GB" dirty="0"/>
              <a:t>&lt;button id="show"&gt;Show&lt;/button&gt;</a:t>
            </a:r>
          </a:p>
          <a:p>
            <a:endParaRPr lang="en-GB" dirty="0"/>
          </a:p>
          <a:p>
            <a:r>
              <a:rPr lang="en-GB" dirty="0"/>
              <a:t>&lt;/body&gt;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42</a:t>
            </a:fld>
            <a:endParaRPr lang="en-GB"/>
          </a:p>
        </p:txBody>
      </p:sp>
    </p:spTree>
    <p:extLst>
      <p:ext uri="{BB962C8B-B14F-4D97-AF65-F5344CB8AC3E}">
        <p14:creationId xmlns:p14="http://schemas.microsoft.com/office/powerpoint/2010/main" val="237342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&lt;script </a:t>
            </a:r>
            <a:r>
              <a:rPr lang="en-GB" dirty="0" err="1"/>
              <a:t>src</a:t>
            </a:r>
            <a:r>
              <a:rPr lang="en-GB" dirty="0"/>
              <a:t>="https://ajax.googleapis.com/ajax/libs/</a:t>
            </a:r>
            <a:r>
              <a:rPr lang="en-GB" dirty="0" err="1"/>
              <a:t>jquery</a:t>
            </a:r>
            <a:r>
              <a:rPr lang="en-GB" dirty="0"/>
              <a:t>/3.4.1/jquery.min.js"&gt;&lt;/script&gt;</a:t>
            </a:r>
          </a:p>
          <a:p>
            <a:r>
              <a:rPr lang="en-GB" dirty="0"/>
              <a:t>&lt;script&gt;</a:t>
            </a:r>
          </a:p>
          <a:p>
            <a:r>
              <a:rPr lang="en-GB" dirty="0"/>
              <a:t>$(document).ready(function(){</a:t>
            </a:r>
          </a:p>
          <a:p>
            <a:r>
              <a:rPr lang="en-GB" dirty="0"/>
              <a:t>  $("button").click(function(){</a:t>
            </a:r>
          </a:p>
          <a:p>
            <a:r>
              <a:rPr lang="en-GB" dirty="0"/>
              <a:t>    $("#div1").</a:t>
            </a:r>
            <a:r>
              <a:rPr lang="en-GB" dirty="0" err="1"/>
              <a:t>fadeIn</a:t>
            </a:r>
            <a:r>
              <a:rPr lang="en-GB" dirty="0"/>
              <a:t>();</a:t>
            </a:r>
          </a:p>
          <a:p>
            <a:r>
              <a:rPr lang="en-GB" dirty="0"/>
              <a:t>    $("#div2").</a:t>
            </a:r>
            <a:r>
              <a:rPr lang="en-GB" dirty="0" err="1"/>
              <a:t>fadeIn</a:t>
            </a:r>
            <a:r>
              <a:rPr lang="en-GB" dirty="0"/>
              <a:t>("slow");</a:t>
            </a:r>
          </a:p>
          <a:p>
            <a:r>
              <a:rPr lang="en-GB" dirty="0"/>
              <a:t>    $("#div3").</a:t>
            </a:r>
            <a:r>
              <a:rPr lang="en-GB" dirty="0" err="1"/>
              <a:t>fadeIn</a:t>
            </a:r>
            <a:r>
              <a:rPr lang="en-GB" dirty="0"/>
              <a:t>(3000);</a:t>
            </a:r>
          </a:p>
          <a:p>
            <a:r>
              <a:rPr lang="en-GB" dirty="0"/>
              <a:t>  });</a:t>
            </a:r>
          </a:p>
          <a:p>
            <a:r>
              <a:rPr lang="en-GB" dirty="0"/>
              <a:t>});</a:t>
            </a:r>
          </a:p>
          <a:p>
            <a:r>
              <a:rPr lang="en-GB" dirty="0"/>
              <a:t>&lt;/script&gt;</a:t>
            </a:r>
          </a:p>
          <a:p>
            <a:r>
              <a:rPr lang="en-GB" dirty="0"/>
              <a:t>&lt;/head&gt;</a:t>
            </a:r>
          </a:p>
          <a:p>
            <a:r>
              <a:rPr lang="en-GB" dirty="0"/>
              <a:t>&lt;body&gt;</a:t>
            </a:r>
          </a:p>
          <a:p>
            <a:endParaRPr lang="en-GB" dirty="0"/>
          </a:p>
          <a:p>
            <a:r>
              <a:rPr lang="en-GB" dirty="0"/>
              <a:t>&lt;p&gt;Demonstrate </a:t>
            </a:r>
            <a:r>
              <a:rPr lang="en-GB" dirty="0" err="1"/>
              <a:t>fadeIn</a:t>
            </a:r>
            <a:r>
              <a:rPr lang="en-GB" dirty="0"/>
              <a:t>() with different parameters.&lt;/p&gt;</a:t>
            </a:r>
          </a:p>
          <a:p>
            <a:endParaRPr lang="en-GB" dirty="0"/>
          </a:p>
          <a:p>
            <a:r>
              <a:rPr lang="en-GB" dirty="0"/>
              <a:t>&lt;button&gt;Click to fade in boxes&lt;/button&gt;&lt;</a:t>
            </a:r>
            <a:r>
              <a:rPr lang="en-GB" dirty="0" err="1"/>
              <a:t>br</a:t>
            </a:r>
            <a:r>
              <a:rPr lang="en-GB" dirty="0"/>
              <a:t>&gt;&lt;</a:t>
            </a:r>
            <a:r>
              <a:rPr lang="en-GB" dirty="0" err="1"/>
              <a:t>br</a:t>
            </a:r>
            <a:r>
              <a:rPr lang="en-GB" dirty="0"/>
              <a:t>&gt;</a:t>
            </a:r>
          </a:p>
          <a:p>
            <a:endParaRPr lang="en-GB" dirty="0"/>
          </a:p>
          <a:p>
            <a:r>
              <a:rPr lang="en-GB" dirty="0"/>
              <a:t>&lt;div id="div1" style="width:80px;height:80px;display:none;background-color:red;"&gt;&lt;/div&gt;&lt;</a:t>
            </a:r>
            <a:r>
              <a:rPr lang="en-GB" dirty="0" err="1"/>
              <a:t>br</a:t>
            </a:r>
            <a:r>
              <a:rPr lang="en-GB" dirty="0"/>
              <a:t>&gt;</a:t>
            </a:r>
          </a:p>
          <a:p>
            <a:r>
              <a:rPr lang="en-GB" dirty="0"/>
              <a:t>&lt;div id="div2" style="width:80px;height:80px;display:none;background-color:green;"&gt;&lt;/div&gt;&lt;</a:t>
            </a:r>
            <a:r>
              <a:rPr lang="en-GB" dirty="0" err="1"/>
              <a:t>br</a:t>
            </a:r>
            <a:r>
              <a:rPr lang="en-GB" dirty="0"/>
              <a:t>&gt;</a:t>
            </a:r>
          </a:p>
          <a:p>
            <a:r>
              <a:rPr lang="en-GB" dirty="0"/>
              <a:t>&lt;div id="div3" style="width:80px;height:80px;display:none;background-color:blue;"&gt;&lt;/div&gt;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EB46D0FE-6084-4AAF-9137-9F2016CF3373}" type="slidenum">
              <a:rPr lang="en-GB" smtClean="0"/>
              <a:t>46</a:t>
            </a:fld>
            <a:endParaRPr lang="en-GB"/>
          </a:p>
        </p:txBody>
      </p:sp>
    </p:spTree>
    <p:extLst>
      <p:ext uri="{BB962C8B-B14F-4D97-AF65-F5344CB8AC3E}">
        <p14:creationId xmlns:p14="http://schemas.microsoft.com/office/powerpoint/2010/main" val="306961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&lt;script </a:t>
            </a:r>
            <a:r>
              <a:rPr lang="en-GB" dirty="0" err="1"/>
              <a:t>src</a:t>
            </a:r>
            <a:r>
              <a:rPr lang="en-GB" dirty="0"/>
              <a:t>="https://ajax.googleapis.com/ajax/libs/</a:t>
            </a:r>
            <a:r>
              <a:rPr lang="en-GB" dirty="0" err="1"/>
              <a:t>jquery</a:t>
            </a:r>
            <a:r>
              <a:rPr lang="en-GB" dirty="0"/>
              <a:t>/3.4.1/jquery.min.js"&gt;&lt;/script&gt;</a:t>
            </a:r>
          </a:p>
          <a:p>
            <a:r>
              <a:rPr lang="en-GB" dirty="0"/>
              <a:t>&lt;script&gt;</a:t>
            </a:r>
          </a:p>
          <a:p>
            <a:r>
              <a:rPr lang="en-GB" dirty="0"/>
              <a:t>$(document).ready(function(){</a:t>
            </a:r>
          </a:p>
          <a:p>
            <a:r>
              <a:rPr lang="en-GB" dirty="0"/>
              <a:t>  $("button").click(function(){</a:t>
            </a:r>
          </a:p>
          <a:p>
            <a:r>
              <a:rPr lang="en-GB" dirty="0"/>
              <a:t>    $("#div1").</a:t>
            </a:r>
            <a:r>
              <a:rPr lang="en-GB" dirty="0" err="1"/>
              <a:t>fadeOut</a:t>
            </a:r>
            <a:r>
              <a:rPr lang="en-GB" dirty="0"/>
              <a:t>();</a:t>
            </a:r>
          </a:p>
          <a:p>
            <a:r>
              <a:rPr lang="en-GB" dirty="0"/>
              <a:t>    $("#div2").</a:t>
            </a:r>
            <a:r>
              <a:rPr lang="en-GB" dirty="0" err="1"/>
              <a:t>fadeOut</a:t>
            </a:r>
            <a:r>
              <a:rPr lang="en-GB" dirty="0"/>
              <a:t>("slow");</a:t>
            </a:r>
          </a:p>
          <a:p>
            <a:r>
              <a:rPr lang="en-GB" dirty="0"/>
              <a:t>    $("#div3").</a:t>
            </a:r>
            <a:r>
              <a:rPr lang="en-GB" dirty="0" err="1"/>
              <a:t>fadeOut</a:t>
            </a:r>
            <a:r>
              <a:rPr lang="en-GB" dirty="0"/>
              <a:t>(3000);</a:t>
            </a:r>
          </a:p>
          <a:p>
            <a:r>
              <a:rPr lang="en-GB" dirty="0"/>
              <a:t>  });</a:t>
            </a:r>
          </a:p>
          <a:p>
            <a:r>
              <a:rPr lang="en-GB" dirty="0"/>
              <a:t>});</a:t>
            </a:r>
          </a:p>
          <a:p>
            <a:r>
              <a:rPr lang="en-GB" dirty="0"/>
              <a:t>&lt;/script&gt;</a:t>
            </a:r>
          </a:p>
          <a:p>
            <a:r>
              <a:rPr lang="en-GB" dirty="0"/>
              <a:t>&lt;/head&gt;</a:t>
            </a:r>
          </a:p>
          <a:p>
            <a:r>
              <a:rPr lang="en-GB" dirty="0"/>
              <a:t>&lt;body&gt;</a:t>
            </a:r>
          </a:p>
          <a:p>
            <a:endParaRPr lang="en-GB" dirty="0"/>
          </a:p>
          <a:p>
            <a:r>
              <a:rPr lang="en-GB" dirty="0"/>
              <a:t>&lt;p&gt;Demonstrate </a:t>
            </a:r>
            <a:r>
              <a:rPr lang="en-GB" dirty="0" err="1"/>
              <a:t>fadeOut</a:t>
            </a:r>
            <a:r>
              <a:rPr lang="en-GB" dirty="0"/>
              <a:t>() with different parameters.&lt;/p&gt;</a:t>
            </a:r>
          </a:p>
          <a:p>
            <a:endParaRPr lang="en-GB" dirty="0"/>
          </a:p>
          <a:p>
            <a:r>
              <a:rPr lang="en-GB" dirty="0"/>
              <a:t>&lt;button&gt;Click to fade out boxes&lt;/button&gt;&lt;</a:t>
            </a:r>
            <a:r>
              <a:rPr lang="en-GB" dirty="0" err="1"/>
              <a:t>br</a:t>
            </a:r>
            <a:r>
              <a:rPr lang="en-GB" dirty="0"/>
              <a:t>&gt;&lt;</a:t>
            </a:r>
            <a:r>
              <a:rPr lang="en-GB" dirty="0" err="1"/>
              <a:t>br</a:t>
            </a:r>
            <a:r>
              <a:rPr lang="en-GB" dirty="0"/>
              <a:t>&gt;</a:t>
            </a:r>
          </a:p>
          <a:p>
            <a:endParaRPr lang="en-GB" dirty="0"/>
          </a:p>
          <a:p>
            <a:r>
              <a:rPr lang="en-GB" dirty="0"/>
              <a:t>&lt;div id="div1" style="width:80px;height:80px;background-color:red;"&gt;&lt;/div&gt;&lt;</a:t>
            </a:r>
            <a:r>
              <a:rPr lang="en-GB" dirty="0" err="1"/>
              <a:t>br</a:t>
            </a:r>
            <a:r>
              <a:rPr lang="en-GB" dirty="0"/>
              <a:t>&gt;</a:t>
            </a:r>
          </a:p>
          <a:p>
            <a:r>
              <a:rPr lang="en-GB" dirty="0"/>
              <a:t>&lt;div id="div2" style="width:80px;height:80px;background-color:green;"&gt;&lt;/div&gt;&lt;</a:t>
            </a:r>
            <a:r>
              <a:rPr lang="en-GB" dirty="0" err="1"/>
              <a:t>br</a:t>
            </a:r>
            <a:r>
              <a:rPr lang="en-GB" dirty="0"/>
              <a:t>&gt;</a:t>
            </a:r>
          </a:p>
          <a:p>
            <a:r>
              <a:rPr lang="en-GB" dirty="0"/>
              <a:t>&lt;div id="div3" style="width:80px;height:80px;background-color:blue;"&gt;&lt;/div&gt;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EB46D0FE-6084-4AAF-9137-9F2016CF3373}" type="slidenum">
              <a:rPr lang="en-GB" smtClean="0"/>
              <a:t>47</a:t>
            </a:fld>
            <a:endParaRPr lang="en-GB"/>
          </a:p>
        </p:txBody>
      </p:sp>
    </p:spTree>
    <p:extLst>
      <p:ext uri="{BB962C8B-B14F-4D97-AF65-F5344CB8AC3E}">
        <p14:creationId xmlns:p14="http://schemas.microsoft.com/office/powerpoint/2010/main" val="1736817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&lt;script </a:t>
            </a:r>
            <a:r>
              <a:rPr lang="en-GB" dirty="0" err="1"/>
              <a:t>src</a:t>
            </a:r>
            <a:r>
              <a:rPr lang="en-GB" dirty="0"/>
              <a:t>="https://ajax.googleapis.com/ajax/libs/</a:t>
            </a:r>
            <a:r>
              <a:rPr lang="en-GB" dirty="0" err="1"/>
              <a:t>jquery</a:t>
            </a:r>
            <a:r>
              <a:rPr lang="en-GB" dirty="0"/>
              <a:t>/3.4.1/jquery.min.js"&gt;&lt;/script&gt;</a:t>
            </a:r>
          </a:p>
          <a:p>
            <a:r>
              <a:rPr lang="en-GB" dirty="0"/>
              <a:t>&lt;script&gt;</a:t>
            </a:r>
          </a:p>
          <a:p>
            <a:r>
              <a:rPr lang="en-GB" dirty="0"/>
              <a:t>$(document).ready(function(){</a:t>
            </a:r>
          </a:p>
          <a:p>
            <a:r>
              <a:rPr lang="en-GB" dirty="0"/>
              <a:t>  $("button").click(function(){</a:t>
            </a:r>
          </a:p>
          <a:p>
            <a:r>
              <a:rPr lang="en-GB" dirty="0"/>
              <a:t>    $("#div1").</a:t>
            </a:r>
            <a:r>
              <a:rPr lang="en-GB" dirty="0" err="1"/>
              <a:t>fadeToggle</a:t>
            </a:r>
            <a:r>
              <a:rPr lang="en-GB" dirty="0"/>
              <a:t>();</a:t>
            </a:r>
          </a:p>
          <a:p>
            <a:r>
              <a:rPr lang="en-GB" dirty="0"/>
              <a:t>    $("#div2").</a:t>
            </a:r>
            <a:r>
              <a:rPr lang="en-GB" dirty="0" err="1"/>
              <a:t>fadeToggle</a:t>
            </a:r>
            <a:r>
              <a:rPr lang="en-GB" dirty="0"/>
              <a:t>("slow");</a:t>
            </a:r>
          </a:p>
          <a:p>
            <a:r>
              <a:rPr lang="en-GB" dirty="0"/>
              <a:t>    $("#div3").</a:t>
            </a:r>
            <a:r>
              <a:rPr lang="en-GB" dirty="0" err="1"/>
              <a:t>fadeToggle</a:t>
            </a:r>
            <a:r>
              <a:rPr lang="en-GB" dirty="0"/>
              <a:t>(3000);</a:t>
            </a:r>
          </a:p>
          <a:p>
            <a:r>
              <a:rPr lang="en-GB" dirty="0"/>
              <a:t>  });</a:t>
            </a:r>
          </a:p>
          <a:p>
            <a:r>
              <a:rPr lang="en-GB" dirty="0"/>
              <a:t>});</a:t>
            </a:r>
          </a:p>
          <a:p>
            <a:r>
              <a:rPr lang="en-GB" dirty="0"/>
              <a:t>&lt;/script&gt;</a:t>
            </a:r>
          </a:p>
          <a:p>
            <a:r>
              <a:rPr lang="en-GB" dirty="0"/>
              <a:t>&lt;/head&gt;</a:t>
            </a:r>
          </a:p>
          <a:p>
            <a:r>
              <a:rPr lang="en-GB" dirty="0"/>
              <a:t>&lt;body&gt;</a:t>
            </a:r>
          </a:p>
          <a:p>
            <a:endParaRPr lang="en-GB" dirty="0"/>
          </a:p>
          <a:p>
            <a:r>
              <a:rPr lang="en-GB" dirty="0"/>
              <a:t>&lt;p&gt;Demonstrate </a:t>
            </a:r>
            <a:r>
              <a:rPr lang="en-GB" dirty="0" err="1"/>
              <a:t>fadeToggle</a:t>
            </a:r>
            <a:r>
              <a:rPr lang="en-GB" dirty="0"/>
              <a:t>() with different speed parameters.&lt;/p&gt;</a:t>
            </a:r>
          </a:p>
          <a:p>
            <a:endParaRPr lang="en-GB" dirty="0"/>
          </a:p>
          <a:p>
            <a:r>
              <a:rPr lang="en-GB" dirty="0"/>
              <a:t>&lt;button&gt;Click to fade in/out boxes&lt;/button&gt;&lt;</a:t>
            </a:r>
            <a:r>
              <a:rPr lang="en-GB" dirty="0" err="1"/>
              <a:t>br</a:t>
            </a:r>
            <a:r>
              <a:rPr lang="en-GB" dirty="0"/>
              <a:t>&gt;&lt;</a:t>
            </a:r>
            <a:r>
              <a:rPr lang="en-GB" dirty="0" err="1"/>
              <a:t>br</a:t>
            </a:r>
            <a:r>
              <a:rPr lang="en-GB" dirty="0"/>
              <a:t>&gt;</a:t>
            </a:r>
          </a:p>
          <a:p>
            <a:endParaRPr lang="en-GB" dirty="0"/>
          </a:p>
          <a:p>
            <a:r>
              <a:rPr lang="en-GB" dirty="0"/>
              <a:t>&lt;div id="div1" style="width:80px;height:80px;background-color:red;"&gt;&lt;/div&gt;</a:t>
            </a:r>
          </a:p>
          <a:p>
            <a:r>
              <a:rPr lang="en-GB" dirty="0"/>
              <a:t>&lt;</a:t>
            </a:r>
            <a:r>
              <a:rPr lang="en-GB" dirty="0" err="1"/>
              <a:t>br</a:t>
            </a:r>
            <a:r>
              <a:rPr lang="en-GB" dirty="0"/>
              <a:t>&gt;</a:t>
            </a:r>
          </a:p>
          <a:p>
            <a:r>
              <a:rPr lang="en-GB" dirty="0"/>
              <a:t>&lt;div id="div2" style="width:80px;height:80px;background-color:green;"&gt;&lt;/div&gt;</a:t>
            </a:r>
          </a:p>
          <a:p>
            <a:r>
              <a:rPr lang="en-GB" dirty="0"/>
              <a:t>&lt;</a:t>
            </a:r>
            <a:r>
              <a:rPr lang="en-GB" dirty="0" err="1"/>
              <a:t>br</a:t>
            </a:r>
            <a:r>
              <a:rPr lang="en-GB" dirty="0"/>
              <a:t>&gt;</a:t>
            </a:r>
          </a:p>
          <a:p>
            <a:r>
              <a:rPr lang="en-GB" dirty="0"/>
              <a:t>&lt;div id="div3" style="width:80px;height:80px;background-color:blue;"&gt;&lt;/div&gt;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EB46D0FE-6084-4AAF-9137-9F2016CF3373}" type="slidenum">
              <a:rPr lang="en-GB" smtClean="0"/>
              <a:t>48</a:t>
            </a:fld>
            <a:endParaRPr lang="en-GB"/>
          </a:p>
        </p:txBody>
      </p:sp>
    </p:spTree>
    <p:extLst>
      <p:ext uri="{BB962C8B-B14F-4D97-AF65-F5344CB8AC3E}">
        <p14:creationId xmlns:p14="http://schemas.microsoft.com/office/powerpoint/2010/main" val="1516069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&lt;script </a:t>
            </a:r>
            <a:r>
              <a:rPr lang="en-GB" dirty="0" err="1"/>
              <a:t>src</a:t>
            </a:r>
            <a:r>
              <a:rPr lang="en-GB" dirty="0"/>
              <a:t>="https://ajax.googleapis.com/ajax/libs/</a:t>
            </a:r>
            <a:r>
              <a:rPr lang="en-GB" dirty="0" err="1"/>
              <a:t>jquery</a:t>
            </a:r>
            <a:r>
              <a:rPr lang="en-GB" dirty="0"/>
              <a:t>/3.4.1/jquery.min.js"&gt;&lt;/script&gt;</a:t>
            </a:r>
          </a:p>
          <a:p>
            <a:r>
              <a:rPr lang="en-GB" dirty="0"/>
              <a:t>&lt;script&gt; </a:t>
            </a:r>
          </a:p>
          <a:p>
            <a:r>
              <a:rPr lang="en-GB" dirty="0"/>
              <a:t>$(document).ready(function(){</a:t>
            </a:r>
          </a:p>
          <a:p>
            <a:r>
              <a:rPr lang="en-GB" dirty="0"/>
              <a:t>  $("#flip").click(function(){</a:t>
            </a:r>
          </a:p>
          <a:p>
            <a:r>
              <a:rPr lang="en-GB" dirty="0"/>
              <a:t>    $("#panel").</a:t>
            </a:r>
            <a:r>
              <a:rPr lang="en-GB" dirty="0" err="1"/>
              <a:t>slideDown</a:t>
            </a:r>
            <a:r>
              <a:rPr lang="en-GB" dirty="0"/>
              <a:t>("slow");</a:t>
            </a:r>
          </a:p>
          <a:p>
            <a:r>
              <a:rPr lang="en-GB" dirty="0"/>
              <a:t>  });</a:t>
            </a:r>
          </a:p>
          <a:p>
            <a:r>
              <a:rPr lang="en-GB" dirty="0"/>
              <a:t>});</a:t>
            </a:r>
          </a:p>
          <a:p>
            <a:r>
              <a:rPr lang="en-GB" dirty="0"/>
              <a:t>&lt;/script&gt;</a:t>
            </a:r>
          </a:p>
          <a:p>
            <a:r>
              <a:rPr lang="en-GB" dirty="0"/>
              <a:t>&lt;style&gt; </a:t>
            </a:r>
          </a:p>
          <a:p>
            <a:r>
              <a:rPr lang="en-GB" dirty="0"/>
              <a:t>#panel, #flip {</a:t>
            </a:r>
          </a:p>
          <a:p>
            <a:r>
              <a:rPr lang="en-GB" dirty="0"/>
              <a:t>  padding: 5px;</a:t>
            </a:r>
          </a:p>
          <a:p>
            <a:r>
              <a:rPr lang="en-GB" dirty="0"/>
              <a:t>  text-align: </a:t>
            </a:r>
            <a:r>
              <a:rPr lang="en-GB" dirty="0" err="1"/>
              <a:t>center</a:t>
            </a:r>
            <a:r>
              <a:rPr lang="en-GB" dirty="0"/>
              <a:t>;</a:t>
            </a:r>
          </a:p>
          <a:p>
            <a:r>
              <a:rPr lang="en-GB" dirty="0"/>
              <a:t>  background-</a:t>
            </a:r>
            <a:r>
              <a:rPr lang="en-GB" dirty="0" err="1"/>
              <a:t>color</a:t>
            </a:r>
            <a:r>
              <a:rPr lang="en-GB" dirty="0"/>
              <a:t>: #e5eecc;</a:t>
            </a:r>
          </a:p>
          <a:p>
            <a:r>
              <a:rPr lang="en-GB" dirty="0"/>
              <a:t>  border: solid 1px #c3c3c3;</a:t>
            </a:r>
          </a:p>
          <a:p>
            <a:r>
              <a:rPr lang="en-GB" dirty="0"/>
              <a:t>}</a:t>
            </a:r>
          </a:p>
          <a:p>
            <a:endParaRPr lang="en-GB" dirty="0"/>
          </a:p>
          <a:p>
            <a:r>
              <a:rPr lang="en-GB" dirty="0"/>
              <a:t>#panel {</a:t>
            </a:r>
          </a:p>
          <a:p>
            <a:r>
              <a:rPr lang="en-GB" dirty="0"/>
              <a:t>  padding: 50px;</a:t>
            </a:r>
          </a:p>
          <a:p>
            <a:r>
              <a:rPr lang="en-GB" dirty="0"/>
              <a:t>  display: none;</a:t>
            </a:r>
          </a:p>
          <a:p>
            <a:r>
              <a:rPr lang="en-GB" dirty="0"/>
              <a:t>}</a:t>
            </a:r>
          </a:p>
          <a:p>
            <a:r>
              <a:rPr lang="en-GB" dirty="0"/>
              <a:t>&lt;/style&gt;</a:t>
            </a:r>
          </a:p>
          <a:p>
            <a:r>
              <a:rPr lang="en-GB" dirty="0"/>
              <a:t>&lt;/head&gt;</a:t>
            </a:r>
          </a:p>
          <a:p>
            <a:r>
              <a:rPr lang="en-GB" dirty="0"/>
              <a:t>&lt;body&gt;</a:t>
            </a:r>
          </a:p>
          <a:p>
            <a:r>
              <a:rPr lang="en-GB" dirty="0"/>
              <a:t> </a:t>
            </a:r>
          </a:p>
          <a:p>
            <a:r>
              <a:rPr lang="en-GB" dirty="0"/>
              <a:t>&lt;div id="flip"&gt;Click to slide down panel&lt;/div&gt;</a:t>
            </a:r>
          </a:p>
          <a:p>
            <a:r>
              <a:rPr lang="en-GB" dirty="0"/>
              <a:t>&lt;div id="panel"&gt;Hello world!&lt;/div&gt;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EB46D0FE-6084-4AAF-9137-9F2016CF3373}" type="slidenum">
              <a:rPr lang="en-GB" smtClean="0"/>
              <a:t>51</a:t>
            </a:fld>
            <a:endParaRPr lang="en-GB"/>
          </a:p>
        </p:txBody>
      </p:sp>
    </p:spTree>
    <p:extLst>
      <p:ext uri="{BB962C8B-B14F-4D97-AF65-F5344CB8AC3E}">
        <p14:creationId xmlns:p14="http://schemas.microsoft.com/office/powerpoint/2010/main" val="2948343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&lt;script </a:t>
            </a:r>
            <a:r>
              <a:rPr lang="en-GB" dirty="0" err="1"/>
              <a:t>src</a:t>
            </a:r>
            <a:r>
              <a:rPr lang="en-GB" dirty="0"/>
              <a:t>="https://ajax.googleapis.com/ajax/libs/</a:t>
            </a:r>
            <a:r>
              <a:rPr lang="en-GB" dirty="0" err="1"/>
              <a:t>jquery</a:t>
            </a:r>
            <a:r>
              <a:rPr lang="en-GB" dirty="0"/>
              <a:t>/3.4.1/jquery.min.js"&gt;&lt;/script&gt;</a:t>
            </a:r>
          </a:p>
          <a:p>
            <a:r>
              <a:rPr lang="en-GB" dirty="0"/>
              <a:t>&lt;script&gt; </a:t>
            </a:r>
          </a:p>
          <a:p>
            <a:r>
              <a:rPr lang="en-GB" dirty="0"/>
              <a:t>$(document).ready(function(){</a:t>
            </a:r>
          </a:p>
          <a:p>
            <a:r>
              <a:rPr lang="en-GB" dirty="0"/>
              <a:t>  $("#flip").click(function(){</a:t>
            </a:r>
          </a:p>
          <a:p>
            <a:r>
              <a:rPr lang="en-GB" dirty="0"/>
              <a:t>    $("#panel").</a:t>
            </a:r>
            <a:r>
              <a:rPr lang="en-GB" dirty="0" err="1"/>
              <a:t>slideUp</a:t>
            </a:r>
            <a:r>
              <a:rPr lang="en-GB" dirty="0"/>
              <a:t>("slow");</a:t>
            </a:r>
          </a:p>
          <a:p>
            <a:r>
              <a:rPr lang="en-GB" dirty="0"/>
              <a:t>  });</a:t>
            </a:r>
          </a:p>
          <a:p>
            <a:r>
              <a:rPr lang="en-GB" dirty="0"/>
              <a:t>});</a:t>
            </a:r>
          </a:p>
          <a:p>
            <a:r>
              <a:rPr lang="en-GB" dirty="0"/>
              <a:t>&lt;/script&gt;</a:t>
            </a:r>
          </a:p>
          <a:p>
            <a:r>
              <a:rPr lang="en-GB" dirty="0"/>
              <a:t>&lt;style&gt; </a:t>
            </a:r>
          </a:p>
          <a:p>
            <a:r>
              <a:rPr lang="en-GB" dirty="0"/>
              <a:t>#panel, #flip {</a:t>
            </a:r>
          </a:p>
          <a:p>
            <a:r>
              <a:rPr lang="en-GB" dirty="0"/>
              <a:t>  padding: 5px;</a:t>
            </a:r>
          </a:p>
          <a:p>
            <a:r>
              <a:rPr lang="en-GB" dirty="0"/>
              <a:t>  text-align: </a:t>
            </a:r>
            <a:r>
              <a:rPr lang="en-GB" dirty="0" err="1"/>
              <a:t>center</a:t>
            </a:r>
            <a:r>
              <a:rPr lang="en-GB" dirty="0"/>
              <a:t>;</a:t>
            </a:r>
          </a:p>
          <a:p>
            <a:r>
              <a:rPr lang="en-GB" dirty="0"/>
              <a:t>  background-</a:t>
            </a:r>
            <a:r>
              <a:rPr lang="en-GB" dirty="0" err="1"/>
              <a:t>color</a:t>
            </a:r>
            <a:r>
              <a:rPr lang="en-GB" dirty="0"/>
              <a:t>: #e5eecc;</a:t>
            </a:r>
          </a:p>
          <a:p>
            <a:r>
              <a:rPr lang="en-GB" dirty="0"/>
              <a:t>  border: solid 1px #c3c3c3;</a:t>
            </a:r>
          </a:p>
          <a:p>
            <a:r>
              <a:rPr lang="en-GB" dirty="0"/>
              <a:t>}</a:t>
            </a:r>
          </a:p>
          <a:p>
            <a:endParaRPr lang="en-GB" dirty="0"/>
          </a:p>
          <a:p>
            <a:r>
              <a:rPr lang="en-GB" dirty="0"/>
              <a:t>#panel {</a:t>
            </a:r>
          </a:p>
          <a:p>
            <a:r>
              <a:rPr lang="en-GB" dirty="0"/>
              <a:t>  padding: 50px;</a:t>
            </a:r>
          </a:p>
          <a:p>
            <a:r>
              <a:rPr lang="en-GB" dirty="0"/>
              <a:t>}</a:t>
            </a:r>
          </a:p>
          <a:p>
            <a:r>
              <a:rPr lang="en-GB" dirty="0"/>
              <a:t>&lt;/style&gt;</a:t>
            </a:r>
          </a:p>
          <a:p>
            <a:r>
              <a:rPr lang="en-GB" dirty="0"/>
              <a:t>&lt;/head&gt;</a:t>
            </a:r>
          </a:p>
          <a:p>
            <a:r>
              <a:rPr lang="en-GB" dirty="0"/>
              <a:t>&lt;body&gt;</a:t>
            </a:r>
          </a:p>
          <a:p>
            <a:r>
              <a:rPr lang="en-GB" dirty="0"/>
              <a:t> </a:t>
            </a:r>
          </a:p>
          <a:p>
            <a:r>
              <a:rPr lang="en-GB" dirty="0"/>
              <a:t>&lt;div id="flip"&gt;Click to slide up panel&lt;/div&gt;</a:t>
            </a:r>
          </a:p>
          <a:p>
            <a:r>
              <a:rPr lang="en-GB" dirty="0"/>
              <a:t>&lt;div id="panel"&gt;Hello world!&lt;/div&gt;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EB46D0FE-6084-4AAF-9137-9F2016CF3373}" type="slidenum">
              <a:rPr lang="en-GB" smtClean="0"/>
              <a:t>52</a:t>
            </a:fld>
            <a:endParaRPr lang="en-GB"/>
          </a:p>
        </p:txBody>
      </p:sp>
    </p:spTree>
    <p:extLst>
      <p:ext uri="{BB962C8B-B14F-4D97-AF65-F5344CB8AC3E}">
        <p14:creationId xmlns:p14="http://schemas.microsoft.com/office/powerpoint/2010/main" val="843152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r>
              <a:rPr lang="en-IN" dirty="0"/>
              <a:t>&lt;head&gt;</a:t>
            </a:r>
          </a:p>
          <a:p>
            <a:r>
              <a:rPr lang="en-IN" dirty="0"/>
              <a:t>&lt;script </a:t>
            </a:r>
            <a:r>
              <a:rPr lang="en-IN" dirty="0" err="1"/>
              <a:t>src</a:t>
            </a:r>
            <a:r>
              <a:rPr lang="en-IN" dirty="0"/>
              <a:t>="https://ajax.googleapis.com/ajax/libs/</a:t>
            </a:r>
            <a:r>
              <a:rPr lang="en-IN" dirty="0" err="1"/>
              <a:t>jquery</a:t>
            </a:r>
            <a:r>
              <a:rPr lang="en-IN" dirty="0"/>
              <a:t>/3.4.1/jquery.min.js"&gt;&lt;/script&gt;</a:t>
            </a:r>
          </a:p>
          <a:p>
            <a:r>
              <a:rPr lang="en-IN" dirty="0"/>
              <a:t>&lt;script&gt; </a:t>
            </a:r>
          </a:p>
          <a:p>
            <a:r>
              <a:rPr lang="en-IN" dirty="0"/>
              <a:t>$(document).ready(function(){</a:t>
            </a:r>
          </a:p>
          <a:p>
            <a:r>
              <a:rPr lang="en-IN" dirty="0"/>
              <a:t>  $("button").click(function(){</a:t>
            </a:r>
          </a:p>
          <a:p>
            <a:r>
              <a:rPr lang="en-IN" dirty="0"/>
              <a:t>    $("div").animate({left: '250px'});</a:t>
            </a:r>
          </a:p>
          <a:p>
            <a:r>
              <a:rPr lang="en-IN" dirty="0"/>
              <a:t>  });</a:t>
            </a:r>
          </a:p>
          <a:p>
            <a:r>
              <a:rPr lang="en-IN" dirty="0"/>
              <a:t>});</a:t>
            </a:r>
          </a:p>
          <a:p>
            <a:r>
              <a:rPr lang="en-IN" dirty="0"/>
              <a:t>&lt;/script&gt; </a:t>
            </a:r>
          </a:p>
          <a:p>
            <a:r>
              <a:rPr lang="en-IN" dirty="0"/>
              <a:t>&lt;/head&gt;</a:t>
            </a:r>
          </a:p>
          <a:p>
            <a:r>
              <a:rPr lang="en-IN" dirty="0"/>
              <a:t>&lt;body&gt;</a:t>
            </a:r>
          </a:p>
          <a:p>
            <a:endParaRPr lang="en-IN" dirty="0"/>
          </a:p>
          <a:p>
            <a:r>
              <a:rPr lang="en-IN" dirty="0"/>
              <a:t>&lt;button&gt;Start Animation&lt;/button&gt;</a:t>
            </a:r>
          </a:p>
          <a:p>
            <a:endParaRPr lang="en-IN" dirty="0"/>
          </a:p>
          <a:p>
            <a:r>
              <a:rPr lang="en-IN" dirty="0"/>
              <a:t>&lt;p&gt;By default, all HTML elements have a static position, and cannot be moved. To manipulate the position, remember to first set the CSS position property of the element to relative, fixed, or absolute!&lt;/p&gt;</a:t>
            </a:r>
          </a:p>
          <a:p>
            <a:endParaRPr lang="en-IN" dirty="0"/>
          </a:p>
          <a:p>
            <a:r>
              <a:rPr lang="en-IN" dirty="0"/>
              <a:t>&lt;div style="background:#98bf21;height:100px;width:100px;position:absolute;"&gt;&lt;/div&gt;</a:t>
            </a:r>
          </a:p>
          <a:p>
            <a:endParaRPr lang="en-IN" dirty="0"/>
          </a:p>
          <a:p>
            <a:r>
              <a:rPr lang="en-IN" dirty="0"/>
              <a:t>&lt;/body&gt;</a:t>
            </a:r>
          </a:p>
          <a:p>
            <a:r>
              <a:rPr lang="en-IN" dirty="0"/>
              <a:t>&lt;/html&gt;</a:t>
            </a:r>
          </a:p>
          <a:p>
            <a:r>
              <a:rPr lang="en-GB"/>
              <a:t>s</a:t>
            </a:r>
            <a:endParaRPr lang="en-GB" dirty="0"/>
          </a:p>
        </p:txBody>
      </p:sp>
      <p:sp>
        <p:nvSpPr>
          <p:cNvPr id="4" name="Slide Number Placeholder 3"/>
          <p:cNvSpPr>
            <a:spLocks noGrp="1"/>
          </p:cNvSpPr>
          <p:nvPr>
            <p:ph type="sldNum" sz="quarter" idx="5"/>
          </p:nvPr>
        </p:nvSpPr>
        <p:spPr/>
        <p:txBody>
          <a:bodyPr/>
          <a:lstStyle/>
          <a:p>
            <a:fld id="{EB46D0FE-6084-4AAF-9137-9F2016CF3373}" type="slidenum">
              <a:rPr lang="en-GB" smtClean="0"/>
              <a:t>54</a:t>
            </a:fld>
            <a:endParaRPr lang="en-GB"/>
          </a:p>
        </p:txBody>
      </p:sp>
    </p:spTree>
    <p:extLst>
      <p:ext uri="{BB962C8B-B14F-4D97-AF65-F5344CB8AC3E}">
        <p14:creationId xmlns:p14="http://schemas.microsoft.com/office/powerpoint/2010/main" val="1913348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r>
              <a:rPr lang="en-IN" dirty="0"/>
              <a:t>&lt;head&gt;</a:t>
            </a:r>
          </a:p>
          <a:p>
            <a:r>
              <a:rPr lang="en-IN" dirty="0"/>
              <a:t>&lt;script </a:t>
            </a:r>
            <a:r>
              <a:rPr lang="en-IN" dirty="0" err="1"/>
              <a:t>src</a:t>
            </a:r>
            <a:r>
              <a:rPr lang="en-IN" dirty="0"/>
              <a:t>="https://ajax.googleapis.com/ajax/libs/</a:t>
            </a:r>
            <a:r>
              <a:rPr lang="en-IN" dirty="0" err="1"/>
              <a:t>jquery</a:t>
            </a:r>
            <a:r>
              <a:rPr lang="en-IN" dirty="0"/>
              <a:t>/3.4.1/jquery.min.js"&gt;&lt;/script&gt;</a:t>
            </a:r>
          </a:p>
          <a:p>
            <a:r>
              <a:rPr lang="en-IN" dirty="0"/>
              <a:t>&lt;script&gt; </a:t>
            </a:r>
          </a:p>
          <a:p>
            <a:r>
              <a:rPr lang="en-IN" dirty="0"/>
              <a:t>$(document).ready(function(){</a:t>
            </a:r>
          </a:p>
          <a:p>
            <a:r>
              <a:rPr lang="en-IN" dirty="0"/>
              <a:t>  $("button").click(function(){</a:t>
            </a:r>
          </a:p>
          <a:p>
            <a:r>
              <a:rPr lang="en-IN" dirty="0"/>
              <a:t>    $("div").animate({</a:t>
            </a:r>
          </a:p>
          <a:p>
            <a:r>
              <a:rPr lang="en-IN" dirty="0"/>
              <a:t>      left: '250px',</a:t>
            </a:r>
          </a:p>
          <a:p>
            <a:r>
              <a:rPr lang="en-IN" dirty="0"/>
              <a:t>      opacity: '0.5',</a:t>
            </a:r>
          </a:p>
          <a:p>
            <a:r>
              <a:rPr lang="en-IN" dirty="0"/>
              <a:t>      height: '150px',</a:t>
            </a:r>
          </a:p>
          <a:p>
            <a:r>
              <a:rPr lang="en-IN" dirty="0"/>
              <a:t>      width: '150px'</a:t>
            </a:r>
          </a:p>
          <a:p>
            <a:r>
              <a:rPr lang="en-IN" dirty="0"/>
              <a:t>    });</a:t>
            </a:r>
          </a:p>
          <a:p>
            <a:r>
              <a:rPr lang="en-IN" dirty="0"/>
              <a:t>  });</a:t>
            </a:r>
          </a:p>
          <a:p>
            <a:r>
              <a:rPr lang="en-IN" dirty="0"/>
              <a:t>});</a:t>
            </a:r>
          </a:p>
          <a:p>
            <a:r>
              <a:rPr lang="en-IN" dirty="0"/>
              <a:t>&lt;/script&gt; </a:t>
            </a:r>
          </a:p>
          <a:p>
            <a:r>
              <a:rPr lang="en-IN" dirty="0"/>
              <a:t>&lt;/head&gt;</a:t>
            </a:r>
          </a:p>
          <a:p>
            <a:r>
              <a:rPr lang="en-IN" dirty="0"/>
              <a:t>&lt;body&gt;</a:t>
            </a:r>
          </a:p>
          <a:p>
            <a:endParaRPr lang="en-IN" dirty="0"/>
          </a:p>
          <a:p>
            <a:r>
              <a:rPr lang="en-IN" dirty="0"/>
              <a:t>&lt;button&gt;Start Animation&lt;/button&gt;</a:t>
            </a:r>
          </a:p>
          <a:p>
            <a:endParaRPr lang="en-IN" dirty="0"/>
          </a:p>
          <a:p>
            <a:r>
              <a:rPr lang="en-IN" dirty="0"/>
              <a:t>&lt;p&gt;By default, all HTML elements have a static position, and cannot be moved. To manipulate the position, remember to first set the CSS position property of the element to relative, fixed, or absolute!&lt;/p&gt;</a:t>
            </a:r>
          </a:p>
          <a:p>
            <a:endParaRPr lang="en-IN" dirty="0"/>
          </a:p>
          <a:p>
            <a:r>
              <a:rPr lang="en-IN" dirty="0"/>
              <a:t>&lt;div style="background:#98bf21;height:100px;width:100px;position:absolute;"&gt;&lt;/div&gt;</a:t>
            </a:r>
          </a:p>
          <a:p>
            <a:endParaRPr lang="en-IN" dirty="0"/>
          </a:p>
          <a:p>
            <a:r>
              <a:rPr lang="en-IN" dirty="0"/>
              <a:t>&lt;/body&gt;</a:t>
            </a:r>
          </a:p>
          <a:p>
            <a:r>
              <a:rPr lang="en-IN" dirty="0"/>
              <a:t>&lt;/html&gt;</a:t>
            </a:r>
          </a:p>
          <a:p>
            <a:endParaRPr lang="en-GB" dirty="0"/>
          </a:p>
        </p:txBody>
      </p:sp>
      <p:sp>
        <p:nvSpPr>
          <p:cNvPr id="4" name="Slide Number Placeholder 3"/>
          <p:cNvSpPr>
            <a:spLocks noGrp="1"/>
          </p:cNvSpPr>
          <p:nvPr>
            <p:ph type="sldNum" sz="quarter" idx="5"/>
          </p:nvPr>
        </p:nvSpPr>
        <p:spPr/>
        <p:txBody>
          <a:bodyPr/>
          <a:lstStyle/>
          <a:p>
            <a:fld id="{EB46D0FE-6084-4AAF-9137-9F2016CF3373}" type="slidenum">
              <a:rPr lang="en-GB" smtClean="0"/>
              <a:t>55</a:t>
            </a:fld>
            <a:endParaRPr lang="en-GB"/>
          </a:p>
        </p:txBody>
      </p:sp>
    </p:spTree>
    <p:extLst>
      <p:ext uri="{BB962C8B-B14F-4D97-AF65-F5344CB8AC3E}">
        <p14:creationId xmlns:p14="http://schemas.microsoft.com/office/powerpoint/2010/main" val="2772718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&lt;script </a:t>
            </a:r>
            <a:r>
              <a:rPr lang="en-GB" dirty="0" err="1"/>
              <a:t>src</a:t>
            </a:r>
            <a:r>
              <a:rPr lang="en-GB" dirty="0"/>
              <a:t>="https://ajax.googleapis.com/ajax/libs/</a:t>
            </a:r>
            <a:r>
              <a:rPr lang="en-GB" dirty="0" err="1"/>
              <a:t>jquery</a:t>
            </a:r>
            <a:r>
              <a:rPr lang="en-GB" dirty="0"/>
              <a:t>/3.4.1/jquery.min.js"&gt;&lt;/script&gt;</a:t>
            </a:r>
          </a:p>
          <a:p>
            <a:r>
              <a:rPr lang="en-GB" dirty="0"/>
              <a:t>&lt;script&gt; </a:t>
            </a:r>
          </a:p>
          <a:p>
            <a:r>
              <a:rPr lang="en-GB" dirty="0"/>
              <a:t>$(document).ready(function(){</a:t>
            </a:r>
          </a:p>
          <a:p>
            <a:r>
              <a:rPr lang="en-GB" dirty="0"/>
              <a:t>  $("button").click(function(){</a:t>
            </a:r>
          </a:p>
          <a:p>
            <a:r>
              <a:rPr lang="en-GB" dirty="0"/>
              <a:t>    var div = $("div");</a:t>
            </a:r>
          </a:p>
          <a:p>
            <a:r>
              <a:rPr lang="en-GB" dirty="0"/>
              <a:t>    </a:t>
            </a:r>
            <a:r>
              <a:rPr lang="en-GB" dirty="0" err="1"/>
              <a:t>div.animate</a:t>
            </a:r>
            <a:r>
              <a:rPr lang="en-GB" dirty="0"/>
              <a:t>({height: '300px', opacity: '0.4'}, "slow");</a:t>
            </a:r>
          </a:p>
          <a:p>
            <a:r>
              <a:rPr lang="en-GB" dirty="0"/>
              <a:t>    </a:t>
            </a:r>
            <a:r>
              <a:rPr lang="en-GB" dirty="0" err="1"/>
              <a:t>div.animate</a:t>
            </a:r>
            <a:r>
              <a:rPr lang="en-GB" dirty="0"/>
              <a:t>({width: '300px', opacity: '0.8'}, "slow");</a:t>
            </a:r>
          </a:p>
          <a:p>
            <a:r>
              <a:rPr lang="en-GB" dirty="0"/>
              <a:t>    </a:t>
            </a:r>
            <a:r>
              <a:rPr lang="en-GB" dirty="0" err="1"/>
              <a:t>div.animate</a:t>
            </a:r>
            <a:r>
              <a:rPr lang="en-GB" dirty="0"/>
              <a:t>({height: '100px', opacity: '0.4'}, "slow");</a:t>
            </a:r>
          </a:p>
          <a:p>
            <a:r>
              <a:rPr lang="en-GB" dirty="0"/>
              <a:t>    </a:t>
            </a:r>
            <a:r>
              <a:rPr lang="en-GB" dirty="0" err="1"/>
              <a:t>div.animate</a:t>
            </a:r>
            <a:r>
              <a:rPr lang="en-GB" dirty="0"/>
              <a:t>({width: '100px', opacity: '0.8'}, "slow");</a:t>
            </a:r>
          </a:p>
          <a:p>
            <a:r>
              <a:rPr lang="en-GB" dirty="0"/>
              <a:t>  });</a:t>
            </a:r>
          </a:p>
          <a:p>
            <a:r>
              <a:rPr lang="en-GB" dirty="0"/>
              <a:t>});</a:t>
            </a:r>
          </a:p>
          <a:p>
            <a:r>
              <a:rPr lang="en-GB" dirty="0"/>
              <a:t>&lt;/script&gt; </a:t>
            </a:r>
          </a:p>
          <a:p>
            <a:r>
              <a:rPr lang="en-GB" dirty="0"/>
              <a:t>&lt;/head&gt;</a:t>
            </a:r>
          </a:p>
          <a:p>
            <a:r>
              <a:rPr lang="en-GB" dirty="0"/>
              <a:t>&lt;body&gt;</a:t>
            </a:r>
          </a:p>
          <a:p>
            <a:endParaRPr lang="en-GB" dirty="0"/>
          </a:p>
          <a:p>
            <a:r>
              <a:rPr lang="en-GB" dirty="0"/>
              <a:t>&lt;button&gt;Start Animation&lt;/button&gt;</a:t>
            </a:r>
          </a:p>
          <a:p>
            <a:endParaRPr lang="en-GB" dirty="0"/>
          </a:p>
          <a:p>
            <a:r>
              <a:rPr lang="en-GB" dirty="0"/>
              <a:t>&lt;p&gt;By default, all HTML elements have a static position, and cannot be moved. To manipulate the position, remember to first set the CSS position property of the element to relative, fixed, or absolute!&lt;/p&gt;</a:t>
            </a:r>
          </a:p>
          <a:p>
            <a:endParaRPr lang="en-GB" dirty="0"/>
          </a:p>
          <a:p>
            <a:r>
              <a:rPr lang="en-GB" dirty="0"/>
              <a:t>&lt;div style="background:#98bf21;height:100px;width:100px;position:absolute;"&gt;&lt;/div&gt;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EB46D0FE-6084-4AAF-9137-9F2016CF3373}" type="slidenum">
              <a:rPr lang="en-GB" smtClean="0"/>
              <a:t>56</a:t>
            </a:fld>
            <a:endParaRPr lang="en-GB"/>
          </a:p>
        </p:txBody>
      </p:sp>
    </p:spTree>
    <p:extLst>
      <p:ext uri="{BB962C8B-B14F-4D97-AF65-F5344CB8AC3E}">
        <p14:creationId xmlns:p14="http://schemas.microsoft.com/office/powerpoint/2010/main" val="1682501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a:t>
            </a:r>
          </a:p>
          <a:p>
            <a:r>
              <a:rPr lang="en-GB" dirty="0"/>
              <a:t>      &lt;title&gt;The jQuery Example&lt;/title&gt;</a:t>
            </a:r>
          </a:p>
          <a:p>
            <a:r>
              <a:rPr lang="en-GB" dirty="0"/>
              <a:t>      &lt;base </a:t>
            </a:r>
            <a:r>
              <a:rPr lang="en-GB" dirty="0" err="1"/>
              <a:t>href</a:t>
            </a:r>
            <a:r>
              <a:rPr lang="en-GB" dirty="0"/>
              <a:t>="https://www.tutorialspoint.com" /&gt;</a:t>
            </a:r>
          </a:p>
          <a:p>
            <a:r>
              <a:rPr lang="en-GB" dirty="0"/>
              <a:t>      &lt;script type = "text/</a:t>
            </a:r>
            <a:r>
              <a:rPr lang="en-GB" dirty="0" err="1"/>
              <a:t>javascript</a:t>
            </a:r>
            <a:r>
              <a:rPr lang="en-GB" dirty="0"/>
              <a:t>" </a:t>
            </a:r>
          </a:p>
          <a:p>
            <a:r>
              <a:rPr lang="en-GB" dirty="0"/>
              <a:t>         </a:t>
            </a:r>
            <a:r>
              <a:rPr lang="en-GB" dirty="0" err="1"/>
              <a:t>src</a:t>
            </a:r>
            <a:r>
              <a:rPr lang="en-GB" dirty="0"/>
              <a:t> = "https://ajax.googleapis.com/ajax/libs/</a:t>
            </a:r>
            <a:r>
              <a:rPr lang="en-GB" dirty="0" err="1"/>
              <a:t>jquery</a:t>
            </a:r>
            <a:r>
              <a:rPr lang="en-GB" dirty="0"/>
              <a:t>/2.1.3/jquery.min.js"&gt;</a:t>
            </a:r>
          </a:p>
          <a:p>
            <a:r>
              <a:rPr lang="en-GB" dirty="0"/>
              <a:t>      &lt;/script&gt;</a:t>
            </a:r>
          </a:p>
          <a:p>
            <a:r>
              <a:rPr lang="en-GB" dirty="0"/>
              <a:t>		</a:t>
            </a:r>
          </a:p>
          <a:p>
            <a:r>
              <a:rPr lang="en-GB" dirty="0"/>
              <a:t>      &lt;script type = "text/</a:t>
            </a:r>
            <a:r>
              <a:rPr lang="en-GB" dirty="0" err="1"/>
              <a:t>javascript</a:t>
            </a:r>
            <a:r>
              <a:rPr lang="en-GB" dirty="0"/>
              <a:t>" language = "</a:t>
            </a:r>
            <a:r>
              <a:rPr lang="en-GB" dirty="0" err="1"/>
              <a:t>javascript</a:t>
            </a:r>
            <a:r>
              <a:rPr lang="en-GB" dirty="0"/>
              <a:t>"&gt;</a:t>
            </a:r>
          </a:p>
          <a:p>
            <a:r>
              <a:rPr lang="en-GB" dirty="0"/>
              <a:t>         $(document).ready(function() {</a:t>
            </a:r>
          </a:p>
          <a:p>
            <a:r>
              <a:rPr lang="en-GB" dirty="0"/>
              <a:t>            $("#</a:t>
            </a:r>
            <a:r>
              <a:rPr lang="en-GB" dirty="0" err="1"/>
              <a:t>myimg</a:t>
            </a:r>
            <a:r>
              <a:rPr lang="en-GB" dirty="0"/>
              <a:t>").</a:t>
            </a:r>
            <a:r>
              <a:rPr lang="en-GB" dirty="0" err="1"/>
              <a:t>attr</a:t>
            </a:r>
            <a:r>
              <a:rPr lang="en-GB" dirty="0"/>
              <a:t>("</a:t>
            </a:r>
            <a:r>
              <a:rPr lang="en-GB" dirty="0" err="1"/>
              <a:t>src</a:t>
            </a:r>
            <a:r>
              <a:rPr lang="en-GB" dirty="0"/>
              <a:t>", "/</a:t>
            </a:r>
            <a:r>
              <a:rPr lang="en-GB" dirty="0" err="1"/>
              <a:t>jquery</a:t>
            </a:r>
            <a:r>
              <a:rPr lang="en-GB" dirty="0"/>
              <a:t>/images/jquery.jpg");</a:t>
            </a:r>
          </a:p>
          <a:p>
            <a:r>
              <a:rPr lang="en-GB" dirty="0"/>
              <a:t>         });</a:t>
            </a:r>
          </a:p>
          <a:p>
            <a:r>
              <a:rPr lang="en-GB" dirty="0"/>
              <a:t>      &lt;/script&gt;</a:t>
            </a:r>
          </a:p>
          <a:p>
            <a:r>
              <a:rPr lang="en-GB" dirty="0"/>
              <a:t>   &lt;/head&gt;</a:t>
            </a:r>
          </a:p>
          <a:p>
            <a:r>
              <a:rPr lang="en-GB" dirty="0"/>
              <a:t>	</a:t>
            </a:r>
          </a:p>
          <a:p>
            <a:r>
              <a:rPr lang="en-GB" dirty="0"/>
              <a:t>   &lt;body&gt;</a:t>
            </a:r>
          </a:p>
          <a:p>
            <a:r>
              <a:rPr lang="en-GB" dirty="0"/>
              <a:t>      &lt;div&gt;</a:t>
            </a:r>
          </a:p>
          <a:p>
            <a:r>
              <a:rPr lang="en-GB" dirty="0"/>
              <a:t>         &lt;</a:t>
            </a:r>
            <a:r>
              <a:rPr lang="en-GB" dirty="0" err="1"/>
              <a:t>img</a:t>
            </a:r>
            <a:r>
              <a:rPr lang="en-GB" dirty="0"/>
              <a:t> id = "</a:t>
            </a:r>
            <a:r>
              <a:rPr lang="en-GB" dirty="0" err="1"/>
              <a:t>myimg</a:t>
            </a:r>
            <a:r>
              <a:rPr lang="en-GB" dirty="0"/>
              <a:t>" </a:t>
            </a:r>
            <a:r>
              <a:rPr lang="en-GB" dirty="0" err="1"/>
              <a:t>src</a:t>
            </a:r>
            <a:r>
              <a:rPr lang="en-GB" dirty="0"/>
              <a:t> = "/images/jquery.jpg" alt = "Sample image" /&gt;</a:t>
            </a:r>
          </a:p>
          <a:p>
            <a:r>
              <a:rPr lang="en-GB" dirty="0"/>
              <a:t>      &lt;/div&gt;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18</a:t>
            </a:fld>
            <a:endParaRPr lang="en-GB"/>
          </a:p>
        </p:txBody>
      </p:sp>
    </p:spTree>
    <p:extLst>
      <p:ext uri="{BB962C8B-B14F-4D97-AF65-F5344CB8AC3E}">
        <p14:creationId xmlns:p14="http://schemas.microsoft.com/office/powerpoint/2010/main" val="2574595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&lt;script </a:t>
            </a:r>
            <a:r>
              <a:rPr lang="en-GB" dirty="0" err="1"/>
              <a:t>src</a:t>
            </a:r>
            <a:r>
              <a:rPr lang="en-GB" dirty="0"/>
              <a:t>="https://ajax.googleapis.com/ajax/libs/</a:t>
            </a:r>
            <a:r>
              <a:rPr lang="en-GB" dirty="0" err="1"/>
              <a:t>jquery</a:t>
            </a:r>
            <a:r>
              <a:rPr lang="en-GB" dirty="0"/>
              <a:t>/3.4.1/jquery.min.js"&gt;&lt;/script&gt;</a:t>
            </a:r>
          </a:p>
          <a:p>
            <a:r>
              <a:rPr lang="en-GB" dirty="0"/>
              <a:t>&lt;script&gt;</a:t>
            </a:r>
          </a:p>
          <a:p>
            <a:r>
              <a:rPr lang="en-GB" dirty="0"/>
              <a:t>$(document).ready(function(){</a:t>
            </a:r>
          </a:p>
          <a:p>
            <a:r>
              <a:rPr lang="en-GB" dirty="0"/>
              <a:t>  $("button").click(function(){</a:t>
            </a:r>
          </a:p>
          <a:p>
            <a:r>
              <a:rPr lang="en-GB" dirty="0"/>
              <a:t>    $("p").hide("slow", function(){</a:t>
            </a:r>
          </a:p>
          <a:p>
            <a:r>
              <a:rPr lang="en-GB" dirty="0"/>
              <a:t>      alert("The paragraph is now hidden");</a:t>
            </a:r>
          </a:p>
          <a:p>
            <a:r>
              <a:rPr lang="en-GB" dirty="0"/>
              <a:t>    });</a:t>
            </a:r>
          </a:p>
          <a:p>
            <a:r>
              <a:rPr lang="en-GB" dirty="0"/>
              <a:t>  });</a:t>
            </a:r>
          </a:p>
          <a:p>
            <a:r>
              <a:rPr lang="en-GB" dirty="0"/>
              <a:t>});</a:t>
            </a:r>
          </a:p>
          <a:p>
            <a:r>
              <a:rPr lang="en-GB" dirty="0"/>
              <a:t>&lt;/script&gt;</a:t>
            </a:r>
          </a:p>
          <a:p>
            <a:r>
              <a:rPr lang="en-GB" dirty="0"/>
              <a:t>&lt;/head&gt;</a:t>
            </a:r>
          </a:p>
          <a:p>
            <a:r>
              <a:rPr lang="en-GB" dirty="0"/>
              <a:t>&lt;body&gt;</a:t>
            </a:r>
          </a:p>
          <a:p>
            <a:endParaRPr lang="en-GB" dirty="0"/>
          </a:p>
          <a:p>
            <a:r>
              <a:rPr lang="en-GB" dirty="0"/>
              <a:t>&lt;button&gt;Hide&lt;/button&gt;</a:t>
            </a:r>
          </a:p>
          <a:p>
            <a:endParaRPr lang="en-GB" dirty="0"/>
          </a:p>
          <a:p>
            <a:r>
              <a:rPr lang="en-GB" dirty="0"/>
              <a:t>&lt;p&gt;This is a paragraph with little content.&lt;/p&gt;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EB46D0FE-6084-4AAF-9137-9F2016CF3373}" type="slidenum">
              <a:rPr lang="en-GB" smtClean="0"/>
              <a:t>58</a:t>
            </a:fld>
            <a:endParaRPr lang="en-GB"/>
          </a:p>
        </p:txBody>
      </p:sp>
    </p:spTree>
    <p:extLst>
      <p:ext uri="{BB962C8B-B14F-4D97-AF65-F5344CB8AC3E}">
        <p14:creationId xmlns:p14="http://schemas.microsoft.com/office/powerpoint/2010/main" val="1064849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&lt;script </a:t>
            </a:r>
            <a:r>
              <a:rPr lang="en-GB" dirty="0" err="1"/>
              <a:t>src</a:t>
            </a:r>
            <a:r>
              <a:rPr lang="en-GB" dirty="0"/>
              <a:t>="https://ajax.googleapis.com/ajax/libs/</a:t>
            </a:r>
            <a:r>
              <a:rPr lang="en-GB" dirty="0" err="1"/>
              <a:t>jquery</a:t>
            </a:r>
            <a:r>
              <a:rPr lang="en-GB" dirty="0"/>
              <a:t>/3.4.1/jquery.min.js"&gt;&lt;/script&gt;</a:t>
            </a:r>
          </a:p>
          <a:p>
            <a:r>
              <a:rPr lang="en-GB" dirty="0"/>
              <a:t>&lt;script&gt;</a:t>
            </a:r>
          </a:p>
          <a:p>
            <a:r>
              <a:rPr lang="en-GB" dirty="0"/>
              <a:t>$(document).ready(function(){</a:t>
            </a:r>
          </a:p>
          <a:p>
            <a:r>
              <a:rPr lang="en-GB" dirty="0"/>
              <a:t>  $("button").click(function(){</a:t>
            </a:r>
          </a:p>
          <a:p>
            <a:r>
              <a:rPr lang="en-GB" dirty="0"/>
              <a:t>    $("p").hide(1000);</a:t>
            </a:r>
          </a:p>
          <a:p>
            <a:r>
              <a:rPr lang="en-GB" dirty="0"/>
              <a:t>    alert("The paragraph is now hidden");</a:t>
            </a:r>
          </a:p>
          <a:p>
            <a:r>
              <a:rPr lang="en-GB" dirty="0"/>
              <a:t>  });</a:t>
            </a:r>
          </a:p>
          <a:p>
            <a:r>
              <a:rPr lang="en-GB" dirty="0"/>
              <a:t>});</a:t>
            </a:r>
          </a:p>
          <a:p>
            <a:r>
              <a:rPr lang="en-GB" dirty="0"/>
              <a:t>&lt;/script&gt;</a:t>
            </a:r>
          </a:p>
          <a:p>
            <a:r>
              <a:rPr lang="en-GB" dirty="0"/>
              <a:t>&lt;/head&gt;</a:t>
            </a:r>
          </a:p>
          <a:p>
            <a:r>
              <a:rPr lang="en-GB" dirty="0"/>
              <a:t>&lt;body&gt;</a:t>
            </a:r>
          </a:p>
          <a:p>
            <a:endParaRPr lang="en-GB" dirty="0"/>
          </a:p>
          <a:p>
            <a:r>
              <a:rPr lang="en-GB" dirty="0"/>
              <a:t>&lt;button&gt;Hide&lt;/button&gt;</a:t>
            </a:r>
          </a:p>
          <a:p>
            <a:endParaRPr lang="en-GB" dirty="0"/>
          </a:p>
          <a:p>
            <a:r>
              <a:rPr lang="en-GB" dirty="0"/>
              <a:t>&lt;p&gt;This is a paragraph with little content.&lt;/p&gt;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EB46D0FE-6084-4AAF-9137-9F2016CF3373}" type="slidenum">
              <a:rPr lang="en-GB" smtClean="0"/>
              <a:t>59</a:t>
            </a:fld>
            <a:endParaRPr lang="en-GB"/>
          </a:p>
        </p:txBody>
      </p:sp>
    </p:spTree>
    <p:extLst>
      <p:ext uri="{BB962C8B-B14F-4D97-AF65-F5344CB8AC3E}">
        <p14:creationId xmlns:p14="http://schemas.microsoft.com/office/powerpoint/2010/main" val="4083851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Live Demo</a:t>
            </a:r>
          </a:p>
          <a:p>
            <a:endParaRPr lang="en-GB" dirty="0"/>
          </a:p>
          <a:p>
            <a:r>
              <a:rPr lang="en-GB" dirty="0"/>
              <a:t>&lt;html&gt;</a:t>
            </a:r>
          </a:p>
          <a:p>
            <a:r>
              <a:rPr lang="en-GB" dirty="0"/>
              <a:t>   &lt;head&gt;</a:t>
            </a:r>
          </a:p>
          <a:p>
            <a:r>
              <a:rPr lang="en-GB" dirty="0"/>
              <a:t>      &lt;title&gt;The jQuery Example&lt;/title&gt;</a:t>
            </a:r>
          </a:p>
          <a:p>
            <a:r>
              <a:rPr lang="en-GB" dirty="0"/>
              <a:t>      &lt;script type = "text/</a:t>
            </a:r>
            <a:r>
              <a:rPr lang="en-GB" dirty="0" err="1"/>
              <a:t>javascript</a:t>
            </a:r>
            <a:r>
              <a:rPr lang="en-GB" dirty="0"/>
              <a:t>" </a:t>
            </a:r>
          </a:p>
          <a:p>
            <a:r>
              <a:rPr lang="en-GB" dirty="0"/>
              <a:t>         </a:t>
            </a:r>
            <a:r>
              <a:rPr lang="en-GB" dirty="0" err="1"/>
              <a:t>src</a:t>
            </a:r>
            <a:r>
              <a:rPr lang="en-GB" dirty="0"/>
              <a:t> = "https://ajax.googleapis.com/ajax/libs/</a:t>
            </a:r>
            <a:r>
              <a:rPr lang="en-GB" dirty="0" err="1"/>
              <a:t>jquery</a:t>
            </a:r>
            <a:r>
              <a:rPr lang="en-GB" dirty="0"/>
              <a:t>/2.1.3/jquery.min.js"&gt;</a:t>
            </a:r>
          </a:p>
          <a:p>
            <a:r>
              <a:rPr lang="en-GB" dirty="0"/>
              <a:t>      &lt;/script&gt;</a:t>
            </a:r>
          </a:p>
          <a:p>
            <a:r>
              <a:rPr lang="en-GB" dirty="0"/>
              <a:t>		</a:t>
            </a:r>
          </a:p>
          <a:p>
            <a:r>
              <a:rPr lang="en-GB" dirty="0"/>
              <a:t>      &lt;script type = "text/</a:t>
            </a:r>
            <a:r>
              <a:rPr lang="en-GB" dirty="0" err="1"/>
              <a:t>javascript</a:t>
            </a:r>
            <a:r>
              <a:rPr lang="en-GB" dirty="0"/>
              <a:t>" language = "</a:t>
            </a:r>
            <a:r>
              <a:rPr lang="en-GB" dirty="0" err="1"/>
              <a:t>javascript</a:t>
            </a:r>
            <a:r>
              <a:rPr lang="en-GB" dirty="0"/>
              <a:t>"&gt;</a:t>
            </a:r>
          </a:p>
          <a:p>
            <a:r>
              <a:rPr lang="en-GB" dirty="0"/>
              <a:t>         $(document).ready(function() {</a:t>
            </a:r>
          </a:p>
          <a:p>
            <a:r>
              <a:rPr lang="en-GB" dirty="0"/>
              <a:t>            $("#driver").click(function(event){</a:t>
            </a:r>
          </a:p>
          <a:p>
            <a:r>
              <a:rPr lang="en-GB" dirty="0"/>
              <a:t>               $('#stage').load('/</a:t>
            </a:r>
            <a:r>
              <a:rPr lang="en-GB" dirty="0" err="1"/>
              <a:t>jquery</a:t>
            </a:r>
            <a:r>
              <a:rPr lang="en-GB" dirty="0"/>
              <a:t>/result.html');</a:t>
            </a:r>
          </a:p>
          <a:p>
            <a:r>
              <a:rPr lang="en-GB" dirty="0"/>
              <a:t>            });</a:t>
            </a:r>
          </a:p>
          <a:p>
            <a:r>
              <a:rPr lang="en-GB" dirty="0"/>
              <a:t>         });</a:t>
            </a:r>
          </a:p>
          <a:p>
            <a:r>
              <a:rPr lang="en-GB" dirty="0"/>
              <a:t>      &lt;/script&gt;</a:t>
            </a:r>
          </a:p>
          <a:p>
            <a:r>
              <a:rPr lang="en-GB" dirty="0"/>
              <a:t>   &lt;/head&gt;</a:t>
            </a:r>
          </a:p>
          <a:p>
            <a:r>
              <a:rPr lang="en-GB" dirty="0"/>
              <a:t>	</a:t>
            </a:r>
          </a:p>
          <a:p>
            <a:r>
              <a:rPr lang="en-GB" dirty="0"/>
              <a:t>   &lt;body&gt;</a:t>
            </a:r>
          </a:p>
          <a:p>
            <a:r>
              <a:rPr lang="en-GB" dirty="0"/>
              <a:t>      &lt;p&gt;Click on the button to load /</a:t>
            </a:r>
            <a:r>
              <a:rPr lang="en-GB" dirty="0" err="1"/>
              <a:t>jquery</a:t>
            </a:r>
            <a:r>
              <a:rPr lang="en-GB" dirty="0"/>
              <a:t>/result.html file −&lt;/p&gt;</a:t>
            </a:r>
          </a:p>
          <a:p>
            <a:r>
              <a:rPr lang="en-GB" dirty="0"/>
              <a:t>		</a:t>
            </a:r>
          </a:p>
          <a:p>
            <a:r>
              <a:rPr lang="en-GB" dirty="0"/>
              <a:t>      &lt;div id = "stage" style = "background-color:cc0;"&gt;</a:t>
            </a:r>
          </a:p>
          <a:p>
            <a:r>
              <a:rPr lang="en-GB" dirty="0"/>
              <a:t>         STAGE</a:t>
            </a:r>
          </a:p>
          <a:p>
            <a:r>
              <a:rPr lang="en-GB" dirty="0"/>
              <a:t>      &lt;/div&gt;</a:t>
            </a:r>
          </a:p>
          <a:p>
            <a:r>
              <a:rPr lang="en-GB" dirty="0"/>
              <a:t>		</a:t>
            </a:r>
          </a:p>
          <a:p>
            <a:r>
              <a:rPr lang="en-GB" dirty="0"/>
              <a:t>      &lt;input type = "button" id = "driver" value = "Load Data" /&gt;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61</a:t>
            </a:fld>
            <a:endParaRPr lang="en-GB"/>
          </a:p>
        </p:txBody>
      </p:sp>
    </p:spTree>
    <p:extLst>
      <p:ext uri="{BB962C8B-B14F-4D97-AF65-F5344CB8AC3E}">
        <p14:creationId xmlns:p14="http://schemas.microsoft.com/office/powerpoint/2010/main" val="1237312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a:t>
            </a:r>
          </a:p>
          <a:p>
            <a:r>
              <a:rPr lang="en-GB" dirty="0"/>
              <a:t>      &lt;title&gt;The jQuery Example&lt;/title&gt;</a:t>
            </a:r>
          </a:p>
          <a:p>
            <a:r>
              <a:rPr lang="en-GB" dirty="0"/>
              <a:t>      &lt;script type = "text/</a:t>
            </a:r>
            <a:r>
              <a:rPr lang="en-GB" dirty="0" err="1"/>
              <a:t>javascript</a:t>
            </a:r>
            <a:r>
              <a:rPr lang="en-GB" dirty="0"/>
              <a:t>" </a:t>
            </a:r>
          </a:p>
          <a:p>
            <a:r>
              <a:rPr lang="en-GB" dirty="0"/>
              <a:t>         </a:t>
            </a:r>
            <a:r>
              <a:rPr lang="en-GB" dirty="0" err="1"/>
              <a:t>src</a:t>
            </a:r>
            <a:r>
              <a:rPr lang="en-GB" dirty="0"/>
              <a:t> = "https://ajax.googleapis.com/ajax/libs/</a:t>
            </a:r>
            <a:r>
              <a:rPr lang="en-GB" dirty="0" err="1"/>
              <a:t>jquery</a:t>
            </a:r>
            <a:r>
              <a:rPr lang="en-GB" dirty="0"/>
              <a:t>/2.1.3/jquery.min.js"&gt;</a:t>
            </a:r>
          </a:p>
          <a:p>
            <a:r>
              <a:rPr lang="en-GB" dirty="0"/>
              <a:t>      &lt;/script&gt;</a:t>
            </a:r>
          </a:p>
          <a:p>
            <a:r>
              <a:rPr lang="en-GB" dirty="0"/>
              <a:t>		</a:t>
            </a:r>
          </a:p>
          <a:p>
            <a:r>
              <a:rPr lang="en-GB" dirty="0"/>
              <a:t>      &lt;script type = "text/</a:t>
            </a:r>
            <a:r>
              <a:rPr lang="en-GB" dirty="0" err="1"/>
              <a:t>javascript</a:t>
            </a:r>
            <a:r>
              <a:rPr lang="en-GB" dirty="0"/>
              <a:t>" language = "</a:t>
            </a:r>
            <a:r>
              <a:rPr lang="en-GB" dirty="0" err="1"/>
              <a:t>javascript</a:t>
            </a:r>
            <a:r>
              <a:rPr lang="en-GB" dirty="0"/>
              <a:t>"&gt;</a:t>
            </a:r>
          </a:p>
          <a:p>
            <a:r>
              <a:rPr lang="en-GB" dirty="0"/>
              <a:t>         $(document).ready(function() {</a:t>
            </a:r>
          </a:p>
          <a:p>
            <a:r>
              <a:rPr lang="en-GB" dirty="0"/>
              <a:t>            $("#driver").click(function(event){</a:t>
            </a:r>
          </a:p>
          <a:p>
            <a:r>
              <a:rPr lang="en-GB" dirty="0"/>
              <a:t>				</a:t>
            </a:r>
          </a:p>
          <a:p>
            <a:r>
              <a:rPr lang="en-GB" dirty="0"/>
              <a:t>               $.</a:t>
            </a:r>
            <a:r>
              <a:rPr lang="en-GB" dirty="0" err="1"/>
              <a:t>getJSON</a:t>
            </a:r>
            <a:r>
              <a:rPr lang="en-GB" dirty="0"/>
              <a:t>('/</a:t>
            </a:r>
            <a:r>
              <a:rPr lang="en-GB" dirty="0" err="1"/>
              <a:t>jquery</a:t>
            </a:r>
            <a:r>
              <a:rPr lang="en-GB" dirty="0"/>
              <a:t>/</a:t>
            </a:r>
            <a:r>
              <a:rPr lang="en-GB" dirty="0" err="1"/>
              <a:t>result.json</a:t>
            </a:r>
            <a:r>
              <a:rPr lang="en-GB" dirty="0"/>
              <a:t>', function(</a:t>
            </a:r>
            <a:r>
              <a:rPr lang="en-GB" dirty="0" err="1"/>
              <a:t>jd</a:t>
            </a:r>
            <a:r>
              <a:rPr lang="en-GB" dirty="0"/>
              <a:t>) {</a:t>
            </a:r>
          </a:p>
          <a:p>
            <a:r>
              <a:rPr lang="en-GB" dirty="0"/>
              <a:t>                  $('#stage').html('&lt;p&gt; Name: ' + jd.name + '&lt;/p&gt;');</a:t>
            </a:r>
          </a:p>
          <a:p>
            <a:r>
              <a:rPr lang="en-GB" dirty="0"/>
              <a:t>                  $('#stage').append('&lt;p&gt;Age : ' + </a:t>
            </a:r>
            <a:r>
              <a:rPr lang="en-GB" dirty="0" err="1"/>
              <a:t>jd.age</a:t>
            </a:r>
            <a:r>
              <a:rPr lang="en-GB" dirty="0"/>
              <a:t>+ '&lt;/p&gt;');</a:t>
            </a:r>
          </a:p>
          <a:p>
            <a:r>
              <a:rPr lang="en-GB" dirty="0"/>
              <a:t>                  $('#stage').append('&lt;p&gt; Sex: ' + </a:t>
            </a:r>
            <a:r>
              <a:rPr lang="en-GB" dirty="0" err="1"/>
              <a:t>jd.sex</a:t>
            </a:r>
            <a:r>
              <a:rPr lang="en-GB" dirty="0"/>
              <a:t>+ '&lt;/p&gt;');</a:t>
            </a:r>
          </a:p>
          <a:p>
            <a:r>
              <a:rPr lang="en-GB" dirty="0"/>
              <a:t>               });</a:t>
            </a:r>
          </a:p>
          <a:p>
            <a:r>
              <a:rPr lang="en-GB" dirty="0"/>
              <a:t>					</a:t>
            </a:r>
          </a:p>
          <a:p>
            <a:r>
              <a:rPr lang="en-GB" dirty="0"/>
              <a:t>            });</a:t>
            </a:r>
          </a:p>
          <a:p>
            <a:r>
              <a:rPr lang="en-GB" dirty="0"/>
              <a:t>         });</a:t>
            </a:r>
          </a:p>
          <a:p>
            <a:r>
              <a:rPr lang="en-GB" dirty="0"/>
              <a:t>      &lt;/script&gt;</a:t>
            </a:r>
          </a:p>
          <a:p>
            <a:r>
              <a:rPr lang="en-GB" dirty="0"/>
              <a:t>   &lt;/head&gt;</a:t>
            </a:r>
          </a:p>
          <a:p>
            <a:r>
              <a:rPr lang="en-GB" dirty="0"/>
              <a:t>	</a:t>
            </a:r>
          </a:p>
          <a:p>
            <a:r>
              <a:rPr lang="en-GB" dirty="0"/>
              <a:t>   &lt;body&gt;</a:t>
            </a:r>
          </a:p>
          <a:p>
            <a:r>
              <a:rPr lang="en-GB" dirty="0"/>
              <a:t>      &lt;p&gt;Click on the button to load </a:t>
            </a:r>
            <a:r>
              <a:rPr lang="en-GB" dirty="0" err="1"/>
              <a:t>result.json</a:t>
            </a:r>
            <a:r>
              <a:rPr lang="en-GB" dirty="0"/>
              <a:t> file −&lt;/p&gt;</a:t>
            </a:r>
          </a:p>
          <a:p>
            <a:r>
              <a:rPr lang="en-GB" dirty="0"/>
              <a:t>		</a:t>
            </a:r>
          </a:p>
          <a:p>
            <a:r>
              <a:rPr lang="en-GB" dirty="0"/>
              <a:t>      &lt;div id = "stage" style = "background-</a:t>
            </a:r>
            <a:r>
              <a:rPr lang="en-GB" dirty="0" err="1"/>
              <a:t>color</a:t>
            </a:r>
            <a:r>
              <a:rPr lang="en-GB" dirty="0"/>
              <a:t>:#</a:t>
            </a:r>
            <a:r>
              <a:rPr lang="en-GB" dirty="0" err="1"/>
              <a:t>eee</a:t>
            </a:r>
            <a:r>
              <a:rPr lang="en-GB" dirty="0"/>
              <a:t>;"&gt;</a:t>
            </a:r>
          </a:p>
          <a:p>
            <a:r>
              <a:rPr lang="en-GB" dirty="0"/>
              <a:t>         STAGE</a:t>
            </a:r>
          </a:p>
          <a:p>
            <a:r>
              <a:rPr lang="en-GB" dirty="0"/>
              <a:t>      &lt;/div&gt;</a:t>
            </a:r>
          </a:p>
          <a:p>
            <a:r>
              <a:rPr lang="en-GB" dirty="0"/>
              <a:t>		</a:t>
            </a:r>
          </a:p>
          <a:p>
            <a:r>
              <a:rPr lang="en-GB" dirty="0"/>
              <a:t>      &lt;input type = "button" id = "driver" value = "Load Data" /&gt;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62</a:t>
            </a:fld>
            <a:endParaRPr lang="en-GB"/>
          </a:p>
        </p:txBody>
      </p:sp>
    </p:spTree>
    <p:extLst>
      <p:ext uri="{BB962C8B-B14F-4D97-AF65-F5344CB8AC3E}">
        <p14:creationId xmlns:p14="http://schemas.microsoft.com/office/powerpoint/2010/main" val="1486569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a:t>
            </a:r>
          </a:p>
          <a:p>
            <a:r>
              <a:rPr lang="en-GB" dirty="0"/>
              <a:t>      &lt;title&gt;The jQuery Example&lt;/title&gt;</a:t>
            </a:r>
          </a:p>
          <a:p>
            <a:r>
              <a:rPr lang="en-GB" dirty="0"/>
              <a:t>      &lt;script type = "text/</a:t>
            </a:r>
            <a:r>
              <a:rPr lang="en-GB" dirty="0" err="1"/>
              <a:t>javascript</a:t>
            </a:r>
            <a:r>
              <a:rPr lang="en-GB" dirty="0"/>
              <a:t>" </a:t>
            </a:r>
          </a:p>
          <a:p>
            <a:r>
              <a:rPr lang="en-GB" dirty="0"/>
              <a:t>         </a:t>
            </a:r>
            <a:r>
              <a:rPr lang="en-GB" dirty="0" err="1"/>
              <a:t>src</a:t>
            </a:r>
            <a:r>
              <a:rPr lang="en-GB" dirty="0"/>
              <a:t> = "https://ajax.googleapis.com/ajax/libs/</a:t>
            </a:r>
            <a:r>
              <a:rPr lang="en-GB" dirty="0" err="1"/>
              <a:t>jquery</a:t>
            </a:r>
            <a:r>
              <a:rPr lang="en-GB" dirty="0"/>
              <a:t>/2.1.3/jquery.min.js"&gt;</a:t>
            </a:r>
          </a:p>
          <a:p>
            <a:r>
              <a:rPr lang="en-GB" dirty="0"/>
              <a:t>      &lt;/script&gt;</a:t>
            </a:r>
          </a:p>
          <a:p>
            <a:r>
              <a:rPr lang="en-GB" dirty="0"/>
              <a:t>		</a:t>
            </a:r>
          </a:p>
          <a:p>
            <a:r>
              <a:rPr lang="en-GB" dirty="0"/>
              <a:t>      &lt;script type = "text/</a:t>
            </a:r>
            <a:r>
              <a:rPr lang="en-GB" dirty="0" err="1"/>
              <a:t>javascript</a:t>
            </a:r>
            <a:r>
              <a:rPr lang="en-GB" dirty="0"/>
              <a:t>" language = "</a:t>
            </a:r>
            <a:r>
              <a:rPr lang="en-GB" dirty="0" err="1"/>
              <a:t>javascript</a:t>
            </a:r>
            <a:r>
              <a:rPr lang="en-GB" dirty="0"/>
              <a:t>"&gt;</a:t>
            </a:r>
          </a:p>
          <a:p>
            <a:r>
              <a:rPr lang="en-GB" dirty="0"/>
              <a:t>         $(document).ready(function() {</a:t>
            </a:r>
          </a:p>
          <a:p>
            <a:r>
              <a:rPr lang="en-GB" dirty="0"/>
              <a:t>            $("#driver").click(function(event){</a:t>
            </a:r>
          </a:p>
          <a:p>
            <a:r>
              <a:rPr lang="en-GB" dirty="0"/>
              <a:t>               var name = $("#name").</a:t>
            </a:r>
            <a:r>
              <a:rPr lang="en-GB" dirty="0" err="1"/>
              <a:t>val</a:t>
            </a:r>
            <a:r>
              <a:rPr lang="en-GB" dirty="0"/>
              <a:t>();</a:t>
            </a:r>
          </a:p>
          <a:p>
            <a:r>
              <a:rPr lang="en-GB" dirty="0"/>
              <a:t>               $("#stage").load('/</a:t>
            </a:r>
            <a:r>
              <a:rPr lang="en-GB" dirty="0" err="1"/>
              <a:t>jquery</a:t>
            </a:r>
            <a:r>
              <a:rPr lang="en-GB" dirty="0"/>
              <a:t>/</a:t>
            </a:r>
            <a:r>
              <a:rPr lang="en-GB" dirty="0" err="1"/>
              <a:t>result.php</a:t>
            </a:r>
            <a:r>
              <a:rPr lang="en-GB" dirty="0"/>
              <a:t>', {"</a:t>
            </a:r>
            <a:r>
              <a:rPr lang="en-GB" dirty="0" err="1"/>
              <a:t>name":name</a:t>
            </a:r>
            <a:r>
              <a:rPr lang="en-GB" dirty="0"/>
              <a:t>} );</a:t>
            </a:r>
          </a:p>
          <a:p>
            <a:r>
              <a:rPr lang="en-GB" dirty="0"/>
              <a:t>            });</a:t>
            </a:r>
          </a:p>
          <a:p>
            <a:r>
              <a:rPr lang="en-GB" dirty="0"/>
              <a:t>         });</a:t>
            </a:r>
          </a:p>
          <a:p>
            <a:r>
              <a:rPr lang="en-GB" dirty="0"/>
              <a:t>      &lt;/script&gt;</a:t>
            </a:r>
          </a:p>
          <a:p>
            <a:r>
              <a:rPr lang="en-GB" dirty="0"/>
              <a:t>   &lt;/head&gt;</a:t>
            </a:r>
          </a:p>
          <a:p>
            <a:r>
              <a:rPr lang="en-GB" dirty="0"/>
              <a:t>	</a:t>
            </a:r>
          </a:p>
          <a:p>
            <a:r>
              <a:rPr lang="en-GB" dirty="0"/>
              <a:t>   &lt;body&gt;</a:t>
            </a:r>
          </a:p>
          <a:p>
            <a:r>
              <a:rPr lang="en-GB" dirty="0"/>
              <a:t>      &lt;p&gt;Enter your name and click on the button:&lt;/p&gt;</a:t>
            </a:r>
          </a:p>
          <a:p>
            <a:r>
              <a:rPr lang="en-GB" dirty="0"/>
              <a:t>      &lt;input type = "input" id = "name" size = "40" /&gt;&lt;</a:t>
            </a:r>
            <a:r>
              <a:rPr lang="en-GB" dirty="0" err="1"/>
              <a:t>br</a:t>
            </a:r>
            <a:r>
              <a:rPr lang="en-GB" dirty="0"/>
              <a:t> /&gt;</a:t>
            </a:r>
          </a:p>
          <a:p>
            <a:r>
              <a:rPr lang="en-GB" dirty="0"/>
              <a:t>		</a:t>
            </a:r>
          </a:p>
          <a:p>
            <a:r>
              <a:rPr lang="en-GB" dirty="0"/>
              <a:t>      &lt;div id = "stage" style = "background-color:cc0;"&gt;</a:t>
            </a:r>
          </a:p>
          <a:p>
            <a:r>
              <a:rPr lang="en-GB" dirty="0"/>
              <a:t>         STAGE</a:t>
            </a:r>
          </a:p>
          <a:p>
            <a:r>
              <a:rPr lang="en-GB" dirty="0"/>
              <a:t>      &lt;/div&gt;</a:t>
            </a:r>
          </a:p>
          <a:p>
            <a:r>
              <a:rPr lang="en-GB" dirty="0"/>
              <a:t>		</a:t>
            </a:r>
          </a:p>
          <a:p>
            <a:r>
              <a:rPr lang="en-GB" dirty="0"/>
              <a:t>      &lt;input type = "button" id = "driver" value = "Show Result" /&gt;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63</a:t>
            </a:fld>
            <a:endParaRPr lang="en-GB"/>
          </a:p>
        </p:txBody>
      </p:sp>
    </p:spTree>
    <p:extLst>
      <p:ext uri="{BB962C8B-B14F-4D97-AF65-F5344CB8AC3E}">
        <p14:creationId xmlns:p14="http://schemas.microsoft.com/office/powerpoint/2010/main" val="2106497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 </a:t>
            </a:r>
            <a:r>
              <a:rPr lang="en-GB" dirty="0" err="1"/>
              <a:t>lang</a:t>
            </a:r>
            <a:r>
              <a:rPr lang="en-GB" dirty="0"/>
              <a:t>="</a:t>
            </a:r>
            <a:r>
              <a:rPr lang="en-GB" dirty="0" err="1"/>
              <a:t>en</a:t>
            </a:r>
            <a:r>
              <a:rPr lang="en-GB" dirty="0"/>
              <a:t>"&gt;</a:t>
            </a:r>
          </a:p>
          <a:p>
            <a:r>
              <a:rPr lang="en-GB" dirty="0"/>
              <a:t>&lt;head&gt;</a:t>
            </a:r>
          </a:p>
          <a:p>
            <a:r>
              <a:rPr lang="en-GB" dirty="0"/>
              <a:t>  &lt;meta charset="utf-8"&gt;</a:t>
            </a:r>
          </a:p>
          <a:p>
            <a:r>
              <a:rPr lang="en-GB" dirty="0"/>
              <a:t>  &lt;meta name="viewport" content="width=device-width, initial-scale=1"&gt;</a:t>
            </a:r>
          </a:p>
          <a:p>
            <a:r>
              <a:rPr lang="en-GB" dirty="0"/>
              <a:t>  &lt;title&gt;jQuery UI Autocomplete - Default functionality&lt;/title&gt;</a:t>
            </a:r>
          </a:p>
          <a:p>
            <a:r>
              <a:rPr lang="en-GB" dirty="0"/>
              <a:t>  &lt;link </a:t>
            </a:r>
            <a:r>
              <a:rPr lang="en-GB" dirty="0" err="1"/>
              <a:t>rel</a:t>
            </a:r>
            <a:r>
              <a:rPr lang="en-GB" dirty="0"/>
              <a:t>="stylesheet" </a:t>
            </a:r>
            <a:r>
              <a:rPr lang="en-GB" dirty="0" err="1"/>
              <a:t>href</a:t>
            </a:r>
            <a:r>
              <a:rPr lang="en-GB" dirty="0"/>
              <a:t>="//code.jquery.com/</a:t>
            </a:r>
            <a:r>
              <a:rPr lang="en-GB" dirty="0" err="1"/>
              <a:t>ui</a:t>
            </a:r>
            <a:r>
              <a:rPr lang="en-GB" dirty="0"/>
              <a:t>/1.12.1/themes/base/jquery-ui.css"&gt;</a:t>
            </a:r>
          </a:p>
          <a:p>
            <a:r>
              <a:rPr lang="en-GB" dirty="0"/>
              <a:t>  &lt;link </a:t>
            </a:r>
            <a:r>
              <a:rPr lang="en-GB" dirty="0" err="1"/>
              <a:t>rel</a:t>
            </a:r>
            <a:r>
              <a:rPr lang="en-GB" dirty="0"/>
              <a:t>="stylesheet" </a:t>
            </a:r>
            <a:r>
              <a:rPr lang="en-GB" dirty="0" err="1"/>
              <a:t>href</a:t>
            </a:r>
            <a:r>
              <a:rPr lang="en-GB" dirty="0"/>
              <a:t>="/resources/demos/style.css"&gt;</a:t>
            </a:r>
          </a:p>
          <a:p>
            <a:r>
              <a:rPr lang="en-GB" dirty="0"/>
              <a:t>  &lt;script </a:t>
            </a:r>
            <a:r>
              <a:rPr lang="en-GB" dirty="0" err="1"/>
              <a:t>src</a:t>
            </a:r>
            <a:r>
              <a:rPr lang="en-GB" dirty="0"/>
              <a:t>="https://code.jquery.com/jquery-1.12.4.js"&gt;&lt;/script&gt;</a:t>
            </a:r>
          </a:p>
          <a:p>
            <a:r>
              <a:rPr lang="en-GB" dirty="0"/>
              <a:t>  &lt;script </a:t>
            </a:r>
            <a:r>
              <a:rPr lang="en-GB" dirty="0" err="1"/>
              <a:t>src</a:t>
            </a:r>
            <a:r>
              <a:rPr lang="en-GB" dirty="0"/>
              <a:t>="https://code.jquery.com/</a:t>
            </a:r>
            <a:r>
              <a:rPr lang="en-GB" dirty="0" err="1"/>
              <a:t>ui</a:t>
            </a:r>
            <a:r>
              <a:rPr lang="en-GB" dirty="0"/>
              <a:t>/1.12.1/jquery-ui.js"&gt;&lt;/script&gt;</a:t>
            </a:r>
          </a:p>
          <a:p>
            <a:r>
              <a:rPr lang="en-GB" dirty="0"/>
              <a:t>  &lt;script&gt;</a:t>
            </a:r>
          </a:p>
          <a:p>
            <a:r>
              <a:rPr lang="en-GB" dirty="0"/>
              <a:t>  $( function() {</a:t>
            </a:r>
          </a:p>
          <a:p>
            <a:r>
              <a:rPr lang="en-GB" dirty="0"/>
              <a:t>    var </a:t>
            </a:r>
            <a:r>
              <a:rPr lang="en-GB" dirty="0" err="1"/>
              <a:t>availableTags</a:t>
            </a:r>
            <a:r>
              <a:rPr lang="en-GB" dirty="0"/>
              <a:t> = [</a:t>
            </a:r>
          </a:p>
          <a:p>
            <a:r>
              <a:rPr lang="en-GB" dirty="0"/>
              <a:t>      "ActionScript",</a:t>
            </a:r>
          </a:p>
          <a:p>
            <a:r>
              <a:rPr lang="en-GB" dirty="0"/>
              <a:t>      "AppleScript",</a:t>
            </a:r>
          </a:p>
          <a:p>
            <a:r>
              <a:rPr lang="en-GB" dirty="0"/>
              <a:t>      "Asp",</a:t>
            </a:r>
          </a:p>
          <a:p>
            <a:r>
              <a:rPr lang="en-GB" dirty="0"/>
              <a:t>      "BASIC",</a:t>
            </a:r>
          </a:p>
          <a:p>
            <a:r>
              <a:rPr lang="en-GB" dirty="0"/>
              <a:t>      "C",</a:t>
            </a:r>
          </a:p>
          <a:p>
            <a:r>
              <a:rPr lang="en-GB" dirty="0"/>
              <a:t>      "C++",</a:t>
            </a:r>
          </a:p>
          <a:p>
            <a:r>
              <a:rPr lang="en-GB" dirty="0"/>
              <a:t>      "Clojure",</a:t>
            </a:r>
          </a:p>
          <a:p>
            <a:r>
              <a:rPr lang="en-GB" dirty="0"/>
              <a:t>      "COBOL",</a:t>
            </a:r>
          </a:p>
          <a:p>
            <a:r>
              <a:rPr lang="en-GB" dirty="0"/>
              <a:t>      "ColdFusion",</a:t>
            </a:r>
          </a:p>
          <a:p>
            <a:r>
              <a:rPr lang="en-GB" dirty="0"/>
              <a:t>      "Erlang",</a:t>
            </a:r>
          </a:p>
          <a:p>
            <a:r>
              <a:rPr lang="en-GB" dirty="0"/>
              <a:t>      "Fortran",</a:t>
            </a:r>
          </a:p>
          <a:p>
            <a:r>
              <a:rPr lang="en-GB" dirty="0"/>
              <a:t>      "Groovy",</a:t>
            </a:r>
          </a:p>
          <a:p>
            <a:r>
              <a:rPr lang="en-GB" dirty="0"/>
              <a:t>      "Haskell",</a:t>
            </a:r>
          </a:p>
          <a:p>
            <a:r>
              <a:rPr lang="en-GB" dirty="0"/>
              <a:t>      "Java",</a:t>
            </a:r>
          </a:p>
          <a:p>
            <a:r>
              <a:rPr lang="en-GB" dirty="0"/>
              <a:t>      "JavaScript",</a:t>
            </a:r>
          </a:p>
          <a:p>
            <a:r>
              <a:rPr lang="en-GB" dirty="0"/>
              <a:t>      "Lisp",</a:t>
            </a:r>
          </a:p>
          <a:p>
            <a:r>
              <a:rPr lang="en-GB" dirty="0"/>
              <a:t>      "Perl",</a:t>
            </a:r>
          </a:p>
          <a:p>
            <a:r>
              <a:rPr lang="en-GB" dirty="0"/>
              <a:t>      "PHP",</a:t>
            </a:r>
          </a:p>
          <a:p>
            <a:r>
              <a:rPr lang="en-GB" dirty="0"/>
              <a:t>      "Python",</a:t>
            </a:r>
          </a:p>
          <a:p>
            <a:r>
              <a:rPr lang="en-GB" dirty="0"/>
              <a:t>      "Ruby",</a:t>
            </a:r>
          </a:p>
          <a:p>
            <a:r>
              <a:rPr lang="en-GB" dirty="0"/>
              <a:t>      "Scala",</a:t>
            </a:r>
          </a:p>
          <a:p>
            <a:r>
              <a:rPr lang="en-GB" dirty="0"/>
              <a:t>      "Scheme"</a:t>
            </a:r>
          </a:p>
          <a:p>
            <a:r>
              <a:rPr lang="en-GB" dirty="0"/>
              <a:t>    ];</a:t>
            </a:r>
          </a:p>
          <a:p>
            <a:r>
              <a:rPr lang="en-GB" dirty="0"/>
              <a:t>    $( "#tags" ).autocomplete({</a:t>
            </a:r>
          </a:p>
          <a:p>
            <a:r>
              <a:rPr lang="en-GB" dirty="0"/>
              <a:t>      source: </a:t>
            </a:r>
            <a:r>
              <a:rPr lang="en-GB" dirty="0" err="1"/>
              <a:t>availableTags</a:t>
            </a:r>
            <a:endParaRPr lang="en-GB" dirty="0"/>
          </a:p>
          <a:p>
            <a:r>
              <a:rPr lang="en-GB" dirty="0"/>
              <a:t>    });</a:t>
            </a:r>
          </a:p>
          <a:p>
            <a:r>
              <a:rPr lang="en-GB" dirty="0"/>
              <a:t>  } );</a:t>
            </a:r>
          </a:p>
          <a:p>
            <a:r>
              <a:rPr lang="en-GB" dirty="0"/>
              <a:t>  &lt;/script&gt;</a:t>
            </a:r>
          </a:p>
          <a:p>
            <a:r>
              <a:rPr lang="en-GB" dirty="0"/>
              <a:t>&lt;/head&gt;</a:t>
            </a:r>
          </a:p>
          <a:p>
            <a:r>
              <a:rPr lang="en-GB" dirty="0"/>
              <a:t>&lt;body&gt;</a:t>
            </a:r>
          </a:p>
          <a:p>
            <a:r>
              <a:rPr lang="en-GB" dirty="0"/>
              <a:t> </a:t>
            </a:r>
          </a:p>
          <a:p>
            <a:r>
              <a:rPr lang="en-GB" dirty="0"/>
              <a:t>&lt;div class="</a:t>
            </a:r>
            <a:r>
              <a:rPr lang="en-GB" dirty="0" err="1"/>
              <a:t>ui</a:t>
            </a:r>
            <a:r>
              <a:rPr lang="en-GB" dirty="0"/>
              <a:t>-widget"&gt;</a:t>
            </a:r>
          </a:p>
          <a:p>
            <a:r>
              <a:rPr lang="en-GB" dirty="0"/>
              <a:t>  &lt;label for="tags"&gt;Tags: &lt;/label&gt;</a:t>
            </a:r>
          </a:p>
          <a:p>
            <a:r>
              <a:rPr lang="en-GB" dirty="0"/>
              <a:t>  &lt;input id="tags"&gt;</a:t>
            </a:r>
          </a:p>
          <a:p>
            <a:r>
              <a:rPr lang="en-GB" dirty="0"/>
              <a:t>&lt;/div&gt;</a:t>
            </a:r>
          </a:p>
          <a:p>
            <a:r>
              <a:rPr lang="en-GB" dirty="0"/>
              <a:t> </a:t>
            </a:r>
          </a:p>
          <a:p>
            <a:r>
              <a:rPr lang="en-GB" dirty="0"/>
              <a:t> </a:t>
            </a:r>
          </a:p>
          <a:p>
            <a:r>
              <a:rPr lang="en-GB" dirty="0"/>
              <a:t>&lt;/body&gt;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64</a:t>
            </a:fld>
            <a:endParaRPr lang="en-GB"/>
          </a:p>
        </p:txBody>
      </p:sp>
    </p:spTree>
    <p:extLst>
      <p:ext uri="{BB962C8B-B14F-4D97-AF65-F5344CB8AC3E}">
        <p14:creationId xmlns:p14="http://schemas.microsoft.com/office/powerpoint/2010/main" val="715729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 </a:t>
            </a:r>
            <a:r>
              <a:rPr lang="en-GB" dirty="0" err="1"/>
              <a:t>lang</a:t>
            </a:r>
            <a:r>
              <a:rPr lang="en-GB" dirty="0"/>
              <a:t>="</a:t>
            </a:r>
            <a:r>
              <a:rPr lang="en-GB" dirty="0" err="1"/>
              <a:t>en</a:t>
            </a:r>
            <a:r>
              <a:rPr lang="en-GB" dirty="0"/>
              <a:t>"&gt;</a:t>
            </a:r>
          </a:p>
          <a:p>
            <a:r>
              <a:rPr lang="en-GB" dirty="0"/>
              <a:t>&lt;head&gt;</a:t>
            </a:r>
          </a:p>
          <a:p>
            <a:r>
              <a:rPr lang="en-GB" dirty="0"/>
              <a:t>  &lt;meta charset="utf-8"&gt;</a:t>
            </a:r>
          </a:p>
          <a:p>
            <a:r>
              <a:rPr lang="en-GB" dirty="0"/>
              <a:t>  &lt;meta name="viewport" content="width=device-width, initial-scale=1"&gt;</a:t>
            </a:r>
          </a:p>
          <a:p>
            <a:r>
              <a:rPr lang="en-GB" dirty="0"/>
              <a:t>  &lt;title&gt;jQuery UI </a:t>
            </a:r>
            <a:r>
              <a:rPr lang="en-GB" dirty="0" err="1"/>
              <a:t>Datepicker</a:t>
            </a:r>
            <a:r>
              <a:rPr lang="en-GB" dirty="0"/>
              <a:t> - Default functionality&lt;/title&gt;</a:t>
            </a:r>
          </a:p>
          <a:p>
            <a:r>
              <a:rPr lang="en-GB" dirty="0"/>
              <a:t>  &lt;link </a:t>
            </a:r>
            <a:r>
              <a:rPr lang="en-GB" dirty="0" err="1"/>
              <a:t>rel</a:t>
            </a:r>
            <a:r>
              <a:rPr lang="en-GB" dirty="0"/>
              <a:t>="stylesheet" </a:t>
            </a:r>
            <a:r>
              <a:rPr lang="en-GB" dirty="0" err="1"/>
              <a:t>href</a:t>
            </a:r>
            <a:r>
              <a:rPr lang="en-GB" dirty="0"/>
              <a:t>="//code.jquery.com/</a:t>
            </a:r>
            <a:r>
              <a:rPr lang="en-GB" dirty="0" err="1"/>
              <a:t>ui</a:t>
            </a:r>
            <a:r>
              <a:rPr lang="en-GB" dirty="0"/>
              <a:t>/1.12.1/themes/base/jquery-ui.css"&gt;</a:t>
            </a:r>
          </a:p>
          <a:p>
            <a:r>
              <a:rPr lang="en-GB" dirty="0"/>
              <a:t>  &lt;link </a:t>
            </a:r>
            <a:r>
              <a:rPr lang="en-GB" dirty="0" err="1"/>
              <a:t>rel</a:t>
            </a:r>
            <a:r>
              <a:rPr lang="en-GB" dirty="0"/>
              <a:t>="stylesheet" </a:t>
            </a:r>
            <a:r>
              <a:rPr lang="en-GB" dirty="0" err="1"/>
              <a:t>href</a:t>
            </a:r>
            <a:r>
              <a:rPr lang="en-GB" dirty="0"/>
              <a:t>="/resources/demos/style.css"&gt;</a:t>
            </a:r>
          </a:p>
          <a:p>
            <a:r>
              <a:rPr lang="en-GB" dirty="0"/>
              <a:t>  &lt;script </a:t>
            </a:r>
            <a:r>
              <a:rPr lang="en-GB" dirty="0" err="1"/>
              <a:t>src</a:t>
            </a:r>
            <a:r>
              <a:rPr lang="en-GB" dirty="0"/>
              <a:t>="https://code.jquery.com/jquery-1.12.4.js"&gt;&lt;/script&gt;</a:t>
            </a:r>
          </a:p>
          <a:p>
            <a:r>
              <a:rPr lang="en-GB" dirty="0"/>
              <a:t>  &lt;script </a:t>
            </a:r>
            <a:r>
              <a:rPr lang="en-GB" dirty="0" err="1"/>
              <a:t>src</a:t>
            </a:r>
            <a:r>
              <a:rPr lang="en-GB" dirty="0"/>
              <a:t>="https://code.jquery.com/</a:t>
            </a:r>
            <a:r>
              <a:rPr lang="en-GB" dirty="0" err="1"/>
              <a:t>ui</a:t>
            </a:r>
            <a:r>
              <a:rPr lang="en-GB" dirty="0"/>
              <a:t>/1.12.1/jquery-ui.js"&gt;&lt;/script&gt;</a:t>
            </a:r>
          </a:p>
          <a:p>
            <a:r>
              <a:rPr lang="en-GB" dirty="0"/>
              <a:t>  &lt;script&gt;</a:t>
            </a:r>
          </a:p>
          <a:p>
            <a:r>
              <a:rPr lang="en-GB" dirty="0"/>
              <a:t>  $( function() {</a:t>
            </a:r>
          </a:p>
          <a:p>
            <a:r>
              <a:rPr lang="en-GB" dirty="0"/>
              <a:t>    $( "#</a:t>
            </a:r>
            <a:r>
              <a:rPr lang="en-GB" dirty="0" err="1"/>
              <a:t>datepicker</a:t>
            </a:r>
            <a:r>
              <a:rPr lang="en-GB" dirty="0"/>
              <a:t>" ).</a:t>
            </a:r>
            <a:r>
              <a:rPr lang="en-GB" dirty="0" err="1"/>
              <a:t>datepicker</a:t>
            </a:r>
            <a:r>
              <a:rPr lang="en-GB" dirty="0"/>
              <a:t>();</a:t>
            </a:r>
          </a:p>
          <a:p>
            <a:r>
              <a:rPr lang="en-GB" dirty="0"/>
              <a:t>  } );</a:t>
            </a:r>
          </a:p>
          <a:p>
            <a:r>
              <a:rPr lang="en-GB" dirty="0"/>
              <a:t>  &lt;/script&gt;</a:t>
            </a:r>
          </a:p>
          <a:p>
            <a:r>
              <a:rPr lang="en-GB" dirty="0"/>
              <a:t>&lt;/head&gt;</a:t>
            </a:r>
          </a:p>
          <a:p>
            <a:r>
              <a:rPr lang="en-GB" dirty="0"/>
              <a:t>&lt;body&gt;</a:t>
            </a:r>
          </a:p>
          <a:p>
            <a:r>
              <a:rPr lang="en-GB" dirty="0"/>
              <a:t> </a:t>
            </a:r>
          </a:p>
          <a:p>
            <a:r>
              <a:rPr lang="en-GB" dirty="0"/>
              <a:t>&lt;p&gt;Date: &lt;input type="text" id="</a:t>
            </a:r>
            <a:r>
              <a:rPr lang="en-GB" dirty="0" err="1"/>
              <a:t>datepicker</a:t>
            </a:r>
            <a:r>
              <a:rPr lang="en-GB" dirty="0"/>
              <a:t>"&gt;&lt;/p&gt;</a:t>
            </a:r>
          </a:p>
          <a:p>
            <a:r>
              <a:rPr lang="en-GB" dirty="0"/>
              <a:t> </a:t>
            </a:r>
          </a:p>
          <a:p>
            <a:r>
              <a:rPr lang="en-GB" dirty="0"/>
              <a:t> </a:t>
            </a:r>
          </a:p>
          <a:p>
            <a:r>
              <a:rPr lang="en-GB" dirty="0"/>
              <a:t>&lt;/body&gt;</a:t>
            </a:r>
          </a:p>
          <a:p>
            <a:r>
              <a:rPr lang="en-GB"/>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65</a:t>
            </a:fld>
            <a:endParaRPr lang="en-GB"/>
          </a:p>
        </p:txBody>
      </p:sp>
    </p:spTree>
    <p:extLst>
      <p:ext uri="{BB962C8B-B14F-4D97-AF65-F5344CB8AC3E}">
        <p14:creationId xmlns:p14="http://schemas.microsoft.com/office/powerpoint/2010/main" val="3291800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Live Demo</a:t>
            </a:r>
          </a:p>
          <a:p>
            <a:endParaRPr lang="en-GB" dirty="0"/>
          </a:p>
          <a:p>
            <a:r>
              <a:rPr lang="en-GB" dirty="0"/>
              <a:t>&lt;html&gt;</a:t>
            </a:r>
          </a:p>
          <a:p>
            <a:r>
              <a:rPr lang="en-GB" dirty="0"/>
              <a:t>   &lt;head&gt;</a:t>
            </a:r>
          </a:p>
          <a:p>
            <a:r>
              <a:rPr lang="en-GB" dirty="0"/>
              <a:t>      &lt;title&gt;The jQuery Example&lt;/title&gt;</a:t>
            </a:r>
          </a:p>
          <a:p>
            <a:r>
              <a:rPr lang="en-GB" dirty="0"/>
              <a:t>      &lt;script type = "text/</a:t>
            </a:r>
            <a:r>
              <a:rPr lang="en-GB" dirty="0" err="1"/>
              <a:t>javascript</a:t>
            </a:r>
            <a:r>
              <a:rPr lang="en-GB" dirty="0"/>
              <a:t>" </a:t>
            </a:r>
          </a:p>
          <a:p>
            <a:r>
              <a:rPr lang="en-GB" dirty="0"/>
              <a:t>         </a:t>
            </a:r>
            <a:r>
              <a:rPr lang="en-GB" dirty="0" err="1"/>
              <a:t>src</a:t>
            </a:r>
            <a:r>
              <a:rPr lang="en-GB" dirty="0"/>
              <a:t> = "https://ajax.googleapis.com/ajax/libs/</a:t>
            </a:r>
            <a:r>
              <a:rPr lang="en-GB" dirty="0" err="1"/>
              <a:t>jquery</a:t>
            </a:r>
            <a:r>
              <a:rPr lang="en-GB" dirty="0"/>
              <a:t>/2.1.3/jquery.min.js"&gt;</a:t>
            </a:r>
          </a:p>
          <a:p>
            <a:r>
              <a:rPr lang="en-GB" dirty="0"/>
              <a:t>      &lt;/script&gt;</a:t>
            </a:r>
          </a:p>
          <a:p>
            <a:r>
              <a:rPr lang="en-GB" dirty="0"/>
              <a:t>		</a:t>
            </a:r>
          </a:p>
          <a:p>
            <a:r>
              <a:rPr lang="en-GB" dirty="0"/>
              <a:t>      &lt;script type = "text/</a:t>
            </a:r>
            <a:r>
              <a:rPr lang="en-GB" dirty="0" err="1"/>
              <a:t>javascript</a:t>
            </a:r>
            <a:r>
              <a:rPr lang="en-GB" dirty="0"/>
              <a:t>" language = "</a:t>
            </a:r>
            <a:r>
              <a:rPr lang="en-GB" dirty="0" err="1"/>
              <a:t>javascript</a:t>
            </a:r>
            <a:r>
              <a:rPr lang="en-GB" dirty="0"/>
              <a:t>"&gt;</a:t>
            </a:r>
          </a:p>
          <a:p>
            <a:r>
              <a:rPr lang="en-GB" dirty="0"/>
              <a:t>         $(document).ready(function() {</a:t>
            </a:r>
          </a:p>
          <a:p>
            <a:r>
              <a:rPr lang="en-GB" dirty="0"/>
              <a:t>            $("</a:t>
            </a:r>
            <a:r>
              <a:rPr lang="en-GB" dirty="0" err="1"/>
              <a:t>em</a:t>
            </a:r>
            <a:r>
              <a:rPr lang="en-GB" dirty="0"/>
              <a:t>").</a:t>
            </a:r>
            <a:r>
              <a:rPr lang="en-GB" dirty="0" err="1"/>
              <a:t>addClass</a:t>
            </a:r>
            <a:r>
              <a:rPr lang="en-GB" dirty="0"/>
              <a:t>("selected");</a:t>
            </a:r>
          </a:p>
          <a:p>
            <a:r>
              <a:rPr lang="en-GB" dirty="0"/>
              <a:t>            $("#</a:t>
            </a:r>
            <a:r>
              <a:rPr lang="en-GB" dirty="0" err="1"/>
              <a:t>myid</a:t>
            </a:r>
            <a:r>
              <a:rPr lang="en-GB" dirty="0"/>
              <a:t>").</a:t>
            </a:r>
            <a:r>
              <a:rPr lang="en-GB" dirty="0" err="1"/>
              <a:t>addClass</a:t>
            </a:r>
            <a:r>
              <a:rPr lang="en-GB" dirty="0"/>
              <a:t>("highlight");</a:t>
            </a:r>
          </a:p>
          <a:p>
            <a:r>
              <a:rPr lang="en-GB" dirty="0"/>
              <a:t>         });</a:t>
            </a:r>
          </a:p>
          <a:p>
            <a:r>
              <a:rPr lang="en-GB" dirty="0"/>
              <a:t>      &lt;/script&gt;</a:t>
            </a:r>
          </a:p>
          <a:p>
            <a:r>
              <a:rPr lang="en-GB" dirty="0"/>
              <a:t>		</a:t>
            </a:r>
          </a:p>
          <a:p>
            <a:r>
              <a:rPr lang="en-GB" dirty="0"/>
              <a:t>      &lt;style&gt;</a:t>
            </a:r>
          </a:p>
          <a:p>
            <a:r>
              <a:rPr lang="en-GB" dirty="0"/>
              <a:t>         .selected { </a:t>
            </a:r>
            <a:r>
              <a:rPr lang="en-GB" dirty="0" err="1"/>
              <a:t>color:red</a:t>
            </a:r>
            <a:r>
              <a:rPr lang="en-GB" dirty="0"/>
              <a:t>; }</a:t>
            </a:r>
          </a:p>
          <a:p>
            <a:r>
              <a:rPr lang="en-GB" dirty="0"/>
              <a:t>         .highlight { </a:t>
            </a:r>
            <a:r>
              <a:rPr lang="en-GB" dirty="0" err="1"/>
              <a:t>background:yellow</a:t>
            </a:r>
            <a:r>
              <a:rPr lang="en-GB" dirty="0"/>
              <a:t>; }</a:t>
            </a:r>
          </a:p>
          <a:p>
            <a:r>
              <a:rPr lang="en-GB" dirty="0"/>
              <a:t>      &lt;/style&gt;	</a:t>
            </a:r>
          </a:p>
          <a:p>
            <a:r>
              <a:rPr lang="en-GB" dirty="0"/>
              <a:t>   &lt;/head&gt;</a:t>
            </a:r>
          </a:p>
          <a:p>
            <a:r>
              <a:rPr lang="en-GB" dirty="0"/>
              <a:t>	</a:t>
            </a:r>
          </a:p>
          <a:p>
            <a:r>
              <a:rPr lang="en-GB" dirty="0"/>
              <a:t>   &lt;body&gt;</a:t>
            </a:r>
          </a:p>
          <a:p>
            <a:r>
              <a:rPr lang="en-GB" dirty="0"/>
              <a:t>      &lt;</a:t>
            </a:r>
            <a:r>
              <a:rPr lang="en-GB" dirty="0" err="1"/>
              <a:t>em</a:t>
            </a:r>
            <a:r>
              <a:rPr lang="en-GB" dirty="0"/>
              <a:t> title = "Bold and Brave"&gt;This is first paragraph.&lt;/</a:t>
            </a:r>
            <a:r>
              <a:rPr lang="en-GB" dirty="0" err="1"/>
              <a:t>em</a:t>
            </a:r>
            <a:r>
              <a:rPr lang="en-GB" dirty="0"/>
              <a:t>&gt;</a:t>
            </a:r>
          </a:p>
          <a:p>
            <a:r>
              <a:rPr lang="en-GB" dirty="0"/>
              <a:t>      &lt;p id = "</a:t>
            </a:r>
            <a:r>
              <a:rPr lang="en-GB" dirty="0" err="1"/>
              <a:t>myid</a:t>
            </a:r>
            <a:r>
              <a:rPr lang="en-GB" dirty="0"/>
              <a:t>"&gt;This is second paragraph.&lt;/p&gt;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19</a:t>
            </a:fld>
            <a:endParaRPr lang="en-GB"/>
          </a:p>
        </p:txBody>
      </p:sp>
    </p:spTree>
    <p:extLst>
      <p:ext uri="{BB962C8B-B14F-4D97-AF65-F5344CB8AC3E}">
        <p14:creationId xmlns:p14="http://schemas.microsoft.com/office/powerpoint/2010/main" val="859368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a:t>
            </a:r>
          </a:p>
          <a:p>
            <a:r>
              <a:rPr lang="en-GB" dirty="0"/>
              <a:t>      &lt;title&gt;The </a:t>
            </a:r>
            <a:r>
              <a:rPr lang="en-GB" dirty="0" err="1"/>
              <a:t>JQuery</a:t>
            </a:r>
            <a:r>
              <a:rPr lang="en-GB" dirty="0"/>
              <a:t> Example&lt;/title&gt;</a:t>
            </a:r>
          </a:p>
          <a:p>
            <a:r>
              <a:rPr lang="en-GB" dirty="0"/>
              <a:t>      &lt;script type = "text/</a:t>
            </a:r>
            <a:r>
              <a:rPr lang="en-GB" dirty="0" err="1"/>
              <a:t>javascript</a:t>
            </a:r>
            <a:r>
              <a:rPr lang="en-GB" dirty="0"/>
              <a:t>" </a:t>
            </a:r>
          </a:p>
          <a:p>
            <a:r>
              <a:rPr lang="en-GB" dirty="0"/>
              <a:t>         </a:t>
            </a:r>
            <a:r>
              <a:rPr lang="en-GB" dirty="0" err="1"/>
              <a:t>src</a:t>
            </a:r>
            <a:r>
              <a:rPr lang="en-GB" dirty="0"/>
              <a:t> = "https://ajax.googleapis.com/ajax/libs/</a:t>
            </a:r>
            <a:r>
              <a:rPr lang="en-GB" dirty="0" err="1"/>
              <a:t>jquery</a:t>
            </a:r>
            <a:r>
              <a:rPr lang="en-GB" dirty="0"/>
              <a:t>/2.1.3/jquery.min.js"&gt;</a:t>
            </a:r>
          </a:p>
          <a:p>
            <a:r>
              <a:rPr lang="en-GB" dirty="0"/>
              <a:t>      &lt;/script&gt;</a:t>
            </a:r>
          </a:p>
          <a:p>
            <a:r>
              <a:rPr lang="en-GB" dirty="0"/>
              <a:t>		</a:t>
            </a:r>
          </a:p>
          <a:p>
            <a:r>
              <a:rPr lang="en-GB" dirty="0"/>
              <a:t>      &lt;script type = "text/</a:t>
            </a:r>
            <a:r>
              <a:rPr lang="en-GB" dirty="0" err="1"/>
              <a:t>javascript</a:t>
            </a:r>
            <a:r>
              <a:rPr lang="en-GB" dirty="0"/>
              <a:t>" language = "</a:t>
            </a:r>
            <a:r>
              <a:rPr lang="en-GB" dirty="0" err="1"/>
              <a:t>javascript</a:t>
            </a:r>
            <a:r>
              <a:rPr lang="en-GB" dirty="0"/>
              <a:t>"&gt;</a:t>
            </a:r>
          </a:p>
          <a:p>
            <a:r>
              <a:rPr lang="en-GB" dirty="0"/>
              <a:t>         $(document).ready(function() {</a:t>
            </a:r>
          </a:p>
          <a:p>
            <a:r>
              <a:rPr lang="en-GB" dirty="0"/>
              <a:t>            $("li").filter(".middle").</a:t>
            </a:r>
            <a:r>
              <a:rPr lang="en-GB" dirty="0" err="1"/>
              <a:t>addClass</a:t>
            </a:r>
            <a:r>
              <a:rPr lang="en-GB" dirty="0"/>
              <a:t>("selected");</a:t>
            </a:r>
          </a:p>
          <a:p>
            <a:r>
              <a:rPr lang="en-GB" dirty="0"/>
              <a:t>         });</a:t>
            </a:r>
          </a:p>
          <a:p>
            <a:r>
              <a:rPr lang="en-GB" dirty="0"/>
              <a:t>      &lt;/script&gt;</a:t>
            </a:r>
          </a:p>
          <a:p>
            <a:r>
              <a:rPr lang="en-GB" dirty="0"/>
              <a:t>		</a:t>
            </a:r>
          </a:p>
          <a:p>
            <a:r>
              <a:rPr lang="en-GB" dirty="0"/>
              <a:t>      &lt;style&gt;</a:t>
            </a:r>
          </a:p>
          <a:p>
            <a:r>
              <a:rPr lang="en-GB" dirty="0"/>
              <a:t>         .selected { </a:t>
            </a:r>
            <a:r>
              <a:rPr lang="en-GB" dirty="0" err="1"/>
              <a:t>color:red</a:t>
            </a:r>
            <a:r>
              <a:rPr lang="en-GB" dirty="0"/>
              <a:t>; }</a:t>
            </a:r>
          </a:p>
          <a:p>
            <a:r>
              <a:rPr lang="en-GB" dirty="0"/>
              <a:t>      &lt;/style&gt;</a:t>
            </a:r>
          </a:p>
          <a:p>
            <a:r>
              <a:rPr lang="en-GB" dirty="0"/>
              <a:t>   &lt;/head&gt;</a:t>
            </a:r>
          </a:p>
          <a:p>
            <a:r>
              <a:rPr lang="en-GB" dirty="0"/>
              <a:t>	</a:t>
            </a:r>
          </a:p>
          <a:p>
            <a:r>
              <a:rPr lang="en-GB" dirty="0"/>
              <a:t>   &lt;body&gt;</a:t>
            </a:r>
          </a:p>
          <a:p>
            <a:r>
              <a:rPr lang="en-GB" dirty="0"/>
              <a:t>      &lt;div&gt;</a:t>
            </a:r>
          </a:p>
          <a:p>
            <a:r>
              <a:rPr lang="en-GB" dirty="0"/>
              <a:t>         &lt;ul&gt;</a:t>
            </a:r>
          </a:p>
          <a:p>
            <a:r>
              <a:rPr lang="en-GB" dirty="0"/>
              <a:t>            &lt;li class = "top"&gt;list item 1&lt;/li&gt;</a:t>
            </a:r>
          </a:p>
          <a:p>
            <a:r>
              <a:rPr lang="en-GB" dirty="0"/>
              <a:t>            &lt;li class = "top"&gt;list item 2&lt;/li&gt;</a:t>
            </a:r>
          </a:p>
          <a:p>
            <a:r>
              <a:rPr lang="en-GB" dirty="0"/>
              <a:t>            &lt;li class = "middle"&gt;list item 3&lt;/li&gt;</a:t>
            </a:r>
          </a:p>
          <a:p>
            <a:r>
              <a:rPr lang="en-GB" dirty="0"/>
              <a:t>            &lt;li class = "middle"&gt;list item 4&lt;/li&gt;</a:t>
            </a:r>
          </a:p>
          <a:p>
            <a:r>
              <a:rPr lang="en-GB" dirty="0"/>
              <a:t>            &lt;li class = "bottom"&gt;list item 5&lt;/li&gt;</a:t>
            </a:r>
          </a:p>
          <a:p>
            <a:r>
              <a:rPr lang="en-GB" dirty="0"/>
              <a:t>            &lt;li class = "bottom"&gt;list item 6&lt;/li&gt;</a:t>
            </a:r>
          </a:p>
          <a:p>
            <a:r>
              <a:rPr lang="en-GB" dirty="0"/>
              <a:t>         &lt;/ul&gt;</a:t>
            </a:r>
          </a:p>
          <a:p>
            <a:r>
              <a:rPr lang="en-GB" dirty="0"/>
              <a:t>      &lt;/div&gt;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23</a:t>
            </a:fld>
            <a:endParaRPr lang="en-GB"/>
          </a:p>
        </p:txBody>
      </p:sp>
    </p:spTree>
    <p:extLst>
      <p:ext uri="{BB962C8B-B14F-4D97-AF65-F5344CB8AC3E}">
        <p14:creationId xmlns:p14="http://schemas.microsoft.com/office/powerpoint/2010/main" val="1278316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Live Demo</a:t>
            </a:r>
          </a:p>
          <a:p>
            <a:endParaRPr lang="en-GB" dirty="0"/>
          </a:p>
          <a:p>
            <a:r>
              <a:rPr lang="en-GB" dirty="0"/>
              <a:t>&lt;html&gt;</a:t>
            </a:r>
          </a:p>
          <a:p>
            <a:r>
              <a:rPr lang="en-GB" dirty="0"/>
              <a:t>   &lt;head&gt;</a:t>
            </a:r>
          </a:p>
          <a:p>
            <a:r>
              <a:rPr lang="en-GB" dirty="0"/>
              <a:t>      &lt;title&gt;The jQuery Example&lt;/title&gt;</a:t>
            </a:r>
          </a:p>
          <a:p>
            <a:r>
              <a:rPr lang="en-GB" dirty="0"/>
              <a:t>      &lt;script type = "text/</a:t>
            </a:r>
            <a:r>
              <a:rPr lang="en-GB" dirty="0" err="1"/>
              <a:t>javascript</a:t>
            </a:r>
            <a:r>
              <a:rPr lang="en-GB" dirty="0"/>
              <a:t>" </a:t>
            </a:r>
          </a:p>
          <a:p>
            <a:r>
              <a:rPr lang="en-GB" dirty="0"/>
              <a:t>         </a:t>
            </a:r>
            <a:r>
              <a:rPr lang="en-GB" dirty="0" err="1"/>
              <a:t>src</a:t>
            </a:r>
            <a:r>
              <a:rPr lang="en-GB" dirty="0"/>
              <a:t> = "https://ajax.googleapis.com/ajax/libs/</a:t>
            </a:r>
            <a:r>
              <a:rPr lang="en-GB" dirty="0" err="1"/>
              <a:t>jquery</a:t>
            </a:r>
            <a:r>
              <a:rPr lang="en-GB" dirty="0"/>
              <a:t>/2.1.3/jquery.min.js"&gt;</a:t>
            </a:r>
          </a:p>
          <a:p>
            <a:r>
              <a:rPr lang="en-GB" dirty="0"/>
              <a:t>      &lt;/script&gt;</a:t>
            </a:r>
          </a:p>
          <a:p>
            <a:r>
              <a:rPr lang="en-GB" dirty="0"/>
              <a:t>		</a:t>
            </a:r>
          </a:p>
          <a:p>
            <a:r>
              <a:rPr lang="en-GB" dirty="0"/>
              <a:t>      &lt;script type = "text/</a:t>
            </a:r>
            <a:r>
              <a:rPr lang="en-GB" dirty="0" err="1"/>
              <a:t>javascript</a:t>
            </a:r>
            <a:r>
              <a:rPr lang="en-GB" dirty="0"/>
              <a:t>" language = "</a:t>
            </a:r>
            <a:r>
              <a:rPr lang="en-GB" dirty="0" err="1"/>
              <a:t>javascript</a:t>
            </a:r>
            <a:r>
              <a:rPr lang="en-GB" dirty="0"/>
              <a:t>"&gt;</a:t>
            </a:r>
          </a:p>
          <a:p>
            <a:r>
              <a:rPr lang="en-GB" dirty="0"/>
              <a:t>         $(document).ready(function() {</a:t>
            </a:r>
          </a:p>
          <a:p>
            <a:r>
              <a:rPr lang="en-GB" dirty="0"/>
              <a:t>            $("li").</a:t>
            </a:r>
            <a:r>
              <a:rPr lang="en-GB" dirty="0" err="1"/>
              <a:t>eq</a:t>
            </a:r>
            <a:r>
              <a:rPr lang="en-GB" dirty="0"/>
              <a:t>(2).</a:t>
            </a:r>
            <a:r>
              <a:rPr lang="en-GB" dirty="0" err="1"/>
              <a:t>css</a:t>
            </a:r>
            <a:r>
              <a:rPr lang="en-GB" dirty="0"/>
              <a:t>({"</a:t>
            </a:r>
            <a:r>
              <a:rPr lang="en-GB" dirty="0" err="1"/>
              <a:t>color</a:t>
            </a:r>
            <a:r>
              <a:rPr lang="en-GB" dirty="0"/>
              <a:t>":"red", "</a:t>
            </a:r>
            <a:r>
              <a:rPr lang="en-GB" dirty="0" err="1"/>
              <a:t>backg</a:t>
            </a:r>
            <a:r>
              <a:rPr lang="en-GB" dirty="0"/>
              <a:t>round-color":"green"});</a:t>
            </a:r>
          </a:p>
          <a:p>
            <a:r>
              <a:rPr lang="en-GB" dirty="0"/>
              <a:t>         });</a:t>
            </a:r>
          </a:p>
          <a:p>
            <a:r>
              <a:rPr lang="en-GB" dirty="0"/>
              <a:t>      &lt;/script&gt;</a:t>
            </a:r>
          </a:p>
          <a:p>
            <a:r>
              <a:rPr lang="en-GB" dirty="0"/>
              <a:t>   &lt;/head&gt;</a:t>
            </a:r>
          </a:p>
          <a:p>
            <a:r>
              <a:rPr lang="en-GB" dirty="0"/>
              <a:t>	</a:t>
            </a:r>
          </a:p>
          <a:p>
            <a:r>
              <a:rPr lang="en-GB" dirty="0"/>
              <a:t>   &lt;body&gt;</a:t>
            </a:r>
          </a:p>
          <a:p>
            <a:r>
              <a:rPr lang="en-GB" dirty="0"/>
              <a:t>      &lt;div&gt;</a:t>
            </a:r>
          </a:p>
          <a:p>
            <a:r>
              <a:rPr lang="en-GB" dirty="0"/>
              <a:t>         &lt;ul&gt;</a:t>
            </a:r>
          </a:p>
          <a:p>
            <a:r>
              <a:rPr lang="en-GB" dirty="0"/>
              <a:t>            &lt;li&gt;list item 1&lt;/li&gt;</a:t>
            </a:r>
          </a:p>
          <a:p>
            <a:r>
              <a:rPr lang="en-GB" dirty="0"/>
              <a:t>            &lt;li&gt;list item 2&lt;/li&gt;</a:t>
            </a:r>
          </a:p>
          <a:p>
            <a:r>
              <a:rPr lang="en-GB" dirty="0"/>
              <a:t>            &lt;li&gt;list item 3&lt;/li&gt;</a:t>
            </a:r>
          </a:p>
          <a:p>
            <a:r>
              <a:rPr lang="en-GB" dirty="0"/>
              <a:t>            &lt;li&gt;list item 4&lt;/li&gt;</a:t>
            </a:r>
          </a:p>
          <a:p>
            <a:r>
              <a:rPr lang="en-GB" dirty="0"/>
              <a:t>            &lt;li&gt;list item 5&lt;/li&gt;</a:t>
            </a:r>
          </a:p>
          <a:p>
            <a:r>
              <a:rPr lang="en-GB" dirty="0"/>
              <a:t>            &lt;li&gt;list item 6&lt;/li&gt;</a:t>
            </a:r>
          </a:p>
          <a:p>
            <a:r>
              <a:rPr lang="en-GB" dirty="0"/>
              <a:t>         &lt;/ul&gt;</a:t>
            </a:r>
          </a:p>
          <a:p>
            <a:r>
              <a:rPr lang="en-GB" dirty="0"/>
              <a:t>      &lt;/div&gt;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24</a:t>
            </a:fld>
            <a:endParaRPr lang="en-GB"/>
          </a:p>
        </p:txBody>
      </p:sp>
    </p:spTree>
    <p:extLst>
      <p:ext uri="{BB962C8B-B14F-4D97-AF65-F5344CB8AC3E}">
        <p14:creationId xmlns:p14="http://schemas.microsoft.com/office/powerpoint/2010/main" val="3171247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a:t>
            </a:r>
          </a:p>
          <a:p>
            <a:r>
              <a:rPr lang="en-GB" dirty="0"/>
              <a:t>      &lt;title&gt;The jQuery Example&lt;/title&gt;</a:t>
            </a:r>
          </a:p>
          <a:p>
            <a:r>
              <a:rPr lang="en-GB" dirty="0"/>
              <a:t>      &lt;script type = "text/</a:t>
            </a:r>
            <a:r>
              <a:rPr lang="en-GB" dirty="0" err="1"/>
              <a:t>javascript</a:t>
            </a:r>
            <a:r>
              <a:rPr lang="en-GB" dirty="0"/>
              <a:t>" </a:t>
            </a:r>
          </a:p>
          <a:p>
            <a:r>
              <a:rPr lang="en-GB" dirty="0"/>
              <a:t>         </a:t>
            </a:r>
            <a:r>
              <a:rPr lang="en-GB" dirty="0" err="1"/>
              <a:t>src</a:t>
            </a:r>
            <a:r>
              <a:rPr lang="en-GB" dirty="0"/>
              <a:t> = "https://ajax.googleapis.com/ajax/libs/</a:t>
            </a:r>
            <a:r>
              <a:rPr lang="en-GB" dirty="0" err="1"/>
              <a:t>jquery</a:t>
            </a:r>
            <a:r>
              <a:rPr lang="en-GB" dirty="0"/>
              <a:t>/2.1.3/jquery.min.js"&gt;</a:t>
            </a:r>
          </a:p>
          <a:p>
            <a:r>
              <a:rPr lang="en-GB" dirty="0"/>
              <a:t>      &lt;/script&gt;</a:t>
            </a:r>
          </a:p>
          <a:p>
            <a:r>
              <a:rPr lang="en-GB" dirty="0"/>
              <a:t>		</a:t>
            </a:r>
          </a:p>
          <a:p>
            <a:r>
              <a:rPr lang="en-GB" dirty="0"/>
              <a:t>      &lt;script type = "text/</a:t>
            </a:r>
            <a:r>
              <a:rPr lang="en-GB" dirty="0" err="1"/>
              <a:t>javascript</a:t>
            </a:r>
            <a:r>
              <a:rPr lang="en-GB" dirty="0"/>
              <a:t>" language = "</a:t>
            </a:r>
            <a:r>
              <a:rPr lang="en-GB" dirty="0" err="1"/>
              <a:t>javascript</a:t>
            </a:r>
            <a:r>
              <a:rPr lang="en-GB" dirty="0"/>
              <a:t>"&gt;</a:t>
            </a:r>
          </a:p>
          <a:p>
            <a:r>
              <a:rPr lang="en-GB" dirty="0"/>
              <a:t>         $(document).ready(function() {</a:t>
            </a:r>
          </a:p>
          <a:p>
            <a:r>
              <a:rPr lang="en-GB" dirty="0"/>
              <a:t>            $("</a:t>
            </a:r>
            <a:r>
              <a:rPr lang="en-GB" dirty="0" err="1"/>
              <a:t>div:first</a:t>
            </a:r>
            <a:r>
              <a:rPr lang="en-GB" dirty="0"/>
              <a:t>").width(100);</a:t>
            </a:r>
          </a:p>
          <a:p>
            <a:r>
              <a:rPr lang="en-GB" dirty="0"/>
              <a:t>            $("</a:t>
            </a:r>
            <a:r>
              <a:rPr lang="en-GB" dirty="0" err="1"/>
              <a:t>div:first</a:t>
            </a:r>
            <a:r>
              <a:rPr lang="en-GB" dirty="0"/>
              <a:t>").</a:t>
            </a:r>
            <a:r>
              <a:rPr lang="en-GB" dirty="0" err="1"/>
              <a:t>css</a:t>
            </a:r>
            <a:r>
              <a:rPr lang="en-GB" dirty="0"/>
              <a:t>("background-</a:t>
            </a:r>
            <a:r>
              <a:rPr lang="en-GB" dirty="0" err="1"/>
              <a:t>color</a:t>
            </a:r>
            <a:r>
              <a:rPr lang="en-GB" dirty="0"/>
              <a:t>", "blue");</a:t>
            </a:r>
          </a:p>
          <a:p>
            <a:r>
              <a:rPr lang="en-GB" dirty="0"/>
              <a:t>         });</a:t>
            </a:r>
          </a:p>
          <a:p>
            <a:r>
              <a:rPr lang="en-GB" dirty="0"/>
              <a:t>      &lt;/script&gt;</a:t>
            </a:r>
          </a:p>
          <a:p>
            <a:r>
              <a:rPr lang="en-GB" dirty="0"/>
              <a:t>		</a:t>
            </a:r>
          </a:p>
          <a:p>
            <a:r>
              <a:rPr lang="en-GB" dirty="0"/>
              <a:t>      &lt;style&gt;</a:t>
            </a:r>
          </a:p>
          <a:p>
            <a:r>
              <a:rPr lang="en-GB" dirty="0"/>
              <a:t>         div { </a:t>
            </a:r>
          </a:p>
          <a:p>
            <a:r>
              <a:rPr lang="en-GB" dirty="0"/>
              <a:t>            width:70px; height:50px; </a:t>
            </a:r>
            <a:r>
              <a:rPr lang="en-GB" dirty="0" err="1"/>
              <a:t>float:left</a:t>
            </a:r>
            <a:r>
              <a:rPr lang="en-GB" dirty="0"/>
              <a:t>; </a:t>
            </a:r>
          </a:p>
          <a:p>
            <a:r>
              <a:rPr lang="en-GB" dirty="0"/>
              <a:t>            margin:5px; </a:t>
            </a:r>
            <a:r>
              <a:rPr lang="en-GB" dirty="0" err="1"/>
              <a:t>background:red</a:t>
            </a:r>
            <a:r>
              <a:rPr lang="en-GB" dirty="0"/>
              <a:t>; </a:t>
            </a:r>
            <a:r>
              <a:rPr lang="en-GB" dirty="0" err="1"/>
              <a:t>cursor:pointer</a:t>
            </a:r>
            <a:r>
              <a:rPr lang="en-GB" dirty="0"/>
              <a:t>; </a:t>
            </a:r>
          </a:p>
          <a:p>
            <a:r>
              <a:rPr lang="en-GB" dirty="0"/>
              <a:t>         }</a:t>
            </a:r>
          </a:p>
          <a:p>
            <a:r>
              <a:rPr lang="en-GB" dirty="0"/>
              <a:t>      &lt;/style&gt;</a:t>
            </a:r>
          </a:p>
          <a:p>
            <a:r>
              <a:rPr lang="en-GB" dirty="0"/>
              <a:t>   &lt;/head&gt;</a:t>
            </a:r>
          </a:p>
          <a:p>
            <a:r>
              <a:rPr lang="en-GB" dirty="0"/>
              <a:t>	</a:t>
            </a:r>
          </a:p>
          <a:p>
            <a:r>
              <a:rPr lang="en-GB" dirty="0"/>
              <a:t>   &lt;body&gt;</a:t>
            </a:r>
          </a:p>
          <a:p>
            <a:r>
              <a:rPr lang="en-GB" dirty="0"/>
              <a:t>      &lt;div&gt;&lt;/div&gt;</a:t>
            </a:r>
          </a:p>
          <a:p>
            <a:r>
              <a:rPr lang="en-GB" dirty="0"/>
              <a:t>      &lt;div&gt;d&lt;/div&gt;</a:t>
            </a:r>
          </a:p>
          <a:p>
            <a:r>
              <a:rPr lang="en-GB" dirty="0"/>
              <a:t>      &lt;div&gt;d&lt;/div&gt;</a:t>
            </a:r>
          </a:p>
          <a:p>
            <a:r>
              <a:rPr lang="en-GB" dirty="0"/>
              <a:t>      &lt;div&gt;d&lt;/div&gt;</a:t>
            </a:r>
          </a:p>
          <a:p>
            <a:r>
              <a:rPr lang="en-GB" dirty="0"/>
              <a:t>      &lt;div&gt;d&lt;/div&gt;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25</a:t>
            </a:fld>
            <a:endParaRPr lang="en-GB"/>
          </a:p>
        </p:txBody>
      </p:sp>
    </p:spTree>
    <p:extLst>
      <p:ext uri="{BB962C8B-B14F-4D97-AF65-F5344CB8AC3E}">
        <p14:creationId xmlns:p14="http://schemas.microsoft.com/office/powerpoint/2010/main" val="2977275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a:t>
            </a:r>
          </a:p>
          <a:p>
            <a:r>
              <a:rPr lang="en-GB" dirty="0"/>
              <a:t>      &lt;title&gt;The jQuery Example&lt;/title&gt;</a:t>
            </a:r>
          </a:p>
          <a:p>
            <a:r>
              <a:rPr lang="en-GB" dirty="0"/>
              <a:t>      &lt;script type = "text/</a:t>
            </a:r>
            <a:r>
              <a:rPr lang="en-GB" dirty="0" err="1"/>
              <a:t>javascript</a:t>
            </a:r>
            <a:r>
              <a:rPr lang="en-GB" dirty="0"/>
              <a:t>" </a:t>
            </a:r>
          </a:p>
          <a:p>
            <a:r>
              <a:rPr lang="en-GB" dirty="0"/>
              <a:t>         </a:t>
            </a:r>
            <a:r>
              <a:rPr lang="en-GB" dirty="0" err="1"/>
              <a:t>src</a:t>
            </a:r>
            <a:r>
              <a:rPr lang="en-GB" dirty="0"/>
              <a:t> = "https://ajax.googleapis.com/ajax/libs/</a:t>
            </a:r>
            <a:r>
              <a:rPr lang="en-GB" dirty="0" err="1"/>
              <a:t>jquery</a:t>
            </a:r>
            <a:r>
              <a:rPr lang="en-GB" dirty="0"/>
              <a:t>/2.1.3/jquery.min.js"&gt;</a:t>
            </a:r>
          </a:p>
          <a:p>
            <a:r>
              <a:rPr lang="en-GB" dirty="0"/>
              <a:t>      &lt;/script&gt;</a:t>
            </a:r>
          </a:p>
          <a:p>
            <a:r>
              <a:rPr lang="en-GB" dirty="0"/>
              <a:t>		</a:t>
            </a:r>
          </a:p>
          <a:p>
            <a:r>
              <a:rPr lang="en-GB" dirty="0"/>
              <a:t>      &lt;script type = "text/</a:t>
            </a:r>
            <a:r>
              <a:rPr lang="en-GB" dirty="0" err="1"/>
              <a:t>javascript</a:t>
            </a:r>
            <a:r>
              <a:rPr lang="en-GB" dirty="0"/>
              <a:t>" language = "</a:t>
            </a:r>
            <a:r>
              <a:rPr lang="en-GB" dirty="0" err="1"/>
              <a:t>javascript</a:t>
            </a:r>
            <a:r>
              <a:rPr lang="en-GB" dirty="0"/>
              <a:t>"&gt;</a:t>
            </a:r>
          </a:p>
          <a:p>
            <a:r>
              <a:rPr lang="en-GB" dirty="0"/>
              <a:t>         $(document).ready(function() {</a:t>
            </a:r>
          </a:p>
          <a:p>
            <a:r>
              <a:rPr lang="en-GB" dirty="0"/>
              <a:t>            $("div").click(function () {</a:t>
            </a:r>
          </a:p>
          <a:p>
            <a:r>
              <a:rPr lang="en-GB" dirty="0"/>
              <a:t>               $(this).</a:t>
            </a:r>
            <a:r>
              <a:rPr lang="en-GB" dirty="0" err="1"/>
              <a:t>replaceWith</a:t>
            </a:r>
            <a:r>
              <a:rPr lang="en-GB" dirty="0"/>
              <a:t>("&lt;h1&gt;</a:t>
            </a:r>
            <a:r>
              <a:rPr lang="en-GB" dirty="0" err="1"/>
              <a:t>JQuery</a:t>
            </a:r>
            <a:r>
              <a:rPr lang="en-GB" dirty="0"/>
              <a:t> is Great&lt;/h1&gt;");</a:t>
            </a:r>
          </a:p>
          <a:p>
            <a:r>
              <a:rPr lang="en-GB" dirty="0"/>
              <a:t>            });</a:t>
            </a:r>
          </a:p>
          <a:p>
            <a:r>
              <a:rPr lang="en-GB" dirty="0"/>
              <a:t>         });</a:t>
            </a:r>
          </a:p>
          <a:p>
            <a:r>
              <a:rPr lang="en-GB" dirty="0"/>
              <a:t>      &lt;/script&gt;</a:t>
            </a:r>
          </a:p>
          <a:p>
            <a:r>
              <a:rPr lang="en-GB" dirty="0"/>
              <a:t>		</a:t>
            </a:r>
          </a:p>
          <a:p>
            <a:r>
              <a:rPr lang="en-GB" dirty="0"/>
              <a:t>      &lt;style&gt;</a:t>
            </a:r>
          </a:p>
          <a:p>
            <a:r>
              <a:rPr lang="en-GB" dirty="0"/>
              <a:t>         #division{ margin:10px;padding:12px; border:2px solid #666; width:60px;}</a:t>
            </a:r>
          </a:p>
          <a:p>
            <a:r>
              <a:rPr lang="en-GB" dirty="0"/>
              <a:t>      &lt;/style&gt;</a:t>
            </a:r>
          </a:p>
          <a:p>
            <a:r>
              <a:rPr lang="en-GB" dirty="0"/>
              <a:t>   &lt;/head&gt;</a:t>
            </a:r>
          </a:p>
          <a:p>
            <a:r>
              <a:rPr lang="en-GB" dirty="0"/>
              <a:t>	</a:t>
            </a:r>
          </a:p>
          <a:p>
            <a:r>
              <a:rPr lang="en-GB" dirty="0"/>
              <a:t>   &lt;body&gt;</a:t>
            </a:r>
          </a:p>
          <a:p>
            <a:r>
              <a:rPr lang="en-GB" dirty="0"/>
              <a:t>      &lt;p&gt;Click on the square below:&lt;/p&gt;</a:t>
            </a:r>
          </a:p>
          <a:p>
            <a:r>
              <a:rPr lang="en-GB" dirty="0"/>
              <a:t>      &lt;span id = "result"&gt; &lt;/span&gt;</a:t>
            </a:r>
          </a:p>
          <a:p>
            <a:r>
              <a:rPr lang="en-GB" dirty="0"/>
              <a:t>		</a:t>
            </a:r>
          </a:p>
          <a:p>
            <a:r>
              <a:rPr lang="en-GB" dirty="0"/>
              <a:t>      &lt;div id = "division" style = "</a:t>
            </a:r>
            <a:r>
              <a:rPr lang="en-GB" dirty="0" err="1"/>
              <a:t>background-color:blue</a:t>
            </a:r>
            <a:r>
              <a:rPr lang="en-GB" dirty="0"/>
              <a:t>;"&gt;</a:t>
            </a:r>
          </a:p>
          <a:p>
            <a:r>
              <a:rPr lang="en-GB" dirty="0"/>
              <a:t>         This is Blue Square!!</a:t>
            </a:r>
          </a:p>
          <a:p>
            <a:r>
              <a:rPr lang="en-GB" dirty="0"/>
              <a:t>      &lt;/div&gt;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26</a:t>
            </a:fld>
            <a:endParaRPr lang="en-GB"/>
          </a:p>
        </p:txBody>
      </p:sp>
    </p:spTree>
    <p:extLst>
      <p:ext uri="{BB962C8B-B14F-4D97-AF65-F5344CB8AC3E}">
        <p14:creationId xmlns:p14="http://schemas.microsoft.com/office/powerpoint/2010/main" val="4293143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a:t>
            </a:r>
          </a:p>
          <a:p>
            <a:r>
              <a:rPr lang="en-GB" dirty="0"/>
              <a:t>      &lt;title&gt;The jQuery Example&lt;/title&gt;</a:t>
            </a:r>
          </a:p>
          <a:p>
            <a:r>
              <a:rPr lang="en-GB" dirty="0"/>
              <a:t>      &lt;script type = "text/</a:t>
            </a:r>
            <a:r>
              <a:rPr lang="en-GB" dirty="0" err="1"/>
              <a:t>javascript</a:t>
            </a:r>
            <a:r>
              <a:rPr lang="en-GB" dirty="0"/>
              <a:t>" </a:t>
            </a:r>
          </a:p>
          <a:p>
            <a:r>
              <a:rPr lang="en-GB" dirty="0"/>
              <a:t>         </a:t>
            </a:r>
            <a:r>
              <a:rPr lang="en-GB" dirty="0" err="1"/>
              <a:t>src</a:t>
            </a:r>
            <a:r>
              <a:rPr lang="en-GB" dirty="0"/>
              <a:t> = "https://ajax.googleapis.com/ajax/libs/</a:t>
            </a:r>
            <a:r>
              <a:rPr lang="en-GB" dirty="0" err="1"/>
              <a:t>jquery</a:t>
            </a:r>
            <a:r>
              <a:rPr lang="en-GB" dirty="0"/>
              <a:t>/2.1.3/jquery.min.js"&gt;</a:t>
            </a:r>
          </a:p>
          <a:p>
            <a:r>
              <a:rPr lang="en-GB" dirty="0"/>
              <a:t>      &lt;/script&gt;</a:t>
            </a:r>
          </a:p>
          <a:p>
            <a:r>
              <a:rPr lang="en-GB" dirty="0"/>
              <a:t>		</a:t>
            </a:r>
          </a:p>
          <a:p>
            <a:r>
              <a:rPr lang="en-GB" dirty="0"/>
              <a:t>      &lt;script type = "text/</a:t>
            </a:r>
            <a:r>
              <a:rPr lang="en-GB" dirty="0" err="1"/>
              <a:t>javascript</a:t>
            </a:r>
            <a:r>
              <a:rPr lang="en-GB" dirty="0"/>
              <a:t>" language = "</a:t>
            </a:r>
            <a:r>
              <a:rPr lang="en-GB" dirty="0" err="1"/>
              <a:t>javascript</a:t>
            </a:r>
            <a:r>
              <a:rPr lang="en-GB" dirty="0"/>
              <a:t>"&gt;</a:t>
            </a:r>
          </a:p>
          <a:p>
            <a:r>
              <a:rPr lang="en-GB" dirty="0"/>
              <a:t>         $(document).ready(function() {</a:t>
            </a:r>
          </a:p>
          <a:p>
            <a:r>
              <a:rPr lang="en-GB" dirty="0"/>
              <a:t>            $("div").click(function () {</a:t>
            </a:r>
          </a:p>
          <a:p>
            <a:r>
              <a:rPr lang="en-GB" dirty="0"/>
              <a:t>               $(this).remove( );</a:t>
            </a:r>
          </a:p>
          <a:p>
            <a:r>
              <a:rPr lang="en-GB" dirty="0"/>
              <a:t>            });</a:t>
            </a:r>
          </a:p>
          <a:p>
            <a:r>
              <a:rPr lang="en-GB" dirty="0"/>
              <a:t>         });</a:t>
            </a:r>
          </a:p>
          <a:p>
            <a:r>
              <a:rPr lang="en-GB" dirty="0"/>
              <a:t>      &lt;/script&gt;</a:t>
            </a:r>
          </a:p>
          <a:p>
            <a:r>
              <a:rPr lang="en-GB" dirty="0"/>
              <a:t>		</a:t>
            </a:r>
          </a:p>
          <a:p>
            <a:r>
              <a:rPr lang="en-GB" dirty="0"/>
              <a:t>      &lt;style&gt;</a:t>
            </a:r>
          </a:p>
          <a:p>
            <a:r>
              <a:rPr lang="en-GB" dirty="0"/>
              <a:t>         .div{ margin:10px;padding:12px; border:2px solid #666; width:60px;}</a:t>
            </a:r>
          </a:p>
          <a:p>
            <a:r>
              <a:rPr lang="en-GB" dirty="0"/>
              <a:t>      &lt;/style&gt;</a:t>
            </a:r>
          </a:p>
          <a:p>
            <a:r>
              <a:rPr lang="en-GB" dirty="0"/>
              <a:t>   &lt;/head&gt;</a:t>
            </a:r>
          </a:p>
          <a:p>
            <a:r>
              <a:rPr lang="en-GB" dirty="0"/>
              <a:t>	</a:t>
            </a:r>
          </a:p>
          <a:p>
            <a:r>
              <a:rPr lang="en-GB" dirty="0"/>
              <a:t>   &lt;body&gt;</a:t>
            </a:r>
          </a:p>
          <a:p>
            <a:r>
              <a:rPr lang="en-GB" dirty="0"/>
              <a:t>      &lt;p&gt;Click on any square below:&lt;/p&gt;</a:t>
            </a:r>
          </a:p>
          <a:p>
            <a:r>
              <a:rPr lang="en-GB" dirty="0"/>
              <a:t>      &lt;span id = "result"&gt; &lt;/span&gt;</a:t>
            </a:r>
          </a:p>
          <a:p>
            <a:r>
              <a:rPr lang="en-GB" dirty="0"/>
              <a:t>		</a:t>
            </a:r>
          </a:p>
          <a:p>
            <a:r>
              <a:rPr lang="en-GB" dirty="0"/>
              <a:t>      &lt;div class = "div" style = "</a:t>
            </a:r>
            <a:r>
              <a:rPr lang="en-GB" dirty="0" err="1"/>
              <a:t>background-color:blue</a:t>
            </a:r>
            <a:r>
              <a:rPr lang="en-GB" dirty="0"/>
              <a:t>;"&gt;&lt;/div&gt;</a:t>
            </a:r>
          </a:p>
          <a:p>
            <a:r>
              <a:rPr lang="en-GB" dirty="0"/>
              <a:t>      &lt;div class = "div" style = "</a:t>
            </a:r>
            <a:r>
              <a:rPr lang="en-GB" dirty="0" err="1"/>
              <a:t>background-color:green</a:t>
            </a:r>
            <a:r>
              <a:rPr lang="en-GB" dirty="0"/>
              <a:t>;"&gt;&lt;/div&gt;</a:t>
            </a:r>
          </a:p>
          <a:p>
            <a:r>
              <a:rPr lang="en-GB" dirty="0"/>
              <a:t>      &lt;div class = "div" style = "</a:t>
            </a:r>
            <a:r>
              <a:rPr lang="en-GB" dirty="0" err="1"/>
              <a:t>background-color:red</a:t>
            </a:r>
            <a:r>
              <a:rPr lang="en-GB" dirty="0"/>
              <a:t>;"&gt;&lt;/div&gt;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27</a:t>
            </a:fld>
            <a:endParaRPr lang="en-GB"/>
          </a:p>
        </p:txBody>
      </p:sp>
    </p:spTree>
    <p:extLst>
      <p:ext uri="{BB962C8B-B14F-4D97-AF65-F5344CB8AC3E}">
        <p14:creationId xmlns:p14="http://schemas.microsoft.com/office/powerpoint/2010/main" val="2688946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a:t>
            </a:r>
          </a:p>
          <a:p>
            <a:r>
              <a:rPr lang="en-GB" dirty="0"/>
              <a:t>      &lt;title&gt;The jQuery Example&lt;/title&gt;</a:t>
            </a:r>
          </a:p>
          <a:p>
            <a:r>
              <a:rPr lang="en-GB" dirty="0"/>
              <a:t>      &lt;script type = "text/</a:t>
            </a:r>
            <a:r>
              <a:rPr lang="en-GB" dirty="0" err="1"/>
              <a:t>javascript</a:t>
            </a:r>
            <a:r>
              <a:rPr lang="en-GB" dirty="0"/>
              <a:t>" </a:t>
            </a:r>
          </a:p>
          <a:p>
            <a:r>
              <a:rPr lang="en-GB" dirty="0"/>
              <a:t>         </a:t>
            </a:r>
            <a:r>
              <a:rPr lang="en-GB" dirty="0" err="1"/>
              <a:t>src</a:t>
            </a:r>
            <a:r>
              <a:rPr lang="en-GB" dirty="0"/>
              <a:t> = "https://ajax.googleapis.com/ajax/libs/</a:t>
            </a:r>
            <a:r>
              <a:rPr lang="en-GB" dirty="0" err="1"/>
              <a:t>jquery</a:t>
            </a:r>
            <a:r>
              <a:rPr lang="en-GB" dirty="0"/>
              <a:t>/2.1.3/jquery.min.js"&gt;</a:t>
            </a:r>
          </a:p>
          <a:p>
            <a:r>
              <a:rPr lang="en-GB" dirty="0"/>
              <a:t>      &lt;/script&gt;</a:t>
            </a:r>
          </a:p>
          <a:p>
            <a:r>
              <a:rPr lang="en-GB" dirty="0"/>
              <a:t>		</a:t>
            </a:r>
          </a:p>
          <a:p>
            <a:r>
              <a:rPr lang="en-GB" dirty="0"/>
              <a:t>      &lt;script type = "text/</a:t>
            </a:r>
            <a:r>
              <a:rPr lang="en-GB" dirty="0" err="1"/>
              <a:t>javascript</a:t>
            </a:r>
            <a:r>
              <a:rPr lang="en-GB" dirty="0"/>
              <a:t>" language = "</a:t>
            </a:r>
            <a:r>
              <a:rPr lang="en-GB" dirty="0" err="1"/>
              <a:t>javascript</a:t>
            </a:r>
            <a:r>
              <a:rPr lang="en-GB" dirty="0"/>
              <a:t>"&gt;</a:t>
            </a:r>
          </a:p>
          <a:p>
            <a:r>
              <a:rPr lang="en-GB" dirty="0"/>
              <a:t>         $(document).ready(function() {</a:t>
            </a:r>
          </a:p>
          <a:p>
            <a:r>
              <a:rPr lang="en-GB" dirty="0"/>
              <a:t>            $("div").click(function () {</a:t>
            </a:r>
          </a:p>
          <a:p>
            <a:r>
              <a:rPr lang="en-GB" dirty="0"/>
              <a:t>               $(this).before('&lt;div class="div"&gt;&lt;/div&gt;' );</a:t>
            </a:r>
          </a:p>
          <a:p>
            <a:r>
              <a:rPr lang="en-GB" dirty="0"/>
              <a:t>            });</a:t>
            </a:r>
          </a:p>
          <a:p>
            <a:r>
              <a:rPr lang="en-GB" dirty="0"/>
              <a:t>         });</a:t>
            </a:r>
          </a:p>
          <a:p>
            <a:r>
              <a:rPr lang="en-GB" dirty="0"/>
              <a:t>      &lt;/script&gt;</a:t>
            </a:r>
          </a:p>
          <a:p>
            <a:r>
              <a:rPr lang="en-GB" dirty="0"/>
              <a:t>		</a:t>
            </a:r>
          </a:p>
          <a:p>
            <a:r>
              <a:rPr lang="en-GB" dirty="0"/>
              <a:t>      &lt;style&gt;</a:t>
            </a:r>
          </a:p>
          <a:p>
            <a:r>
              <a:rPr lang="en-GB" dirty="0"/>
              <a:t>         .div{ margin:10px;padding:12px; border:2px solid #666; width:60px;}</a:t>
            </a:r>
          </a:p>
          <a:p>
            <a:r>
              <a:rPr lang="en-GB" dirty="0"/>
              <a:t>      &lt;/style&gt;</a:t>
            </a:r>
          </a:p>
          <a:p>
            <a:r>
              <a:rPr lang="en-GB" dirty="0"/>
              <a:t>   &lt;/head&gt;</a:t>
            </a:r>
          </a:p>
          <a:p>
            <a:r>
              <a:rPr lang="en-GB" dirty="0"/>
              <a:t>	</a:t>
            </a:r>
          </a:p>
          <a:p>
            <a:r>
              <a:rPr lang="en-GB" dirty="0"/>
              <a:t>   &lt;body&gt;</a:t>
            </a:r>
          </a:p>
          <a:p>
            <a:r>
              <a:rPr lang="en-GB" dirty="0"/>
              <a:t>      &lt;p&gt;Click on any square below:&lt;/p&gt;</a:t>
            </a:r>
          </a:p>
          <a:p>
            <a:r>
              <a:rPr lang="en-GB" dirty="0"/>
              <a:t>      &lt;span id = "result"&gt; &lt;/span&gt;</a:t>
            </a:r>
          </a:p>
          <a:p>
            <a:r>
              <a:rPr lang="en-GB" dirty="0"/>
              <a:t>		</a:t>
            </a:r>
          </a:p>
          <a:p>
            <a:r>
              <a:rPr lang="en-GB" dirty="0"/>
              <a:t>      &lt;div class = "div" style = "</a:t>
            </a:r>
            <a:r>
              <a:rPr lang="en-GB" dirty="0" err="1"/>
              <a:t>background-color:blue</a:t>
            </a:r>
            <a:r>
              <a:rPr lang="en-GB" dirty="0"/>
              <a:t>;"&gt;&lt;/div&gt;</a:t>
            </a:r>
          </a:p>
          <a:p>
            <a:r>
              <a:rPr lang="en-GB" dirty="0"/>
              <a:t>      &lt;div class = "div" style = "</a:t>
            </a:r>
            <a:r>
              <a:rPr lang="en-GB" dirty="0" err="1"/>
              <a:t>background-color:green</a:t>
            </a:r>
            <a:r>
              <a:rPr lang="en-GB" dirty="0"/>
              <a:t>;"&gt;&lt;/div&gt;</a:t>
            </a:r>
          </a:p>
          <a:p>
            <a:r>
              <a:rPr lang="en-GB" dirty="0"/>
              <a:t>      &lt;div class = "div" style = "</a:t>
            </a:r>
            <a:r>
              <a:rPr lang="en-GB" dirty="0" err="1"/>
              <a:t>background-color:red</a:t>
            </a:r>
            <a:r>
              <a:rPr lang="en-GB" dirty="0"/>
              <a:t>;"&gt;&lt;/div&gt;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EB46D0FE-6084-4AAF-9137-9F2016CF3373}" type="slidenum">
              <a:rPr lang="en-GB" smtClean="0"/>
              <a:t>28</a:t>
            </a:fld>
            <a:endParaRPr lang="en-GB"/>
          </a:p>
        </p:txBody>
      </p:sp>
    </p:spTree>
    <p:extLst>
      <p:ext uri="{BB962C8B-B14F-4D97-AF65-F5344CB8AC3E}">
        <p14:creationId xmlns:p14="http://schemas.microsoft.com/office/powerpoint/2010/main" val="86731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F861-7A2A-4E00-89CC-019DFA05DC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8A97EDA-765E-4198-9564-0ADE4A9420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32C6C44-0BB0-4649-BB4D-E6A8C8DD6A09}"/>
              </a:ext>
            </a:extLst>
          </p:cNvPr>
          <p:cNvSpPr>
            <a:spLocks noGrp="1"/>
          </p:cNvSpPr>
          <p:nvPr>
            <p:ph type="dt" sz="half" idx="10"/>
          </p:nvPr>
        </p:nvSpPr>
        <p:spPr/>
        <p:txBody>
          <a:bodyPr/>
          <a:lstStyle/>
          <a:p>
            <a:fld id="{0CF792C0-273F-4516-A294-F945C772875B}" type="datetimeFigureOut">
              <a:rPr lang="en-GB" smtClean="0"/>
              <a:t>27/02/2022</a:t>
            </a:fld>
            <a:endParaRPr lang="en-GB"/>
          </a:p>
        </p:txBody>
      </p:sp>
      <p:sp>
        <p:nvSpPr>
          <p:cNvPr id="5" name="Footer Placeholder 4">
            <a:extLst>
              <a:ext uri="{FF2B5EF4-FFF2-40B4-BE49-F238E27FC236}">
                <a16:creationId xmlns:a16="http://schemas.microsoft.com/office/drawing/2014/main" id="{4BC96409-6790-4E74-81EA-3167D9EDE6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DB045F-80AC-4308-98E8-8749031DD132}"/>
              </a:ext>
            </a:extLst>
          </p:cNvPr>
          <p:cNvSpPr>
            <a:spLocks noGrp="1"/>
          </p:cNvSpPr>
          <p:nvPr>
            <p:ph type="sldNum" sz="quarter" idx="12"/>
          </p:nvPr>
        </p:nvSpPr>
        <p:spPr/>
        <p:txBody>
          <a:bodyPr/>
          <a:lstStyle/>
          <a:p>
            <a:fld id="{0D8BFCC0-AD11-46E3-A28A-28A988B42AB9}" type="slidenum">
              <a:rPr lang="en-GB" smtClean="0"/>
              <a:t>‹#›</a:t>
            </a:fld>
            <a:endParaRPr lang="en-GB"/>
          </a:p>
        </p:txBody>
      </p:sp>
    </p:spTree>
    <p:extLst>
      <p:ext uri="{BB962C8B-B14F-4D97-AF65-F5344CB8AC3E}">
        <p14:creationId xmlns:p14="http://schemas.microsoft.com/office/powerpoint/2010/main" val="61857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5E2DE-5821-49FD-AC9D-F8EF833B33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6145271-A1FF-441A-8AC4-C0E5F6F5F2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6A4DD3-01E5-48E6-9B87-8F0EC849DE88}"/>
              </a:ext>
            </a:extLst>
          </p:cNvPr>
          <p:cNvSpPr>
            <a:spLocks noGrp="1"/>
          </p:cNvSpPr>
          <p:nvPr>
            <p:ph type="dt" sz="half" idx="10"/>
          </p:nvPr>
        </p:nvSpPr>
        <p:spPr/>
        <p:txBody>
          <a:bodyPr/>
          <a:lstStyle/>
          <a:p>
            <a:fld id="{0CF792C0-273F-4516-A294-F945C772875B}" type="datetimeFigureOut">
              <a:rPr lang="en-GB" smtClean="0"/>
              <a:t>27/02/2022</a:t>
            </a:fld>
            <a:endParaRPr lang="en-GB"/>
          </a:p>
        </p:txBody>
      </p:sp>
      <p:sp>
        <p:nvSpPr>
          <p:cNvPr id="5" name="Footer Placeholder 4">
            <a:extLst>
              <a:ext uri="{FF2B5EF4-FFF2-40B4-BE49-F238E27FC236}">
                <a16:creationId xmlns:a16="http://schemas.microsoft.com/office/drawing/2014/main" id="{2E3334B1-5180-4E25-B442-777ABD2722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C55F12-7FB7-4BD7-AC70-1FF8B91F258F}"/>
              </a:ext>
            </a:extLst>
          </p:cNvPr>
          <p:cNvSpPr>
            <a:spLocks noGrp="1"/>
          </p:cNvSpPr>
          <p:nvPr>
            <p:ph type="sldNum" sz="quarter" idx="12"/>
          </p:nvPr>
        </p:nvSpPr>
        <p:spPr/>
        <p:txBody>
          <a:bodyPr/>
          <a:lstStyle/>
          <a:p>
            <a:fld id="{0D8BFCC0-AD11-46E3-A28A-28A988B42AB9}" type="slidenum">
              <a:rPr lang="en-GB" smtClean="0"/>
              <a:t>‹#›</a:t>
            </a:fld>
            <a:endParaRPr lang="en-GB"/>
          </a:p>
        </p:txBody>
      </p:sp>
    </p:spTree>
    <p:extLst>
      <p:ext uri="{BB962C8B-B14F-4D97-AF65-F5344CB8AC3E}">
        <p14:creationId xmlns:p14="http://schemas.microsoft.com/office/powerpoint/2010/main" val="117825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F6003F-9BC8-43F5-9097-B4742DCBA0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E9F91B3-73CC-4F38-9F63-047FA7E6DB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0D58AC-76F0-4AC0-98E1-9876C97B4094}"/>
              </a:ext>
            </a:extLst>
          </p:cNvPr>
          <p:cNvSpPr>
            <a:spLocks noGrp="1"/>
          </p:cNvSpPr>
          <p:nvPr>
            <p:ph type="dt" sz="half" idx="10"/>
          </p:nvPr>
        </p:nvSpPr>
        <p:spPr/>
        <p:txBody>
          <a:bodyPr/>
          <a:lstStyle/>
          <a:p>
            <a:fld id="{0CF792C0-273F-4516-A294-F945C772875B}" type="datetimeFigureOut">
              <a:rPr lang="en-GB" smtClean="0"/>
              <a:t>27/02/2022</a:t>
            </a:fld>
            <a:endParaRPr lang="en-GB"/>
          </a:p>
        </p:txBody>
      </p:sp>
      <p:sp>
        <p:nvSpPr>
          <p:cNvPr id="5" name="Footer Placeholder 4">
            <a:extLst>
              <a:ext uri="{FF2B5EF4-FFF2-40B4-BE49-F238E27FC236}">
                <a16:creationId xmlns:a16="http://schemas.microsoft.com/office/drawing/2014/main" id="{56E89637-7681-4E7A-8DB3-DC6ED56B4A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10B3BF-BCD2-4941-8A75-795AF424FDEB}"/>
              </a:ext>
            </a:extLst>
          </p:cNvPr>
          <p:cNvSpPr>
            <a:spLocks noGrp="1"/>
          </p:cNvSpPr>
          <p:nvPr>
            <p:ph type="sldNum" sz="quarter" idx="12"/>
          </p:nvPr>
        </p:nvSpPr>
        <p:spPr/>
        <p:txBody>
          <a:bodyPr/>
          <a:lstStyle/>
          <a:p>
            <a:fld id="{0D8BFCC0-AD11-46E3-A28A-28A988B42AB9}" type="slidenum">
              <a:rPr lang="en-GB" smtClean="0"/>
              <a:t>‹#›</a:t>
            </a:fld>
            <a:endParaRPr lang="en-GB"/>
          </a:p>
        </p:txBody>
      </p:sp>
    </p:spTree>
    <p:extLst>
      <p:ext uri="{BB962C8B-B14F-4D97-AF65-F5344CB8AC3E}">
        <p14:creationId xmlns:p14="http://schemas.microsoft.com/office/powerpoint/2010/main" val="230226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CB3AB-BBF4-45E7-9C63-CDCCABC488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10638F-FC56-4D48-B64B-DD28043C8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54E029-EA7B-4F48-B5F6-7B4DF65F58A2}"/>
              </a:ext>
            </a:extLst>
          </p:cNvPr>
          <p:cNvSpPr>
            <a:spLocks noGrp="1"/>
          </p:cNvSpPr>
          <p:nvPr>
            <p:ph type="dt" sz="half" idx="10"/>
          </p:nvPr>
        </p:nvSpPr>
        <p:spPr/>
        <p:txBody>
          <a:bodyPr/>
          <a:lstStyle/>
          <a:p>
            <a:fld id="{0CF792C0-273F-4516-A294-F945C772875B}" type="datetimeFigureOut">
              <a:rPr lang="en-GB" smtClean="0"/>
              <a:t>27/02/2022</a:t>
            </a:fld>
            <a:endParaRPr lang="en-GB"/>
          </a:p>
        </p:txBody>
      </p:sp>
      <p:sp>
        <p:nvSpPr>
          <p:cNvPr id="5" name="Footer Placeholder 4">
            <a:extLst>
              <a:ext uri="{FF2B5EF4-FFF2-40B4-BE49-F238E27FC236}">
                <a16:creationId xmlns:a16="http://schemas.microsoft.com/office/drawing/2014/main" id="{B975E621-7490-4CE7-97C1-EBF0E5865E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0DA80A-F533-439A-9933-1A565FA7A051}"/>
              </a:ext>
            </a:extLst>
          </p:cNvPr>
          <p:cNvSpPr>
            <a:spLocks noGrp="1"/>
          </p:cNvSpPr>
          <p:nvPr>
            <p:ph type="sldNum" sz="quarter" idx="12"/>
          </p:nvPr>
        </p:nvSpPr>
        <p:spPr/>
        <p:txBody>
          <a:bodyPr/>
          <a:lstStyle/>
          <a:p>
            <a:fld id="{0D8BFCC0-AD11-46E3-A28A-28A988B42AB9}" type="slidenum">
              <a:rPr lang="en-GB" smtClean="0"/>
              <a:t>‹#›</a:t>
            </a:fld>
            <a:endParaRPr lang="en-GB"/>
          </a:p>
        </p:txBody>
      </p:sp>
    </p:spTree>
    <p:extLst>
      <p:ext uri="{BB962C8B-B14F-4D97-AF65-F5344CB8AC3E}">
        <p14:creationId xmlns:p14="http://schemas.microsoft.com/office/powerpoint/2010/main" val="402894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BD52D-A3CF-4393-BF12-292822A4FC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F4F80A-30FE-4ECE-B0C5-129DA1BDB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2687DF-8A59-4032-BE14-2D290E5F52A0}"/>
              </a:ext>
            </a:extLst>
          </p:cNvPr>
          <p:cNvSpPr>
            <a:spLocks noGrp="1"/>
          </p:cNvSpPr>
          <p:nvPr>
            <p:ph type="dt" sz="half" idx="10"/>
          </p:nvPr>
        </p:nvSpPr>
        <p:spPr/>
        <p:txBody>
          <a:bodyPr/>
          <a:lstStyle/>
          <a:p>
            <a:fld id="{0CF792C0-273F-4516-A294-F945C772875B}" type="datetimeFigureOut">
              <a:rPr lang="en-GB" smtClean="0"/>
              <a:t>27/02/2022</a:t>
            </a:fld>
            <a:endParaRPr lang="en-GB"/>
          </a:p>
        </p:txBody>
      </p:sp>
      <p:sp>
        <p:nvSpPr>
          <p:cNvPr id="5" name="Footer Placeholder 4">
            <a:extLst>
              <a:ext uri="{FF2B5EF4-FFF2-40B4-BE49-F238E27FC236}">
                <a16:creationId xmlns:a16="http://schemas.microsoft.com/office/drawing/2014/main" id="{A0C9C89C-0E0F-40F3-8AA2-FD137D8DB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57F013-175A-4676-B9F5-FF73D850FD1F}"/>
              </a:ext>
            </a:extLst>
          </p:cNvPr>
          <p:cNvSpPr>
            <a:spLocks noGrp="1"/>
          </p:cNvSpPr>
          <p:nvPr>
            <p:ph type="sldNum" sz="quarter" idx="12"/>
          </p:nvPr>
        </p:nvSpPr>
        <p:spPr/>
        <p:txBody>
          <a:bodyPr/>
          <a:lstStyle/>
          <a:p>
            <a:fld id="{0D8BFCC0-AD11-46E3-A28A-28A988B42AB9}" type="slidenum">
              <a:rPr lang="en-GB" smtClean="0"/>
              <a:t>‹#›</a:t>
            </a:fld>
            <a:endParaRPr lang="en-GB"/>
          </a:p>
        </p:txBody>
      </p:sp>
    </p:spTree>
    <p:extLst>
      <p:ext uri="{BB962C8B-B14F-4D97-AF65-F5344CB8AC3E}">
        <p14:creationId xmlns:p14="http://schemas.microsoft.com/office/powerpoint/2010/main" val="130430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785C-7503-4721-B761-E4E396F25D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14BA3B-E55B-40C1-9A0E-2C7C9B3CE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AB21E2-3F2D-4E04-869A-F3AC6C0AA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0FF1E71-ED32-495A-AABF-DEDA220A021E}"/>
              </a:ext>
            </a:extLst>
          </p:cNvPr>
          <p:cNvSpPr>
            <a:spLocks noGrp="1"/>
          </p:cNvSpPr>
          <p:nvPr>
            <p:ph type="dt" sz="half" idx="10"/>
          </p:nvPr>
        </p:nvSpPr>
        <p:spPr/>
        <p:txBody>
          <a:bodyPr/>
          <a:lstStyle/>
          <a:p>
            <a:fld id="{0CF792C0-273F-4516-A294-F945C772875B}" type="datetimeFigureOut">
              <a:rPr lang="en-GB" smtClean="0"/>
              <a:t>27/02/2022</a:t>
            </a:fld>
            <a:endParaRPr lang="en-GB"/>
          </a:p>
        </p:txBody>
      </p:sp>
      <p:sp>
        <p:nvSpPr>
          <p:cNvPr id="6" name="Footer Placeholder 5">
            <a:extLst>
              <a:ext uri="{FF2B5EF4-FFF2-40B4-BE49-F238E27FC236}">
                <a16:creationId xmlns:a16="http://schemas.microsoft.com/office/drawing/2014/main" id="{1BB5ACDC-5C8B-41A3-AB41-E08C99FDB4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9FEB11-B9D5-434C-B67D-0CF90EA13173}"/>
              </a:ext>
            </a:extLst>
          </p:cNvPr>
          <p:cNvSpPr>
            <a:spLocks noGrp="1"/>
          </p:cNvSpPr>
          <p:nvPr>
            <p:ph type="sldNum" sz="quarter" idx="12"/>
          </p:nvPr>
        </p:nvSpPr>
        <p:spPr/>
        <p:txBody>
          <a:bodyPr/>
          <a:lstStyle/>
          <a:p>
            <a:fld id="{0D8BFCC0-AD11-46E3-A28A-28A988B42AB9}" type="slidenum">
              <a:rPr lang="en-GB" smtClean="0"/>
              <a:t>‹#›</a:t>
            </a:fld>
            <a:endParaRPr lang="en-GB"/>
          </a:p>
        </p:txBody>
      </p:sp>
    </p:spTree>
    <p:extLst>
      <p:ext uri="{BB962C8B-B14F-4D97-AF65-F5344CB8AC3E}">
        <p14:creationId xmlns:p14="http://schemas.microsoft.com/office/powerpoint/2010/main" val="361981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F3DE-C68C-418E-8467-FA790495F51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3923B4-93BA-47C1-B783-6505568B95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CEC338-7152-4E04-B85B-C4AD46338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CC81240-D906-4242-B3A0-2CFF8B1CF2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F97ED-F110-4730-B3C4-851D921E69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4F628E-9C31-4EFA-B544-1C911FB63F62}"/>
              </a:ext>
            </a:extLst>
          </p:cNvPr>
          <p:cNvSpPr>
            <a:spLocks noGrp="1"/>
          </p:cNvSpPr>
          <p:nvPr>
            <p:ph type="dt" sz="half" idx="10"/>
          </p:nvPr>
        </p:nvSpPr>
        <p:spPr/>
        <p:txBody>
          <a:bodyPr/>
          <a:lstStyle/>
          <a:p>
            <a:fld id="{0CF792C0-273F-4516-A294-F945C772875B}" type="datetimeFigureOut">
              <a:rPr lang="en-GB" smtClean="0"/>
              <a:t>27/02/2022</a:t>
            </a:fld>
            <a:endParaRPr lang="en-GB"/>
          </a:p>
        </p:txBody>
      </p:sp>
      <p:sp>
        <p:nvSpPr>
          <p:cNvPr id="8" name="Footer Placeholder 7">
            <a:extLst>
              <a:ext uri="{FF2B5EF4-FFF2-40B4-BE49-F238E27FC236}">
                <a16:creationId xmlns:a16="http://schemas.microsoft.com/office/drawing/2014/main" id="{B406E8AC-244B-4DEF-9DA0-9091D111507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BB36CFF-B967-4408-8EA3-B26DDF10475B}"/>
              </a:ext>
            </a:extLst>
          </p:cNvPr>
          <p:cNvSpPr>
            <a:spLocks noGrp="1"/>
          </p:cNvSpPr>
          <p:nvPr>
            <p:ph type="sldNum" sz="quarter" idx="12"/>
          </p:nvPr>
        </p:nvSpPr>
        <p:spPr/>
        <p:txBody>
          <a:bodyPr/>
          <a:lstStyle/>
          <a:p>
            <a:fld id="{0D8BFCC0-AD11-46E3-A28A-28A988B42AB9}" type="slidenum">
              <a:rPr lang="en-GB" smtClean="0"/>
              <a:t>‹#›</a:t>
            </a:fld>
            <a:endParaRPr lang="en-GB"/>
          </a:p>
        </p:txBody>
      </p:sp>
    </p:spTree>
    <p:extLst>
      <p:ext uri="{BB962C8B-B14F-4D97-AF65-F5344CB8AC3E}">
        <p14:creationId xmlns:p14="http://schemas.microsoft.com/office/powerpoint/2010/main" val="243650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FEB7F-17B8-4928-9BFA-54770103D5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EE513B8-817D-4D9A-AEE6-28EB94470EAA}"/>
              </a:ext>
            </a:extLst>
          </p:cNvPr>
          <p:cNvSpPr>
            <a:spLocks noGrp="1"/>
          </p:cNvSpPr>
          <p:nvPr>
            <p:ph type="dt" sz="half" idx="10"/>
          </p:nvPr>
        </p:nvSpPr>
        <p:spPr/>
        <p:txBody>
          <a:bodyPr/>
          <a:lstStyle/>
          <a:p>
            <a:fld id="{0CF792C0-273F-4516-A294-F945C772875B}" type="datetimeFigureOut">
              <a:rPr lang="en-GB" smtClean="0"/>
              <a:t>27/02/2022</a:t>
            </a:fld>
            <a:endParaRPr lang="en-GB"/>
          </a:p>
        </p:txBody>
      </p:sp>
      <p:sp>
        <p:nvSpPr>
          <p:cNvPr id="4" name="Footer Placeholder 3">
            <a:extLst>
              <a:ext uri="{FF2B5EF4-FFF2-40B4-BE49-F238E27FC236}">
                <a16:creationId xmlns:a16="http://schemas.microsoft.com/office/drawing/2014/main" id="{F4D16621-7FCE-44EE-9787-5F4575C7975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20DD08-4EEC-4015-A3CD-14EEA1DA1BA8}"/>
              </a:ext>
            </a:extLst>
          </p:cNvPr>
          <p:cNvSpPr>
            <a:spLocks noGrp="1"/>
          </p:cNvSpPr>
          <p:nvPr>
            <p:ph type="sldNum" sz="quarter" idx="12"/>
          </p:nvPr>
        </p:nvSpPr>
        <p:spPr/>
        <p:txBody>
          <a:bodyPr/>
          <a:lstStyle/>
          <a:p>
            <a:fld id="{0D8BFCC0-AD11-46E3-A28A-28A988B42AB9}" type="slidenum">
              <a:rPr lang="en-GB" smtClean="0"/>
              <a:t>‹#›</a:t>
            </a:fld>
            <a:endParaRPr lang="en-GB"/>
          </a:p>
        </p:txBody>
      </p:sp>
    </p:spTree>
    <p:extLst>
      <p:ext uri="{BB962C8B-B14F-4D97-AF65-F5344CB8AC3E}">
        <p14:creationId xmlns:p14="http://schemas.microsoft.com/office/powerpoint/2010/main" val="94035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07128-4950-4095-A222-D6AF03F3FDA6}"/>
              </a:ext>
            </a:extLst>
          </p:cNvPr>
          <p:cNvSpPr>
            <a:spLocks noGrp="1"/>
          </p:cNvSpPr>
          <p:nvPr>
            <p:ph type="dt" sz="half" idx="10"/>
          </p:nvPr>
        </p:nvSpPr>
        <p:spPr/>
        <p:txBody>
          <a:bodyPr/>
          <a:lstStyle/>
          <a:p>
            <a:fld id="{0CF792C0-273F-4516-A294-F945C772875B}" type="datetimeFigureOut">
              <a:rPr lang="en-GB" smtClean="0"/>
              <a:t>27/02/2022</a:t>
            </a:fld>
            <a:endParaRPr lang="en-GB"/>
          </a:p>
        </p:txBody>
      </p:sp>
      <p:sp>
        <p:nvSpPr>
          <p:cNvPr id="3" name="Footer Placeholder 2">
            <a:extLst>
              <a:ext uri="{FF2B5EF4-FFF2-40B4-BE49-F238E27FC236}">
                <a16:creationId xmlns:a16="http://schemas.microsoft.com/office/drawing/2014/main" id="{0695EFEB-88DE-4229-B62D-D6C665A2185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F1BB13-92EB-4CD8-A562-3A0598A6AC0D}"/>
              </a:ext>
            </a:extLst>
          </p:cNvPr>
          <p:cNvSpPr>
            <a:spLocks noGrp="1"/>
          </p:cNvSpPr>
          <p:nvPr>
            <p:ph type="sldNum" sz="quarter" idx="12"/>
          </p:nvPr>
        </p:nvSpPr>
        <p:spPr/>
        <p:txBody>
          <a:bodyPr/>
          <a:lstStyle/>
          <a:p>
            <a:fld id="{0D8BFCC0-AD11-46E3-A28A-28A988B42AB9}" type="slidenum">
              <a:rPr lang="en-GB" smtClean="0"/>
              <a:t>‹#›</a:t>
            </a:fld>
            <a:endParaRPr lang="en-GB"/>
          </a:p>
        </p:txBody>
      </p:sp>
    </p:spTree>
    <p:extLst>
      <p:ext uri="{BB962C8B-B14F-4D97-AF65-F5344CB8AC3E}">
        <p14:creationId xmlns:p14="http://schemas.microsoft.com/office/powerpoint/2010/main" val="4082625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E19A-79F2-42E5-8661-4B64C35D2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A1F9BB-6DE9-41CA-A93E-1C5425786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7DB291C-C70C-4BD0-96D5-36BAF2967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F6933-CD5E-43B5-B47F-F820596F5657}"/>
              </a:ext>
            </a:extLst>
          </p:cNvPr>
          <p:cNvSpPr>
            <a:spLocks noGrp="1"/>
          </p:cNvSpPr>
          <p:nvPr>
            <p:ph type="dt" sz="half" idx="10"/>
          </p:nvPr>
        </p:nvSpPr>
        <p:spPr/>
        <p:txBody>
          <a:bodyPr/>
          <a:lstStyle/>
          <a:p>
            <a:fld id="{0CF792C0-273F-4516-A294-F945C772875B}" type="datetimeFigureOut">
              <a:rPr lang="en-GB" smtClean="0"/>
              <a:t>27/02/2022</a:t>
            </a:fld>
            <a:endParaRPr lang="en-GB"/>
          </a:p>
        </p:txBody>
      </p:sp>
      <p:sp>
        <p:nvSpPr>
          <p:cNvPr id="6" name="Footer Placeholder 5">
            <a:extLst>
              <a:ext uri="{FF2B5EF4-FFF2-40B4-BE49-F238E27FC236}">
                <a16:creationId xmlns:a16="http://schemas.microsoft.com/office/drawing/2014/main" id="{AC19F75D-A102-4721-9F7F-04122A881D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1E7A1D-7FF8-466F-BF52-F6A1C31AA538}"/>
              </a:ext>
            </a:extLst>
          </p:cNvPr>
          <p:cNvSpPr>
            <a:spLocks noGrp="1"/>
          </p:cNvSpPr>
          <p:nvPr>
            <p:ph type="sldNum" sz="quarter" idx="12"/>
          </p:nvPr>
        </p:nvSpPr>
        <p:spPr/>
        <p:txBody>
          <a:bodyPr/>
          <a:lstStyle/>
          <a:p>
            <a:fld id="{0D8BFCC0-AD11-46E3-A28A-28A988B42AB9}" type="slidenum">
              <a:rPr lang="en-GB" smtClean="0"/>
              <a:t>‹#›</a:t>
            </a:fld>
            <a:endParaRPr lang="en-GB"/>
          </a:p>
        </p:txBody>
      </p:sp>
    </p:spTree>
    <p:extLst>
      <p:ext uri="{BB962C8B-B14F-4D97-AF65-F5344CB8AC3E}">
        <p14:creationId xmlns:p14="http://schemas.microsoft.com/office/powerpoint/2010/main" val="395486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A7C7-A77E-429D-842E-5ED957CA6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874CBCA-7A1E-4F72-91FA-384E487A09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0B39FF-135C-486D-AFC0-9EE9F8EC0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12D98-B1CF-4EB4-A9B1-C711CEF98038}"/>
              </a:ext>
            </a:extLst>
          </p:cNvPr>
          <p:cNvSpPr>
            <a:spLocks noGrp="1"/>
          </p:cNvSpPr>
          <p:nvPr>
            <p:ph type="dt" sz="half" idx="10"/>
          </p:nvPr>
        </p:nvSpPr>
        <p:spPr/>
        <p:txBody>
          <a:bodyPr/>
          <a:lstStyle/>
          <a:p>
            <a:fld id="{0CF792C0-273F-4516-A294-F945C772875B}" type="datetimeFigureOut">
              <a:rPr lang="en-GB" smtClean="0"/>
              <a:t>27/02/2022</a:t>
            </a:fld>
            <a:endParaRPr lang="en-GB"/>
          </a:p>
        </p:txBody>
      </p:sp>
      <p:sp>
        <p:nvSpPr>
          <p:cNvPr id="6" name="Footer Placeholder 5">
            <a:extLst>
              <a:ext uri="{FF2B5EF4-FFF2-40B4-BE49-F238E27FC236}">
                <a16:creationId xmlns:a16="http://schemas.microsoft.com/office/drawing/2014/main" id="{E2C41D35-2D95-4255-9DAA-5BBD34CBB4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62A284-EFF9-406B-AF37-C48362C5C786}"/>
              </a:ext>
            </a:extLst>
          </p:cNvPr>
          <p:cNvSpPr>
            <a:spLocks noGrp="1"/>
          </p:cNvSpPr>
          <p:nvPr>
            <p:ph type="sldNum" sz="quarter" idx="12"/>
          </p:nvPr>
        </p:nvSpPr>
        <p:spPr/>
        <p:txBody>
          <a:bodyPr/>
          <a:lstStyle/>
          <a:p>
            <a:fld id="{0D8BFCC0-AD11-46E3-A28A-28A988B42AB9}" type="slidenum">
              <a:rPr lang="en-GB" smtClean="0"/>
              <a:t>‹#›</a:t>
            </a:fld>
            <a:endParaRPr lang="en-GB"/>
          </a:p>
        </p:txBody>
      </p:sp>
    </p:spTree>
    <p:extLst>
      <p:ext uri="{BB962C8B-B14F-4D97-AF65-F5344CB8AC3E}">
        <p14:creationId xmlns:p14="http://schemas.microsoft.com/office/powerpoint/2010/main" val="339328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BBD87A-6862-4C13-9C37-7400C6FAF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F18ECB-964D-485B-BC80-021A1C086C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0EC246-B70A-4514-A893-113F9218B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792C0-273F-4516-A294-F945C772875B}" type="datetimeFigureOut">
              <a:rPr lang="en-GB" smtClean="0"/>
              <a:t>27/02/2022</a:t>
            </a:fld>
            <a:endParaRPr lang="en-GB"/>
          </a:p>
        </p:txBody>
      </p:sp>
      <p:sp>
        <p:nvSpPr>
          <p:cNvPr id="5" name="Footer Placeholder 4">
            <a:extLst>
              <a:ext uri="{FF2B5EF4-FFF2-40B4-BE49-F238E27FC236}">
                <a16:creationId xmlns:a16="http://schemas.microsoft.com/office/drawing/2014/main" id="{38D081FE-3EDC-4ADE-8A42-F81E607D2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7747449-73EB-484B-8CB4-76E1564BF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BFCC0-AD11-46E3-A28A-28A988B42AB9}" type="slidenum">
              <a:rPr lang="en-GB" smtClean="0"/>
              <a:t>‹#›</a:t>
            </a:fld>
            <a:endParaRPr lang="en-GB"/>
          </a:p>
        </p:txBody>
      </p:sp>
    </p:spTree>
    <p:extLst>
      <p:ext uri="{BB962C8B-B14F-4D97-AF65-F5344CB8AC3E}">
        <p14:creationId xmlns:p14="http://schemas.microsoft.com/office/powerpoint/2010/main" val="960607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E89F-4540-47D3-BAD2-623531CC6A2D}"/>
              </a:ext>
            </a:extLst>
          </p:cNvPr>
          <p:cNvSpPr>
            <a:spLocks noGrp="1"/>
          </p:cNvSpPr>
          <p:nvPr>
            <p:ph type="ctrTitle"/>
          </p:nvPr>
        </p:nvSpPr>
        <p:spPr/>
        <p:txBody>
          <a:bodyPr/>
          <a:lstStyle/>
          <a:p>
            <a:r>
              <a:rPr lang="en-GB" dirty="0"/>
              <a:t>jQuery</a:t>
            </a:r>
          </a:p>
        </p:txBody>
      </p:sp>
      <p:sp>
        <p:nvSpPr>
          <p:cNvPr id="3" name="Subtitle 2">
            <a:extLst>
              <a:ext uri="{FF2B5EF4-FFF2-40B4-BE49-F238E27FC236}">
                <a16:creationId xmlns:a16="http://schemas.microsoft.com/office/drawing/2014/main" id="{894B0EEF-B70D-4793-925A-F1A8C488C393}"/>
              </a:ext>
            </a:extLst>
          </p:cNvPr>
          <p:cNvSpPr>
            <a:spLocks noGrp="1"/>
          </p:cNvSpPr>
          <p:nvPr>
            <p:ph type="subTitle" idx="1"/>
          </p:nvPr>
        </p:nvSpPr>
        <p:spPr/>
        <p:txBody>
          <a:bodyPr/>
          <a:lstStyle/>
          <a:p>
            <a:r>
              <a:rPr lang="en-GB" dirty="0"/>
              <a:t>JavaScript Library</a:t>
            </a:r>
          </a:p>
        </p:txBody>
      </p:sp>
    </p:spTree>
    <p:extLst>
      <p:ext uri="{BB962C8B-B14F-4D97-AF65-F5344CB8AC3E}">
        <p14:creationId xmlns:p14="http://schemas.microsoft.com/office/powerpoint/2010/main" val="407838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0589-D3AB-41A3-881C-0F574B0A6C72}"/>
              </a:ext>
            </a:extLst>
          </p:cNvPr>
          <p:cNvSpPr>
            <a:spLocks noGrp="1"/>
          </p:cNvSpPr>
          <p:nvPr>
            <p:ph type="title"/>
          </p:nvPr>
        </p:nvSpPr>
        <p:spPr/>
        <p:txBody>
          <a:bodyPr/>
          <a:lstStyle/>
          <a:p>
            <a:r>
              <a:rPr lang="en-IN" dirty="0"/>
              <a:t>How to Call a jQuery Library Functions?</a:t>
            </a:r>
            <a:br>
              <a:rPr lang="en-IN" dirty="0"/>
            </a:br>
            <a:endParaRPr lang="en-GB" dirty="0"/>
          </a:p>
        </p:txBody>
      </p:sp>
      <p:sp>
        <p:nvSpPr>
          <p:cNvPr id="3" name="Content Placeholder 2">
            <a:extLst>
              <a:ext uri="{FF2B5EF4-FFF2-40B4-BE49-F238E27FC236}">
                <a16:creationId xmlns:a16="http://schemas.microsoft.com/office/drawing/2014/main" id="{53FBD4F1-179F-433D-A025-C8391EE70CD7}"/>
              </a:ext>
            </a:extLst>
          </p:cNvPr>
          <p:cNvSpPr>
            <a:spLocks noGrp="1"/>
          </p:cNvSpPr>
          <p:nvPr>
            <p:ph idx="1"/>
          </p:nvPr>
        </p:nvSpPr>
        <p:spPr/>
        <p:txBody>
          <a:bodyPr>
            <a:normAutofit fontScale="85000" lnSpcReduction="20000"/>
          </a:bodyPr>
          <a:lstStyle/>
          <a:p>
            <a:r>
              <a:rPr lang="en-IN" dirty="0"/>
              <a:t>As almost everything, we do when using jQuery reads or manipulates the document object model (DOM), we need to make sure that we start adding events etc. as soon as the DOM is ready.</a:t>
            </a:r>
          </a:p>
          <a:p>
            <a:endParaRPr lang="en-IN" dirty="0"/>
          </a:p>
          <a:p>
            <a:r>
              <a:rPr lang="en-IN" dirty="0"/>
              <a:t>If you want an event to work on your page, you should call it inside the $(document).ready() function. Everything inside it will load as soon as the DOM is loaded and before the page contents are loaded.</a:t>
            </a:r>
          </a:p>
          <a:p>
            <a:endParaRPr lang="en-IN" dirty="0"/>
          </a:p>
          <a:p>
            <a:r>
              <a:rPr lang="en-IN" dirty="0"/>
              <a:t>To do this, we register a ready event for the document as follows −</a:t>
            </a:r>
          </a:p>
          <a:p>
            <a:endParaRPr lang="en-IN" dirty="0"/>
          </a:p>
          <a:p>
            <a:pPr lvl="1"/>
            <a:r>
              <a:rPr lang="en-IN" dirty="0">
                <a:solidFill>
                  <a:schemeClr val="accent4">
                    <a:lumMod val="50000"/>
                  </a:schemeClr>
                </a:solidFill>
              </a:rPr>
              <a:t>$(document).ready(function() {</a:t>
            </a:r>
          </a:p>
          <a:p>
            <a:pPr lvl="1"/>
            <a:r>
              <a:rPr lang="en-IN" dirty="0">
                <a:solidFill>
                  <a:schemeClr val="accent4">
                    <a:lumMod val="50000"/>
                  </a:schemeClr>
                </a:solidFill>
              </a:rPr>
              <a:t>   // do stuff when DOM is ready</a:t>
            </a:r>
          </a:p>
          <a:p>
            <a:pPr lvl="1"/>
            <a:r>
              <a:rPr lang="en-IN" dirty="0">
                <a:solidFill>
                  <a:schemeClr val="accent4">
                    <a:lumMod val="50000"/>
                  </a:schemeClr>
                </a:solidFill>
              </a:rPr>
              <a:t>});</a:t>
            </a:r>
          </a:p>
          <a:p>
            <a:endParaRPr lang="en-GB" dirty="0"/>
          </a:p>
        </p:txBody>
      </p:sp>
    </p:spTree>
    <p:extLst>
      <p:ext uri="{BB962C8B-B14F-4D97-AF65-F5344CB8AC3E}">
        <p14:creationId xmlns:p14="http://schemas.microsoft.com/office/powerpoint/2010/main" val="117806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1F42-6028-42BA-A041-4D6CC20D6EFC}"/>
              </a:ext>
            </a:extLst>
          </p:cNvPr>
          <p:cNvSpPr>
            <a:spLocks noGrp="1"/>
          </p:cNvSpPr>
          <p:nvPr>
            <p:ph type="title"/>
          </p:nvPr>
        </p:nvSpPr>
        <p:spPr/>
        <p:txBody>
          <a:bodyPr/>
          <a:lstStyle/>
          <a:p>
            <a:r>
              <a:rPr lang="en-GB" dirty="0"/>
              <a:t>Custom script</a:t>
            </a:r>
          </a:p>
        </p:txBody>
      </p:sp>
      <p:sp>
        <p:nvSpPr>
          <p:cNvPr id="3" name="Content Placeholder 2">
            <a:extLst>
              <a:ext uri="{FF2B5EF4-FFF2-40B4-BE49-F238E27FC236}">
                <a16:creationId xmlns:a16="http://schemas.microsoft.com/office/drawing/2014/main" id="{EE149E71-0D30-4455-B2A8-38791C2A5BAD}"/>
              </a:ext>
            </a:extLst>
          </p:cNvPr>
          <p:cNvSpPr>
            <a:spLocks noGrp="1"/>
          </p:cNvSpPr>
          <p:nvPr>
            <p:ph idx="1"/>
          </p:nvPr>
        </p:nvSpPr>
        <p:spPr/>
        <p:txBody>
          <a:bodyPr>
            <a:normAutofit fontScale="85000" lnSpcReduction="20000"/>
          </a:bodyPr>
          <a:lstStyle/>
          <a:p>
            <a:r>
              <a:rPr lang="en-IN" dirty="0"/>
              <a:t>How to Use Custom Scripts?</a:t>
            </a:r>
          </a:p>
          <a:p>
            <a:r>
              <a:rPr lang="en-IN" dirty="0"/>
              <a:t>It is better to write our custom code in the custom JavaScript file : custom.js, as follows −</a:t>
            </a:r>
          </a:p>
          <a:p>
            <a:endParaRPr lang="en-IN" dirty="0"/>
          </a:p>
          <a:p>
            <a:r>
              <a:rPr lang="en-IN" dirty="0"/>
              <a:t>/* Filename: custom.js */</a:t>
            </a:r>
          </a:p>
          <a:p>
            <a:r>
              <a:rPr lang="en-IN" dirty="0"/>
              <a:t>$(document).ready(function() {</a:t>
            </a:r>
          </a:p>
          <a:p>
            <a:endParaRPr lang="en-IN" dirty="0"/>
          </a:p>
          <a:p>
            <a:r>
              <a:rPr lang="en-IN" dirty="0"/>
              <a:t>   $("div").click(function() {</a:t>
            </a:r>
          </a:p>
          <a:p>
            <a:r>
              <a:rPr lang="en-IN" dirty="0"/>
              <a:t>      alert("Hello, world!");</a:t>
            </a:r>
          </a:p>
          <a:p>
            <a:r>
              <a:rPr lang="en-IN" dirty="0"/>
              <a:t>   });</a:t>
            </a:r>
          </a:p>
          <a:p>
            <a:r>
              <a:rPr lang="en-IN" dirty="0"/>
              <a:t>});</a:t>
            </a:r>
          </a:p>
          <a:p>
            <a:endParaRPr lang="en-GB" dirty="0"/>
          </a:p>
        </p:txBody>
      </p:sp>
    </p:spTree>
    <p:extLst>
      <p:ext uri="{BB962C8B-B14F-4D97-AF65-F5344CB8AC3E}">
        <p14:creationId xmlns:p14="http://schemas.microsoft.com/office/powerpoint/2010/main" val="371515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1CA2-D111-479F-AAF5-C6F7465C15A6}"/>
              </a:ext>
            </a:extLst>
          </p:cNvPr>
          <p:cNvSpPr>
            <a:spLocks noGrp="1"/>
          </p:cNvSpPr>
          <p:nvPr>
            <p:ph type="title"/>
          </p:nvPr>
        </p:nvSpPr>
        <p:spPr/>
        <p:txBody>
          <a:bodyPr/>
          <a:lstStyle/>
          <a:p>
            <a:r>
              <a:rPr lang="en-GB" dirty="0"/>
              <a:t>jQuery Selectors</a:t>
            </a:r>
          </a:p>
        </p:txBody>
      </p:sp>
      <p:sp>
        <p:nvSpPr>
          <p:cNvPr id="3" name="Content Placeholder 2">
            <a:extLst>
              <a:ext uri="{FF2B5EF4-FFF2-40B4-BE49-F238E27FC236}">
                <a16:creationId xmlns:a16="http://schemas.microsoft.com/office/drawing/2014/main" id="{79DE31BB-3EDC-4848-959F-5F0F267E7290}"/>
              </a:ext>
            </a:extLst>
          </p:cNvPr>
          <p:cNvSpPr>
            <a:spLocks noGrp="1"/>
          </p:cNvSpPr>
          <p:nvPr>
            <p:ph idx="1"/>
          </p:nvPr>
        </p:nvSpPr>
        <p:spPr/>
        <p:txBody>
          <a:bodyPr/>
          <a:lstStyle/>
          <a:p>
            <a:r>
              <a:rPr lang="en-IN" dirty="0"/>
              <a:t>jQuery selectors allow you to select and manipulate HTML element(s).</a:t>
            </a:r>
          </a:p>
          <a:p>
            <a:r>
              <a:rPr lang="en-IN" dirty="0"/>
              <a:t>jQuery selectors are used to "find" (or select) HTML elements based on their name, id, classes, types, attributes, values of attributes and much more. It's based on the existing CSS Selectors, and in addition, it has some own custom selectors.</a:t>
            </a:r>
          </a:p>
          <a:p>
            <a:r>
              <a:rPr lang="en-IN" dirty="0"/>
              <a:t>All selectors in jQuery start with the dollar sign and parentheses: $().</a:t>
            </a:r>
            <a:endParaRPr lang="en-GB" dirty="0"/>
          </a:p>
        </p:txBody>
      </p:sp>
    </p:spTree>
    <p:extLst>
      <p:ext uri="{BB962C8B-B14F-4D97-AF65-F5344CB8AC3E}">
        <p14:creationId xmlns:p14="http://schemas.microsoft.com/office/powerpoint/2010/main" val="389348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BE50-14C7-4906-89BE-DA56C2C92D18}"/>
              </a:ext>
            </a:extLst>
          </p:cNvPr>
          <p:cNvSpPr>
            <a:spLocks noGrp="1"/>
          </p:cNvSpPr>
          <p:nvPr>
            <p:ph type="title"/>
          </p:nvPr>
        </p:nvSpPr>
        <p:spPr/>
        <p:txBody>
          <a:bodyPr/>
          <a:lstStyle/>
          <a:p>
            <a:r>
              <a:rPr lang="en-GB" dirty="0"/>
              <a:t>Element selector</a:t>
            </a:r>
          </a:p>
        </p:txBody>
      </p:sp>
      <p:sp>
        <p:nvSpPr>
          <p:cNvPr id="3" name="Content Placeholder 2">
            <a:extLst>
              <a:ext uri="{FF2B5EF4-FFF2-40B4-BE49-F238E27FC236}">
                <a16:creationId xmlns:a16="http://schemas.microsoft.com/office/drawing/2014/main" id="{A62A5B5F-49E7-4D13-8C2F-00DCB4533334}"/>
              </a:ext>
            </a:extLst>
          </p:cNvPr>
          <p:cNvSpPr>
            <a:spLocks noGrp="1"/>
          </p:cNvSpPr>
          <p:nvPr>
            <p:ph idx="1"/>
          </p:nvPr>
        </p:nvSpPr>
        <p:spPr/>
        <p:txBody>
          <a:bodyPr>
            <a:normAutofit fontScale="85000" lnSpcReduction="20000"/>
          </a:bodyPr>
          <a:lstStyle/>
          <a:p>
            <a:r>
              <a:rPr lang="en-IN" dirty="0"/>
              <a:t>The jQuery element selector selects elements based on the element name.</a:t>
            </a:r>
          </a:p>
          <a:p>
            <a:r>
              <a:rPr lang="en-IN" dirty="0"/>
              <a:t>You can select all &lt;p&gt; elements on a page like this:</a:t>
            </a:r>
          </a:p>
          <a:p>
            <a:r>
              <a:rPr lang="en-IN" dirty="0"/>
              <a:t>$("p")</a:t>
            </a:r>
          </a:p>
          <a:p>
            <a:endParaRPr lang="en-IN" dirty="0"/>
          </a:p>
          <a:p>
            <a:r>
              <a:rPr lang="en-IN" dirty="0"/>
              <a:t>Example</a:t>
            </a:r>
          </a:p>
          <a:p>
            <a:r>
              <a:rPr lang="en-IN" dirty="0"/>
              <a:t>When a user clicks on a button, all &lt;p&gt; elements will be hidden:</a:t>
            </a:r>
          </a:p>
          <a:p>
            <a:r>
              <a:rPr lang="en-IN" dirty="0"/>
              <a:t>Example</a:t>
            </a:r>
          </a:p>
          <a:p>
            <a:pPr lvl="1"/>
            <a:r>
              <a:rPr lang="en-IN" dirty="0">
                <a:solidFill>
                  <a:schemeClr val="accent4">
                    <a:lumMod val="75000"/>
                  </a:schemeClr>
                </a:solidFill>
              </a:rPr>
              <a:t>$(document).ready(function(){</a:t>
            </a:r>
          </a:p>
          <a:p>
            <a:pPr lvl="1"/>
            <a:r>
              <a:rPr lang="en-IN" dirty="0">
                <a:solidFill>
                  <a:schemeClr val="accent4">
                    <a:lumMod val="75000"/>
                  </a:schemeClr>
                </a:solidFill>
              </a:rPr>
              <a:t>  $("button").click(function(){</a:t>
            </a:r>
          </a:p>
          <a:p>
            <a:pPr lvl="1"/>
            <a:r>
              <a:rPr lang="en-IN" dirty="0">
                <a:solidFill>
                  <a:schemeClr val="accent4">
                    <a:lumMod val="75000"/>
                  </a:schemeClr>
                </a:solidFill>
              </a:rPr>
              <a:t>    $("p").hide();</a:t>
            </a:r>
          </a:p>
          <a:p>
            <a:pPr lvl="1"/>
            <a:r>
              <a:rPr lang="en-IN" dirty="0">
                <a:solidFill>
                  <a:schemeClr val="accent4">
                    <a:lumMod val="75000"/>
                  </a:schemeClr>
                </a:solidFill>
              </a:rPr>
              <a:t>  });</a:t>
            </a:r>
          </a:p>
          <a:p>
            <a:pPr lvl="1"/>
            <a:r>
              <a:rPr lang="en-IN" dirty="0">
                <a:solidFill>
                  <a:schemeClr val="accent4">
                    <a:lumMod val="75000"/>
                  </a:schemeClr>
                </a:solidFill>
              </a:rPr>
              <a:t>});</a:t>
            </a:r>
            <a:endParaRPr lang="en-GB" dirty="0">
              <a:solidFill>
                <a:schemeClr val="accent4">
                  <a:lumMod val="75000"/>
                </a:schemeClr>
              </a:solidFill>
            </a:endParaRPr>
          </a:p>
        </p:txBody>
      </p:sp>
    </p:spTree>
    <p:extLst>
      <p:ext uri="{BB962C8B-B14F-4D97-AF65-F5344CB8AC3E}">
        <p14:creationId xmlns:p14="http://schemas.microsoft.com/office/powerpoint/2010/main" val="327633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E2E9-D8D7-438C-A1CC-B7174F2FB444}"/>
              </a:ext>
            </a:extLst>
          </p:cNvPr>
          <p:cNvSpPr>
            <a:spLocks noGrp="1"/>
          </p:cNvSpPr>
          <p:nvPr>
            <p:ph type="title"/>
          </p:nvPr>
        </p:nvSpPr>
        <p:spPr/>
        <p:txBody>
          <a:bodyPr/>
          <a:lstStyle/>
          <a:p>
            <a:r>
              <a:rPr lang="en-GB" dirty="0"/>
              <a:t>The id selector : #</a:t>
            </a:r>
          </a:p>
        </p:txBody>
      </p:sp>
      <p:sp>
        <p:nvSpPr>
          <p:cNvPr id="3" name="Content Placeholder 2">
            <a:extLst>
              <a:ext uri="{FF2B5EF4-FFF2-40B4-BE49-F238E27FC236}">
                <a16:creationId xmlns:a16="http://schemas.microsoft.com/office/drawing/2014/main" id="{7A70B8E4-0FAE-4E85-8F89-23E1863E842B}"/>
              </a:ext>
            </a:extLst>
          </p:cNvPr>
          <p:cNvSpPr>
            <a:spLocks noGrp="1"/>
          </p:cNvSpPr>
          <p:nvPr>
            <p:ph idx="1"/>
          </p:nvPr>
        </p:nvSpPr>
        <p:spPr/>
        <p:txBody>
          <a:bodyPr>
            <a:normAutofit fontScale="70000" lnSpcReduction="20000"/>
          </a:bodyPr>
          <a:lstStyle/>
          <a:p>
            <a:r>
              <a:rPr lang="en-IN" dirty="0"/>
              <a:t>The jQuery #id selector uses the id attribute of an HTML tag to find the specific element.</a:t>
            </a:r>
          </a:p>
          <a:p>
            <a:r>
              <a:rPr lang="en-IN" dirty="0"/>
              <a:t>An id should be unique within a page, so you should use the #id selector when you want to find a single, unique element.</a:t>
            </a:r>
          </a:p>
          <a:p>
            <a:r>
              <a:rPr lang="en-IN" dirty="0"/>
              <a:t>To find an element with a specific id, write a hash character, followed by the id of the HTML element:</a:t>
            </a:r>
          </a:p>
          <a:p>
            <a:r>
              <a:rPr lang="en-IN" dirty="0"/>
              <a:t>$("#test")</a:t>
            </a:r>
          </a:p>
          <a:p>
            <a:endParaRPr lang="en-IN" dirty="0"/>
          </a:p>
          <a:p>
            <a:r>
              <a:rPr lang="en-IN" dirty="0"/>
              <a:t>Example</a:t>
            </a:r>
          </a:p>
          <a:p>
            <a:r>
              <a:rPr lang="en-IN" dirty="0"/>
              <a:t>When a user clicks on a button, the element with id="test" will be hidden:</a:t>
            </a:r>
          </a:p>
          <a:p>
            <a:r>
              <a:rPr lang="en-IN" dirty="0"/>
              <a:t>Example</a:t>
            </a:r>
          </a:p>
          <a:p>
            <a:pPr lvl="1"/>
            <a:r>
              <a:rPr lang="en-IN" dirty="0">
                <a:solidFill>
                  <a:schemeClr val="accent4">
                    <a:lumMod val="75000"/>
                  </a:schemeClr>
                </a:solidFill>
              </a:rPr>
              <a:t>$(document).ready(function(){</a:t>
            </a:r>
          </a:p>
          <a:p>
            <a:pPr lvl="1"/>
            <a:r>
              <a:rPr lang="en-IN" dirty="0">
                <a:solidFill>
                  <a:schemeClr val="accent4">
                    <a:lumMod val="75000"/>
                  </a:schemeClr>
                </a:solidFill>
              </a:rPr>
              <a:t>  $("button").click(function(){</a:t>
            </a:r>
          </a:p>
          <a:p>
            <a:pPr lvl="1"/>
            <a:r>
              <a:rPr lang="en-IN" dirty="0">
                <a:solidFill>
                  <a:schemeClr val="accent4">
                    <a:lumMod val="75000"/>
                  </a:schemeClr>
                </a:solidFill>
              </a:rPr>
              <a:t>    $("#test").hide();</a:t>
            </a:r>
          </a:p>
          <a:p>
            <a:pPr lvl="1"/>
            <a:r>
              <a:rPr lang="en-IN" dirty="0">
                <a:solidFill>
                  <a:schemeClr val="accent4">
                    <a:lumMod val="75000"/>
                  </a:schemeClr>
                </a:solidFill>
              </a:rPr>
              <a:t>  });</a:t>
            </a:r>
          </a:p>
          <a:p>
            <a:pPr lvl="1"/>
            <a:r>
              <a:rPr lang="en-IN" dirty="0">
                <a:solidFill>
                  <a:schemeClr val="accent4">
                    <a:lumMod val="75000"/>
                  </a:schemeClr>
                </a:solidFill>
              </a:rPr>
              <a:t>});</a:t>
            </a:r>
            <a:endParaRPr lang="en-GB" dirty="0">
              <a:solidFill>
                <a:schemeClr val="accent4">
                  <a:lumMod val="75000"/>
                </a:schemeClr>
              </a:solidFill>
            </a:endParaRPr>
          </a:p>
        </p:txBody>
      </p:sp>
    </p:spTree>
    <p:extLst>
      <p:ext uri="{BB962C8B-B14F-4D97-AF65-F5344CB8AC3E}">
        <p14:creationId xmlns:p14="http://schemas.microsoft.com/office/powerpoint/2010/main" val="321655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1CC5-B86E-4257-9E34-EB5735B1935E}"/>
              </a:ext>
            </a:extLst>
          </p:cNvPr>
          <p:cNvSpPr>
            <a:spLocks noGrp="1"/>
          </p:cNvSpPr>
          <p:nvPr>
            <p:ph type="title"/>
          </p:nvPr>
        </p:nvSpPr>
        <p:spPr/>
        <p:txBody>
          <a:bodyPr/>
          <a:lstStyle/>
          <a:p>
            <a:r>
              <a:rPr lang="en-GB" dirty="0"/>
              <a:t>The class selector : .</a:t>
            </a:r>
          </a:p>
        </p:txBody>
      </p:sp>
      <p:sp>
        <p:nvSpPr>
          <p:cNvPr id="3" name="Content Placeholder 2">
            <a:extLst>
              <a:ext uri="{FF2B5EF4-FFF2-40B4-BE49-F238E27FC236}">
                <a16:creationId xmlns:a16="http://schemas.microsoft.com/office/drawing/2014/main" id="{9CD4051A-3E00-44EF-9474-AB7DE412B38D}"/>
              </a:ext>
            </a:extLst>
          </p:cNvPr>
          <p:cNvSpPr>
            <a:spLocks noGrp="1"/>
          </p:cNvSpPr>
          <p:nvPr>
            <p:ph idx="1"/>
          </p:nvPr>
        </p:nvSpPr>
        <p:spPr/>
        <p:txBody>
          <a:bodyPr>
            <a:normAutofit fontScale="85000" lnSpcReduction="20000"/>
          </a:bodyPr>
          <a:lstStyle/>
          <a:p>
            <a:r>
              <a:rPr lang="en-IN" dirty="0"/>
              <a:t>The jQuery .class selector finds elements with a specific class.</a:t>
            </a:r>
          </a:p>
          <a:p>
            <a:r>
              <a:rPr lang="en-IN" dirty="0"/>
              <a:t>To find elements with a specific class, write a period character, followed by the name of the class:</a:t>
            </a:r>
          </a:p>
          <a:p>
            <a:r>
              <a:rPr lang="en-IN" dirty="0"/>
              <a:t>$(".test")</a:t>
            </a:r>
          </a:p>
          <a:p>
            <a:endParaRPr lang="en-IN" dirty="0"/>
          </a:p>
          <a:p>
            <a:r>
              <a:rPr lang="en-IN" dirty="0"/>
              <a:t>Example</a:t>
            </a:r>
          </a:p>
          <a:p>
            <a:r>
              <a:rPr lang="en-IN" dirty="0"/>
              <a:t>When a user clicks on a button, the elements with class="test" will be hidden:</a:t>
            </a:r>
          </a:p>
          <a:p>
            <a:r>
              <a:rPr lang="en-IN" dirty="0"/>
              <a:t>Example</a:t>
            </a:r>
          </a:p>
          <a:p>
            <a:pPr lvl="1"/>
            <a:r>
              <a:rPr lang="en-IN" dirty="0">
                <a:solidFill>
                  <a:schemeClr val="accent4">
                    <a:lumMod val="75000"/>
                  </a:schemeClr>
                </a:solidFill>
              </a:rPr>
              <a:t>$(document).ready(function(){</a:t>
            </a:r>
          </a:p>
          <a:p>
            <a:pPr lvl="1"/>
            <a:r>
              <a:rPr lang="en-IN" dirty="0">
                <a:solidFill>
                  <a:schemeClr val="accent4">
                    <a:lumMod val="75000"/>
                  </a:schemeClr>
                </a:solidFill>
              </a:rPr>
              <a:t>  $("button").click(function(){</a:t>
            </a:r>
          </a:p>
          <a:p>
            <a:pPr lvl="1"/>
            <a:r>
              <a:rPr lang="en-IN" dirty="0">
                <a:solidFill>
                  <a:schemeClr val="accent4">
                    <a:lumMod val="75000"/>
                  </a:schemeClr>
                </a:solidFill>
              </a:rPr>
              <a:t>    $(".test").hide();</a:t>
            </a:r>
          </a:p>
          <a:p>
            <a:pPr lvl="1"/>
            <a:r>
              <a:rPr lang="en-IN" dirty="0">
                <a:solidFill>
                  <a:schemeClr val="accent4">
                    <a:lumMod val="75000"/>
                  </a:schemeClr>
                </a:solidFill>
              </a:rPr>
              <a:t>  });</a:t>
            </a:r>
          </a:p>
          <a:p>
            <a:pPr lvl="1"/>
            <a:r>
              <a:rPr lang="en-IN" dirty="0">
                <a:solidFill>
                  <a:schemeClr val="accent4">
                    <a:lumMod val="75000"/>
                  </a:schemeClr>
                </a:solidFill>
              </a:rPr>
              <a:t>});</a:t>
            </a:r>
            <a:endParaRPr lang="en-GB" dirty="0">
              <a:solidFill>
                <a:schemeClr val="accent4">
                  <a:lumMod val="75000"/>
                </a:schemeClr>
              </a:solidFill>
            </a:endParaRPr>
          </a:p>
        </p:txBody>
      </p:sp>
    </p:spTree>
    <p:extLst>
      <p:ext uri="{BB962C8B-B14F-4D97-AF65-F5344CB8AC3E}">
        <p14:creationId xmlns:p14="http://schemas.microsoft.com/office/powerpoint/2010/main" val="15660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BB42-F8D1-4127-A2A3-B84D439CBB4C}"/>
              </a:ext>
            </a:extLst>
          </p:cNvPr>
          <p:cNvSpPr>
            <a:spLocks noGrp="1"/>
          </p:cNvSpPr>
          <p:nvPr>
            <p:ph type="title"/>
          </p:nvPr>
        </p:nvSpPr>
        <p:spPr/>
        <p:txBody>
          <a:bodyPr/>
          <a:lstStyle/>
          <a:p>
            <a:r>
              <a:rPr lang="en-GB" dirty="0"/>
              <a:t>jQuery Attributes</a:t>
            </a:r>
          </a:p>
        </p:txBody>
      </p:sp>
      <p:sp>
        <p:nvSpPr>
          <p:cNvPr id="3" name="Content Placeholder 2">
            <a:extLst>
              <a:ext uri="{FF2B5EF4-FFF2-40B4-BE49-F238E27FC236}">
                <a16:creationId xmlns:a16="http://schemas.microsoft.com/office/drawing/2014/main" id="{63C141FB-A527-4186-B1C7-DE3B3439497F}"/>
              </a:ext>
            </a:extLst>
          </p:cNvPr>
          <p:cNvSpPr>
            <a:spLocks noGrp="1"/>
          </p:cNvSpPr>
          <p:nvPr>
            <p:ph idx="1"/>
          </p:nvPr>
        </p:nvSpPr>
        <p:spPr/>
        <p:txBody>
          <a:bodyPr>
            <a:normAutofit fontScale="85000" lnSpcReduction="20000"/>
          </a:bodyPr>
          <a:lstStyle/>
          <a:p>
            <a:r>
              <a:rPr lang="en-IN" dirty="0"/>
              <a:t>Some of the most basic components we can manipulate when it comes to DOM elements are the properties and attributes assigned to those elements.</a:t>
            </a:r>
          </a:p>
          <a:p>
            <a:r>
              <a:rPr lang="en-IN" dirty="0"/>
              <a:t>Most of these attributes are available through JavaScript as DOM node properties. Some of the more common properties are −</a:t>
            </a:r>
          </a:p>
          <a:p>
            <a:endParaRPr lang="en-IN" dirty="0"/>
          </a:p>
          <a:p>
            <a:r>
              <a:rPr lang="en-IN" dirty="0"/>
              <a:t>    </a:t>
            </a:r>
            <a:r>
              <a:rPr lang="en-IN" dirty="0" err="1"/>
              <a:t>className</a:t>
            </a:r>
            <a:endParaRPr lang="en-IN" dirty="0"/>
          </a:p>
          <a:p>
            <a:r>
              <a:rPr lang="en-IN" dirty="0"/>
              <a:t>    </a:t>
            </a:r>
            <a:r>
              <a:rPr lang="en-IN" dirty="0" err="1"/>
              <a:t>tagName</a:t>
            </a:r>
            <a:endParaRPr lang="en-IN" dirty="0"/>
          </a:p>
          <a:p>
            <a:r>
              <a:rPr lang="en-IN" dirty="0"/>
              <a:t>    id</a:t>
            </a:r>
          </a:p>
          <a:p>
            <a:r>
              <a:rPr lang="en-IN" dirty="0"/>
              <a:t>    </a:t>
            </a:r>
            <a:r>
              <a:rPr lang="en-IN" dirty="0" err="1"/>
              <a:t>href</a:t>
            </a:r>
            <a:endParaRPr lang="en-IN" dirty="0"/>
          </a:p>
          <a:p>
            <a:r>
              <a:rPr lang="en-IN" dirty="0"/>
              <a:t>    title</a:t>
            </a:r>
          </a:p>
          <a:p>
            <a:r>
              <a:rPr lang="en-IN" dirty="0"/>
              <a:t>    </a:t>
            </a:r>
            <a:r>
              <a:rPr lang="en-IN" dirty="0" err="1"/>
              <a:t>rel</a:t>
            </a:r>
            <a:endParaRPr lang="en-IN" dirty="0"/>
          </a:p>
          <a:p>
            <a:r>
              <a:rPr lang="en-IN" dirty="0"/>
              <a:t>    </a:t>
            </a:r>
            <a:r>
              <a:rPr lang="en-IN" dirty="0" err="1"/>
              <a:t>src</a:t>
            </a:r>
            <a:endParaRPr lang="en-IN" dirty="0"/>
          </a:p>
          <a:p>
            <a:endParaRPr lang="en-GB" dirty="0"/>
          </a:p>
        </p:txBody>
      </p:sp>
    </p:spTree>
    <p:extLst>
      <p:ext uri="{BB962C8B-B14F-4D97-AF65-F5344CB8AC3E}">
        <p14:creationId xmlns:p14="http://schemas.microsoft.com/office/powerpoint/2010/main" val="333828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31FE-78E4-4AB0-9A16-24FD344714AA}"/>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44AF4E5B-60D4-4CDE-94B6-D3DB39A7A52C}"/>
              </a:ext>
            </a:extLst>
          </p:cNvPr>
          <p:cNvSpPr>
            <a:spLocks noGrp="1"/>
          </p:cNvSpPr>
          <p:nvPr>
            <p:ph idx="1"/>
          </p:nvPr>
        </p:nvSpPr>
        <p:spPr/>
        <p:txBody>
          <a:bodyPr/>
          <a:lstStyle/>
          <a:p>
            <a:r>
              <a:rPr lang="en-IN" dirty="0"/>
              <a:t>Consider the following HTML markup for an image element −</a:t>
            </a:r>
          </a:p>
          <a:p>
            <a:pPr lvl="1"/>
            <a:r>
              <a:rPr lang="en-IN" dirty="0">
                <a:solidFill>
                  <a:schemeClr val="accent4">
                    <a:lumMod val="75000"/>
                  </a:schemeClr>
                </a:solidFill>
              </a:rPr>
              <a:t>&lt;</a:t>
            </a:r>
            <a:r>
              <a:rPr lang="en-IN" dirty="0" err="1">
                <a:solidFill>
                  <a:schemeClr val="accent4">
                    <a:lumMod val="75000"/>
                  </a:schemeClr>
                </a:solidFill>
              </a:rPr>
              <a:t>img</a:t>
            </a:r>
            <a:r>
              <a:rPr lang="en-IN" dirty="0">
                <a:solidFill>
                  <a:schemeClr val="accent4">
                    <a:lumMod val="75000"/>
                  </a:schemeClr>
                </a:solidFill>
              </a:rPr>
              <a:t> id = "</a:t>
            </a:r>
            <a:r>
              <a:rPr lang="en-IN" dirty="0" err="1">
                <a:solidFill>
                  <a:schemeClr val="accent4">
                    <a:lumMod val="75000"/>
                  </a:schemeClr>
                </a:solidFill>
              </a:rPr>
              <a:t>imageid</a:t>
            </a:r>
            <a:r>
              <a:rPr lang="en-IN" dirty="0">
                <a:solidFill>
                  <a:schemeClr val="accent4">
                    <a:lumMod val="75000"/>
                  </a:schemeClr>
                </a:solidFill>
              </a:rPr>
              <a:t>" </a:t>
            </a:r>
            <a:r>
              <a:rPr lang="en-IN" dirty="0" err="1">
                <a:solidFill>
                  <a:schemeClr val="accent4">
                    <a:lumMod val="75000"/>
                  </a:schemeClr>
                </a:solidFill>
              </a:rPr>
              <a:t>src</a:t>
            </a:r>
            <a:r>
              <a:rPr lang="en-IN" dirty="0">
                <a:solidFill>
                  <a:schemeClr val="accent4">
                    <a:lumMod val="75000"/>
                  </a:schemeClr>
                </a:solidFill>
              </a:rPr>
              <a:t> = "image.gif" alt = "Image" class = "</a:t>
            </a:r>
            <a:r>
              <a:rPr lang="en-IN" dirty="0" err="1">
                <a:solidFill>
                  <a:schemeClr val="accent4">
                    <a:lumMod val="75000"/>
                  </a:schemeClr>
                </a:solidFill>
              </a:rPr>
              <a:t>myclass</a:t>
            </a:r>
            <a:r>
              <a:rPr lang="en-IN" dirty="0">
                <a:solidFill>
                  <a:schemeClr val="accent4">
                    <a:lumMod val="75000"/>
                  </a:schemeClr>
                </a:solidFill>
              </a:rPr>
              <a:t>" </a:t>
            </a:r>
          </a:p>
          <a:p>
            <a:pPr lvl="1"/>
            <a:r>
              <a:rPr lang="en-IN" dirty="0">
                <a:solidFill>
                  <a:schemeClr val="accent4">
                    <a:lumMod val="75000"/>
                  </a:schemeClr>
                </a:solidFill>
              </a:rPr>
              <a:t>   title = "This is an image"/&gt;</a:t>
            </a:r>
          </a:p>
          <a:p>
            <a:r>
              <a:rPr lang="en-IN" dirty="0"/>
              <a:t>Get Attribute Value</a:t>
            </a:r>
          </a:p>
          <a:p>
            <a:r>
              <a:rPr lang="en-IN" dirty="0"/>
              <a:t>The </a:t>
            </a:r>
            <a:r>
              <a:rPr lang="en-IN" dirty="0" err="1"/>
              <a:t>attr</a:t>
            </a:r>
            <a:r>
              <a:rPr lang="en-IN" dirty="0"/>
              <a:t>() method can be used to either fetch the value of an attribute from the first element in the matched set or set attribute values onto all matched elements</a:t>
            </a:r>
          </a:p>
          <a:p>
            <a:endParaRPr lang="en-GB" dirty="0"/>
          </a:p>
        </p:txBody>
      </p:sp>
    </p:spTree>
    <p:extLst>
      <p:ext uri="{BB962C8B-B14F-4D97-AF65-F5344CB8AC3E}">
        <p14:creationId xmlns:p14="http://schemas.microsoft.com/office/powerpoint/2010/main" val="1193949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858F-53AE-461E-881C-E6034318D3A0}"/>
              </a:ext>
            </a:extLst>
          </p:cNvPr>
          <p:cNvSpPr>
            <a:spLocks noGrp="1"/>
          </p:cNvSpPr>
          <p:nvPr>
            <p:ph type="title"/>
          </p:nvPr>
        </p:nvSpPr>
        <p:spPr/>
        <p:txBody>
          <a:bodyPr/>
          <a:lstStyle/>
          <a:p>
            <a:r>
              <a:rPr lang="en-GB" dirty="0"/>
              <a:t>Set attribute value</a:t>
            </a:r>
          </a:p>
        </p:txBody>
      </p:sp>
      <p:sp>
        <p:nvSpPr>
          <p:cNvPr id="3" name="Content Placeholder 2">
            <a:extLst>
              <a:ext uri="{FF2B5EF4-FFF2-40B4-BE49-F238E27FC236}">
                <a16:creationId xmlns:a16="http://schemas.microsoft.com/office/drawing/2014/main" id="{7F16B402-0782-4549-8519-6BE04D67F044}"/>
              </a:ext>
            </a:extLst>
          </p:cNvPr>
          <p:cNvSpPr>
            <a:spLocks noGrp="1"/>
          </p:cNvSpPr>
          <p:nvPr>
            <p:ph idx="1"/>
          </p:nvPr>
        </p:nvSpPr>
        <p:spPr/>
        <p:txBody>
          <a:bodyPr/>
          <a:lstStyle/>
          <a:p>
            <a:r>
              <a:rPr lang="en-IN" dirty="0"/>
              <a:t>The </a:t>
            </a:r>
            <a:r>
              <a:rPr lang="en-IN" dirty="0" err="1"/>
              <a:t>attr</a:t>
            </a:r>
            <a:r>
              <a:rPr lang="en-IN" dirty="0"/>
              <a:t>(name, value) method can be used to set the named attribute onto all elements in the wrapped set using the passed value.</a:t>
            </a:r>
          </a:p>
          <a:p>
            <a:endParaRPr lang="en-GB" dirty="0"/>
          </a:p>
        </p:txBody>
      </p:sp>
    </p:spTree>
    <p:extLst>
      <p:ext uri="{BB962C8B-B14F-4D97-AF65-F5344CB8AC3E}">
        <p14:creationId xmlns:p14="http://schemas.microsoft.com/office/powerpoint/2010/main" val="4271963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E59A-0204-4CA5-9934-4CCC60C02D65}"/>
              </a:ext>
            </a:extLst>
          </p:cNvPr>
          <p:cNvSpPr>
            <a:spLocks noGrp="1"/>
          </p:cNvSpPr>
          <p:nvPr>
            <p:ph type="title"/>
          </p:nvPr>
        </p:nvSpPr>
        <p:spPr/>
        <p:txBody>
          <a:bodyPr/>
          <a:lstStyle/>
          <a:p>
            <a:r>
              <a:rPr lang="en-GB" dirty="0"/>
              <a:t>Applying styles</a:t>
            </a:r>
          </a:p>
        </p:txBody>
      </p:sp>
      <p:sp>
        <p:nvSpPr>
          <p:cNvPr id="3" name="Content Placeholder 2">
            <a:extLst>
              <a:ext uri="{FF2B5EF4-FFF2-40B4-BE49-F238E27FC236}">
                <a16:creationId xmlns:a16="http://schemas.microsoft.com/office/drawing/2014/main" id="{7BF5070C-8FA9-44CC-B724-BAE512C632AC}"/>
              </a:ext>
            </a:extLst>
          </p:cNvPr>
          <p:cNvSpPr>
            <a:spLocks noGrp="1"/>
          </p:cNvSpPr>
          <p:nvPr>
            <p:ph idx="1"/>
          </p:nvPr>
        </p:nvSpPr>
        <p:spPr/>
        <p:txBody>
          <a:bodyPr/>
          <a:lstStyle/>
          <a:p>
            <a:r>
              <a:rPr lang="en-IN" dirty="0"/>
              <a:t>The </a:t>
            </a:r>
            <a:r>
              <a:rPr lang="en-IN" dirty="0" err="1"/>
              <a:t>addClass</a:t>
            </a:r>
            <a:r>
              <a:rPr lang="en-IN" dirty="0"/>
              <a:t>( classes ) method can be used to apply defined style sheets onto all the matched elements. You can specify multiple classes separated by space.</a:t>
            </a:r>
            <a:endParaRPr lang="en-GB" dirty="0"/>
          </a:p>
        </p:txBody>
      </p:sp>
    </p:spTree>
    <p:extLst>
      <p:ext uri="{BB962C8B-B14F-4D97-AF65-F5344CB8AC3E}">
        <p14:creationId xmlns:p14="http://schemas.microsoft.com/office/powerpoint/2010/main" val="384199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D00A-B3F0-4A0C-A0E4-34A409374D66}"/>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BFC848F3-95CD-47DD-A4E8-A522F3084BDD}"/>
              </a:ext>
            </a:extLst>
          </p:cNvPr>
          <p:cNvSpPr>
            <a:spLocks noGrp="1"/>
          </p:cNvSpPr>
          <p:nvPr>
            <p:ph idx="1"/>
          </p:nvPr>
        </p:nvSpPr>
        <p:spPr/>
        <p:txBody>
          <a:bodyPr/>
          <a:lstStyle/>
          <a:p>
            <a:r>
              <a:rPr lang="en-IN" dirty="0"/>
              <a:t>jQuery is a fast, small, and feature-rich JavaScript library. It makes things like HTML document traversal and manipulation, event handling, animation, and Ajax much simpler with an easy-to-use API that works across a multitude of browsers. With a combination of versatility and extensibility, jQuery has changed the way that millions of people write JavaScript.</a:t>
            </a:r>
            <a:endParaRPr lang="en-GB" dirty="0"/>
          </a:p>
        </p:txBody>
      </p:sp>
    </p:spTree>
    <p:extLst>
      <p:ext uri="{BB962C8B-B14F-4D97-AF65-F5344CB8AC3E}">
        <p14:creationId xmlns:p14="http://schemas.microsoft.com/office/powerpoint/2010/main" val="3243187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191A-C06B-45A8-B094-A9EAAB0D9981}"/>
              </a:ext>
            </a:extLst>
          </p:cNvPr>
          <p:cNvSpPr>
            <a:spLocks noGrp="1"/>
          </p:cNvSpPr>
          <p:nvPr>
            <p:ph type="title"/>
          </p:nvPr>
        </p:nvSpPr>
        <p:spPr/>
        <p:txBody>
          <a:bodyPr/>
          <a:lstStyle/>
          <a:p>
            <a:r>
              <a:rPr lang="en-GB" dirty="0"/>
              <a:t>DOM Traversing</a:t>
            </a:r>
          </a:p>
        </p:txBody>
      </p:sp>
      <p:sp>
        <p:nvSpPr>
          <p:cNvPr id="3" name="Content Placeholder 2">
            <a:extLst>
              <a:ext uri="{FF2B5EF4-FFF2-40B4-BE49-F238E27FC236}">
                <a16:creationId xmlns:a16="http://schemas.microsoft.com/office/drawing/2014/main" id="{77EA2374-FB2B-4942-8D21-B75C9433F2CA}"/>
              </a:ext>
            </a:extLst>
          </p:cNvPr>
          <p:cNvSpPr>
            <a:spLocks noGrp="1"/>
          </p:cNvSpPr>
          <p:nvPr>
            <p:ph idx="1"/>
          </p:nvPr>
        </p:nvSpPr>
        <p:spPr/>
        <p:txBody>
          <a:bodyPr/>
          <a:lstStyle/>
          <a:p>
            <a:r>
              <a:rPr lang="en-IN" dirty="0"/>
              <a:t>jQuery is a very powerful tool which provides a variety of DOM traversal methods to help us select elements in a document randomly as well as in sequential method. </a:t>
            </a:r>
          </a:p>
          <a:p>
            <a:r>
              <a:rPr lang="en-IN" dirty="0"/>
              <a:t>Most of the DOM Traversal Methods do not modify the jQuery object and they are used to filter out elements from a document based on given conditions.</a:t>
            </a:r>
            <a:endParaRPr lang="en-GB" dirty="0"/>
          </a:p>
        </p:txBody>
      </p:sp>
    </p:spTree>
    <p:extLst>
      <p:ext uri="{BB962C8B-B14F-4D97-AF65-F5344CB8AC3E}">
        <p14:creationId xmlns:p14="http://schemas.microsoft.com/office/powerpoint/2010/main" val="13868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25B7-838F-4DA3-90C0-3CE70C0CE59C}"/>
              </a:ext>
            </a:extLst>
          </p:cNvPr>
          <p:cNvSpPr>
            <a:spLocks noGrp="1"/>
          </p:cNvSpPr>
          <p:nvPr>
            <p:ph type="title"/>
          </p:nvPr>
        </p:nvSpPr>
        <p:spPr/>
        <p:txBody>
          <a:bodyPr/>
          <a:lstStyle/>
          <a:p>
            <a:r>
              <a:rPr lang="en-GB" dirty="0"/>
              <a:t>Find Elements by Index</a:t>
            </a:r>
          </a:p>
        </p:txBody>
      </p:sp>
      <p:sp>
        <p:nvSpPr>
          <p:cNvPr id="3" name="Content Placeholder 2">
            <a:extLst>
              <a:ext uri="{FF2B5EF4-FFF2-40B4-BE49-F238E27FC236}">
                <a16:creationId xmlns:a16="http://schemas.microsoft.com/office/drawing/2014/main" id="{DE594B1E-2AB2-4991-B2DD-569FBC66CF7C}"/>
              </a:ext>
            </a:extLst>
          </p:cNvPr>
          <p:cNvSpPr>
            <a:spLocks noGrp="1"/>
          </p:cNvSpPr>
          <p:nvPr>
            <p:ph idx="1"/>
          </p:nvPr>
        </p:nvSpPr>
        <p:spPr/>
        <p:txBody>
          <a:bodyPr numCol="2">
            <a:normAutofit lnSpcReduction="10000"/>
          </a:bodyPr>
          <a:lstStyle/>
          <a:p>
            <a:r>
              <a:rPr lang="en-GB" dirty="0"/>
              <a:t>&lt;html&gt;</a:t>
            </a:r>
          </a:p>
          <a:p>
            <a:r>
              <a:rPr lang="en-GB" dirty="0"/>
              <a:t>   &lt;head&gt;</a:t>
            </a:r>
          </a:p>
          <a:p>
            <a:r>
              <a:rPr lang="en-GB" dirty="0"/>
              <a:t>      &lt;title&gt;The </a:t>
            </a:r>
            <a:r>
              <a:rPr lang="en-GB" dirty="0" err="1"/>
              <a:t>JQuery</a:t>
            </a:r>
            <a:r>
              <a:rPr lang="en-GB" dirty="0"/>
              <a:t> Example&lt;/title&gt;</a:t>
            </a:r>
          </a:p>
          <a:p>
            <a:r>
              <a:rPr lang="en-GB" dirty="0"/>
              <a:t>   &lt;/head&gt;	</a:t>
            </a:r>
          </a:p>
          <a:p>
            <a:r>
              <a:rPr lang="en-GB" dirty="0"/>
              <a:t>   &lt;body&gt;</a:t>
            </a:r>
          </a:p>
          <a:p>
            <a:r>
              <a:rPr lang="en-GB" dirty="0"/>
              <a:t>      &lt;div&gt;</a:t>
            </a:r>
          </a:p>
          <a:p>
            <a:r>
              <a:rPr lang="en-GB" dirty="0"/>
              <a:t>         &lt;ul&gt;</a:t>
            </a:r>
          </a:p>
          <a:p>
            <a:r>
              <a:rPr lang="en-GB" dirty="0"/>
              <a:t>            &lt;li&gt;list item 1&lt;/li&gt;</a:t>
            </a:r>
          </a:p>
          <a:p>
            <a:r>
              <a:rPr lang="en-GB" dirty="0"/>
              <a:t>            &lt;li&gt;list item 2&lt;/li&gt;</a:t>
            </a:r>
          </a:p>
          <a:p>
            <a:r>
              <a:rPr lang="en-GB" dirty="0"/>
              <a:t>            &lt;li&gt;list item 3&lt;/li&gt;</a:t>
            </a:r>
          </a:p>
          <a:p>
            <a:r>
              <a:rPr lang="en-GB" dirty="0"/>
              <a:t>            &lt;li&gt;list item 4&lt;/li&gt;</a:t>
            </a:r>
          </a:p>
          <a:p>
            <a:r>
              <a:rPr lang="en-GB" dirty="0"/>
              <a:t>            &lt;li&gt;list item 5&lt;/li&gt;</a:t>
            </a:r>
          </a:p>
          <a:p>
            <a:r>
              <a:rPr lang="en-GB" dirty="0"/>
              <a:t>            &lt;li&gt;list item 6&lt;/li&gt;</a:t>
            </a:r>
          </a:p>
          <a:p>
            <a:r>
              <a:rPr lang="en-GB" dirty="0"/>
              <a:t>         &lt;/ul&gt;</a:t>
            </a:r>
          </a:p>
          <a:p>
            <a:r>
              <a:rPr lang="en-GB" dirty="0"/>
              <a:t>      &lt;/div&gt;</a:t>
            </a:r>
          </a:p>
          <a:p>
            <a:r>
              <a:rPr lang="en-GB" dirty="0"/>
              <a:t>   &lt;/body&gt;</a:t>
            </a:r>
          </a:p>
          <a:p>
            <a:r>
              <a:rPr lang="en-GB" dirty="0"/>
              <a:t>&lt;/html&gt;</a:t>
            </a:r>
          </a:p>
        </p:txBody>
      </p:sp>
    </p:spTree>
    <p:extLst>
      <p:ext uri="{BB962C8B-B14F-4D97-AF65-F5344CB8AC3E}">
        <p14:creationId xmlns:p14="http://schemas.microsoft.com/office/powerpoint/2010/main" val="3665088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EB2C-9607-4F84-99EB-E2D719875C4C}"/>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38A99F87-130D-4849-950B-6FEF0F81109D}"/>
              </a:ext>
            </a:extLst>
          </p:cNvPr>
          <p:cNvSpPr>
            <a:spLocks noGrp="1"/>
          </p:cNvSpPr>
          <p:nvPr>
            <p:ph idx="1"/>
          </p:nvPr>
        </p:nvSpPr>
        <p:spPr/>
        <p:txBody>
          <a:bodyPr/>
          <a:lstStyle/>
          <a:p>
            <a:r>
              <a:rPr lang="en-IN" dirty="0"/>
              <a:t>    Above every list has its own index, and can be located directly by using </a:t>
            </a:r>
            <a:r>
              <a:rPr lang="en-IN" dirty="0" err="1"/>
              <a:t>eq</a:t>
            </a:r>
            <a:r>
              <a:rPr lang="en-IN" dirty="0"/>
              <a:t>(index) method as below example.</a:t>
            </a:r>
          </a:p>
          <a:p>
            <a:endParaRPr lang="en-IN" dirty="0"/>
          </a:p>
          <a:p>
            <a:r>
              <a:rPr lang="en-IN" dirty="0"/>
              <a:t>    Every child element starts its index from zero, thus, list item 2 would be accessed by using $("li").</a:t>
            </a:r>
            <a:r>
              <a:rPr lang="en-IN" dirty="0" err="1"/>
              <a:t>eq</a:t>
            </a:r>
            <a:r>
              <a:rPr lang="en-IN" dirty="0"/>
              <a:t>(1) and so on.</a:t>
            </a:r>
          </a:p>
          <a:p>
            <a:endParaRPr lang="en-GB" dirty="0"/>
          </a:p>
        </p:txBody>
      </p:sp>
    </p:spTree>
    <p:extLst>
      <p:ext uri="{BB962C8B-B14F-4D97-AF65-F5344CB8AC3E}">
        <p14:creationId xmlns:p14="http://schemas.microsoft.com/office/powerpoint/2010/main" val="4029302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8051-8385-4584-A786-0340E249FE3B}"/>
              </a:ext>
            </a:extLst>
          </p:cNvPr>
          <p:cNvSpPr>
            <a:spLocks noGrp="1"/>
          </p:cNvSpPr>
          <p:nvPr>
            <p:ph type="title"/>
          </p:nvPr>
        </p:nvSpPr>
        <p:spPr/>
        <p:txBody>
          <a:bodyPr/>
          <a:lstStyle/>
          <a:p>
            <a:r>
              <a:rPr lang="en-GB" dirty="0"/>
              <a:t>Filtering out elements</a:t>
            </a:r>
          </a:p>
        </p:txBody>
      </p:sp>
      <p:sp>
        <p:nvSpPr>
          <p:cNvPr id="3" name="Content Placeholder 2">
            <a:extLst>
              <a:ext uri="{FF2B5EF4-FFF2-40B4-BE49-F238E27FC236}">
                <a16:creationId xmlns:a16="http://schemas.microsoft.com/office/drawing/2014/main" id="{79749435-BF4C-43E5-B107-19CC7B9CD7A4}"/>
              </a:ext>
            </a:extLst>
          </p:cNvPr>
          <p:cNvSpPr>
            <a:spLocks noGrp="1"/>
          </p:cNvSpPr>
          <p:nvPr>
            <p:ph idx="1"/>
          </p:nvPr>
        </p:nvSpPr>
        <p:spPr/>
        <p:txBody>
          <a:bodyPr/>
          <a:lstStyle/>
          <a:p>
            <a:r>
              <a:rPr lang="en-IN" dirty="0"/>
              <a:t>The filter( selector ) method can be used to filter out all elements from the set of matched elements that do not match the specified selector(s). The selector can be written using any selector syntax.</a:t>
            </a:r>
          </a:p>
          <a:p>
            <a:endParaRPr lang="en-GB" dirty="0"/>
          </a:p>
        </p:txBody>
      </p:sp>
    </p:spTree>
    <p:extLst>
      <p:ext uri="{BB962C8B-B14F-4D97-AF65-F5344CB8AC3E}">
        <p14:creationId xmlns:p14="http://schemas.microsoft.com/office/powerpoint/2010/main" val="2243879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0C54-46B9-4FA8-B04C-EC7A7303A9CA}"/>
              </a:ext>
            </a:extLst>
          </p:cNvPr>
          <p:cNvSpPr>
            <a:spLocks noGrp="1"/>
          </p:cNvSpPr>
          <p:nvPr>
            <p:ph type="title"/>
          </p:nvPr>
        </p:nvSpPr>
        <p:spPr/>
        <p:txBody>
          <a:bodyPr/>
          <a:lstStyle/>
          <a:p>
            <a:r>
              <a:rPr lang="en-GB" dirty="0"/>
              <a:t>Applying CSS property</a:t>
            </a:r>
          </a:p>
        </p:txBody>
      </p:sp>
      <p:sp>
        <p:nvSpPr>
          <p:cNvPr id="3" name="Content Placeholder 2">
            <a:extLst>
              <a:ext uri="{FF2B5EF4-FFF2-40B4-BE49-F238E27FC236}">
                <a16:creationId xmlns:a16="http://schemas.microsoft.com/office/drawing/2014/main" id="{B5EDFB18-1BE9-4325-9742-886047DCE28B}"/>
              </a:ext>
            </a:extLst>
          </p:cNvPr>
          <p:cNvSpPr>
            <a:spLocks noGrp="1"/>
          </p:cNvSpPr>
          <p:nvPr>
            <p:ph idx="1"/>
          </p:nvPr>
        </p:nvSpPr>
        <p:spPr/>
        <p:txBody>
          <a:bodyPr/>
          <a:lstStyle/>
          <a:p>
            <a:r>
              <a:rPr lang="en-IN" dirty="0"/>
              <a:t>You can apply multiple CSS properties using a single </a:t>
            </a:r>
            <a:r>
              <a:rPr lang="en-IN" dirty="0" err="1"/>
              <a:t>JQuery</a:t>
            </a:r>
            <a:r>
              <a:rPr lang="en-IN" dirty="0"/>
              <a:t> method CSS( {key1:val1, key2:val2....). You can apply as many properties as you like in a single call.</a:t>
            </a:r>
            <a:endParaRPr lang="en-GB" dirty="0"/>
          </a:p>
        </p:txBody>
      </p:sp>
    </p:spTree>
    <p:extLst>
      <p:ext uri="{BB962C8B-B14F-4D97-AF65-F5344CB8AC3E}">
        <p14:creationId xmlns:p14="http://schemas.microsoft.com/office/powerpoint/2010/main" val="2249779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0218-CDC4-4F22-9B73-C1AFA0A3ED53}"/>
              </a:ext>
            </a:extLst>
          </p:cNvPr>
          <p:cNvSpPr>
            <a:spLocks noGrp="1"/>
          </p:cNvSpPr>
          <p:nvPr>
            <p:ph type="title"/>
          </p:nvPr>
        </p:nvSpPr>
        <p:spPr/>
        <p:txBody>
          <a:bodyPr/>
          <a:lstStyle/>
          <a:p>
            <a:r>
              <a:rPr lang="en-IN" dirty="0"/>
              <a:t>Setting Element Width &amp; Height</a:t>
            </a:r>
            <a:br>
              <a:rPr lang="en-IN" dirty="0"/>
            </a:br>
            <a:endParaRPr lang="en-GB" dirty="0"/>
          </a:p>
        </p:txBody>
      </p:sp>
      <p:sp>
        <p:nvSpPr>
          <p:cNvPr id="3" name="Content Placeholder 2">
            <a:extLst>
              <a:ext uri="{FF2B5EF4-FFF2-40B4-BE49-F238E27FC236}">
                <a16:creationId xmlns:a16="http://schemas.microsoft.com/office/drawing/2014/main" id="{ACDE2B4B-2FF9-4D23-B90E-4CE07B9BB063}"/>
              </a:ext>
            </a:extLst>
          </p:cNvPr>
          <p:cNvSpPr>
            <a:spLocks noGrp="1"/>
          </p:cNvSpPr>
          <p:nvPr>
            <p:ph idx="1"/>
          </p:nvPr>
        </p:nvSpPr>
        <p:spPr/>
        <p:txBody>
          <a:bodyPr/>
          <a:lstStyle/>
          <a:p>
            <a:r>
              <a:rPr lang="en-IN" dirty="0"/>
              <a:t>The width( </a:t>
            </a:r>
            <a:r>
              <a:rPr lang="en-IN" dirty="0" err="1"/>
              <a:t>val</a:t>
            </a:r>
            <a:r>
              <a:rPr lang="en-IN" dirty="0"/>
              <a:t> ) and height( </a:t>
            </a:r>
            <a:r>
              <a:rPr lang="en-IN" dirty="0" err="1"/>
              <a:t>val</a:t>
            </a:r>
            <a:r>
              <a:rPr lang="en-IN" dirty="0"/>
              <a:t> ) method can be used to set the width and height respectively of any element.</a:t>
            </a:r>
          </a:p>
          <a:p>
            <a:r>
              <a:rPr lang="en-IN" dirty="0"/>
              <a:t>Example</a:t>
            </a:r>
          </a:p>
          <a:p>
            <a:endParaRPr lang="en-IN" dirty="0"/>
          </a:p>
          <a:p>
            <a:r>
              <a:rPr lang="en-IN" dirty="0"/>
              <a:t>Following is a simple example which sets the width of first division element where as rest of the elements have width set by style sheet</a:t>
            </a:r>
            <a:endParaRPr lang="en-GB" dirty="0"/>
          </a:p>
        </p:txBody>
      </p:sp>
    </p:spTree>
    <p:extLst>
      <p:ext uri="{BB962C8B-B14F-4D97-AF65-F5344CB8AC3E}">
        <p14:creationId xmlns:p14="http://schemas.microsoft.com/office/powerpoint/2010/main" val="4178369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A714-ABEE-4A11-BA82-0882AE17C82D}"/>
              </a:ext>
            </a:extLst>
          </p:cNvPr>
          <p:cNvSpPr>
            <a:spLocks noGrp="1"/>
          </p:cNvSpPr>
          <p:nvPr>
            <p:ph type="title"/>
          </p:nvPr>
        </p:nvSpPr>
        <p:spPr/>
        <p:txBody>
          <a:bodyPr/>
          <a:lstStyle/>
          <a:p>
            <a:r>
              <a:rPr lang="en-GB" dirty="0"/>
              <a:t>DOM Element Replacement</a:t>
            </a:r>
          </a:p>
        </p:txBody>
      </p:sp>
      <p:sp>
        <p:nvSpPr>
          <p:cNvPr id="3" name="Content Placeholder 2">
            <a:extLst>
              <a:ext uri="{FF2B5EF4-FFF2-40B4-BE49-F238E27FC236}">
                <a16:creationId xmlns:a16="http://schemas.microsoft.com/office/drawing/2014/main" id="{1C259D83-5A73-4220-8EC7-5C57931DEC5D}"/>
              </a:ext>
            </a:extLst>
          </p:cNvPr>
          <p:cNvSpPr>
            <a:spLocks noGrp="1"/>
          </p:cNvSpPr>
          <p:nvPr>
            <p:ph idx="1"/>
          </p:nvPr>
        </p:nvSpPr>
        <p:spPr/>
        <p:txBody>
          <a:bodyPr/>
          <a:lstStyle/>
          <a:p>
            <a:r>
              <a:rPr lang="en-IN" dirty="0"/>
              <a:t>You can replace a complete DOM element with the specified HTML or DOM elements. The </a:t>
            </a:r>
            <a:r>
              <a:rPr lang="en-IN" dirty="0" err="1"/>
              <a:t>replaceWith</a:t>
            </a:r>
            <a:r>
              <a:rPr lang="en-IN" dirty="0"/>
              <a:t>( content ) method serves this purpose very well.</a:t>
            </a:r>
          </a:p>
          <a:p>
            <a:r>
              <a:rPr lang="en-IN" dirty="0"/>
              <a:t>Here is the syntax for the method −</a:t>
            </a:r>
          </a:p>
          <a:p>
            <a:r>
              <a:rPr lang="en-IN" dirty="0" err="1"/>
              <a:t>selector.replaceWith</a:t>
            </a:r>
            <a:r>
              <a:rPr lang="en-IN" dirty="0"/>
              <a:t>( content )</a:t>
            </a:r>
          </a:p>
          <a:p>
            <a:endParaRPr lang="en-GB" dirty="0"/>
          </a:p>
        </p:txBody>
      </p:sp>
    </p:spTree>
    <p:extLst>
      <p:ext uri="{BB962C8B-B14F-4D97-AF65-F5344CB8AC3E}">
        <p14:creationId xmlns:p14="http://schemas.microsoft.com/office/powerpoint/2010/main" val="62939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56C3-C431-46F8-97DA-BB8934F4D72C}"/>
              </a:ext>
            </a:extLst>
          </p:cNvPr>
          <p:cNvSpPr>
            <a:spLocks noGrp="1"/>
          </p:cNvSpPr>
          <p:nvPr>
            <p:ph type="title"/>
          </p:nvPr>
        </p:nvSpPr>
        <p:spPr/>
        <p:txBody>
          <a:bodyPr/>
          <a:lstStyle/>
          <a:p>
            <a:r>
              <a:rPr lang="en-GB" dirty="0"/>
              <a:t>Removing DOM Element</a:t>
            </a:r>
          </a:p>
        </p:txBody>
      </p:sp>
      <p:sp>
        <p:nvSpPr>
          <p:cNvPr id="3" name="Content Placeholder 2">
            <a:extLst>
              <a:ext uri="{FF2B5EF4-FFF2-40B4-BE49-F238E27FC236}">
                <a16:creationId xmlns:a16="http://schemas.microsoft.com/office/drawing/2014/main" id="{B9539CA8-250E-4589-BB8E-49627F4F2DFE}"/>
              </a:ext>
            </a:extLst>
          </p:cNvPr>
          <p:cNvSpPr>
            <a:spLocks noGrp="1"/>
          </p:cNvSpPr>
          <p:nvPr>
            <p:ph idx="1"/>
          </p:nvPr>
        </p:nvSpPr>
        <p:spPr/>
        <p:txBody>
          <a:bodyPr>
            <a:normAutofit fontScale="85000" lnSpcReduction="20000"/>
          </a:bodyPr>
          <a:lstStyle/>
          <a:p>
            <a:r>
              <a:rPr lang="en-IN" dirty="0"/>
              <a:t>There may be a situation when you would like to remove one or more DOM elements from the document. </a:t>
            </a:r>
            <a:r>
              <a:rPr lang="en-IN" dirty="0" err="1"/>
              <a:t>JQuery</a:t>
            </a:r>
            <a:r>
              <a:rPr lang="en-IN" dirty="0"/>
              <a:t> provides two methods to handle the situation.</a:t>
            </a:r>
          </a:p>
          <a:p>
            <a:r>
              <a:rPr lang="en-IN" dirty="0"/>
              <a:t>The empty( ) method remove all child nodes from the set of matched elements where as the method remove( expr ) method removes all matched elements from the DOM.</a:t>
            </a:r>
          </a:p>
          <a:p>
            <a:r>
              <a:rPr lang="en-IN" dirty="0"/>
              <a:t>Here is the syntax for the method −</a:t>
            </a:r>
          </a:p>
          <a:p>
            <a:r>
              <a:rPr lang="en-IN" dirty="0" err="1"/>
              <a:t>selector.remove</a:t>
            </a:r>
            <a:r>
              <a:rPr lang="en-IN" dirty="0"/>
              <a:t>( [ expr ])</a:t>
            </a:r>
          </a:p>
          <a:p>
            <a:endParaRPr lang="en-IN" dirty="0"/>
          </a:p>
          <a:p>
            <a:r>
              <a:rPr lang="en-IN" dirty="0"/>
              <a:t>or </a:t>
            </a:r>
          </a:p>
          <a:p>
            <a:endParaRPr lang="en-IN" dirty="0"/>
          </a:p>
          <a:p>
            <a:r>
              <a:rPr lang="en-IN" dirty="0" err="1"/>
              <a:t>selector.empty</a:t>
            </a:r>
            <a:r>
              <a:rPr lang="en-IN" dirty="0"/>
              <a:t>( )</a:t>
            </a:r>
          </a:p>
          <a:p>
            <a:endParaRPr lang="en-GB" dirty="0"/>
          </a:p>
        </p:txBody>
      </p:sp>
    </p:spTree>
    <p:extLst>
      <p:ext uri="{BB962C8B-B14F-4D97-AF65-F5344CB8AC3E}">
        <p14:creationId xmlns:p14="http://schemas.microsoft.com/office/powerpoint/2010/main" val="3619371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688D-B24A-4D12-AB29-9AAB351BA7CC}"/>
              </a:ext>
            </a:extLst>
          </p:cNvPr>
          <p:cNvSpPr>
            <a:spLocks noGrp="1"/>
          </p:cNvSpPr>
          <p:nvPr>
            <p:ph type="title"/>
          </p:nvPr>
        </p:nvSpPr>
        <p:spPr/>
        <p:txBody>
          <a:bodyPr/>
          <a:lstStyle/>
          <a:p>
            <a:r>
              <a:rPr lang="en-GB" dirty="0"/>
              <a:t>Inserting DOM Element</a:t>
            </a:r>
          </a:p>
        </p:txBody>
      </p:sp>
      <p:sp>
        <p:nvSpPr>
          <p:cNvPr id="3" name="Content Placeholder 2">
            <a:extLst>
              <a:ext uri="{FF2B5EF4-FFF2-40B4-BE49-F238E27FC236}">
                <a16:creationId xmlns:a16="http://schemas.microsoft.com/office/drawing/2014/main" id="{5E2E4CD3-3BAD-4F22-BD7D-2FD7D87518DB}"/>
              </a:ext>
            </a:extLst>
          </p:cNvPr>
          <p:cNvSpPr>
            <a:spLocks noGrp="1"/>
          </p:cNvSpPr>
          <p:nvPr>
            <p:ph idx="1"/>
          </p:nvPr>
        </p:nvSpPr>
        <p:spPr/>
        <p:txBody>
          <a:bodyPr>
            <a:normAutofit fontScale="70000" lnSpcReduction="20000"/>
          </a:bodyPr>
          <a:lstStyle/>
          <a:p>
            <a:r>
              <a:rPr lang="en-IN" dirty="0"/>
              <a:t>There may be a situation when you would like to insert new one or more DOM elements in your existing document. </a:t>
            </a:r>
            <a:r>
              <a:rPr lang="en-IN" dirty="0" err="1"/>
              <a:t>JQuery</a:t>
            </a:r>
            <a:r>
              <a:rPr lang="en-IN" dirty="0"/>
              <a:t> provides various methods to insert elements at various locations.</a:t>
            </a:r>
          </a:p>
          <a:p>
            <a:endParaRPr lang="en-IN" dirty="0"/>
          </a:p>
          <a:p>
            <a:r>
              <a:rPr lang="en-IN" dirty="0"/>
              <a:t>The after( content ) method insert content after each of the matched elements where as the method before( content ) method inserts content before each of the matched elements.</a:t>
            </a:r>
          </a:p>
          <a:p>
            <a:endParaRPr lang="en-IN" dirty="0"/>
          </a:p>
          <a:p>
            <a:r>
              <a:rPr lang="en-IN" dirty="0"/>
              <a:t>Here is the syntax for the method −</a:t>
            </a:r>
          </a:p>
          <a:p>
            <a:endParaRPr lang="en-IN" dirty="0"/>
          </a:p>
          <a:p>
            <a:r>
              <a:rPr lang="en-IN" dirty="0" err="1"/>
              <a:t>selector.after</a:t>
            </a:r>
            <a:r>
              <a:rPr lang="en-IN" dirty="0"/>
              <a:t>( content )</a:t>
            </a:r>
          </a:p>
          <a:p>
            <a:endParaRPr lang="en-IN" dirty="0"/>
          </a:p>
          <a:p>
            <a:r>
              <a:rPr lang="en-IN" dirty="0"/>
              <a:t>or</a:t>
            </a:r>
          </a:p>
          <a:p>
            <a:endParaRPr lang="en-IN" dirty="0"/>
          </a:p>
          <a:p>
            <a:r>
              <a:rPr lang="en-IN" dirty="0" err="1"/>
              <a:t>selector.before</a:t>
            </a:r>
            <a:r>
              <a:rPr lang="en-IN" dirty="0"/>
              <a:t>( content )</a:t>
            </a:r>
          </a:p>
          <a:p>
            <a:endParaRPr lang="en-GB" dirty="0"/>
          </a:p>
        </p:txBody>
      </p:sp>
    </p:spTree>
    <p:extLst>
      <p:ext uri="{BB962C8B-B14F-4D97-AF65-F5344CB8AC3E}">
        <p14:creationId xmlns:p14="http://schemas.microsoft.com/office/powerpoint/2010/main" val="1887931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D1E3-1FDF-4C47-9A57-437126BF5C99}"/>
              </a:ext>
            </a:extLst>
          </p:cNvPr>
          <p:cNvSpPr>
            <a:spLocks noGrp="1"/>
          </p:cNvSpPr>
          <p:nvPr>
            <p:ph type="title"/>
          </p:nvPr>
        </p:nvSpPr>
        <p:spPr/>
        <p:txBody>
          <a:bodyPr/>
          <a:lstStyle/>
          <a:p>
            <a:r>
              <a:rPr lang="en-GB" dirty="0"/>
              <a:t>Events</a:t>
            </a:r>
          </a:p>
        </p:txBody>
      </p:sp>
      <p:sp>
        <p:nvSpPr>
          <p:cNvPr id="3" name="Content Placeholder 2">
            <a:extLst>
              <a:ext uri="{FF2B5EF4-FFF2-40B4-BE49-F238E27FC236}">
                <a16:creationId xmlns:a16="http://schemas.microsoft.com/office/drawing/2014/main" id="{78CB1D5B-A473-4B75-9361-46D0E24A44DC}"/>
              </a:ext>
            </a:extLst>
          </p:cNvPr>
          <p:cNvSpPr>
            <a:spLocks noGrp="1"/>
          </p:cNvSpPr>
          <p:nvPr>
            <p:ph idx="1"/>
          </p:nvPr>
        </p:nvSpPr>
        <p:spPr/>
        <p:txBody>
          <a:bodyPr>
            <a:normAutofit/>
          </a:bodyPr>
          <a:lstStyle/>
          <a:p>
            <a:r>
              <a:rPr lang="en-IN" dirty="0"/>
              <a:t>We have the ability to create dynamic web pages by using events. Events are actions that can be detected by your Web Application.</a:t>
            </a:r>
          </a:p>
          <a:p>
            <a:r>
              <a:rPr lang="en-IN" dirty="0"/>
              <a:t>Following are the examples events −</a:t>
            </a:r>
          </a:p>
          <a:p>
            <a:pPr lvl="1"/>
            <a:r>
              <a:rPr lang="en-IN" dirty="0"/>
              <a:t>  </a:t>
            </a:r>
            <a:r>
              <a:rPr lang="en-IN" dirty="0">
                <a:solidFill>
                  <a:schemeClr val="accent4">
                    <a:lumMod val="75000"/>
                  </a:schemeClr>
                </a:solidFill>
              </a:rPr>
              <a:t>  A mouse click</a:t>
            </a:r>
          </a:p>
          <a:p>
            <a:pPr lvl="1"/>
            <a:r>
              <a:rPr lang="en-IN" dirty="0">
                <a:solidFill>
                  <a:schemeClr val="accent4">
                    <a:lumMod val="75000"/>
                  </a:schemeClr>
                </a:solidFill>
              </a:rPr>
              <a:t>    A web page loading</a:t>
            </a:r>
          </a:p>
          <a:p>
            <a:pPr lvl="1"/>
            <a:r>
              <a:rPr lang="en-IN" dirty="0">
                <a:solidFill>
                  <a:schemeClr val="accent4">
                    <a:lumMod val="75000"/>
                  </a:schemeClr>
                </a:solidFill>
              </a:rPr>
              <a:t>    Taking mouse over an element</a:t>
            </a:r>
          </a:p>
          <a:p>
            <a:pPr lvl="1"/>
            <a:r>
              <a:rPr lang="en-IN" dirty="0">
                <a:solidFill>
                  <a:schemeClr val="accent4">
                    <a:lumMod val="75000"/>
                  </a:schemeClr>
                </a:solidFill>
              </a:rPr>
              <a:t>    Submitting an HTML form</a:t>
            </a:r>
          </a:p>
          <a:p>
            <a:pPr lvl="1"/>
            <a:r>
              <a:rPr lang="en-IN" dirty="0">
                <a:solidFill>
                  <a:schemeClr val="accent4">
                    <a:lumMod val="75000"/>
                  </a:schemeClr>
                </a:solidFill>
              </a:rPr>
              <a:t>    A keystroke on your keyboard, etc.</a:t>
            </a:r>
          </a:p>
          <a:p>
            <a:endParaRPr lang="en-GB" dirty="0"/>
          </a:p>
        </p:txBody>
      </p:sp>
    </p:spTree>
    <p:extLst>
      <p:ext uri="{BB962C8B-B14F-4D97-AF65-F5344CB8AC3E}">
        <p14:creationId xmlns:p14="http://schemas.microsoft.com/office/powerpoint/2010/main" val="318377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E1B9-3335-4A05-BD69-0F13C7C801F0}"/>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665385C9-126B-4AA0-BF74-85D7D763060A}"/>
              </a:ext>
            </a:extLst>
          </p:cNvPr>
          <p:cNvSpPr>
            <a:spLocks noGrp="1"/>
          </p:cNvSpPr>
          <p:nvPr>
            <p:ph idx="1"/>
          </p:nvPr>
        </p:nvSpPr>
        <p:spPr/>
        <p:txBody>
          <a:bodyPr>
            <a:normAutofit fontScale="70000" lnSpcReduction="20000"/>
          </a:bodyPr>
          <a:lstStyle/>
          <a:p>
            <a:r>
              <a:rPr lang="en-IN" dirty="0"/>
              <a:t>jQuery is a lightweight, "write less, do more", JavaScript library.</a:t>
            </a:r>
          </a:p>
          <a:p>
            <a:r>
              <a:rPr lang="en-IN" dirty="0"/>
              <a:t>The purpose of jQuery is to make it much easier to use JavaScript on your website.</a:t>
            </a:r>
          </a:p>
          <a:p>
            <a:r>
              <a:rPr lang="en-IN" dirty="0"/>
              <a:t>jQuery takes a lot of common tasks that require many lines of JavaScript code to accomplish, and wraps them into methods that you can call with a single line of code.</a:t>
            </a:r>
          </a:p>
          <a:p>
            <a:r>
              <a:rPr lang="en-IN" dirty="0"/>
              <a:t>jQuery also simplifies a lot of the complicated things from JavaScript, like AJAX calls and DOM manipulation.</a:t>
            </a:r>
          </a:p>
          <a:p>
            <a:r>
              <a:rPr lang="en-IN" dirty="0"/>
              <a:t>The jQuery library contains the following features:</a:t>
            </a:r>
          </a:p>
          <a:p>
            <a:pPr lvl="1"/>
            <a:r>
              <a:rPr lang="en-IN" dirty="0"/>
              <a:t>    HTML/DOM manipulation</a:t>
            </a:r>
          </a:p>
          <a:p>
            <a:pPr lvl="1"/>
            <a:r>
              <a:rPr lang="en-IN" dirty="0"/>
              <a:t>    CSS manipulation</a:t>
            </a:r>
          </a:p>
          <a:p>
            <a:pPr lvl="1"/>
            <a:r>
              <a:rPr lang="en-IN" dirty="0"/>
              <a:t>    HTML event methods</a:t>
            </a:r>
          </a:p>
          <a:p>
            <a:pPr lvl="1"/>
            <a:r>
              <a:rPr lang="en-IN" dirty="0"/>
              <a:t>    Effects and animations</a:t>
            </a:r>
          </a:p>
          <a:p>
            <a:pPr lvl="1"/>
            <a:r>
              <a:rPr lang="en-IN" dirty="0"/>
              <a:t>    AJAX</a:t>
            </a:r>
          </a:p>
          <a:p>
            <a:pPr lvl="1"/>
            <a:r>
              <a:rPr lang="en-IN" dirty="0"/>
              <a:t>    Utilities</a:t>
            </a:r>
          </a:p>
          <a:p>
            <a:endParaRPr lang="en-IN" dirty="0"/>
          </a:p>
          <a:p>
            <a:r>
              <a:rPr lang="en-IN" dirty="0"/>
              <a:t>Tip: In addition, jQuery has plugins for almost any task out there.</a:t>
            </a:r>
            <a:endParaRPr lang="en-GB" dirty="0"/>
          </a:p>
        </p:txBody>
      </p:sp>
    </p:spTree>
    <p:extLst>
      <p:ext uri="{BB962C8B-B14F-4D97-AF65-F5344CB8AC3E}">
        <p14:creationId xmlns:p14="http://schemas.microsoft.com/office/powerpoint/2010/main" val="668280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E98B-7BD3-4A46-9720-CE74717C7ABC}"/>
              </a:ext>
            </a:extLst>
          </p:cNvPr>
          <p:cNvSpPr>
            <a:spLocks noGrp="1"/>
          </p:cNvSpPr>
          <p:nvPr>
            <p:ph type="title"/>
          </p:nvPr>
        </p:nvSpPr>
        <p:spPr/>
        <p:txBody>
          <a:bodyPr/>
          <a:lstStyle/>
          <a:p>
            <a:r>
              <a:rPr lang="en-GB" dirty="0"/>
              <a:t>Binding Event Handler</a:t>
            </a:r>
          </a:p>
        </p:txBody>
      </p:sp>
      <p:sp>
        <p:nvSpPr>
          <p:cNvPr id="3" name="Content Placeholder 2">
            <a:extLst>
              <a:ext uri="{FF2B5EF4-FFF2-40B4-BE49-F238E27FC236}">
                <a16:creationId xmlns:a16="http://schemas.microsoft.com/office/drawing/2014/main" id="{BF4D6DD2-50C0-46B5-8C5A-625F4306B130}"/>
              </a:ext>
            </a:extLst>
          </p:cNvPr>
          <p:cNvSpPr>
            <a:spLocks noGrp="1"/>
          </p:cNvSpPr>
          <p:nvPr>
            <p:ph idx="1"/>
          </p:nvPr>
        </p:nvSpPr>
        <p:spPr/>
        <p:txBody>
          <a:bodyPr>
            <a:normAutofit fontScale="92500" lnSpcReduction="10000"/>
          </a:bodyPr>
          <a:lstStyle/>
          <a:p>
            <a:r>
              <a:rPr lang="en-IN" dirty="0"/>
              <a:t>Using the jQuery Event Model, we can establish event handlers on DOM elements with the bind() method .</a:t>
            </a:r>
          </a:p>
          <a:p>
            <a:r>
              <a:rPr lang="en-IN" dirty="0"/>
              <a:t>The full syntax of the bind() command is as follows −</a:t>
            </a:r>
          </a:p>
          <a:p>
            <a:r>
              <a:rPr lang="en-IN" dirty="0" err="1"/>
              <a:t>selector.bind</a:t>
            </a:r>
            <a:r>
              <a:rPr lang="en-IN" dirty="0"/>
              <a:t>( </a:t>
            </a:r>
            <a:r>
              <a:rPr lang="en-IN" dirty="0" err="1"/>
              <a:t>eventType</a:t>
            </a:r>
            <a:r>
              <a:rPr lang="en-IN" dirty="0"/>
              <a:t>[, </a:t>
            </a:r>
            <a:r>
              <a:rPr lang="en-IN" dirty="0" err="1"/>
              <a:t>eventData</a:t>
            </a:r>
            <a:r>
              <a:rPr lang="en-IN" dirty="0"/>
              <a:t>], handler)</a:t>
            </a:r>
          </a:p>
          <a:p>
            <a:endParaRPr lang="en-IN" dirty="0"/>
          </a:p>
          <a:p>
            <a:r>
              <a:rPr lang="en-IN" dirty="0"/>
              <a:t>Following is the description of the parameters −</a:t>
            </a:r>
          </a:p>
          <a:p>
            <a:pPr lvl="1"/>
            <a:r>
              <a:rPr lang="en-IN" dirty="0"/>
              <a:t>    </a:t>
            </a:r>
            <a:r>
              <a:rPr lang="en-IN" dirty="0" err="1"/>
              <a:t>eventType</a:t>
            </a:r>
            <a:r>
              <a:rPr lang="en-IN" dirty="0"/>
              <a:t> − A string containing a JavaScript event type, such as click or submit. Refer to the next section for a complete list of event types.</a:t>
            </a:r>
          </a:p>
          <a:p>
            <a:pPr lvl="1"/>
            <a:r>
              <a:rPr lang="en-IN" dirty="0"/>
              <a:t>    </a:t>
            </a:r>
            <a:r>
              <a:rPr lang="en-IN" dirty="0" err="1"/>
              <a:t>eventData</a:t>
            </a:r>
            <a:r>
              <a:rPr lang="en-IN" dirty="0"/>
              <a:t> − This is optional parameter is a map of data that will be passed to the event handler.</a:t>
            </a:r>
          </a:p>
          <a:p>
            <a:pPr lvl="1"/>
            <a:r>
              <a:rPr lang="en-IN" dirty="0"/>
              <a:t>    handler − A function to execute each time the event is triggered.</a:t>
            </a:r>
          </a:p>
          <a:p>
            <a:endParaRPr lang="en-IN" dirty="0"/>
          </a:p>
          <a:p>
            <a:endParaRPr lang="en-GB" dirty="0"/>
          </a:p>
        </p:txBody>
      </p:sp>
    </p:spTree>
    <p:extLst>
      <p:ext uri="{BB962C8B-B14F-4D97-AF65-F5344CB8AC3E}">
        <p14:creationId xmlns:p14="http://schemas.microsoft.com/office/powerpoint/2010/main" val="2132473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AFA1-0D17-4576-A9C9-71623F41D619}"/>
              </a:ext>
            </a:extLst>
          </p:cNvPr>
          <p:cNvSpPr>
            <a:spLocks noGrp="1"/>
          </p:cNvSpPr>
          <p:nvPr>
            <p:ph type="title"/>
          </p:nvPr>
        </p:nvSpPr>
        <p:spPr/>
        <p:txBody>
          <a:bodyPr/>
          <a:lstStyle/>
          <a:p>
            <a:r>
              <a:rPr lang="en-IN" dirty="0"/>
              <a:t>jQuery Syntax For Event Methods</a:t>
            </a:r>
            <a:br>
              <a:rPr lang="en-IN" dirty="0"/>
            </a:br>
            <a:endParaRPr lang="en-GB" dirty="0"/>
          </a:p>
        </p:txBody>
      </p:sp>
      <p:sp>
        <p:nvSpPr>
          <p:cNvPr id="3" name="Content Placeholder 2">
            <a:extLst>
              <a:ext uri="{FF2B5EF4-FFF2-40B4-BE49-F238E27FC236}">
                <a16:creationId xmlns:a16="http://schemas.microsoft.com/office/drawing/2014/main" id="{B5F8C5BC-90BF-4D07-AAD9-B47A60E6EF2C}"/>
              </a:ext>
            </a:extLst>
          </p:cNvPr>
          <p:cNvSpPr>
            <a:spLocks noGrp="1"/>
          </p:cNvSpPr>
          <p:nvPr>
            <p:ph idx="1"/>
          </p:nvPr>
        </p:nvSpPr>
        <p:spPr/>
        <p:txBody>
          <a:bodyPr>
            <a:normAutofit fontScale="92500" lnSpcReduction="10000"/>
          </a:bodyPr>
          <a:lstStyle/>
          <a:p>
            <a:r>
              <a:rPr lang="en-IN" dirty="0"/>
              <a:t>In jQuery, most DOM events have an equivalent jQuery method.</a:t>
            </a:r>
          </a:p>
          <a:p>
            <a:endParaRPr lang="en-IN" dirty="0"/>
          </a:p>
          <a:p>
            <a:r>
              <a:rPr lang="en-IN" dirty="0"/>
              <a:t>To assign a click event to all paragraphs on a page, you can do this:</a:t>
            </a:r>
          </a:p>
          <a:p>
            <a:r>
              <a:rPr lang="en-IN" dirty="0"/>
              <a:t>$("p").click();</a:t>
            </a:r>
          </a:p>
          <a:p>
            <a:endParaRPr lang="en-IN" dirty="0"/>
          </a:p>
          <a:p>
            <a:r>
              <a:rPr lang="en-IN" dirty="0"/>
              <a:t>The next step is to define what should happen when the event fires. You must pass a function to the event:</a:t>
            </a:r>
          </a:p>
          <a:p>
            <a:r>
              <a:rPr lang="en-IN" dirty="0"/>
              <a:t>$("p").click(function(){</a:t>
            </a:r>
          </a:p>
          <a:p>
            <a:r>
              <a:rPr lang="en-IN" dirty="0"/>
              <a:t>  // action goes here!!</a:t>
            </a:r>
          </a:p>
          <a:p>
            <a:r>
              <a:rPr lang="en-IN" dirty="0"/>
              <a:t>});</a:t>
            </a:r>
          </a:p>
          <a:p>
            <a:endParaRPr lang="en-GB" dirty="0"/>
          </a:p>
        </p:txBody>
      </p:sp>
    </p:spTree>
    <p:extLst>
      <p:ext uri="{BB962C8B-B14F-4D97-AF65-F5344CB8AC3E}">
        <p14:creationId xmlns:p14="http://schemas.microsoft.com/office/powerpoint/2010/main" val="1089233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9F48-4CEB-403E-9C5B-76A09A957C24}"/>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EAB1489A-90C2-4D2F-B5D9-588DB4433420}"/>
              </a:ext>
            </a:extLst>
          </p:cNvPr>
          <p:cNvSpPr>
            <a:spLocks noGrp="1"/>
          </p:cNvSpPr>
          <p:nvPr>
            <p:ph idx="1"/>
          </p:nvPr>
        </p:nvSpPr>
        <p:spPr/>
        <p:txBody>
          <a:bodyPr>
            <a:normAutofit fontScale="85000" lnSpcReduction="10000"/>
          </a:bodyPr>
          <a:lstStyle/>
          <a:p>
            <a:pPr lvl="1"/>
            <a:r>
              <a:rPr lang="en-IN" dirty="0"/>
              <a:t> $("p").click(function(){</a:t>
            </a:r>
          </a:p>
          <a:p>
            <a:pPr lvl="1"/>
            <a:r>
              <a:rPr lang="en-IN" dirty="0"/>
              <a:t>  $(this).hide();</a:t>
            </a:r>
          </a:p>
          <a:p>
            <a:pPr lvl="1"/>
            <a:r>
              <a:rPr lang="en-IN" dirty="0"/>
              <a:t>});</a:t>
            </a:r>
          </a:p>
          <a:p>
            <a:r>
              <a:rPr lang="en-IN" b="1" u="sng" dirty="0" err="1"/>
              <a:t>dblclick</a:t>
            </a:r>
            <a:r>
              <a:rPr lang="en-IN" b="1" u="sng" dirty="0"/>
              <a:t>()</a:t>
            </a:r>
          </a:p>
          <a:p>
            <a:r>
              <a:rPr lang="en-IN" dirty="0"/>
              <a:t>The </a:t>
            </a:r>
            <a:r>
              <a:rPr lang="en-IN" dirty="0" err="1"/>
              <a:t>dblclick</a:t>
            </a:r>
            <a:r>
              <a:rPr lang="en-IN" dirty="0"/>
              <a:t>() method attaches an event handler function to an HTML element.</a:t>
            </a:r>
          </a:p>
          <a:p>
            <a:endParaRPr lang="en-IN" dirty="0"/>
          </a:p>
          <a:p>
            <a:r>
              <a:rPr lang="en-IN" dirty="0"/>
              <a:t>The function is executed when the user double-clicks on the HTML element:</a:t>
            </a:r>
          </a:p>
          <a:p>
            <a:r>
              <a:rPr lang="en-IN" dirty="0"/>
              <a:t>Example</a:t>
            </a:r>
          </a:p>
          <a:p>
            <a:pPr lvl="1"/>
            <a:r>
              <a:rPr lang="en-IN" dirty="0"/>
              <a:t>$("p").</a:t>
            </a:r>
            <a:r>
              <a:rPr lang="en-IN" dirty="0" err="1"/>
              <a:t>dblclick</a:t>
            </a:r>
            <a:r>
              <a:rPr lang="en-IN" dirty="0"/>
              <a:t>(function(){</a:t>
            </a:r>
          </a:p>
          <a:p>
            <a:pPr lvl="1"/>
            <a:r>
              <a:rPr lang="en-IN" dirty="0"/>
              <a:t>  $(this).hide();</a:t>
            </a:r>
          </a:p>
          <a:p>
            <a:pPr lvl="1"/>
            <a:r>
              <a:rPr lang="en-IN" dirty="0"/>
              <a:t>});</a:t>
            </a:r>
            <a:endParaRPr lang="en-GB" dirty="0"/>
          </a:p>
        </p:txBody>
      </p:sp>
    </p:spTree>
    <p:extLst>
      <p:ext uri="{BB962C8B-B14F-4D97-AF65-F5344CB8AC3E}">
        <p14:creationId xmlns:p14="http://schemas.microsoft.com/office/powerpoint/2010/main" val="442528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7CD4-D320-492E-B6F4-7EFB0A29FDEB}"/>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B0C1EAE1-D417-4451-AAD2-74BBC9DD571C}"/>
              </a:ext>
            </a:extLst>
          </p:cNvPr>
          <p:cNvSpPr>
            <a:spLocks noGrp="1"/>
          </p:cNvSpPr>
          <p:nvPr>
            <p:ph idx="1"/>
          </p:nvPr>
        </p:nvSpPr>
        <p:spPr/>
        <p:txBody>
          <a:bodyPr>
            <a:normAutofit/>
          </a:bodyPr>
          <a:lstStyle/>
          <a:p>
            <a:r>
              <a:rPr lang="en-IN" dirty="0" err="1"/>
              <a:t>mouseenter</a:t>
            </a:r>
            <a:r>
              <a:rPr lang="en-IN" dirty="0"/>
              <a:t>()</a:t>
            </a:r>
          </a:p>
          <a:p>
            <a:r>
              <a:rPr lang="en-IN" dirty="0"/>
              <a:t>The </a:t>
            </a:r>
            <a:r>
              <a:rPr lang="en-IN" dirty="0" err="1"/>
              <a:t>mouseenter</a:t>
            </a:r>
            <a:r>
              <a:rPr lang="en-IN" dirty="0"/>
              <a:t>() method attaches an event handler function to an HTML element.</a:t>
            </a:r>
          </a:p>
          <a:p>
            <a:r>
              <a:rPr lang="en-IN" dirty="0"/>
              <a:t>The function is executed when the mouse pointer enters the HTML element:</a:t>
            </a:r>
          </a:p>
          <a:p>
            <a:r>
              <a:rPr lang="en-IN" dirty="0"/>
              <a:t>Example</a:t>
            </a:r>
          </a:p>
          <a:p>
            <a:pPr lvl="1"/>
            <a:r>
              <a:rPr lang="en-IN" dirty="0"/>
              <a:t>$("#p1").</a:t>
            </a:r>
            <a:r>
              <a:rPr lang="en-IN" dirty="0" err="1"/>
              <a:t>mouseenter</a:t>
            </a:r>
            <a:r>
              <a:rPr lang="en-IN" dirty="0"/>
              <a:t>(function(){</a:t>
            </a:r>
          </a:p>
          <a:p>
            <a:pPr lvl="1"/>
            <a:r>
              <a:rPr lang="en-IN" dirty="0"/>
              <a:t>  alert("You entered p1!");</a:t>
            </a:r>
          </a:p>
          <a:p>
            <a:pPr lvl="1"/>
            <a:r>
              <a:rPr lang="en-IN" dirty="0"/>
              <a:t>});</a:t>
            </a:r>
            <a:endParaRPr lang="en-GB" dirty="0"/>
          </a:p>
        </p:txBody>
      </p:sp>
    </p:spTree>
    <p:extLst>
      <p:ext uri="{BB962C8B-B14F-4D97-AF65-F5344CB8AC3E}">
        <p14:creationId xmlns:p14="http://schemas.microsoft.com/office/powerpoint/2010/main" val="4079108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DABC-1E17-4A40-80A0-2388DB96D06F}"/>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AB7D9D44-3C92-4430-ACC8-DEF37AD56772}"/>
              </a:ext>
            </a:extLst>
          </p:cNvPr>
          <p:cNvSpPr>
            <a:spLocks noGrp="1"/>
          </p:cNvSpPr>
          <p:nvPr>
            <p:ph idx="1"/>
          </p:nvPr>
        </p:nvSpPr>
        <p:spPr/>
        <p:txBody>
          <a:bodyPr>
            <a:normAutofit lnSpcReduction="10000"/>
          </a:bodyPr>
          <a:lstStyle/>
          <a:p>
            <a:r>
              <a:rPr lang="en-IN" dirty="0" err="1"/>
              <a:t>mouseleave</a:t>
            </a:r>
            <a:r>
              <a:rPr lang="en-IN" dirty="0"/>
              <a:t>()</a:t>
            </a:r>
          </a:p>
          <a:p>
            <a:r>
              <a:rPr lang="en-IN" dirty="0"/>
              <a:t>The </a:t>
            </a:r>
            <a:r>
              <a:rPr lang="en-IN" dirty="0" err="1"/>
              <a:t>mouseleave</a:t>
            </a:r>
            <a:r>
              <a:rPr lang="en-IN" dirty="0"/>
              <a:t>() method attaches an event handler function to an HTML element.</a:t>
            </a:r>
          </a:p>
          <a:p>
            <a:endParaRPr lang="en-IN" dirty="0"/>
          </a:p>
          <a:p>
            <a:r>
              <a:rPr lang="en-IN" dirty="0"/>
              <a:t>The function is executed when the mouse pointer leaves the HTML element:</a:t>
            </a:r>
          </a:p>
          <a:p>
            <a:r>
              <a:rPr lang="en-IN" dirty="0"/>
              <a:t>Example</a:t>
            </a:r>
          </a:p>
          <a:p>
            <a:pPr lvl="1"/>
            <a:r>
              <a:rPr lang="en-IN" dirty="0"/>
              <a:t>$("#p1").</a:t>
            </a:r>
            <a:r>
              <a:rPr lang="en-IN" dirty="0" err="1"/>
              <a:t>mouseleave</a:t>
            </a:r>
            <a:r>
              <a:rPr lang="en-IN" dirty="0"/>
              <a:t>(function(){</a:t>
            </a:r>
          </a:p>
          <a:p>
            <a:pPr lvl="1"/>
            <a:r>
              <a:rPr lang="en-IN" dirty="0"/>
              <a:t>  alert("Bye! You now leave p1!");</a:t>
            </a:r>
          </a:p>
          <a:p>
            <a:pPr lvl="1"/>
            <a:r>
              <a:rPr lang="en-IN" dirty="0"/>
              <a:t>});</a:t>
            </a:r>
            <a:endParaRPr lang="en-GB" dirty="0"/>
          </a:p>
        </p:txBody>
      </p:sp>
    </p:spTree>
    <p:extLst>
      <p:ext uri="{BB962C8B-B14F-4D97-AF65-F5344CB8AC3E}">
        <p14:creationId xmlns:p14="http://schemas.microsoft.com/office/powerpoint/2010/main" val="1804088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F670-6992-44E1-B5BC-6EC9B9CA29B9}"/>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DF46EEB4-FEBE-4DBC-BAC2-A0404543E83D}"/>
              </a:ext>
            </a:extLst>
          </p:cNvPr>
          <p:cNvSpPr>
            <a:spLocks noGrp="1"/>
          </p:cNvSpPr>
          <p:nvPr>
            <p:ph idx="1"/>
          </p:nvPr>
        </p:nvSpPr>
        <p:spPr/>
        <p:txBody>
          <a:bodyPr>
            <a:normAutofit lnSpcReduction="10000"/>
          </a:bodyPr>
          <a:lstStyle/>
          <a:p>
            <a:r>
              <a:rPr lang="en-IN" dirty="0" err="1"/>
              <a:t>mousedown</a:t>
            </a:r>
            <a:r>
              <a:rPr lang="en-IN" dirty="0"/>
              <a:t>()</a:t>
            </a:r>
          </a:p>
          <a:p>
            <a:r>
              <a:rPr lang="en-IN" dirty="0"/>
              <a:t>The </a:t>
            </a:r>
            <a:r>
              <a:rPr lang="en-IN" dirty="0" err="1"/>
              <a:t>mousedown</a:t>
            </a:r>
            <a:r>
              <a:rPr lang="en-IN" dirty="0"/>
              <a:t>() method attaches an event handler function to an HTML element.</a:t>
            </a:r>
          </a:p>
          <a:p>
            <a:endParaRPr lang="en-IN" dirty="0"/>
          </a:p>
          <a:p>
            <a:r>
              <a:rPr lang="en-IN" dirty="0"/>
              <a:t>The function is executed, when the left, middle or right mouse button is pressed down, while the mouse is over the HTML element:</a:t>
            </a:r>
          </a:p>
          <a:p>
            <a:r>
              <a:rPr lang="en-IN" dirty="0"/>
              <a:t>Example</a:t>
            </a:r>
          </a:p>
          <a:p>
            <a:pPr lvl="1"/>
            <a:r>
              <a:rPr lang="en-IN" dirty="0"/>
              <a:t>$("#p1").</a:t>
            </a:r>
            <a:r>
              <a:rPr lang="en-IN" dirty="0" err="1"/>
              <a:t>mousedown</a:t>
            </a:r>
            <a:r>
              <a:rPr lang="en-IN" dirty="0"/>
              <a:t>(function(){</a:t>
            </a:r>
          </a:p>
          <a:p>
            <a:pPr lvl="1"/>
            <a:r>
              <a:rPr lang="en-IN" dirty="0"/>
              <a:t>  alert("Mouse down over p1!");</a:t>
            </a:r>
          </a:p>
          <a:p>
            <a:pPr lvl="1"/>
            <a:r>
              <a:rPr lang="en-IN" dirty="0"/>
              <a:t>});</a:t>
            </a:r>
            <a:endParaRPr lang="en-GB" dirty="0"/>
          </a:p>
        </p:txBody>
      </p:sp>
    </p:spTree>
    <p:extLst>
      <p:ext uri="{BB962C8B-B14F-4D97-AF65-F5344CB8AC3E}">
        <p14:creationId xmlns:p14="http://schemas.microsoft.com/office/powerpoint/2010/main" val="3334127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03F6-5B2E-442C-AD06-3EAF6676D0EA}"/>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CF36BDF1-E218-486D-8058-0BE9972F7196}"/>
              </a:ext>
            </a:extLst>
          </p:cNvPr>
          <p:cNvSpPr>
            <a:spLocks noGrp="1"/>
          </p:cNvSpPr>
          <p:nvPr>
            <p:ph idx="1"/>
          </p:nvPr>
        </p:nvSpPr>
        <p:spPr/>
        <p:txBody>
          <a:bodyPr>
            <a:normAutofit lnSpcReduction="10000"/>
          </a:bodyPr>
          <a:lstStyle/>
          <a:p>
            <a:r>
              <a:rPr lang="en-IN" dirty="0" err="1"/>
              <a:t>mouseup</a:t>
            </a:r>
            <a:r>
              <a:rPr lang="en-IN" dirty="0"/>
              <a:t>()</a:t>
            </a:r>
          </a:p>
          <a:p>
            <a:r>
              <a:rPr lang="en-IN" dirty="0"/>
              <a:t>The </a:t>
            </a:r>
            <a:r>
              <a:rPr lang="en-IN" dirty="0" err="1"/>
              <a:t>mouseup</a:t>
            </a:r>
            <a:r>
              <a:rPr lang="en-IN" dirty="0"/>
              <a:t>() method attaches an event handler function to an HTML element.</a:t>
            </a:r>
          </a:p>
          <a:p>
            <a:endParaRPr lang="en-IN" dirty="0"/>
          </a:p>
          <a:p>
            <a:r>
              <a:rPr lang="en-IN" dirty="0"/>
              <a:t>The function is executed, when the left, middle or right mouse button is released, while the mouse is over the HTML element:</a:t>
            </a:r>
          </a:p>
          <a:p>
            <a:r>
              <a:rPr lang="en-IN" dirty="0"/>
              <a:t>Example</a:t>
            </a:r>
          </a:p>
          <a:p>
            <a:pPr lvl="1"/>
            <a:r>
              <a:rPr lang="en-IN" dirty="0"/>
              <a:t>$("#p1").</a:t>
            </a:r>
            <a:r>
              <a:rPr lang="en-IN" dirty="0" err="1"/>
              <a:t>mouseup</a:t>
            </a:r>
            <a:r>
              <a:rPr lang="en-IN" dirty="0"/>
              <a:t>(function(){</a:t>
            </a:r>
          </a:p>
          <a:p>
            <a:pPr lvl="1"/>
            <a:r>
              <a:rPr lang="en-IN" dirty="0"/>
              <a:t>  alert("Mouse up over p1!");</a:t>
            </a:r>
          </a:p>
          <a:p>
            <a:pPr lvl="1"/>
            <a:r>
              <a:rPr lang="en-IN" dirty="0"/>
              <a:t>});</a:t>
            </a:r>
            <a:endParaRPr lang="en-GB" dirty="0"/>
          </a:p>
        </p:txBody>
      </p:sp>
    </p:spTree>
    <p:extLst>
      <p:ext uri="{BB962C8B-B14F-4D97-AF65-F5344CB8AC3E}">
        <p14:creationId xmlns:p14="http://schemas.microsoft.com/office/powerpoint/2010/main" val="12641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21D3-AF36-4890-B205-FABD82DD5480}"/>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B74FBD45-7C71-4A65-ADDC-21FAB0645F53}"/>
              </a:ext>
            </a:extLst>
          </p:cNvPr>
          <p:cNvSpPr>
            <a:spLocks noGrp="1"/>
          </p:cNvSpPr>
          <p:nvPr>
            <p:ph idx="1"/>
          </p:nvPr>
        </p:nvSpPr>
        <p:spPr/>
        <p:txBody>
          <a:bodyPr>
            <a:normAutofit fontScale="85000" lnSpcReduction="20000"/>
          </a:bodyPr>
          <a:lstStyle/>
          <a:p>
            <a:r>
              <a:rPr lang="en-IN" dirty="0"/>
              <a:t>hover()</a:t>
            </a:r>
          </a:p>
          <a:p>
            <a:r>
              <a:rPr lang="en-IN" dirty="0"/>
              <a:t>The hover() method takes two functions and is a combination of the </a:t>
            </a:r>
            <a:r>
              <a:rPr lang="en-IN" dirty="0" err="1"/>
              <a:t>mouseenter</a:t>
            </a:r>
            <a:r>
              <a:rPr lang="en-IN" dirty="0"/>
              <a:t>() and </a:t>
            </a:r>
            <a:r>
              <a:rPr lang="en-IN" dirty="0" err="1"/>
              <a:t>mouseleave</a:t>
            </a:r>
            <a:r>
              <a:rPr lang="en-IN" dirty="0"/>
              <a:t>() methods.</a:t>
            </a:r>
          </a:p>
          <a:p>
            <a:endParaRPr lang="en-IN" dirty="0"/>
          </a:p>
          <a:p>
            <a:r>
              <a:rPr lang="en-IN" dirty="0"/>
              <a:t>The first function is executed when the mouse enters the HTML element, and the second function is executed when the mouse leaves the HTML element:</a:t>
            </a:r>
          </a:p>
          <a:p>
            <a:r>
              <a:rPr lang="en-IN" dirty="0"/>
              <a:t>Example</a:t>
            </a:r>
          </a:p>
          <a:p>
            <a:pPr lvl="1"/>
            <a:r>
              <a:rPr lang="en-IN" dirty="0"/>
              <a:t>$("#p1").hover(function(){</a:t>
            </a:r>
          </a:p>
          <a:p>
            <a:pPr lvl="1"/>
            <a:r>
              <a:rPr lang="en-IN" dirty="0"/>
              <a:t>  alert("You entered p1!");</a:t>
            </a:r>
          </a:p>
          <a:p>
            <a:pPr lvl="1"/>
            <a:r>
              <a:rPr lang="en-IN" dirty="0"/>
              <a:t>},</a:t>
            </a:r>
          </a:p>
          <a:p>
            <a:pPr lvl="1"/>
            <a:r>
              <a:rPr lang="en-IN" dirty="0"/>
              <a:t>function(){</a:t>
            </a:r>
          </a:p>
          <a:p>
            <a:pPr lvl="1"/>
            <a:r>
              <a:rPr lang="en-IN" dirty="0"/>
              <a:t>  alert("Bye! You now leave p1!");</a:t>
            </a:r>
          </a:p>
          <a:p>
            <a:pPr lvl="1"/>
            <a:r>
              <a:rPr lang="en-IN" dirty="0"/>
              <a:t>});</a:t>
            </a:r>
            <a:endParaRPr lang="en-GB" dirty="0"/>
          </a:p>
        </p:txBody>
      </p:sp>
    </p:spTree>
    <p:extLst>
      <p:ext uri="{BB962C8B-B14F-4D97-AF65-F5344CB8AC3E}">
        <p14:creationId xmlns:p14="http://schemas.microsoft.com/office/powerpoint/2010/main" val="1711930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B192-5D51-4FA2-8DD3-A38CC3E51398}"/>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4EEC2236-0767-4D74-A4FF-650C3A4CA14C}"/>
              </a:ext>
            </a:extLst>
          </p:cNvPr>
          <p:cNvSpPr>
            <a:spLocks noGrp="1"/>
          </p:cNvSpPr>
          <p:nvPr>
            <p:ph idx="1"/>
          </p:nvPr>
        </p:nvSpPr>
        <p:spPr/>
        <p:txBody>
          <a:bodyPr>
            <a:normAutofit/>
          </a:bodyPr>
          <a:lstStyle/>
          <a:p>
            <a:r>
              <a:rPr lang="en-IN" dirty="0"/>
              <a:t>focus()</a:t>
            </a:r>
          </a:p>
          <a:p>
            <a:r>
              <a:rPr lang="en-IN" dirty="0"/>
              <a:t>The focus() method attaches an event handler function to an HTML form field.</a:t>
            </a:r>
          </a:p>
          <a:p>
            <a:endParaRPr lang="en-IN" dirty="0"/>
          </a:p>
          <a:p>
            <a:r>
              <a:rPr lang="en-IN" dirty="0"/>
              <a:t>The function is executed when the form field gets focus:</a:t>
            </a:r>
          </a:p>
          <a:p>
            <a:r>
              <a:rPr lang="en-IN" dirty="0"/>
              <a:t>Example</a:t>
            </a:r>
          </a:p>
          <a:p>
            <a:pPr lvl="1"/>
            <a:r>
              <a:rPr lang="en-IN" dirty="0"/>
              <a:t>$("input").focus(function(){</a:t>
            </a:r>
          </a:p>
          <a:p>
            <a:pPr lvl="1"/>
            <a:r>
              <a:rPr lang="en-IN" dirty="0"/>
              <a:t>  $(this).</a:t>
            </a:r>
            <a:r>
              <a:rPr lang="en-IN" dirty="0" err="1"/>
              <a:t>css</a:t>
            </a:r>
            <a:r>
              <a:rPr lang="en-IN" dirty="0"/>
              <a:t>("background-</a:t>
            </a:r>
            <a:r>
              <a:rPr lang="en-IN" dirty="0" err="1"/>
              <a:t>color</a:t>
            </a:r>
            <a:r>
              <a:rPr lang="en-IN" dirty="0"/>
              <a:t>", "#</a:t>
            </a:r>
            <a:r>
              <a:rPr lang="en-IN" dirty="0" err="1"/>
              <a:t>cccccc</a:t>
            </a:r>
            <a:r>
              <a:rPr lang="en-IN" dirty="0"/>
              <a:t>");</a:t>
            </a:r>
          </a:p>
          <a:p>
            <a:pPr lvl="1"/>
            <a:r>
              <a:rPr lang="en-IN" dirty="0"/>
              <a:t>});</a:t>
            </a:r>
            <a:endParaRPr lang="en-GB" dirty="0"/>
          </a:p>
        </p:txBody>
      </p:sp>
    </p:spTree>
    <p:extLst>
      <p:ext uri="{BB962C8B-B14F-4D97-AF65-F5344CB8AC3E}">
        <p14:creationId xmlns:p14="http://schemas.microsoft.com/office/powerpoint/2010/main" val="345113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BFB5-59C9-47D7-B3F7-5947D1EA0779}"/>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9A6C2FF2-7192-4555-97B6-01B80C1537F3}"/>
              </a:ext>
            </a:extLst>
          </p:cNvPr>
          <p:cNvSpPr>
            <a:spLocks noGrp="1"/>
          </p:cNvSpPr>
          <p:nvPr>
            <p:ph idx="1"/>
          </p:nvPr>
        </p:nvSpPr>
        <p:spPr/>
        <p:txBody>
          <a:bodyPr>
            <a:normAutofit/>
          </a:bodyPr>
          <a:lstStyle/>
          <a:p>
            <a:r>
              <a:rPr lang="en-IN" dirty="0"/>
              <a:t>blur()</a:t>
            </a:r>
          </a:p>
          <a:p>
            <a:r>
              <a:rPr lang="en-IN" dirty="0"/>
              <a:t>The blur() method attaches an event handler function to an HTML form field.</a:t>
            </a:r>
          </a:p>
          <a:p>
            <a:endParaRPr lang="en-IN" dirty="0"/>
          </a:p>
          <a:p>
            <a:r>
              <a:rPr lang="en-IN" dirty="0"/>
              <a:t>The function is executed when the form field loses focus:</a:t>
            </a:r>
          </a:p>
          <a:p>
            <a:r>
              <a:rPr lang="en-IN" dirty="0"/>
              <a:t>Example</a:t>
            </a:r>
          </a:p>
          <a:p>
            <a:pPr lvl="1"/>
            <a:r>
              <a:rPr lang="en-IN" dirty="0"/>
              <a:t>$("input").blur(function(){</a:t>
            </a:r>
          </a:p>
          <a:p>
            <a:pPr lvl="1"/>
            <a:r>
              <a:rPr lang="en-IN" dirty="0"/>
              <a:t>  $(this).</a:t>
            </a:r>
            <a:r>
              <a:rPr lang="en-IN" dirty="0" err="1"/>
              <a:t>css</a:t>
            </a:r>
            <a:r>
              <a:rPr lang="en-IN" dirty="0"/>
              <a:t>("background-</a:t>
            </a:r>
            <a:r>
              <a:rPr lang="en-IN" dirty="0" err="1"/>
              <a:t>color</a:t>
            </a:r>
            <a:r>
              <a:rPr lang="en-IN" dirty="0"/>
              <a:t>", "#</a:t>
            </a:r>
            <a:r>
              <a:rPr lang="en-IN" dirty="0" err="1"/>
              <a:t>ffffff</a:t>
            </a:r>
            <a:r>
              <a:rPr lang="en-IN" dirty="0"/>
              <a:t>");</a:t>
            </a:r>
          </a:p>
          <a:p>
            <a:pPr lvl="1"/>
            <a:r>
              <a:rPr lang="en-IN" dirty="0"/>
              <a:t>});</a:t>
            </a:r>
            <a:endParaRPr lang="en-GB" dirty="0"/>
          </a:p>
        </p:txBody>
      </p:sp>
    </p:spTree>
    <p:extLst>
      <p:ext uri="{BB962C8B-B14F-4D97-AF65-F5344CB8AC3E}">
        <p14:creationId xmlns:p14="http://schemas.microsoft.com/office/powerpoint/2010/main" val="264265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7D9A-9DAD-4966-B321-03AE250DAD8B}"/>
              </a:ext>
            </a:extLst>
          </p:cNvPr>
          <p:cNvSpPr>
            <a:spLocks noGrp="1"/>
          </p:cNvSpPr>
          <p:nvPr>
            <p:ph type="title"/>
          </p:nvPr>
        </p:nvSpPr>
        <p:spPr/>
        <p:txBody>
          <a:bodyPr/>
          <a:lstStyle/>
          <a:p>
            <a:r>
              <a:rPr lang="en-GB" dirty="0"/>
              <a:t>Who use jQuery?</a:t>
            </a:r>
          </a:p>
        </p:txBody>
      </p:sp>
      <p:sp>
        <p:nvSpPr>
          <p:cNvPr id="3" name="Content Placeholder 2">
            <a:extLst>
              <a:ext uri="{FF2B5EF4-FFF2-40B4-BE49-F238E27FC236}">
                <a16:creationId xmlns:a16="http://schemas.microsoft.com/office/drawing/2014/main" id="{25CEB327-33F5-4E81-8D7B-D4FFCA921DF0}"/>
              </a:ext>
            </a:extLst>
          </p:cNvPr>
          <p:cNvSpPr>
            <a:spLocks noGrp="1"/>
          </p:cNvSpPr>
          <p:nvPr>
            <p:ph idx="1"/>
          </p:nvPr>
        </p:nvSpPr>
        <p:spPr/>
        <p:txBody>
          <a:bodyPr/>
          <a:lstStyle/>
          <a:p>
            <a:endParaRPr lang="en-GB" dirty="0"/>
          </a:p>
          <a:p>
            <a:r>
              <a:rPr lang="en-GB" dirty="0"/>
              <a:t>    Google</a:t>
            </a:r>
          </a:p>
          <a:p>
            <a:r>
              <a:rPr lang="en-GB" dirty="0"/>
              <a:t>    Microsoft</a:t>
            </a:r>
          </a:p>
          <a:p>
            <a:r>
              <a:rPr lang="en-GB" dirty="0"/>
              <a:t>    IBM</a:t>
            </a:r>
          </a:p>
          <a:p>
            <a:r>
              <a:rPr lang="en-GB" dirty="0"/>
              <a:t>    Netflix</a:t>
            </a:r>
          </a:p>
          <a:p>
            <a:r>
              <a:rPr lang="en-GB" dirty="0"/>
              <a:t>And many….</a:t>
            </a:r>
          </a:p>
        </p:txBody>
      </p:sp>
    </p:spTree>
    <p:extLst>
      <p:ext uri="{BB962C8B-B14F-4D97-AF65-F5344CB8AC3E}">
        <p14:creationId xmlns:p14="http://schemas.microsoft.com/office/powerpoint/2010/main" val="68862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1DE4-CA11-42C2-A9D0-24B09CF1E94F}"/>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CC11DC4C-E2B5-418D-B8CD-F54C7BE67DB2}"/>
              </a:ext>
            </a:extLst>
          </p:cNvPr>
          <p:cNvSpPr>
            <a:spLocks noGrp="1"/>
          </p:cNvSpPr>
          <p:nvPr>
            <p:ph idx="1"/>
          </p:nvPr>
        </p:nvSpPr>
        <p:spPr/>
        <p:txBody>
          <a:bodyPr>
            <a:normAutofit/>
          </a:bodyPr>
          <a:lstStyle/>
          <a:p>
            <a:r>
              <a:rPr lang="en-IN" dirty="0"/>
              <a:t>The on() Method</a:t>
            </a:r>
          </a:p>
          <a:p>
            <a:r>
              <a:rPr lang="en-IN" dirty="0"/>
              <a:t>The on() method attaches one or more event handlers for the selected elements.</a:t>
            </a:r>
          </a:p>
          <a:p>
            <a:endParaRPr lang="en-IN" dirty="0"/>
          </a:p>
          <a:p>
            <a:r>
              <a:rPr lang="en-IN" dirty="0"/>
              <a:t>Attach a click event to a &lt;p&gt; element:</a:t>
            </a:r>
          </a:p>
          <a:p>
            <a:r>
              <a:rPr lang="en-IN" dirty="0"/>
              <a:t>Example</a:t>
            </a:r>
          </a:p>
          <a:p>
            <a:pPr lvl="1"/>
            <a:r>
              <a:rPr lang="en-IN" dirty="0"/>
              <a:t>$("p").on("click", function(){</a:t>
            </a:r>
          </a:p>
          <a:p>
            <a:pPr lvl="1"/>
            <a:r>
              <a:rPr lang="en-IN" dirty="0"/>
              <a:t>  $(this).hide();</a:t>
            </a:r>
          </a:p>
          <a:p>
            <a:pPr lvl="1"/>
            <a:r>
              <a:rPr lang="en-IN" dirty="0"/>
              <a:t>}); </a:t>
            </a:r>
            <a:endParaRPr lang="en-GB" dirty="0"/>
          </a:p>
        </p:txBody>
      </p:sp>
    </p:spTree>
    <p:extLst>
      <p:ext uri="{BB962C8B-B14F-4D97-AF65-F5344CB8AC3E}">
        <p14:creationId xmlns:p14="http://schemas.microsoft.com/office/powerpoint/2010/main" val="302281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380A-E54A-4676-96B4-B7072D275B2B}"/>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4DB855D7-C74D-40CF-8126-33656D1E4B9E}"/>
              </a:ext>
            </a:extLst>
          </p:cNvPr>
          <p:cNvSpPr>
            <a:spLocks noGrp="1"/>
          </p:cNvSpPr>
          <p:nvPr>
            <p:ph idx="1"/>
          </p:nvPr>
        </p:nvSpPr>
        <p:spPr/>
        <p:txBody>
          <a:bodyPr>
            <a:normAutofit fontScale="92500" lnSpcReduction="20000"/>
          </a:bodyPr>
          <a:lstStyle/>
          <a:p>
            <a:r>
              <a:rPr lang="en-GB" dirty="0"/>
              <a:t>Attach multiple event handlers to a &lt;p&gt; element:</a:t>
            </a:r>
          </a:p>
          <a:p>
            <a:r>
              <a:rPr lang="en-GB" dirty="0"/>
              <a:t>Example</a:t>
            </a:r>
          </a:p>
          <a:p>
            <a:pPr lvl="1"/>
            <a:r>
              <a:rPr lang="en-GB" dirty="0">
                <a:solidFill>
                  <a:schemeClr val="accent4">
                    <a:lumMod val="75000"/>
                  </a:schemeClr>
                </a:solidFill>
              </a:rPr>
              <a:t>$("p").on({</a:t>
            </a:r>
          </a:p>
          <a:p>
            <a:pPr lvl="1"/>
            <a:r>
              <a:rPr lang="en-GB" dirty="0">
                <a:solidFill>
                  <a:schemeClr val="accent4">
                    <a:lumMod val="75000"/>
                  </a:schemeClr>
                </a:solidFill>
              </a:rPr>
              <a:t>  </a:t>
            </a:r>
            <a:r>
              <a:rPr lang="en-GB" dirty="0" err="1">
                <a:solidFill>
                  <a:schemeClr val="accent4">
                    <a:lumMod val="75000"/>
                  </a:schemeClr>
                </a:solidFill>
              </a:rPr>
              <a:t>mouseenter</a:t>
            </a:r>
            <a:r>
              <a:rPr lang="en-GB" dirty="0">
                <a:solidFill>
                  <a:schemeClr val="accent4">
                    <a:lumMod val="75000"/>
                  </a:schemeClr>
                </a:solidFill>
              </a:rPr>
              <a:t>: function(){</a:t>
            </a:r>
          </a:p>
          <a:p>
            <a:pPr lvl="1"/>
            <a:r>
              <a:rPr lang="en-GB" dirty="0">
                <a:solidFill>
                  <a:schemeClr val="accent4">
                    <a:lumMod val="75000"/>
                  </a:schemeClr>
                </a:solidFill>
              </a:rPr>
              <a:t>    $(this).</a:t>
            </a:r>
            <a:r>
              <a:rPr lang="en-GB" dirty="0" err="1">
                <a:solidFill>
                  <a:schemeClr val="accent4">
                    <a:lumMod val="75000"/>
                  </a:schemeClr>
                </a:solidFill>
              </a:rPr>
              <a:t>css</a:t>
            </a:r>
            <a:r>
              <a:rPr lang="en-GB" dirty="0">
                <a:solidFill>
                  <a:schemeClr val="accent4">
                    <a:lumMod val="75000"/>
                  </a:schemeClr>
                </a:solidFill>
              </a:rPr>
              <a:t>("background-</a:t>
            </a:r>
            <a:r>
              <a:rPr lang="en-GB" dirty="0" err="1">
                <a:solidFill>
                  <a:schemeClr val="accent4">
                    <a:lumMod val="75000"/>
                  </a:schemeClr>
                </a:solidFill>
              </a:rPr>
              <a:t>color</a:t>
            </a:r>
            <a:r>
              <a:rPr lang="en-GB" dirty="0">
                <a:solidFill>
                  <a:schemeClr val="accent4">
                    <a:lumMod val="75000"/>
                  </a:schemeClr>
                </a:solidFill>
              </a:rPr>
              <a:t>", "</a:t>
            </a:r>
            <a:r>
              <a:rPr lang="en-GB" dirty="0" err="1">
                <a:solidFill>
                  <a:schemeClr val="accent4">
                    <a:lumMod val="75000"/>
                  </a:schemeClr>
                </a:solidFill>
              </a:rPr>
              <a:t>lightgray</a:t>
            </a:r>
            <a:r>
              <a:rPr lang="en-GB" dirty="0">
                <a:solidFill>
                  <a:schemeClr val="accent4">
                    <a:lumMod val="75000"/>
                  </a:schemeClr>
                </a:solidFill>
              </a:rPr>
              <a:t>");</a:t>
            </a:r>
          </a:p>
          <a:p>
            <a:pPr lvl="1"/>
            <a:r>
              <a:rPr lang="en-GB" dirty="0">
                <a:solidFill>
                  <a:schemeClr val="accent4">
                    <a:lumMod val="75000"/>
                  </a:schemeClr>
                </a:solidFill>
              </a:rPr>
              <a:t>  },</a:t>
            </a:r>
          </a:p>
          <a:p>
            <a:pPr lvl="1"/>
            <a:r>
              <a:rPr lang="en-GB" dirty="0">
                <a:solidFill>
                  <a:schemeClr val="accent4">
                    <a:lumMod val="75000"/>
                  </a:schemeClr>
                </a:solidFill>
              </a:rPr>
              <a:t>  </a:t>
            </a:r>
            <a:r>
              <a:rPr lang="en-GB" dirty="0" err="1">
                <a:solidFill>
                  <a:schemeClr val="accent4">
                    <a:lumMod val="75000"/>
                  </a:schemeClr>
                </a:solidFill>
              </a:rPr>
              <a:t>mouseleave</a:t>
            </a:r>
            <a:r>
              <a:rPr lang="en-GB" dirty="0">
                <a:solidFill>
                  <a:schemeClr val="accent4">
                    <a:lumMod val="75000"/>
                  </a:schemeClr>
                </a:solidFill>
              </a:rPr>
              <a:t>: function(){</a:t>
            </a:r>
          </a:p>
          <a:p>
            <a:pPr lvl="1"/>
            <a:r>
              <a:rPr lang="en-GB" dirty="0">
                <a:solidFill>
                  <a:schemeClr val="accent4">
                    <a:lumMod val="75000"/>
                  </a:schemeClr>
                </a:solidFill>
              </a:rPr>
              <a:t>    $(this).</a:t>
            </a:r>
            <a:r>
              <a:rPr lang="en-GB" dirty="0" err="1">
                <a:solidFill>
                  <a:schemeClr val="accent4">
                    <a:lumMod val="75000"/>
                  </a:schemeClr>
                </a:solidFill>
              </a:rPr>
              <a:t>css</a:t>
            </a:r>
            <a:r>
              <a:rPr lang="en-GB" dirty="0">
                <a:solidFill>
                  <a:schemeClr val="accent4">
                    <a:lumMod val="75000"/>
                  </a:schemeClr>
                </a:solidFill>
              </a:rPr>
              <a:t>("background-</a:t>
            </a:r>
            <a:r>
              <a:rPr lang="en-GB" dirty="0" err="1">
                <a:solidFill>
                  <a:schemeClr val="accent4">
                    <a:lumMod val="75000"/>
                  </a:schemeClr>
                </a:solidFill>
              </a:rPr>
              <a:t>color</a:t>
            </a:r>
            <a:r>
              <a:rPr lang="en-GB" dirty="0">
                <a:solidFill>
                  <a:schemeClr val="accent4">
                    <a:lumMod val="75000"/>
                  </a:schemeClr>
                </a:solidFill>
              </a:rPr>
              <a:t>", "</a:t>
            </a:r>
            <a:r>
              <a:rPr lang="en-GB" dirty="0" err="1">
                <a:solidFill>
                  <a:schemeClr val="accent4">
                    <a:lumMod val="75000"/>
                  </a:schemeClr>
                </a:solidFill>
              </a:rPr>
              <a:t>lightblue</a:t>
            </a:r>
            <a:r>
              <a:rPr lang="en-GB" dirty="0">
                <a:solidFill>
                  <a:schemeClr val="accent4">
                    <a:lumMod val="75000"/>
                  </a:schemeClr>
                </a:solidFill>
              </a:rPr>
              <a:t>");</a:t>
            </a:r>
          </a:p>
          <a:p>
            <a:pPr lvl="1"/>
            <a:r>
              <a:rPr lang="en-GB" dirty="0">
                <a:solidFill>
                  <a:schemeClr val="accent4">
                    <a:lumMod val="75000"/>
                  </a:schemeClr>
                </a:solidFill>
              </a:rPr>
              <a:t>  },</a:t>
            </a:r>
          </a:p>
          <a:p>
            <a:pPr lvl="1"/>
            <a:r>
              <a:rPr lang="en-GB" dirty="0">
                <a:solidFill>
                  <a:schemeClr val="accent4">
                    <a:lumMod val="75000"/>
                  </a:schemeClr>
                </a:solidFill>
              </a:rPr>
              <a:t>  click: function(){</a:t>
            </a:r>
          </a:p>
          <a:p>
            <a:pPr lvl="1"/>
            <a:r>
              <a:rPr lang="en-GB" dirty="0">
                <a:solidFill>
                  <a:schemeClr val="accent4">
                    <a:lumMod val="75000"/>
                  </a:schemeClr>
                </a:solidFill>
              </a:rPr>
              <a:t>    $(this).</a:t>
            </a:r>
            <a:r>
              <a:rPr lang="en-GB" dirty="0" err="1">
                <a:solidFill>
                  <a:schemeClr val="accent4">
                    <a:lumMod val="75000"/>
                  </a:schemeClr>
                </a:solidFill>
              </a:rPr>
              <a:t>css</a:t>
            </a:r>
            <a:r>
              <a:rPr lang="en-GB" dirty="0">
                <a:solidFill>
                  <a:schemeClr val="accent4">
                    <a:lumMod val="75000"/>
                  </a:schemeClr>
                </a:solidFill>
              </a:rPr>
              <a:t>("background-</a:t>
            </a:r>
            <a:r>
              <a:rPr lang="en-GB" dirty="0" err="1">
                <a:solidFill>
                  <a:schemeClr val="accent4">
                    <a:lumMod val="75000"/>
                  </a:schemeClr>
                </a:solidFill>
              </a:rPr>
              <a:t>color</a:t>
            </a:r>
            <a:r>
              <a:rPr lang="en-GB" dirty="0">
                <a:solidFill>
                  <a:schemeClr val="accent4">
                    <a:lumMod val="75000"/>
                  </a:schemeClr>
                </a:solidFill>
              </a:rPr>
              <a:t>", "yellow");</a:t>
            </a:r>
          </a:p>
          <a:p>
            <a:pPr lvl="1"/>
            <a:r>
              <a:rPr lang="en-GB" dirty="0">
                <a:solidFill>
                  <a:schemeClr val="accent4">
                    <a:lumMod val="75000"/>
                  </a:schemeClr>
                </a:solidFill>
              </a:rPr>
              <a:t>  }</a:t>
            </a:r>
          </a:p>
          <a:p>
            <a:pPr lvl="1"/>
            <a:r>
              <a:rPr lang="en-GB" dirty="0">
                <a:solidFill>
                  <a:schemeClr val="accent4">
                    <a:lumMod val="75000"/>
                  </a:schemeClr>
                </a:solidFill>
              </a:rPr>
              <a:t>}); </a:t>
            </a:r>
          </a:p>
        </p:txBody>
      </p:sp>
    </p:spTree>
    <p:extLst>
      <p:ext uri="{BB962C8B-B14F-4D97-AF65-F5344CB8AC3E}">
        <p14:creationId xmlns:p14="http://schemas.microsoft.com/office/powerpoint/2010/main" val="1320092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D794-F6F5-40CA-85D4-6A80D795586A}"/>
              </a:ext>
            </a:extLst>
          </p:cNvPr>
          <p:cNvSpPr>
            <a:spLocks noGrp="1"/>
          </p:cNvSpPr>
          <p:nvPr>
            <p:ph type="title"/>
          </p:nvPr>
        </p:nvSpPr>
        <p:spPr/>
        <p:txBody>
          <a:bodyPr/>
          <a:lstStyle/>
          <a:p>
            <a:r>
              <a:rPr lang="en-GB" dirty="0"/>
              <a:t>Effects</a:t>
            </a:r>
          </a:p>
        </p:txBody>
      </p:sp>
      <p:sp>
        <p:nvSpPr>
          <p:cNvPr id="3" name="Content Placeholder 2">
            <a:extLst>
              <a:ext uri="{FF2B5EF4-FFF2-40B4-BE49-F238E27FC236}">
                <a16:creationId xmlns:a16="http://schemas.microsoft.com/office/drawing/2014/main" id="{07DDF6A6-AB6F-45D0-AA82-B10BF152BCFC}"/>
              </a:ext>
            </a:extLst>
          </p:cNvPr>
          <p:cNvSpPr>
            <a:spLocks noGrp="1"/>
          </p:cNvSpPr>
          <p:nvPr>
            <p:ph idx="1"/>
          </p:nvPr>
        </p:nvSpPr>
        <p:spPr/>
        <p:txBody>
          <a:bodyPr/>
          <a:lstStyle/>
          <a:p>
            <a:r>
              <a:rPr lang="en-GB" dirty="0"/>
              <a:t>Hide()</a:t>
            </a:r>
          </a:p>
          <a:p>
            <a:r>
              <a:rPr lang="en-GB" dirty="0"/>
              <a:t>Show()</a:t>
            </a:r>
          </a:p>
          <a:p>
            <a:endParaRPr lang="en-GB" dirty="0"/>
          </a:p>
        </p:txBody>
      </p:sp>
    </p:spTree>
    <p:extLst>
      <p:ext uri="{BB962C8B-B14F-4D97-AF65-F5344CB8AC3E}">
        <p14:creationId xmlns:p14="http://schemas.microsoft.com/office/powerpoint/2010/main" val="2962937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B3E3-B1FE-4FF7-A094-8FFE8360B370}"/>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F621F5CB-1E07-4E2F-8E2E-76854A501BB0}"/>
              </a:ext>
            </a:extLst>
          </p:cNvPr>
          <p:cNvSpPr>
            <a:spLocks noGrp="1"/>
          </p:cNvSpPr>
          <p:nvPr>
            <p:ph idx="1"/>
          </p:nvPr>
        </p:nvSpPr>
        <p:spPr/>
        <p:txBody>
          <a:bodyPr>
            <a:normAutofit fontScale="77500" lnSpcReduction="20000"/>
          </a:bodyPr>
          <a:lstStyle/>
          <a:p>
            <a:r>
              <a:rPr lang="en-IN" dirty="0"/>
              <a:t>Syntax:</a:t>
            </a:r>
          </a:p>
          <a:p>
            <a:r>
              <a:rPr lang="en-IN" dirty="0"/>
              <a:t>$(selector).hide(</a:t>
            </a:r>
            <a:r>
              <a:rPr lang="en-IN" dirty="0" err="1"/>
              <a:t>speed,callback</a:t>
            </a:r>
            <a:r>
              <a:rPr lang="en-IN" dirty="0"/>
              <a:t>);</a:t>
            </a:r>
          </a:p>
          <a:p>
            <a:r>
              <a:rPr lang="en-IN" dirty="0"/>
              <a:t>$(selector).show(</a:t>
            </a:r>
            <a:r>
              <a:rPr lang="en-IN" dirty="0" err="1"/>
              <a:t>speed,callback</a:t>
            </a:r>
            <a:r>
              <a:rPr lang="en-IN" dirty="0"/>
              <a:t>);</a:t>
            </a:r>
          </a:p>
          <a:p>
            <a:r>
              <a:rPr lang="en-IN" dirty="0"/>
              <a:t>The optional speed parameter specifies the speed of the hiding/showing, and can take the following values: "slow", "fast", or milliseconds.</a:t>
            </a:r>
          </a:p>
          <a:p>
            <a:r>
              <a:rPr lang="en-IN" dirty="0"/>
              <a:t>The optional callback parameter is a function to be executed after the hide() or show() method completes (you will learn more about callback functions in a later chapter).</a:t>
            </a:r>
          </a:p>
          <a:p>
            <a:endParaRPr lang="en-IN" dirty="0"/>
          </a:p>
          <a:p>
            <a:r>
              <a:rPr lang="en-IN" dirty="0"/>
              <a:t>The following example demonstrates the speed parameter with hide():</a:t>
            </a:r>
          </a:p>
          <a:p>
            <a:r>
              <a:rPr lang="en-IN" dirty="0"/>
              <a:t>Example</a:t>
            </a:r>
          </a:p>
          <a:p>
            <a:pPr lvl="1"/>
            <a:r>
              <a:rPr lang="en-IN" dirty="0">
                <a:solidFill>
                  <a:schemeClr val="accent4">
                    <a:lumMod val="75000"/>
                  </a:schemeClr>
                </a:solidFill>
              </a:rPr>
              <a:t>$("button").click(function(){</a:t>
            </a:r>
          </a:p>
          <a:p>
            <a:pPr lvl="1"/>
            <a:r>
              <a:rPr lang="en-IN" dirty="0">
                <a:solidFill>
                  <a:schemeClr val="accent4">
                    <a:lumMod val="75000"/>
                  </a:schemeClr>
                </a:solidFill>
              </a:rPr>
              <a:t>  $("p").hide(1000);</a:t>
            </a:r>
          </a:p>
          <a:p>
            <a:pPr lvl="1"/>
            <a:r>
              <a:rPr lang="en-IN" dirty="0">
                <a:solidFill>
                  <a:schemeClr val="accent4">
                    <a:lumMod val="75000"/>
                  </a:schemeClr>
                </a:solidFill>
              </a:rPr>
              <a:t>}); </a:t>
            </a:r>
            <a:endParaRPr lang="en-GB" dirty="0">
              <a:solidFill>
                <a:schemeClr val="accent4">
                  <a:lumMod val="75000"/>
                </a:schemeClr>
              </a:solidFill>
            </a:endParaRPr>
          </a:p>
        </p:txBody>
      </p:sp>
    </p:spTree>
    <p:extLst>
      <p:ext uri="{BB962C8B-B14F-4D97-AF65-F5344CB8AC3E}">
        <p14:creationId xmlns:p14="http://schemas.microsoft.com/office/powerpoint/2010/main" val="1496348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6E74-2DA2-485C-91A2-8ED478270003}"/>
              </a:ext>
            </a:extLst>
          </p:cNvPr>
          <p:cNvSpPr>
            <a:spLocks noGrp="1"/>
          </p:cNvSpPr>
          <p:nvPr>
            <p:ph type="title"/>
          </p:nvPr>
        </p:nvSpPr>
        <p:spPr/>
        <p:txBody>
          <a:bodyPr/>
          <a:lstStyle/>
          <a:p>
            <a:r>
              <a:rPr lang="en-GB" dirty="0"/>
              <a:t> jQuery toggle</a:t>
            </a:r>
          </a:p>
        </p:txBody>
      </p:sp>
      <p:sp>
        <p:nvSpPr>
          <p:cNvPr id="3" name="Content Placeholder 2">
            <a:extLst>
              <a:ext uri="{FF2B5EF4-FFF2-40B4-BE49-F238E27FC236}">
                <a16:creationId xmlns:a16="http://schemas.microsoft.com/office/drawing/2014/main" id="{93E75F89-1842-410E-8DB7-234FFD04FAAE}"/>
              </a:ext>
            </a:extLst>
          </p:cNvPr>
          <p:cNvSpPr>
            <a:spLocks noGrp="1"/>
          </p:cNvSpPr>
          <p:nvPr>
            <p:ph idx="1"/>
          </p:nvPr>
        </p:nvSpPr>
        <p:spPr/>
        <p:txBody>
          <a:bodyPr/>
          <a:lstStyle/>
          <a:p>
            <a:r>
              <a:rPr lang="en-IN" dirty="0"/>
              <a:t>You can also toggle between hiding and showing an element with the toggle() method.</a:t>
            </a:r>
          </a:p>
          <a:p>
            <a:r>
              <a:rPr lang="en-IN" dirty="0"/>
              <a:t>Shown elements are hidden and hidden elements are shown:</a:t>
            </a:r>
          </a:p>
          <a:p>
            <a:r>
              <a:rPr lang="en-IN" dirty="0"/>
              <a:t>Example</a:t>
            </a:r>
          </a:p>
          <a:p>
            <a:pPr lvl="1"/>
            <a:r>
              <a:rPr lang="en-IN" dirty="0">
                <a:solidFill>
                  <a:schemeClr val="accent4">
                    <a:lumMod val="75000"/>
                  </a:schemeClr>
                </a:solidFill>
              </a:rPr>
              <a:t>$("button").click(function(){</a:t>
            </a:r>
          </a:p>
          <a:p>
            <a:pPr lvl="1"/>
            <a:r>
              <a:rPr lang="en-IN" dirty="0">
                <a:solidFill>
                  <a:schemeClr val="accent4">
                    <a:lumMod val="75000"/>
                  </a:schemeClr>
                </a:solidFill>
              </a:rPr>
              <a:t>  $("p").toggle();</a:t>
            </a:r>
          </a:p>
          <a:p>
            <a:pPr lvl="1"/>
            <a:r>
              <a:rPr lang="en-IN" dirty="0">
                <a:solidFill>
                  <a:schemeClr val="accent4">
                    <a:lumMod val="75000"/>
                  </a:schemeClr>
                </a:solidFill>
              </a:rPr>
              <a:t>}); </a:t>
            </a:r>
            <a:endParaRPr lang="en-GB" dirty="0">
              <a:solidFill>
                <a:schemeClr val="accent4">
                  <a:lumMod val="75000"/>
                </a:schemeClr>
              </a:solidFill>
            </a:endParaRPr>
          </a:p>
        </p:txBody>
      </p:sp>
    </p:spTree>
    <p:extLst>
      <p:ext uri="{BB962C8B-B14F-4D97-AF65-F5344CB8AC3E}">
        <p14:creationId xmlns:p14="http://schemas.microsoft.com/office/powerpoint/2010/main" val="2019585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178F-1B0A-4710-A566-285D97A1F2AE}"/>
              </a:ext>
            </a:extLst>
          </p:cNvPr>
          <p:cNvSpPr>
            <a:spLocks noGrp="1"/>
          </p:cNvSpPr>
          <p:nvPr>
            <p:ph type="title"/>
          </p:nvPr>
        </p:nvSpPr>
        <p:spPr/>
        <p:txBody>
          <a:bodyPr/>
          <a:lstStyle/>
          <a:p>
            <a:r>
              <a:rPr lang="en-IN" dirty="0"/>
              <a:t>jQuery Fading Methods</a:t>
            </a:r>
            <a:br>
              <a:rPr lang="en-IN" dirty="0"/>
            </a:br>
            <a:endParaRPr lang="en-GB" dirty="0"/>
          </a:p>
        </p:txBody>
      </p:sp>
      <p:sp>
        <p:nvSpPr>
          <p:cNvPr id="3" name="Content Placeholder 2">
            <a:extLst>
              <a:ext uri="{FF2B5EF4-FFF2-40B4-BE49-F238E27FC236}">
                <a16:creationId xmlns:a16="http://schemas.microsoft.com/office/drawing/2014/main" id="{260FBFF8-5067-47A2-9910-ABE3F7501AF7}"/>
              </a:ext>
            </a:extLst>
          </p:cNvPr>
          <p:cNvSpPr>
            <a:spLocks noGrp="1"/>
          </p:cNvSpPr>
          <p:nvPr>
            <p:ph idx="1"/>
          </p:nvPr>
        </p:nvSpPr>
        <p:spPr/>
        <p:txBody>
          <a:bodyPr>
            <a:normAutofit/>
          </a:bodyPr>
          <a:lstStyle/>
          <a:p>
            <a:r>
              <a:rPr lang="en-IN" dirty="0"/>
              <a:t>With jQuery you can fade an element in and out of visibility.</a:t>
            </a:r>
          </a:p>
          <a:p>
            <a:r>
              <a:rPr lang="en-IN" dirty="0"/>
              <a:t>jQuery has the following fade methods:</a:t>
            </a:r>
          </a:p>
          <a:p>
            <a:r>
              <a:rPr lang="en-IN" dirty="0"/>
              <a:t>    </a:t>
            </a:r>
            <a:r>
              <a:rPr lang="en-IN" dirty="0" err="1"/>
              <a:t>fadeIn</a:t>
            </a:r>
            <a:r>
              <a:rPr lang="en-IN" dirty="0"/>
              <a:t>()</a:t>
            </a:r>
          </a:p>
          <a:p>
            <a:r>
              <a:rPr lang="en-IN" dirty="0"/>
              <a:t>    </a:t>
            </a:r>
            <a:r>
              <a:rPr lang="en-IN" dirty="0" err="1"/>
              <a:t>fadeOut</a:t>
            </a:r>
            <a:r>
              <a:rPr lang="en-IN" dirty="0"/>
              <a:t>()</a:t>
            </a:r>
          </a:p>
          <a:p>
            <a:r>
              <a:rPr lang="en-IN" dirty="0"/>
              <a:t>    </a:t>
            </a:r>
            <a:r>
              <a:rPr lang="en-IN" dirty="0" err="1"/>
              <a:t>fadeToggle</a:t>
            </a:r>
            <a:r>
              <a:rPr lang="en-IN" dirty="0"/>
              <a:t>()</a:t>
            </a:r>
          </a:p>
          <a:p>
            <a:r>
              <a:rPr lang="en-IN" dirty="0"/>
              <a:t>    </a:t>
            </a:r>
            <a:r>
              <a:rPr lang="en-IN" dirty="0" err="1"/>
              <a:t>fadeTo</a:t>
            </a:r>
            <a:r>
              <a:rPr lang="en-IN" dirty="0"/>
              <a:t>()</a:t>
            </a:r>
          </a:p>
          <a:p>
            <a:endParaRPr lang="en-GB" dirty="0"/>
          </a:p>
        </p:txBody>
      </p:sp>
    </p:spTree>
    <p:extLst>
      <p:ext uri="{BB962C8B-B14F-4D97-AF65-F5344CB8AC3E}">
        <p14:creationId xmlns:p14="http://schemas.microsoft.com/office/powerpoint/2010/main" val="343344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FFBD-EB16-431B-A934-F9C7D938014D}"/>
              </a:ext>
            </a:extLst>
          </p:cNvPr>
          <p:cNvSpPr>
            <a:spLocks noGrp="1"/>
          </p:cNvSpPr>
          <p:nvPr>
            <p:ph type="title"/>
          </p:nvPr>
        </p:nvSpPr>
        <p:spPr/>
        <p:txBody>
          <a:bodyPr/>
          <a:lstStyle/>
          <a:p>
            <a:r>
              <a:rPr lang="en-GB" dirty="0"/>
              <a:t>Effect </a:t>
            </a:r>
            <a:r>
              <a:rPr lang="en-GB" dirty="0" err="1"/>
              <a:t>fadeIn</a:t>
            </a:r>
            <a:r>
              <a:rPr lang="en-GB" dirty="0"/>
              <a:t>()</a:t>
            </a:r>
          </a:p>
        </p:txBody>
      </p:sp>
      <p:sp>
        <p:nvSpPr>
          <p:cNvPr id="3" name="Content Placeholder 2">
            <a:extLst>
              <a:ext uri="{FF2B5EF4-FFF2-40B4-BE49-F238E27FC236}">
                <a16:creationId xmlns:a16="http://schemas.microsoft.com/office/drawing/2014/main" id="{C72B65B4-7F48-4A32-917B-20C1CD00D198}"/>
              </a:ext>
            </a:extLst>
          </p:cNvPr>
          <p:cNvSpPr>
            <a:spLocks noGrp="1"/>
          </p:cNvSpPr>
          <p:nvPr>
            <p:ph idx="1"/>
          </p:nvPr>
        </p:nvSpPr>
        <p:spPr/>
        <p:txBody>
          <a:bodyPr numCol="2">
            <a:normAutofit fontScale="92500" lnSpcReduction="10000"/>
          </a:bodyPr>
          <a:lstStyle/>
          <a:p>
            <a:r>
              <a:rPr lang="en-IN" dirty="0"/>
              <a:t>The jQuery </a:t>
            </a:r>
            <a:r>
              <a:rPr lang="en-IN" dirty="0" err="1"/>
              <a:t>fadeIn</a:t>
            </a:r>
            <a:r>
              <a:rPr lang="en-IN" dirty="0"/>
              <a:t>() method is used to fade in a hidden element.</a:t>
            </a:r>
          </a:p>
          <a:p>
            <a:r>
              <a:rPr lang="en-IN" dirty="0"/>
              <a:t>Syntax:</a:t>
            </a:r>
          </a:p>
          <a:p>
            <a:r>
              <a:rPr lang="en-IN" dirty="0"/>
              <a:t>$(selector).</a:t>
            </a:r>
            <a:r>
              <a:rPr lang="en-IN" dirty="0" err="1"/>
              <a:t>fadeIn</a:t>
            </a:r>
            <a:r>
              <a:rPr lang="en-IN" dirty="0"/>
              <a:t>(</a:t>
            </a:r>
            <a:r>
              <a:rPr lang="en-IN" dirty="0" err="1"/>
              <a:t>speed,callback</a:t>
            </a:r>
            <a:r>
              <a:rPr lang="en-IN" dirty="0"/>
              <a:t>);</a:t>
            </a:r>
          </a:p>
          <a:p>
            <a:r>
              <a:rPr lang="en-IN" dirty="0"/>
              <a:t>The optional speed parameter specifies the duration of the effect. It can take the following values: "slow", "fast", or milliseconds.</a:t>
            </a:r>
          </a:p>
          <a:p>
            <a:endParaRPr lang="en-IN" dirty="0"/>
          </a:p>
          <a:p>
            <a:r>
              <a:rPr lang="en-IN" dirty="0"/>
              <a:t>The optional callback parameter is a function to be executed after the fading completes.</a:t>
            </a:r>
          </a:p>
          <a:p>
            <a:endParaRPr lang="en-IN" dirty="0"/>
          </a:p>
          <a:p>
            <a:r>
              <a:rPr lang="en-IN" dirty="0"/>
              <a:t>The following example demonstrates the </a:t>
            </a:r>
            <a:r>
              <a:rPr lang="en-IN" dirty="0" err="1"/>
              <a:t>fadeIn</a:t>
            </a:r>
            <a:r>
              <a:rPr lang="en-IN" dirty="0"/>
              <a:t>() method with different parameters:</a:t>
            </a:r>
          </a:p>
          <a:p>
            <a:r>
              <a:rPr lang="en-IN" dirty="0"/>
              <a:t>Example</a:t>
            </a:r>
          </a:p>
          <a:p>
            <a:pPr lvl="1"/>
            <a:r>
              <a:rPr lang="en-IN" dirty="0">
                <a:solidFill>
                  <a:schemeClr val="accent4">
                    <a:lumMod val="75000"/>
                  </a:schemeClr>
                </a:solidFill>
              </a:rPr>
              <a:t>$("button").click(function(){</a:t>
            </a:r>
          </a:p>
          <a:p>
            <a:pPr lvl="1"/>
            <a:r>
              <a:rPr lang="en-IN" dirty="0">
                <a:solidFill>
                  <a:schemeClr val="accent4">
                    <a:lumMod val="75000"/>
                  </a:schemeClr>
                </a:solidFill>
              </a:rPr>
              <a:t>  $("#div1").</a:t>
            </a:r>
            <a:r>
              <a:rPr lang="en-IN" dirty="0" err="1">
                <a:solidFill>
                  <a:schemeClr val="accent4">
                    <a:lumMod val="75000"/>
                  </a:schemeClr>
                </a:solidFill>
              </a:rPr>
              <a:t>fadeIn</a:t>
            </a:r>
            <a:r>
              <a:rPr lang="en-IN" dirty="0">
                <a:solidFill>
                  <a:schemeClr val="accent4">
                    <a:lumMod val="75000"/>
                  </a:schemeClr>
                </a:solidFill>
              </a:rPr>
              <a:t>();</a:t>
            </a:r>
          </a:p>
          <a:p>
            <a:pPr lvl="1"/>
            <a:r>
              <a:rPr lang="en-IN" dirty="0">
                <a:solidFill>
                  <a:schemeClr val="accent4">
                    <a:lumMod val="75000"/>
                  </a:schemeClr>
                </a:solidFill>
              </a:rPr>
              <a:t>  $("#div2").</a:t>
            </a:r>
            <a:r>
              <a:rPr lang="en-IN" dirty="0" err="1">
                <a:solidFill>
                  <a:schemeClr val="accent4">
                    <a:lumMod val="75000"/>
                  </a:schemeClr>
                </a:solidFill>
              </a:rPr>
              <a:t>fadeIn</a:t>
            </a:r>
            <a:r>
              <a:rPr lang="en-IN" dirty="0">
                <a:solidFill>
                  <a:schemeClr val="accent4">
                    <a:lumMod val="75000"/>
                  </a:schemeClr>
                </a:solidFill>
              </a:rPr>
              <a:t>("slow");</a:t>
            </a:r>
          </a:p>
          <a:p>
            <a:pPr lvl="1"/>
            <a:r>
              <a:rPr lang="en-IN" dirty="0">
                <a:solidFill>
                  <a:schemeClr val="accent4">
                    <a:lumMod val="75000"/>
                  </a:schemeClr>
                </a:solidFill>
              </a:rPr>
              <a:t>  $("#div3").</a:t>
            </a:r>
            <a:r>
              <a:rPr lang="en-IN" dirty="0" err="1">
                <a:solidFill>
                  <a:schemeClr val="accent4">
                    <a:lumMod val="75000"/>
                  </a:schemeClr>
                </a:solidFill>
              </a:rPr>
              <a:t>fadeIn</a:t>
            </a:r>
            <a:r>
              <a:rPr lang="en-IN" dirty="0">
                <a:solidFill>
                  <a:schemeClr val="accent4">
                    <a:lumMod val="75000"/>
                  </a:schemeClr>
                </a:solidFill>
              </a:rPr>
              <a:t>(3000);</a:t>
            </a:r>
          </a:p>
          <a:p>
            <a:pPr lvl="1"/>
            <a:r>
              <a:rPr lang="en-IN" dirty="0">
                <a:solidFill>
                  <a:schemeClr val="accent4">
                    <a:lumMod val="75000"/>
                  </a:schemeClr>
                </a:solidFill>
              </a:rPr>
              <a:t>}); </a:t>
            </a:r>
            <a:endParaRPr lang="en-GB" dirty="0">
              <a:solidFill>
                <a:schemeClr val="accent4">
                  <a:lumMod val="75000"/>
                </a:schemeClr>
              </a:solidFill>
            </a:endParaRPr>
          </a:p>
        </p:txBody>
      </p:sp>
    </p:spTree>
    <p:extLst>
      <p:ext uri="{BB962C8B-B14F-4D97-AF65-F5344CB8AC3E}">
        <p14:creationId xmlns:p14="http://schemas.microsoft.com/office/powerpoint/2010/main" val="3352519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3663-6DB2-4A8D-A447-5010491200AC}"/>
              </a:ext>
            </a:extLst>
          </p:cNvPr>
          <p:cNvSpPr>
            <a:spLocks noGrp="1"/>
          </p:cNvSpPr>
          <p:nvPr>
            <p:ph type="title"/>
          </p:nvPr>
        </p:nvSpPr>
        <p:spPr/>
        <p:txBody>
          <a:bodyPr/>
          <a:lstStyle/>
          <a:p>
            <a:r>
              <a:rPr lang="en-GB" dirty="0"/>
              <a:t> fadeout()</a:t>
            </a:r>
          </a:p>
        </p:txBody>
      </p:sp>
      <p:sp>
        <p:nvSpPr>
          <p:cNvPr id="3" name="Content Placeholder 2">
            <a:extLst>
              <a:ext uri="{FF2B5EF4-FFF2-40B4-BE49-F238E27FC236}">
                <a16:creationId xmlns:a16="http://schemas.microsoft.com/office/drawing/2014/main" id="{29E09423-2422-4C5C-B9C1-B88053AA53EE}"/>
              </a:ext>
            </a:extLst>
          </p:cNvPr>
          <p:cNvSpPr>
            <a:spLocks noGrp="1"/>
          </p:cNvSpPr>
          <p:nvPr>
            <p:ph idx="1"/>
          </p:nvPr>
        </p:nvSpPr>
        <p:spPr/>
        <p:txBody>
          <a:bodyPr numCol="2">
            <a:normAutofit fontScale="92500" lnSpcReduction="10000"/>
          </a:bodyPr>
          <a:lstStyle/>
          <a:p>
            <a:r>
              <a:rPr lang="en-IN" dirty="0"/>
              <a:t>jQuery </a:t>
            </a:r>
            <a:r>
              <a:rPr lang="en-IN" dirty="0" err="1"/>
              <a:t>fadeOut</a:t>
            </a:r>
            <a:r>
              <a:rPr lang="en-IN" dirty="0"/>
              <a:t>() method is used to fade out a visible element.</a:t>
            </a:r>
          </a:p>
          <a:p>
            <a:r>
              <a:rPr lang="en-IN" dirty="0"/>
              <a:t>Syntax:</a:t>
            </a:r>
          </a:p>
          <a:p>
            <a:r>
              <a:rPr lang="en-IN" dirty="0"/>
              <a:t>$(selector).</a:t>
            </a:r>
            <a:r>
              <a:rPr lang="en-IN" dirty="0" err="1"/>
              <a:t>fadeOut</a:t>
            </a:r>
            <a:r>
              <a:rPr lang="en-IN" dirty="0"/>
              <a:t>(</a:t>
            </a:r>
            <a:r>
              <a:rPr lang="en-IN" dirty="0" err="1"/>
              <a:t>speed,callback</a:t>
            </a:r>
            <a:r>
              <a:rPr lang="en-IN" dirty="0"/>
              <a:t>);</a:t>
            </a:r>
          </a:p>
          <a:p>
            <a:endParaRPr lang="en-IN" dirty="0"/>
          </a:p>
          <a:p>
            <a:r>
              <a:rPr lang="en-IN" dirty="0"/>
              <a:t>The optional speed parameter specifies the duration of the effect. It can take the following values: "slow", "fast", or milliseconds.</a:t>
            </a:r>
          </a:p>
          <a:p>
            <a:endParaRPr lang="en-IN" dirty="0"/>
          </a:p>
          <a:p>
            <a:r>
              <a:rPr lang="en-IN" dirty="0"/>
              <a:t>The optional callback parameter is a function to be executed after the fading completes.</a:t>
            </a:r>
          </a:p>
          <a:p>
            <a:endParaRPr lang="en-IN" dirty="0"/>
          </a:p>
          <a:p>
            <a:r>
              <a:rPr lang="en-IN" dirty="0"/>
              <a:t>The following example demonstrates the </a:t>
            </a:r>
            <a:r>
              <a:rPr lang="en-IN" dirty="0" err="1"/>
              <a:t>fadeOut</a:t>
            </a:r>
            <a:r>
              <a:rPr lang="en-IN" dirty="0"/>
              <a:t>() method with different parameters:</a:t>
            </a:r>
          </a:p>
          <a:p>
            <a:r>
              <a:rPr lang="en-IN" dirty="0"/>
              <a:t>Example</a:t>
            </a:r>
          </a:p>
          <a:p>
            <a:pPr lvl="1"/>
            <a:r>
              <a:rPr lang="en-IN" dirty="0">
                <a:solidFill>
                  <a:schemeClr val="accent4">
                    <a:lumMod val="75000"/>
                  </a:schemeClr>
                </a:solidFill>
              </a:rPr>
              <a:t>$("button").click(function(){</a:t>
            </a:r>
          </a:p>
          <a:p>
            <a:pPr lvl="1"/>
            <a:r>
              <a:rPr lang="en-IN" dirty="0">
                <a:solidFill>
                  <a:schemeClr val="accent4">
                    <a:lumMod val="75000"/>
                  </a:schemeClr>
                </a:solidFill>
              </a:rPr>
              <a:t>  $("#div1").</a:t>
            </a:r>
            <a:r>
              <a:rPr lang="en-IN" dirty="0" err="1">
                <a:solidFill>
                  <a:schemeClr val="accent4">
                    <a:lumMod val="75000"/>
                  </a:schemeClr>
                </a:solidFill>
              </a:rPr>
              <a:t>fadeOut</a:t>
            </a:r>
            <a:r>
              <a:rPr lang="en-IN" dirty="0">
                <a:solidFill>
                  <a:schemeClr val="accent4">
                    <a:lumMod val="75000"/>
                  </a:schemeClr>
                </a:solidFill>
              </a:rPr>
              <a:t>();</a:t>
            </a:r>
          </a:p>
          <a:p>
            <a:pPr lvl="1"/>
            <a:r>
              <a:rPr lang="en-IN" dirty="0">
                <a:solidFill>
                  <a:schemeClr val="accent4">
                    <a:lumMod val="75000"/>
                  </a:schemeClr>
                </a:solidFill>
              </a:rPr>
              <a:t>  $("#div2").</a:t>
            </a:r>
            <a:r>
              <a:rPr lang="en-IN" dirty="0" err="1">
                <a:solidFill>
                  <a:schemeClr val="accent4">
                    <a:lumMod val="75000"/>
                  </a:schemeClr>
                </a:solidFill>
              </a:rPr>
              <a:t>fadeOut</a:t>
            </a:r>
            <a:r>
              <a:rPr lang="en-IN" dirty="0">
                <a:solidFill>
                  <a:schemeClr val="accent4">
                    <a:lumMod val="75000"/>
                  </a:schemeClr>
                </a:solidFill>
              </a:rPr>
              <a:t>("slow");</a:t>
            </a:r>
          </a:p>
          <a:p>
            <a:pPr lvl="1"/>
            <a:r>
              <a:rPr lang="en-IN" dirty="0">
                <a:solidFill>
                  <a:schemeClr val="accent4">
                    <a:lumMod val="75000"/>
                  </a:schemeClr>
                </a:solidFill>
              </a:rPr>
              <a:t>  $("#div3").</a:t>
            </a:r>
            <a:r>
              <a:rPr lang="en-IN" dirty="0" err="1">
                <a:solidFill>
                  <a:schemeClr val="accent4">
                    <a:lumMod val="75000"/>
                  </a:schemeClr>
                </a:solidFill>
              </a:rPr>
              <a:t>fadeOut</a:t>
            </a:r>
            <a:r>
              <a:rPr lang="en-IN" dirty="0">
                <a:solidFill>
                  <a:schemeClr val="accent4">
                    <a:lumMod val="75000"/>
                  </a:schemeClr>
                </a:solidFill>
              </a:rPr>
              <a:t>(3000);</a:t>
            </a:r>
          </a:p>
          <a:p>
            <a:pPr lvl="1"/>
            <a:r>
              <a:rPr lang="en-IN" dirty="0">
                <a:solidFill>
                  <a:schemeClr val="accent4">
                    <a:lumMod val="75000"/>
                  </a:schemeClr>
                </a:solidFill>
              </a:rPr>
              <a:t>}); </a:t>
            </a:r>
            <a:endParaRPr lang="en-GB" dirty="0">
              <a:solidFill>
                <a:schemeClr val="accent4">
                  <a:lumMod val="75000"/>
                </a:schemeClr>
              </a:solidFill>
            </a:endParaRPr>
          </a:p>
        </p:txBody>
      </p:sp>
    </p:spTree>
    <p:extLst>
      <p:ext uri="{BB962C8B-B14F-4D97-AF65-F5344CB8AC3E}">
        <p14:creationId xmlns:p14="http://schemas.microsoft.com/office/powerpoint/2010/main" val="3728939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F506-1F23-42A7-9D14-DE3BC4E7DBE9}"/>
              </a:ext>
            </a:extLst>
          </p:cNvPr>
          <p:cNvSpPr>
            <a:spLocks noGrp="1"/>
          </p:cNvSpPr>
          <p:nvPr>
            <p:ph type="title"/>
          </p:nvPr>
        </p:nvSpPr>
        <p:spPr/>
        <p:txBody>
          <a:bodyPr/>
          <a:lstStyle/>
          <a:p>
            <a:r>
              <a:rPr lang="en-GB" dirty="0"/>
              <a:t> </a:t>
            </a:r>
            <a:r>
              <a:rPr lang="en-GB" dirty="0" err="1"/>
              <a:t>fadeToggle</a:t>
            </a:r>
            <a:r>
              <a:rPr lang="en-GB" dirty="0"/>
              <a:t>()</a:t>
            </a:r>
          </a:p>
        </p:txBody>
      </p:sp>
      <p:sp>
        <p:nvSpPr>
          <p:cNvPr id="3" name="Content Placeholder 2">
            <a:extLst>
              <a:ext uri="{FF2B5EF4-FFF2-40B4-BE49-F238E27FC236}">
                <a16:creationId xmlns:a16="http://schemas.microsoft.com/office/drawing/2014/main" id="{6C57CCB4-F81D-4924-B94E-993248F44E03}"/>
              </a:ext>
            </a:extLst>
          </p:cNvPr>
          <p:cNvSpPr>
            <a:spLocks noGrp="1"/>
          </p:cNvSpPr>
          <p:nvPr>
            <p:ph idx="1"/>
          </p:nvPr>
        </p:nvSpPr>
        <p:spPr/>
        <p:txBody>
          <a:bodyPr numCol="2">
            <a:normAutofit fontScale="85000" lnSpcReduction="20000"/>
          </a:bodyPr>
          <a:lstStyle/>
          <a:p>
            <a:r>
              <a:rPr lang="en-IN" dirty="0"/>
              <a:t>The jQuery </a:t>
            </a:r>
            <a:r>
              <a:rPr lang="en-IN" dirty="0" err="1"/>
              <a:t>fadeToggle</a:t>
            </a:r>
            <a:r>
              <a:rPr lang="en-IN" dirty="0"/>
              <a:t>() method toggles between the </a:t>
            </a:r>
            <a:r>
              <a:rPr lang="en-IN" dirty="0" err="1"/>
              <a:t>fadeIn</a:t>
            </a:r>
            <a:r>
              <a:rPr lang="en-IN" dirty="0"/>
              <a:t>() and </a:t>
            </a:r>
            <a:r>
              <a:rPr lang="en-IN" dirty="0" err="1"/>
              <a:t>fadeOut</a:t>
            </a:r>
            <a:r>
              <a:rPr lang="en-IN" dirty="0"/>
              <a:t>() methods.</a:t>
            </a:r>
          </a:p>
          <a:p>
            <a:r>
              <a:rPr lang="en-IN" dirty="0"/>
              <a:t>If the elements are faded out, </a:t>
            </a:r>
            <a:r>
              <a:rPr lang="en-IN" dirty="0" err="1"/>
              <a:t>fadeToggle</a:t>
            </a:r>
            <a:r>
              <a:rPr lang="en-IN" dirty="0"/>
              <a:t>() will fade them in.</a:t>
            </a:r>
          </a:p>
          <a:p>
            <a:r>
              <a:rPr lang="en-IN" dirty="0"/>
              <a:t>If the elements are faded in, </a:t>
            </a:r>
            <a:r>
              <a:rPr lang="en-IN" dirty="0" err="1"/>
              <a:t>fadeToggle</a:t>
            </a:r>
            <a:r>
              <a:rPr lang="en-IN" dirty="0"/>
              <a:t>() will fade them out.</a:t>
            </a:r>
          </a:p>
          <a:p>
            <a:r>
              <a:rPr lang="en-IN" dirty="0"/>
              <a:t>Syntax:</a:t>
            </a:r>
          </a:p>
          <a:p>
            <a:r>
              <a:rPr lang="en-IN" dirty="0"/>
              <a:t>$(selector).</a:t>
            </a:r>
            <a:r>
              <a:rPr lang="en-IN" dirty="0" err="1"/>
              <a:t>fadeToggle</a:t>
            </a:r>
            <a:r>
              <a:rPr lang="en-IN" dirty="0"/>
              <a:t>(</a:t>
            </a:r>
            <a:r>
              <a:rPr lang="en-IN" dirty="0" err="1"/>
              <a:t>speed,callback</a:t>
            </a:r>
            <a:r>
              <a:rPr lang="en-IN" dirty="0"/>
              <a:t>);</a:t>
            </a:r>
          </a:p>
          <a:p>
            <a:endParaRPr lang="en-IN" dirty="0"/>
          </a:p>
          <a:p>
            <a:r>
              <a:rPr lang="en-IN" dirty="0"/>
              <a:t>The optional speed parameter specifies the duration of the effect. It can take the following values: "slow", "fast", or milliseconds.</a:t>
            </a:r>
          </a:p>
          <a:p>
            <a:r>
              <a:rPr lang="en-IN" dirty="0"/>
              <a:t>The optional callback parameter is a function to be executed after the fading completes.</a:t>
            </a:r>
          </a:p>
          <a:p>
            <a:endParaRPr lang="en-IN" dirty="0"/>
          </a:p>
          <a:p>
            <a:r>
              <a:rPr lang="en-IN" dirty="0"/>
              <a:t>The following example demonstrates the </a:t>
            </a:r>
            <a:r>
              <a:rPr lang="en-IN" dirty="0" err="1"/>
              <a:t>fadeToggle</a:t>
            </a:r>
            <a:r>
              <a:rPr lang="en-IN" dirty="0"/>
              <a:t>() method with different parameters:</a:t>
            </a:r>
          </a:p>
          <a:p>
            <a:r>
              <a:rPr lang="en-IN" dirty="0"/>
              <a:t>Example</a:t>
            </a:r>
          </a:p>
          <a:p>
            <a:pPr lvl="1"/>
            <a:r>
              <a:rPr lang="en-IN" dirty="0">
                <a:solidFill>
                  <a:schemeClr val="accent4">
                    <a:lumMod val="75000"/>
                  </a:schemeClr>
                </a:solidFill>
              </a:rPr>
              <a:t>$("button").click(function(){</a:t>
            </a:r>
          </a:p>
          <a:p>
            <a:pPr lvl="1"/>
            <a:r>
              <a:rPr lang="en-IN" dirty="0">
                <a:solidFill>
                  <a:schemeClr val="accent4">
                    <a:lumMod val="75000"/>
                  </a:schemeClr>
                </a:solidFill>
              </a:rPr>
              <a:t>  $("#div1").</a:t>
            </a:r>
            <a:r>
              <a:rPr lang="en-IN" dirty="0" err="1">
                <a:solidFill>
                  <a:schemeClr val="accent4">
                    <a:lumMod val="75000"/>
                  </a:schemeClr>
                </a:solidFill>
              </a:rPr>
              <a:t>fadeToggle</a:t>
            </a:r>
            <a:r>
              <a:rPr lang="en-IN" dirty="0">
                <a:solidFill>
                  <a:schemeClr val="accent4">
                    <a:lumMod val="75000"/>
                  </a:schemeClr>
                </a:solidFill>
              </a:rPr>
              <a:t>();</a:t>
            </a:r>
          </a:p>
          <a:p>
            <a:pPr lvl="1"/>
            <a:r>
              <a:rPr lang="en-IN" dirty="0">
                <a:solidFill>
                  <a:schemeClr val="accent4">
                    <a:lumMod val="75000"/>
                  </a:schemeClr>
                </a:solidFill>
              </a:rPr>
              <a:t>  $("#div2").</a:t>
            </a:r>
            <a:r>
              <a:rPr lang="en-IN" dirty="0" err="1">
                <a:solidFill>
                  <a:schemeClr val="accent4">
                    <a:lumMod val="75000"/>
                  </a:schemeClr>
                </a:solidFill>
              </a:rPr>
              <a:t>fadeToggle</a:t>
            </a:r>
            <a:r>
              <a:rPr lang="en-IN" dirty="0">
                <a:solidFill>
                  <a:schemeClr val="accent4">
                    <a:lumMod val="75000"/>
                  </a:schemeClr>
                </a:solidFill>
              </a:rPr>
              <a:t>("slow");</a:t>
            </a:r>
          </a:p>
          <a:p>
            <a:pPr lvl="1"/>
            <a:r>
              <a:rPr lang="en-IN" dirty="0">
                <a:solidFill>
                  <a:schemeClr val="accent4">
                    <a:lumMod val="75000"/>
                  </a:schemeClr>
                </a:solidFill>
              </a:rPr>
              <a:t>  $("#div3").</a:t>
            </a:r>
            <a:r>
              <a:rPr lang="en-IN" dirty="0" err="1">
                <a:solidFill>
                  <a:schemeClr val="accent4">
                    <a:lumMod val="75000"/>
                  </a:schemeClr>
                </a:solidFill>
              </a:rPr>
              <a:t>fadeToggle</a:t>
            </a:r>
            <a:r>
              <a:rPr lang="en-IN" dirty="0">
                <a:solidFill>
                  <a:schemeClr val="accent4">
                    <a:lumMod val="75000"/>
                  </a:schemeClr>
                </a:solidFill>
              </a:rPr>
              <a:t>(3000);</a:t>
            </a:r>
          </a:p>
          <a:p>
            <a:pPr lvl="1"/>
            <a:r>
              <a:rPr lang="en-IN" dirty="0">
                <a:solidFill>
                  <a:schemeClr val="accent4">
                    <a:lumMod val="75000"/>
                  </a:schemeClr>
                </a:solidFill>
              </a:rPr>
              <a:t>}); </a:t>
            </a:r>
            <a:endParaRPr lang="en-GB" dirty="0">
              <a:solidFill>
                <a:schemeClr val="accent4">
                  <a:lumMod val="75000"/>
                </a:schemeClr>
              </a:solidFill>
            </a:endParaRPr>
          </a:p>
        </p:txBody>
      </p:sp>
    </p:spTree>
    <p:extLst>
      <p:ext uri="{BB962C8B-B14F-4D97-AF65-F5344CB8AC3E}">
        <p14:creationId xmlns:p14="http://schemas.microsoft.com/office/powerpoint/2010/main" val="777875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2FC97-0F1E-49E9-B595-38E4EBE5CDFF}"/>
              </a:ext>
            </a:extLst>
          </p:cNvPr>
          <p:cNvSpPr>
            <a:spLocks noGrp="1"/>
          </p:cNvSpPr>
          <p:nvPr>
            <p:ph type="title"/>
          </p:nvPr>
        </p:nvSpPr>
        <p:spPr/>
        <p:txBody>
          <a:bodyPr/>
          <a:lstStyle/>
          <a:p>
            <a:r>
              <a:rPr lang="en-GB" dirty="0"/>
              <a:t> </a:t>
            </a:r>
            <a:r>
              <a:rPr lang="en-GB" dirty="0" err="1"/>
              <a:t>fadeTo</a:t>
            </a:r>
            <a:r>
              <a:rPr lang="en-GB" dirty="0"/>
              <a:t>()</a:t>
            </a:r>
          </a:p>
        </p:txBody>
      </p:sp>
      <p:sp>
        <p:nvSpPr>
          <p:cNvPr id="3" name="Content Placeholder 2">
            <a:extLst>
              <a:ext uri="{FF2B5EF4-FFF2-40B4-BE49-F238E27FC236}">
                <a16:creationId xmlns:a16="http://schemas.microsoft.com/office/drawing/2014/main" id="{CC69C33A-AD14-47D1-A568-1C6E756FBA8C}"/>
              </a:ext>
            </a:extLst>
          </p:cNvPr>
          <p:cNvSpPr>
            <a:spLocks noGrp="1"/>
          </p:cNvSpPr>
          <p:nvPr>
            <p:ph idx="1"/>
          </p:nvPr>
        </p:nvSpPr>
        <p:spPr/>
        <p:txBody>
          <a:bodyPr numCol="2">
            <a:normAutofit fontScale="92500" lnSpcReduction="20000"/>
          </a:bodyPr>
          <a:lstStyle/>
          <a:p>
            <a:r>
              <a:rPr lang="en-IN" dirty="0"/>
              <a:t>The jQuery </a:t>
            </a:r>
            <a:r>
              <a:rPr lang="en-IN" dirty="0" err="1"/>
              <a:t>fadeTo</a:t>
            </a:r>
            <a:r>
              <a:rPr lang="en-IN" dirty="0"/>
              <a:t>() method allows fading to a given opacity (value between 0 and 1).</a:t>
            </a:r>
          </a:p>
          <a:p>
            <a:r>
              <a:rPr lang="en-IN" dirty="0"/>
              <a:t>Syntax:</a:t>
            </a:r>
          </a:p>
          <a:p>
            <a:r>
              <a:rPr lang="en-IN" dirty="0"/>
              <a:t>$(selector).</a:t>
            </a:r>
            <a:r>
              <a:rPr lang="en-IN" dirty="0" err="1"/>
              <a:t>fadeTo</a:t>
            </a:r>
            <a:r>
              <a:rPr lang="en-IN" dirty="0"/>
              <a:t>(</a:t>
            </a:r>
            <a:r>
              <a:rPr lang="en-IN" dirty="0" err="1"/>
              <a:t>speed,opacity,callback</a:t>
            </a:r>
            <a:r>
              <a:rPr lang="en-IN" dirty="0"/>
              <a:t>);</a:t>
            </a:r>
          </a:p>
          <a:p>
            <a:r>
              <a:rPr lang="en-IN" dirty="0"/>
              <a:t>The required speed parameter specifies the duration of the effect. It can take the following values: "slow", "fast", or milliseconds.</a:t>
            </a:r>
          </a:p>
          <a:p>
            <a:r>
              <a:rPr lang="en-IN" dirty="0"/>
              <a:t>The required opacity parameter in the </a:t>
            </a:r>
            <a:r>
              <a:rPr lang="en-IN" dirty="0" err="1"/>
              <a:t>fadeTo</a:t>
            </a:r>
            <a:r>
              <a:rPr lang="en-IN" dirty="0"/>
              <a:t>() method specifies fading to a given opacity (value between 0 and 1).</a:t>
            </a:r>
          </a:p>
          <a:p>
            <a:r>
              <a:rPr lang="en-IN" dirty="0"/>
              <a:t>The optional callback parameter is a function to be executed after the function completes.</a:t>
            </a:r>
          </a:p>
          <a:p>
            <a:r>
              <a:rPr lang="en-IN" dirty="0"/>
              <a:t>The following example demonstrates the </a:t>
            </a:r>
            <a:r>
              <a:rPr lang="en-IN" dirty="0" err="1"/>
              <a:t>fadeTo</a:t>
            </a:r>
            <a:r>
              <a:rPr lang="en-IN" dirty="0"/>
              <a:t>() method with different parameters:</a:t>
            </a:r>
          </a:p>
          <a:p>
            <a:r>
              <a:rPr lang="en-IN" dirty="0"/>
              <a:t>Example</a:t>
            </a:r>
          </a:p>
          <a:p>
            <a:pPr lvl="1"/>
            <a:r>
              <a:rPr lang="en-IN" dirty="0">
                <a:solidFill>
                  <a:schemeClr val="accent4">
                    <a:lumMod val="75000"/>
                  </a:schemeClr>
                </a:solidFill>
              </a:rPr>
              <a:t>$("button").click(function(){</a:t>
            </a:r>
          </a:p>
          <a:p>
            <a:pPr lvl="1"/>
            <a:r>
              <a:rPr lang="en-IN" dirty="0">
                <a:solidFill>
                  <a:schemeClr val="accent4">
                    <a:lumMod val="75000"/>
                  </a:schemeClr>
                </a:solidFill>
              </a:rPr>
              <a:t>  $("#div1").</a:t>
            </a:r>
            <a:r>
              <a:rPr lang="en-IN" dirty="0" err="1">
                <a:solidFill>
                  <a:schemeClr val="accent4">
                    <a:lumMod val="75000"/>
                  </a:schemeClr>
                </a:solidFill>
              </a:rPr>
              <a:t>fadeTo</a:t>
            </a:r>
            <a:r>
              <a:rPr lang="en-IN" dirty="0">
                <a:solidFill>
                  <a:schemeClr val="accent4">
                    <a:lumMod val="75000"/>
                  </a:schemeClr>
                </a:solidFill>
              </a:rPr>
              <a:t>("slow", 0.15);</a:t>
            </a:r>
          </a:p>
          <a:p>
            <a:pPr lvl="1"/>
            <a:r>
              <a:rPr lang="en-IN" dirty="0">
                <a:solidFill>
                  <a:schemeClr val="accent4">
                    <a:lumMod val="75000"/>
                  </a:schemeClr>
                </a:solidFill>
              </a:rPr>
              <a:t>  $("#div2").</a:t>
            </a:r>
            <a:r>
              <a:rPr lang="en-IN" dirty="0" err="1">
                <a:solidFill>
                  <a:schemeClr val="accent4">
                    <a:lumMod val="75000"/>
                  </a:schemeClr>
                </a:solidFill>
              </a:rPr>
              <a:t>fadeTo</a:t>
            </a:r>
            <a:r>
              <a:rPr lang="en-IN" dirty="0">
                <a:solidFill>
                  <a:schemeClr val="accent4">
                    <a:lumMod val="75000"/>
                  </a:schemeClr>
                </a:solidFill>
              </a:rPr>
              <a:t>("slow", 0.4);</a:t>
            </a:r>
          </a:p>
          <a:p>
            <a:pPr lvl="1"/>
            <a:r>
              <a:rPr lang="en-IN" dirty="0">
                <a:solidFill>
                  <a:schemeClr val="accent4">
                    <a:lumMod val="75000"/>
                  </a:schemeClr>
                </a:solidFill>
              </a:rPr>
              <a:t>  $("#div3").</a:t>
            </a:r>
            <a:r>
              <a:rPr lang="en-IN" dirty="0" err="1">
                <a:solidFill>
                  <a:schemeClr val="accent4">
                    <a:lumMod val="75000"/>
                  </a:schemeClr>
                </a:solidFill>
              </a:rPr>
              <a:t>fadeTo</a:t>
            </a:r>
            <a:r>
              <a:rPr lang="en-IN" dirty="0">
                <a:solidFill>
                  <a:schemeClr val="accent4">
                    <a:lumMod val="75000"/>
                  </a:schemeClr>
                </a:solidFill>
              </a:rPr>
              <a:t>("slow", 0.7);</a:t>
            </a:r>
          </a:p>
          <a:p>
            <a:pPr lvl="1"/>
            <a:r>
              <a:rPr lang="en-IN" dirty="0">
                <a:solidFill>
                  <a:schemeClr val="accent4">
                    <a:lumMod val="75000"/>
                  </a:schemeClr>
                </a:solidFill>
              </a:rPr>
              <a:t>}); </a:t>
            </a:r>
            <a:endParaRPr lang="en-GB" dirty="0">
              <a:solidFill>
                <a:schemeClr val="accent4">
                  <a:lumMod val="75000"/>
                </a:schemeClr>
              </a:solidFill>
            </a:endParaRPr>
          </a:p>
        </p:txBody>
      </p:sp>
    </p:spTree>
    <p:extLst>
      <p:ext uri="{BB962C8B-B14F-4D97-AF65-F5344CB8AC3E}">
        <p14:creationId xmlns:p14="http://schemas.microsoft.com/office/powerpoint/2010/main" val="1118430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FC5D-B5ED-454A-80B4-F27E71DB0C4D}"/>
              </a:ext>
            </a:extLst>
          </p:cNvPr>
          <p:cNvSpPr>
            <a:spLocks noGrp="1"/>
          </p:cNvSpPr>
          <p:nvPr>
            <p:ph type="title"/>
          </p:nvPr>
        </p:nvSpPr>
        <p:spPr/>
        <p:txBody>
          <a:bodyPr/>
          <a:lstStyle/>
          <a:p>
            <a:r>
              <a:rPr lang="en-GB" dirty="0"/>
              <a:t>How to use?</a:t>
            </a:r>
          </a:p>
        </p:txBody>
      </p:sp>
      <p:sp>
        <p:nvSpPr>
          <p:cNvPr id="3" name="Content Placeholder 2">
            <a:extLst>
              <a:ext uri="{FF2B5EF4-FFF2-40B4-BE49-F238E27FC236}">
                <a16:creationId xmlns:a16="http://schemas.microsoft.com/office/drawing/2014/main" id="{CFD344D2-631E-4A73-95D0-2D408664C60E}"/>
              </a:ext>
            </a:extLst>
          </p:cNvPr>
          <p:cNvSpPr>
            <a:spLocks noGrp="1"/>
          </p:cNvSpPr>
          <p:nvPr>
            <p:ph idx="1"/>
          </p:nvPr>
        </p:nvSpPr>
        <p:spPr/>
        <p:txBody>
          <a:bodyPr/>
          <a:lstStyle/>
          <a:p>
            <a:r>
              <a:rPr lang="en-IN" dirty="0"/>
              <a:t>The jQuery library is a single JavaScript file, and you reference it with the HTML &lt;script&gt; tag (notice that the &lt;script&gt; tag should be inside the &lt;head&gt; section):</a:t>
            </a:r>
          </a:p>
          <a:p>
            <a:r>
              <a:rPr lang="en-IN" dirty="0"/>
              <a:t>&lt;head&gt;</a:t>
            </a:r>
          </a:p>
          <a:p>
            <a:r>
              <a:rPr lang="en-IN" dirty="0"/>
              <a:t>&lt;script </a:t>
            </a:r>
            <a:r>
              <a:rPr lang="en-IN" dirty="0" err="1"/>
              <a:t>src</a:t>
            </a:r>
            <a:r>
              <a:rPr lang="en-IN" dirty="0"/>
              <a:t>="jquery-3.4.1.min.js"&gt;&lt;/script&gt;</a:t>
            </a:r>
          </a:p>
          <a:p>
            <a:r>
              <a:rPr lang="en-IN" dirty="0"/>
              <a:t>&lt;/head&gt;</a:t>
            </a:r>
          </a:p>
          <a:p>
            <a:endParaRPr lang="en-GB" dirty="0"/>
          </a:p>
        </p:txBody>
      </p:sp>
    </p:spTree>
    <p:extLst>
      <p:ext uri="{BB962C8B-B14F-4D97-AF65-F5344CB8AC3E}">
        <p14:creationId xmlns:p14="http://schemas.microsoft.com/office/powerpoint/2010/main" val="164803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2FDF-C84F-40D1-ACB6-4A809E7E066E}"/>
              </a:ext>
            </a:extLst>
          </p:cNvPr>
          <p:cNvSpPr>
            <a:spLocks noGrp="1"/>
          </p:cNvSpPr>
          <p:nvPr>
            <p:ph type="title"/>
          </p:nvPr>
        </p:nvSpPr>
        <p:spPr/>
        <p:txBody>
          <a:bodyPr/>
          <a:lstStyle/>
          <a:p>
            <a:r>
              <a:rPr lang="en-GB" dirty="0"/>
              <a:t>Sliding</a:t>
            </a:r>
          </a:p>
        </p:txBody>
      </p:sp>
      <p:sp>
        <p:nvSpPr>
          <p:cNvPr id="3" name="Content Placeholder 2">
            <a:extLst>
              <a:ext uri="{FF2B5EF4-FFF2-40B4-BE49-F238E27FC236}">
                <a16:creationId xmlns:a16="http://schemas.microsoft.com/office/drawing/2014/main" id="{93334BC9-11F7-470D-A46B-40F8FE3598CB}"/>
              </a:ext>
            </a:extLst>
          </p:cNvPr>
          <p:cNvSpPr>
            <a:spLocks noGrp="1"/>
          </p:cNvSpPr>
          <p:nvPr>
            <p:ph idx="1"/>
          </p:nvPr>
        </p:nvSpPr>
        <p:spPr/>
        <p:txBody>
          <a:bodyPr/>
          <a:lstStyle/>
          <a:p>
            <a:endParaRPr lang="en-GB" dirty="0"/>
          </a:p>
          <a:p>
            <a:r>
              <a:rPr lang="en-GB" dirty="0"/>
              <a:t>    </a:t>
            </a:r>
            <a:r>
              <a:rPr lang="en-GB" dirty="0" err="1"/>
              <a:t>slideDown</a:t>
            </a:r>
            <a:r>
              <a:rPr lang="en-GB" dirty="0"/>
              <a:t>()</a:t>
            </a:r>
          </a:p>
          <a:p>
            <a:r>
              <a:rPr lang="en-GB" dirty="0"/>
              <a:t>    </a:t>
            </a:r>
            <a:r>
              <a:rPr lang="en-GB" dirty="0" err="1"/>
              <a:t>slideUp</a:t>
            </a:r>
            <a:r>
              <a:rPr lang="en-GB" dirty="0"/>
              <a:t>()</a:t>
            </a:r>
          </a:p>
          <a:p>
            <a:r>
              <a:rPr lang="en-GB" dirty="0"/>
              <a:t>    </a:t>
            </a:r>
            <a:r>
              <a:rPr lang="en-GB" dirty="0" err="1"/>
              <a:t>slideToggle</a:t>
            </a:r>
            <a:r>
              <a:rPr lang="en-GB" dirty="0"/>
              <a:t>()</a:t>
            </a:r>
          </a:p>
          <a:p>
            <a:endParaRPr lang="en-GB" dirty="0"/>
          </a:p>
        </p:txBody>
      </p:sp>
    </p:spTree>
    <p:extLst>
      <p:ext uri="{BB962C8B-B14F-4D97-AF65-F5344CB8AC3E}">
        <p14:creationId xmlns:p14="http://schemas.microsoft.com/office/powerpoint/2010/main" val="953603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D33B-A3BA-4B9A-A910-D0D2FD718388}"/>
              </a:ext>
            </a:extLst>
          </p:cNvPr>
          <p:cNvSpPr>
            <a:spLocks noGrp="1"/>
          </p:cNvSpPr>
          <p:nvPr>
            <p:ph type="title"/>
          </p:nvPr>
        </p:nvSpPr>
        <p:spPr/>
        <p:txBody>
          <a:bodyPr/>
          <a:lstStyle/>
          <a:p>
            <a:r>
              <a:rPr lang="en-GB" dirty="0"/>
              <a:t>jQuery </a:t>
            </a:r>
            <a:r>
              <a:rPr lang="en-GB" dirty="0" err="1"/>
              <a:t>slideDown</a:t>
            </a:r>
            <a:r>
              <a:rPr lang="en-GB" dirty="0"/>
              <a:t>()</a:t>
            </a:r>
          </a:p>
        </p:txBody>
      </p:sp>
      <p:sp>
        <p:nvSpPr>
          <p:cNvPr id="3" name="Content Placeholder 2">
            <a:extLst>
              <a:ext uri="{FF2B5EF4-FFF2-40B4-BE49-F238E27FC236}">
                <a16:creationId xmlns:a16="http://schemas.microsoft.com/office/drawing/2014/main" id="{8B57536F-5E46-4140-9A66-ED4D9290E50F}"/>
              </a:ext>
            </a:extLst>
          </p:cNvPr>
          <p:cNvSpPr>
            <a:spLocks noGrp="1"/>
          </p:cNvSpPr>
          <p:nvPr>
            <p:ph idx="1"/>
          </p:nvPr>
        </p:nvSpPr>
        <p:spPr/>
        <p:txBody>
          <a:bodyPr>
            <a:normAutofit fontScale="77500" lnSpcReduction="20000"/>
          </a:bodyPr>
          <a:lstStyle/>
          <a:p>
            <a:r>
              <a:rPr lang="en-IN" dirty="0"/>
              <a:t>The jQuery </a:t>
            </a:r>
            <a:r>
              <a:rPr lang="en-IN" dirty="0" err="1"/>
              <a:t>slideDown</a:t>
            </a:r>
            <a:r>
              <a:rPr lang="en-IN" dirty="0"/>
              <a:t>() method is used to slide down an element.</a:t>
            </a:r>
          </a:p>
          <a:p>
            <a:r>
              <a:rPr lang="en-IN" dirty="0"/>
              <a:t>Syntax:</a:t>
            </a:r>
          </a:p>
          <a:p>
            <a:r>
              <a:rPr lang="en-IN" dirty="0"/>
              <a:t>$(selector).</a:t>
            </a:r>
            <a:r>
              <a:rPr lang="en-IN" dirty="0" err="1"/>
              <a:t>slideDown</a:t>
            </a:r>
            <a:r>
              <a:rPr lang="en-IN" dirty="0"/>
              <a:t>(</a:t>
            </a:r>
            <a:r>
              <a:rPr lang="en-IN" dirty="0" err="1"/>
              <a:t>speed,callback</a:t>
            </a:r>
            <a:r>
              <a:rPr lang="en-IN" dirty="0"/>
              <a:t>);</a:t>
            </a:r>
          </a:p>
          <a:p>
            <a:r>
              <a:rPr lang="en-IN" dirty="0"/>
              <a:t>The optional speed parameter specifies the duration of the effect. It can take the following values: "slow", "fast", or milliseconds.</a:t>
            </a:r>
          </a:p>
          <a:p>
            <a:r>
              <a:rPr lang="en-IN" dirty="0"/>
              <a:t>The optional callback parameter is a function to be executed after the sliding completes.</a:t>
            </a:r>
          </a:p>
          <a:p>
            <a:endParaRPr lang="en-IN" dirty="0"/>
          </a:p>
          <a:p>
            <a:r>
              <a:rPr lang="en-IN" dirty="0"/>
              <a:t>The following example demonstrates the </a:t>
            </a:r>
            <a:r>
              <a:rPr lang="en-IN" dirty="0" err="1"/>
              <a:t>slideDown</a:t>
            </a:r>
            <a:r>
              <a:rPr lang="en-IN" dirty="0"/>
              <a:t>() method:</a:t>
            </a:r>
          </a:p>
          <a:p>
            <a:r>
              <a:rPr lang="en-IN" dirty="0"/>
              <a:t>Example</a:t>
            </a:r>
          </a:p>
          <a:p>
            <a:pPr lvl="1"/>
            <a:r>
              <a:rPr lang="en-IN" dirty="0">
                <a:solidFill>
                  <a:schemeClr val="accent4">
                    <a:lumMod val="75000"/>
                  </a:schemeClr>
                </a:solidFill>
              </a:rPr>
              <a:t>$("#flip").click(function(){</a:t>
            </a:r>
          </a:p>
          <a:p>
            <a:pPr lvl="1"/>
            <a:r>
              <a:rPr lang="en-IN" dirty="0">
                <a:solidFill>
                  <a:schemeClr val="accent4">
                    <a:lumMod val="75000"/>
                  </a:schemeClr>
                </a:solidFill>
              </a:rPr>
              <a:t>  $("#panel").</a:t>
            </a:r>
            <a:r>
              <a:rPr lang="en-IN" dirty="0" err="1">
                <a:solidFill>
                  <a:schemeClr val="accent4">
                    <a:lumMod val="75000"/>
                  </a:schemeClr>
                </a:solidFill>
              </a:rPr>
              <a:t>slideDown</a:t>
            </a:r>
            <a:r>
              <a:rPr lang="en-IN" dirty="0">
                <a:solidFill>
                  <a:schemeClr val="accent4">
                    <a:lumMod val="75000"/>
                  </a:schemeClr>
                </a:solidFill>
              </a:rPr>
              <a:t>();</a:t>
            </a:r>
          </a:p>
          <a:p>
            <a:pPr lvl="1"/>
            <a:r>
              <a:rPr lang="en-IN" dirty="0">
                <a:solidFill>
                  <a:schemeClr val="accent4">
                    <a:lumMod val="75000"/>
                  </a:schemeClr>
                </a:solidFill>
              </a:rPr>
              <a:t>}); </a:t>
            </a:r>
            <a:endParaRPr lang="en-GB" dirty="0">
              <a:solidFill>
                <a:schemeClr val="accent4">
                  <a:lumMod val="75000"/>
                </a:schemeClr>
              </a:solidFill>
            </a:endParaRPr>
          </a:p>
        </p:txBody>
      </p:sp>
    </p:spTree>
    <p:extLst>
      <p:ext uri="{BB962C8B-B14F-4D97-AF65-F5344CB8AC3E}">
        <p14:creationId xmlns:p14="http://schemas.microsoft.com/office/powerpoint/2010/main" val="168451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52CB-E42F-46D5-8CD0-1FD157FEA666}"/>
              </a:ext>
            </a:extLst>
          </p:cNvPr>
          <p:cNvSpPr>
            <a:spLocks noGrp="1"/>
          </p:cNvSpPr>
          <p:nvPr>
            <p:ph type="title"/>
          </p:nvPr>
        </p:nvSpPr>
        <p:spPr/>
        <p:txBody>
          <a:bodyPr/>
          <a:lstStyle/>
          <a:p>
            <a:r>
              <a:rPr lang="en-GB" dirty="0"/>
              <a:t>jQuery </a:t>
            </a:r>
            <a:r>
              <a:rPr lang="en-GB" dirty="0" err="1"/>
              <a:t>slideUp</a:t>
            </a:r>
            <a:r>
              <a:rPr lang="en-GB" dirty="0"/>
              <a:t>()</a:t>
            </a:r>
          </a:p>
        </p:txBody>
      </p:sp>
      <p:sp>
        <p:nvSpPr>
          <p:cNvPr id="3" name="Content Placeholder 2">
            <a:extLst>
              <a:ext uri="{FF2B5EF4-FFF2-40B4-BE49-F238E27FC236}">
                <a16:creationId xmlns:a16="http://schemas.microsoft.com/office/drawing/2014/main" id="{8DC1AF0E-42E1-4375-A209-20DC805F03CB}"/>
              </a:ext>
            </a:extLst>
          </p:cNvPr>
          <p:cNvSpPr>
            <a:spLocks noGrp="1"/>
          </p:cNvSpPr>
          <p:nvPr>
            <p:ph idx="1"/>
          </p:nvPr>
        </p:nvSpPr>
        <p:spPr/>
        <p:txBody>
          <a:bodyPr>
            <a:normAutofit fontScale="77500" lnSpcReduction="20000"/>
          </a:bodyPr>
          <a:lstStyle/>
          <a:p>
            <a:r>
              <a:rPr lang="en-IN" dirty="0"/>
              <a:t>The jQuery </a:t>
            </a:r>
            <a:r>
              <a:rPr lang="en-IN" dirty="0" err="1"/>
              <a:t>slideUp</a:t>
            </a:r>
            <a:r>
              <a:rPr lang="en-IN" dirty="0"/>
              <a:t>() method is used to slide up an element.</a:t>
            </a:r>
          </a:p>
          <a:p>
            <a:r>
              <a:rPr lang="en-IN" dirty="0"/>
              <a:t>Syntax:</a:t>
            </a:r>
          </a:p>
          <a:p>
            <a:r>
              <a:rPr lang="en-IN" dirty="0"/>
              <a:t>$(selector).</a:t>
            </a:r>
            <a:r>
              <a:rPr lang="en-IN" dirty="0" err="1"/>
              <a:t>slideUp</a:t>
            </a:r>
            <a:r>
              <a:rPr lang="en-IN" dirty="0"/>
              <a:t>(</a:t>
            </a:r>
            <a:r>
              <a:rPr lang="en-IN" dirty="0" err="1"/>
              <a:t>speed,callback</a:t>
            </a:r>
            <a:r>
              <a:rPr lang="en-IN" dirty="0"/>
              <a:t>);</a:t>
            </a:r>
          </a:p>
          <a:p>
            <a:endParaRPr lang="en-IN" dirty="0"/>
          </a:p>
          <a:p>
            <a:r>
              <a:rPr lang="en-IN" dirty="0"/>
              <a:t>The optional speed parameter specifies the duration of the effect. It can take the following values: "slow", "fast", or milliseconds.</a:t>
            </a:r>
          </a:p>
          <a:p>
            <a:r>
              <a:rPr lang="en-IN" dirty="0"/>
              <a:t>The optional callback parameter is a function to be executed after the sliding completes.</a:t>
            </a:r>
          </a:p>
          <a:p>
            <a:endParaRPr lang="en-IN" dirty="0"/>
          </a:p>
          <a:p>
            <a:r>
              <a:rPr lang="en-IN" dirty="0"/>
              <a:t>The following example demonstrates the </a:t>
            </a:r>
            <a:r>
              <a:rPr lang="en-IN" dirty="0" err="1"/>
              <a:t>slideUp</a:t>
            </a:r>
            <a:r>
              <a:rPr lang="en-IN" dirty="0"/>
              <a:t>() method:</a:t>
            </a:r>
          </a:p>
          <a:p>
            <a:r>
              <a:rPr lang="en-IN" dirty="0"/>
              <a:t>Example</a:t>
            </a:r>
          </a:p>
          <a:p>
            <a:pPr lvl="1"/>
            <a:r>
              <a:rPr lang="en-IN" dirty="0">
                <a:solidFill>
                  <a:schemeClr val="accent4">
                    <a:lumMod val="75000"/>
                  </a:schemeClr>
                </a:solidFill>
              </a:rPr>
              <a:t>$("#flip").click(function(){</a:t>
            </a:r>
          </a:p>
          <a:p>
            <a:pPr lvl="1"/>
            <a:r>
              <a:rPr lang="en-IN" dirty="0">
                <a:solidFill>
                  <a:schemeClr val="accent4">
                    <a:lumMod val="75000"/>
                  </a:schemeClr>
                </a:solidFill>
              </a:rPr>
              <a:t>  $("#panel").</a:t>
            </a:r>
            <a:r>
              <a:rPr lang="en-IN" dirty="0" err="1">
                <a:solidFill>
                  <a:schemeClr val="accent4">
                    <a:lumMod val="75000"/>
                  </a:schemeClr>
                </a:solidFill>
              </a:rPr>
              <a:t>slideUp</a:t>
            </a:r>
            <a:r>
              <a:rPr lang="en-IN" dirty="0">
                <a:solidFill>
                  <a:schemeClr val="accent4">
                    <a:lumMod val="75000"/>
                  </a:schemeClr>
                </a:solidFill>
              </a:rPr>
              <a:t>();</a:t>
            </a:r>
          </a:p>
          <a:p>
            <a:pPr lvl="1"/>
            <a:r>
              <a:rPr lang="en-IN" dirty="0">
                <a:solidFill>
                  <a:schemeClr val="accent4">
                    <a:lumMod val="75000"/>
                  </a:schemeClr>
                </a:solidFill>
              </a:rPr>
              <a:t>}); </a:t>
            </a:r>
            <a:endParaRPr lang="en-GB" dirty="0">
              <a:solidFill>
                <a:schemeClr val="accent4">
                  <a:lumMod val="75000"/>
                </a:schemeClr>
              </a:solidFill>
            </a:endParaRPr>
          </a:p>
        </p:txBody>
      </p:sp>
    </p:spTree>
    <p:extLst>
      <p:ext uri="{BB962C8B-B14F-4D97-AF65-F5344CB8AC3E}">
        <p14:creationId xmlns:p14="http://schemas.microsoft.com/office/powerpoint/2010/main" val="28158011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A6C4-8F70-4523-B1EE-03715C31B5FF}"/>
              </a:ext>
            </a:extLst>
          </p:cNvPr>
          <p:cNvSpPr>
            <a:spLocks noGrp="1"/>
          </p:cNvSpPr>
          <p:nvPr>
            <p:ph type="title"/>
          </p:nvPr>
        </p:nvSpPr>
        <p:spPr/>
        <p:txBody>
          <a:bodyPr/>
          <a:lstStyle/>
          <a:p>
            <a:r>
              <a:rPr lang="en-GB" dirty="0"/>
              <a:t>jQuery </a:t>
            </a:r>
            <a:r>
              <a:rPr lang="en-GB" dirty="0" err="1"/>
              <a:t>slideToggle</a:t>
            </a:r>
            <a:r>
              <a:rPr lang="en-GB" dirty="0"/>
              <a:t>()</a:t>
            </a:r>
          </a:p>
        </p:txBody>
      </p:sp>
      <p:sp>
        <p:nvSpPr>
          <p:cNvPr id="3" name="Content Placeholder 2">
            <a:extLst>
              <a:ext uri="{FF2B5EF4-FFF2-40B4-BE49-F238E27FC236}">
                <a16:creationId xmlns:a16="http://schemas.microsoft.com/office/drawing/2014/main" id="{B6BCC64F-CAAB-40F5-8B38-D7AB8D365210}"/>
              </a:ext>
            </a:extLst>
          </p:cNvPr>
          <p:cNvSpPr>
            <a:spLocks noGrp="1"/>
          </p:cNvSpPr>
          <p:nvPr>
            <p:ph idx="1"/>
          </p:nvPr>
        </p:nvSpPr>
        <p:spPr/>
        <p:txBody>
          <a:bodyPr>
            <a:normAutofit fontScale="47500" lnSpcReduction="20000"/>
          </a:bodyPr>
          <a:lstStyle/>
          <a:p>
            <a:r>
              <a:rPr lang="en-IN" dirty="0"/>
              <a:t>The jQuery </a:t>
            </a:r>
            <a:r>
              <a:rPr lang="en-IN" dirty="0" err="1"/>
              <a:t>slideToggle</a:t>
            </a:r>
            <a:r>
              <a:rPr lang="en-IN" dirty="0"/>
              <a:t>() method toggles between the </a:t>
            </a:r>
            <a:r>
              <a:rPr lang="en-IN" dirty="0" err="1"/>
              <a:t>slideDown</a:t>
            </a:r>
            <a:r>
              <a:rPr lang="en-IN" dirty="0"/>
              <a:t>() and </a:t>
            </a:r>
            <a:r>
              <a:rPr lang="en-IN" dirty="0" err="1"/>
              <a:t>slideUp</a:t>
            </a:r>
            <a:r>
              <a:rPr lang="en-IN" dirty="0"/>
              <a:t>() methods.</a:t>
            </a:r>
          </a:p>
          <a:p>
            <a:endParaRPr lang="en-IN" dirty="0"/>
          </a:p>
          <a:p>
            <a:r>
              <a:rPr lang="en-IN" dirty="0"/>
              <a:t>If the elements have been slid down, </a:t>
            </a:r>
            <a:r>
              <a:rPr lang="en-IN" dirty="0" err="1"/>
              <a:t>slideToggle</a:t>
            </a:r>
            <a:r>
              <a:rPr lang="en-IN" dirty="0"/>
              <a:t>() will slide them up.</a:t>
            </a:r>
          </a:p>
          <a:p>
            <a:endParaRPr lang="en-IN" dirty="0"/>
          </a:p>
          <a:p>
            <a:r>
              <a:rPr lang="en-IN" dirty="0"/>
              <a:t>If the elements have been slid up, </a:t>
            </a:r>
            <a:r>
              <a:rPr lang="en-IN" dirty="0" err="1"/>
              <a:t>slideToggle</a:t>
            </a:r>
            <a:r>
              <a:rPr lang="en-IN" dirty="0"/>
              <a:t>() will slide them down.</a:t>
            </a:r>
          </a:p>
          <a:p>
            <a:r>
              <a:rPr lang="en-IN" dirty="0"/>
              <a:t>$(selector).</a:t>
            </a:r>
            <a:r>
              <a:rPr lang="en-IN" dirty="0" err="1"/>
              <a:t>slideToggle</a:t>
            </a:r>
            <a:r>
              <a:rPr lang="en-IN" dirty="0"/>
              <a:t>(</a:t>
            </a:r>
            <a:r>
              <a:rPr lang="en-IN" dirty="0" err="1"/>
              <a:t>speed,callback</a:t>
            </a:r>
            <a:r>
              <a:rPr lang="en-IN" dirty="0"/>
              <a:t>);</a:t>
            </a:r>
          </a:p>
          <a:p>
            <a:endParaRPr lang="en-IN" dirty="0"/>
          </a:p>
          <a:p>
            <a:r>
              <a:rPr lang="en-IN" dirty="0"/>
              <a:t>The optional speed parameter can take the following values: "slow", "fast", milliseconds.</a:t>
            </a:r>
          </a:p>
          <a:p>
            <a:endParaRPr lang="en-IN" dirty="0"/>
          </a:p>
          <a:p>
            <a:r>
              <a:rPr lang="en-IN" dirty="0"/>
              <a:t>The optional callback parameter is a function to be executed after the sliding completes.</a:t>
            </a:r>
          </a:p>
          <a:p>
            <a:endParaRPr lang="en-IN" dirty="0"/>
          </a:p>
          <a:p>
            <a:r>
              <a:rPr lang="en-IN" dirty="0"/>
              <a:t>The following example demonstrates the </a:t>
            </a:r>
            <a:r>
              <a:rPr lang="en-IN" dirty="0" err="1"/>
              <a:t>slideToggle</a:t>
            </a:r>
            <a:r>
              <a:rPr lang="en-IN" dirty="0"/>
              <a:t>() method:</a:t>
            </a:r>
          </a:p>
          <a:p>
            <a:r>
              <a:rPr lang="en-IN" dirty="0"/>
              <a:t>Example</a:t>
            </a:r>
          </a:p>
          <a:p>
            <a:r>
              <a:rPr lang="en-IN" dirty="0"/>
              <a:t>$("#flip").click(function(){</a:t>
            </a:r>
          </a:p>
          <a:p>
            <a:r>
              <a:rPr lang="en-IN" dirty="0"/>
              <a:t>  $("#panel").</a:t>
            </a:r>
            <a:r>
              <a:rPr lang="en-IN" dirty="0" err="1"/>
              <a:t>slideToggle</a:t>
            </a:r>
            <a:r>
              <a:rPr lang="en-IN" dirty="0"/>
              <a:t>();</a:t>
            </a:r>
          </a:p>
          <a:p>
            <a:r>
              <a:rPr lang="en-IN" dirty="0"/>
              <a:t>}); </a:t>
            </a:r>
            <a:endParaRPr lang="en-GB" dirty="0"/>
          </a:p>
        </p:txBody>
      </p:sp>
    </p:spTree>
    <p:extLst>
      <p:ext uri="{BB962C8B-B14F-4D97-AF65-F5344CB8AC3E}">
        <p14:creationId xmlns:p14="http://schemas.microsoft.com/office/powerpoint/2010/main" val="1826852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D80E-5E06-4E2F-AFBD-421983B1BC95}"/>
              </a:ext>
            </a:extLst>
          </p:cNvPr>
          <p:cNvSpPr>
            <a:spLocks noGrp="1"/>
          </p:cNvSpPr>
          <p:nvPr>
            <p:ph type="title"/>
          </p:nvPr>
        </p:nvSpPr>
        <p:spPr/>
        <p:txBody>
          <a:bodyPr/>
          <a:lstStyle/>
          <a:p>
            <a:r>
              <a:rPr lang="en-GB" dirty="0"/>
              <a:t>Animation</a:t>
            </a:r>
          </a:p>
        </p:txBody>
      </p:sp>
      <p:sp>
        <p:nvSpPr>
          <p:cNvPr id="3" name="Content Placeholder 2">
            <a:extLst>
              <a:ext uri="{FF2B5EF4-FFF2-40B4-BE49-F238E27FC236}">
                <a16:creationId xmlns:a16="http://schemas.microsoft.com/office/drawing/2014/main" id="{68FF6E2D-1460-45B8-AF78-D3A11727C633}"/>
              </a:ext>
            </a:extLst>
          </p:cNvPr>
          <p:cNvSpPr>
            <a:spLocks noGrp="1"/>
          </p:cNvSpPr>
          <p:nvPr>
            <p:ph idx="1"/>
          </p:nvPr>
        </p:nvSpPr>
        <p:spPr/>
        <p:txBody>
          <a:bodyPr>
            <a:normAutofit fontScale="92500" lnSpcReduction="20000"/>
          </a:bodyPr>
          <a:lstStyle/>
          <a:p>
            <a:r>
              <a:rPr lang="en-IN" dirty="0"/>
              <a:t>The jQuery animate() method is used to create custom animations.</a:t>
            </a:r>
          </a:p>
          <a:p>
            <a:r>
              <a:rPr lang="en-IN" dirty="0"/>
              <a:t>Syntax:</a:t>
            </a:r>
          </a:p>
          <a:p>
            <a:r>
              <a:rPr lang="en-IN" dirty="0"/>
              <a:t>$(selector).animate({params},</a:t>
            </a:r>
            <a:r>
              <a:rPr lang="en-IN" dirty="0" err="1"/>
              <a:t>speed,callback</a:t>
            </a:r>
            <a:r>
              <a:rPr lang="en-IN" dirty="0"/>
              <a:t>);</a:t>
            </a:r>
          </a:p>
          <a:p>
            <a:r>
              <a:rPr lang="en-IN" dirty="0"/>
              <a:t>The required params parameter defines the CSS properties to be animated.</a:t>
            </a:r>
          </a:p>
          <a:p>
            <a:r>
              <a:rPr lang="en-IN" dirty="0"/>
              <a:t>The optional speed parameter specifies the duration of the effect. It can take the following values: "slow", "fast", or milliseconds.</a:t>
            </a:r>
          </a:p>
          <a:p>
            <a:r>
              <a:rPr lang="en-IN" dirty="0"/>
              <a:t>The optional callback parameter is a function to be executed after the animation completes.</a:t>
            </a:r>
          </a:p>
          <a:p>
            <a:endParaRPr lang="en-IN" dirty="0"/>
          </a:p>
          <a:p>
            <a:r>
              <a:rPr lang="en-IN" dirty="0"/>
              <a:t>The following example demonstrates a simple use of the animate() method; it moves a &lt;div&gt; element to the right, until it has reached a left property of 250px</a:t>
            </a:r>
            <a:endParaRPr lang="en-GB" dirty="0"/>
          </a:p>
        </p:txBody>
      </p:sp>
    </p:spTree>
    <p:extLst>
      <p:ext uri="{BB962C8B-B14F-4D97-AF65-F5344CB8AC3E}">
        <p14:creationId xmlns:p14="http://schemas.microsoft.com/office/powerpoint/2010/main" val="26473765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C420-AA91-4DFD-95BF-41AE4F2BAA9C}"/>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4F3B6F96-9D43-47F5-A451-9DC572B8EA12}"/>
              </a:ext>
            </a:extLst>
          </p:cNvPr>
          <p:cNvSpPr>
            <a:spLocks noGrp="1"/>
          </p:cNvSpPr>
          <p:nvPr>
            <p:ph idx="1"/>
          </p:nvPr>
        </p:nvSpPr>
        <p:spPr/>
        <p:txBody>
          <a:bodyPr/>
          <a:lstStyle/>
          <a:p>
            <a:r>
              <a:rPr lang="en-GB" dirty="0"/>
              <a:t>Next Demo</a:t>
            </a:r>
          </a:p>
        </p:txBody>
      </p:sp>
    </p:spTree>
    <p:extLst>
      <p:ext uri="{BB962C8B-B14F-4D97-AF65-F5344CB8AC3E}">
        <p14:creationId xmlns:p14="http://schemas.microsoft.com/office/powerpoint/2010/main" val="3968354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8928-BF0A-4544-A5A6-7F6A4F433461}"/>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5A179348-F0C9-4E67-B890-590959C3216C}"/>
              </a:ext>
            </a:extLst>
          </p:cNvPr>
          <p:cNvSpPr>
            <a:spLocks noGrp="1"/>
          </p:cNvSpPr>
          <p:nvPr>
            <p:ph idx="1"/>
          </p:nvPr>
        </p:nvSpPr>
        <p:spPr/>
        <p:txBody>
          <a:bodyPr/>
          <a:lstStyle/>
          <a:p>
            <a:r>
              <a:rPr lang="en-GB" dirty="0"/>
              <a:t>Next</a:t>
            </a:r>
          </a:p>
        </p:txBody>
      </p:sp>
    </p:spTree>
    <p:extLst>
      <p:ext uri="{BB962C8B-B14F-4D97-AF65-F5344CB8AC3E}">
        <p14:creationId xmlns:p14="http://schemas.microsoft.com/office/powerpoint/2010/main" val="33926381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F6F5-5DD4-473D-BFF8-9E13E2FCFA3C}"/>
              </a:ext>
            </a:extLst>
          </p:cNvPr>
          <p:cNvSpPr>
            <a:spLocks noGrp="1"/>
          </p:cNvSpPr>
          <p:nvPr>
            <p:ph type="title"/>
          </p:nvPr>
        </p:nvSpPr>
        <p:spPr/>
        <p:txBody>
          <a:bodyPr/>
          <a:lstStyle/>
          <a:p>
            <a:r>
              <a:rPr lang="en-GB" dirty="0"/>
              <a:t>jQuery stop method</a:t>
            </a:r>
          </a:p>
        </p:txBody>
      </p:sp>
      <p:sp>
        <p:nvSpPr>
          <p:cNvPr id="3" name="Content Placeholder 2">
            <a:extLst>
              <a:ext uri="{FF2B5EF4-FFF2-40B4-BE49-F238E27FC236}">
                <a16:creationId xmlns:a16="http://schemas.microsoft.com/office/drawing/2014/main" id="{B3E7FD86-0631-4EEF-AA15-EFEE0588F4AB}"/>
              </a:ext>
            </a:extLst>
          </p:cNvPr>
          <p:cNvSpPr>
            <a:spLocks noGrp="1"/>
          </p:cNvSpPr>
          <p:nvPr>
            <p:ph idx="1"/>
          </p:nvPr>
        </p:nvSpPr>
        <p:spPr/>
        <p:txBody>
          <a:bodyPr>
            <a:normAutofit fontScale="55000" lnSpcReduction="20000"/>
          </a:bodyPr>
          <a:lstStyle/>
          <a:p>
            <a:r>
              <a:rPr lang="en-IN" dirty="0"/>
              <a:t>The jQuery stop() method is used to stop an animation or effect before it is finished.</a:t>
            </a:r>
          </a:p>
          <a:p>
            <a:r>
              <a:rPr lang="en-IN" dirty="0"/>
              <a:t>The stop() method works for all jQuery effect functions, including sliding, fading and custom animations.</a:t>
            </a:r>
          </a:p>
          <a:p>
            <a:r>
              <a:rPr lang="en-IN" dirty="0"/>
              <a:t>Syntax:</a:t>
            </a:r>
          </a:p>
          <a:p>
            <a:r>
              <a:rPr lang="en-IN" dirty="0"/>
              <a:t>$(selector).stop(</a:t>
            </a:r>
            <a:r>
              <a:rPr lang="en-IN" dirty="0" err="1"/>
              <a:t>stopAll,goToEnd</a:t>
            </a:r>
            <a:r>
              <a:rPr lang="en-IN" dirty="0"/>
              <a:t>);</a:t>
            </a:r>
          </a:p>
          <a:p>
            <a:r>
              <a:rPr lang="en-IN" dirty="0"/>
              <a:t>The optional </a:t>
            </a:r>
            <a:r>
              <a:rPr lang="en-IN" dirty="0" err="1"/>
              <a:t>stopAll</a:t>
            </a:r>
            <a:r>
              <a:rPr lang="en-IN" dirty="0"/>
              <a:t> parameter specifies whether also the animation queue should be cleared or not. Default is false, which means that only the active animation will be stopped, allowing any queued animations to be performed afterwards.</a:t>
            </a:r>
          </a:p>
          <a:p>
            <a:r>
              <a:rPr lang="en-IN" dirty="0"/>
              <a:t>The optional </a:t>
            </a:r>
            <a:r>
              <a:rPr lang="en-IN" dirty="0" err="1"/>
              <a:t>goToEnd</a:t>
            </a:r>
            <a:r>
              <a:rPr lang="en-IN" dirty="0"/>
              <a:t> parameter specifies whether or not to complete the current animation immediately. Default is false.</a:t>
            </a:r>
          </a:p>
          <a:p>
            <a:r>
              <a:rPr lang="en-IN" dirty="0"/>
              <a:t>So, by default, the stop() method kills the current animation being performed on the selected element.</a:t>
            </a:r>
          </a:p>
          <a:p>
            <a:endParaRPr lang="en-IN" dirty="0"/>
          </a:p>
          <a:p>
            <a:r>
              <a:rPr lang="en-IN" dirty="0"/>
              <a:t>The following example demonstrates the stop() method, with no parameters:</a:t>
            </a:r>
          </a:p>
          <a:p>
            <a:r>
              <a:rPr lang="en-IN" dirty="0"/>
              <a:t>Example</a:t>
            </a:r>
          </a:p>
          <a:p>
            <a:pPr lvl="1"/>
            <a:r>
              <a:rPr lang="en-IN" dirty="0">
                <a:solidFill>
                  <a:schemeClr val="accent4">
                    <a:lumMod val="75000"/>
                  </a:schemeClr>
                </a:solidFill>
              </a:rPr>
              <a:t>$("#stop").click(function(){</a:t>
            </a:r>
          </a:p>
          <a:p>
            <a:pPr lvl="1"/>
            <a:r>
              <a:rPr lang="en-IN" dirty="0">
                <a:solidFill>
                  <a:schemeClr val="accent4">
                    <a:lumMod val="75000"/>
                  </a:schemeClr>
                </a:solidFill>
              </a:rPr>
              <a:t>  $("#panel").stop();</a:t>
            </a:r>
          </a:p>
          <a:p>
            <a:pPr lvl="1"/>
            <a:r>
              <a:rPr lang="en-IN" dirty="0">
                <a:solidFill>
                  <a:schemeClr val="accent4">
                    <a:lumMod val="75000"/>
                  </a:schemeClr>
                </a:solidFill>
              </a:rPr>
              <a:t>}); </a:t>
            </a:r>
            <a:endParaRPr lang="en-GB" dirty="0">
              <a:solidFill>
                <a:schemeClr val="accent4">
                  <a:lumMod val="75000"/>
                </a:schemeClr>
              </a:solidFill>
            </a:endParaRPr>
          </a:p>
        </p:txBody>
      </p:sp>
    </p:spTree>
    <p:extLst>
      <p:ext uri="{BB962C8B-B14F-4D97-AF65-F5344CB8AC3E}">
        <p14:creationId xmlns:p14="http://schemas.microsoft.com/office/powerpoint/2010/main" val="31965231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D2E1-BB8B-4789-A8E6-3A81F8CC48B9}"/>
              </a:ext>
            </a:extLst>
          </p:cNvPr>
          <p:cNvSpPr>
            <a:spLocks noGrp="1"/>
          </p:cNvSpPr>
          <p:nvPr>
            <p:ph type="title"/>
          </p:nvPr>
        </p:nvSpPr>
        <p:spPr/>
        <p:txBody>
          <a:bodyPr/>
          <a:lstStyle/>
          <a:p>
            <a:r>
              <a:rPr lang="en-GB" dirty="0"/>
              <a:t>Callbacks</a:t>
            </a:r>
          </a:p>
        </p:txBody>
      </p:sp>
      <p:sp>
        <p:nvSpPr>
          <p:cNvPr id="3" name="Content Placeholder 2">
            <a:extLst>
              <a:ext uri="{FF2B5EF4-FFF2-40B4-BE49-F238E27FC236}">
                <a16:creationId xmlns:a16="http://schemas.microsoft.com/office/drawing/2014/main" id="{CDA400DB-A09E-4654-88D6-161A2E38C8F6}"/>
              </a:ext>
            </a:extLst>
          </p:cNvPr>
          <p:cNvSpPr>
            <a:spLocks noGrp="1"/>
          </p:cNvSpPr>
          <p:nvPr>
            <p:ph idx="1"/>
          </p:nvPr>
        </p:nvSpPr>
        <p:spPr/>
        <p:txBody>
          <a:bodyPr numCol="2">
            <a:normAutofit fontScale="77500" lnSpcReduction="20000"/>
          </a:bodyPr>
          <a:lstStyle/>
          <a:p>
            <a:r>
              <a:rPr lang="en-IN" dirty="0"/>
              <a:t>JavaScript statements are executed line by line. However, with effects, the next line of code can be run even though the effect is not finished. This can create errors.</a:t>
            </a:r>
          </a:p>
          <a:p>
            <a:endParaRPr lang="en-IN" dirty="0"/>
          </a:p>
          <a:p>
            <a:r>
              <a:rPr lang="en-IN" dirty="0"/>
              <a:t>To prevent this, you can create a callback function.</a:t>
            </a:r>
          </a:p>
          <a:p>
            <a:endParaRPr lang="en-IN" dirty="0"/>
          </a:p>
          <a:p>
            <a:r>
              <a:rPr lang="en-IN" dirty="0"/>
              <a:t>A callback function is executed after the current effect is finished.</a:t>
            </a:r>
          </a:p>
          <a:p>
            <a:endParaRPr lang="en-IN" dirty="0"/>
          </a:p>
          <a:p>
            <a:r>
              <a:rPr lang="en-IN" dirty="0"/>
              <a:t>Typical syntax: $(selector).hide(</a:t>
            </a:r>
            <a:r>
              <a:rPr lang="en-IN" dirty="0" err="1"/>
              <a:t>speed,callback</a:t>
            </a:r>
            <a:r>
              <a:rPr lang="en-IN" dirty="0"/>
              <a:t>);</a:t>
            </a:r>
          </a:p>
          <a:p>
            <a:endParaRPr lang="en-IN" dirty="0"/>
          </a:p>
          <a:p>
            <a:r>
              <a:rPr lang="en-IN" dirty="0"/>
              <a:t>Examples</a:t>
            </a:r>
          </a:p>
          <a:p>
            <a:endParaRPr lang="en-IN" dirty="0"/>
          </a:p>
          <a:p>
            <a:r>
              <a:rPr lang="en-IN" dirty="0"/>
              <a:t>The example below has a callback parameter that is a function that will be executed after the hide effect is completed:</a:t>
            </a:r>
          </a:p>
          <a:p>
            <a:r>
              <a:rPr lang="en-IN" dirty="0"/>
              <a:t>Example with Callback</a:t>
            </a:r>
          </a:p>
          <a:p>
            <a:pPr lvl="1"/>
            <a:r>
              <a:rPr lang="en-IN" dirty="0">
                <a:solidFill>
                  <a:schemeClr val="accent4">
                    <a:lumMod val="75000"/>
                  </a:schemeClr>
                </a:solidFill>
              </a:rPr>
              <a:t>$("button").click(function(){</a:t>
            </a:r>
          </a:p>
          <a:p>
            <a:pPr lvl="1"/>
            <a:r>
              <a:rPr lang="en-IN" dirty="0">
                <a:solidFill>
                  <a:schemeClr val="accent4">
                    <a:lumMod val="75000"/>
                  </a:schemeClr>
                </a:solidFill>
              </a:rPr>
              <a:t>  $("p").hide("slow", function(){</a:t>
            </a:r>
          </a:p>
          <a:p>
            <a:pPr lvl="1"/>
            <a:r>
              <a:rPr lang="en-IN" dirty="0">
                <a:solidFill>
                  <a:schemeClr val="accent4">
                    <a:lumMod val="75000"/>
                  </a:schemeClr>
                </a:solidFill>
              </a:rPr>
              <a:t>    alert("The paragraph is now hidden");</a:t>
            </a:r>
          </a:p>
          <a:p>
            <a:pPr lvl="1"/>
            <a:r>
              <a:rPr lang="en-IN" dirty="0">
                <a:solidFill>
                  <a:schemeClr val="accent4">
                    <a:lumMod val="75000"/>
                  </a:schemeClr>
                </a:solidFill>
              </a:rPr>
              <a:t>  });</a:t>
            </a:r>
          </a:p>
          <a:p>
            <a:pPr lvl="1"/>
            <a:r>
              <a:rPr lang="en-IN" dirty="0">
                <a:solidFill>
                  <a:schemeClr val="accent4">
                    <a:lumMod val="75000"/>
                  </a:schemeClr>
                </a:solidFill>
              </a:rPr>
              <a:t>}); </a:t>
            </a:r>
            <a:endParaRPr lang="en-GB" dirty="0">
              <a:solidFill>
                <a:schemeClr val="accent4">
                  <a:lumMod val="75000"/>
                </a:schemeClr>
              </a:solidFill>
            </a:endParaRPr>
          </a:p>
        </p:txBody>
      </p:sp>
    </p:spTree>
    <p:extLst>
      <p:ext uri="{BB962C8B-B14F-4D97-AF65-F5344CB8AC3E}">
        <p14:creationId xmlns:p14="http://schemas.microsoft.com/office/powerpoint/2010/main" val="23683357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3C50-11C4-43F3-8EAC-EBF4D3A03D1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FB106C7-596B-4436-B642-4C89D7470FB4}"/>
              </a:ext>
            </a:extLst>
          </p:cNvPr>
          <p:cNvSpPr>
            <a:spLocks noGrp="1"/>
          </p:cNvSpPr>
          <p:nvPr>
            <p:ph idx="1"/>
          </p:nvPr>
        </p:nvSpPr>
        <p:spPr/>
        <p:txBody>
          <a:bodyPr/>
          <a:lstStyle/>
          <a:p>
            <a:r>
              <a:rPr lang="en-GB" dirty="0"/>
              <a:t>Without callback</a:t>
            </a:r>
          </a:p>
        </p:txBody>
      </p:sp>
    </p:spTree>
    <p:extLst>
      <p:ext uri="{BB962C8B-B14F-4D97-AF65-F5344CB8AC3E}">
        <p14:creationId xmlns:p14="http://schemas.microsoft.com/office/powerpoint/2010/main" val="83620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11EE-14D6-4307-967E-D0C9CA3E085F}"/>
              </a:ext>
            </a:extLst>
          </p:cNvPr>
          <p:cNvSpPr>
            <a:spLocks noGrp="1"/>
          </p:cNvSpPr>
          <p:nvPr>
            <p:ph type="title"/>
          </p:nvPr>
        </p:nvSpPr>
        <p:spPr/>
        <p:txBody>
          <a:bodyPr/>
          <a:lstStyle/>
          <a:p>
            <a:r>
              <a:rPr lang="en-GB" dirty="0"/>
              <a:t>CDN</a:t>
            </a:r>
          </a:p>
        </p:txBody>
      </p:sp>
      <p:sp>
        <p:nvSpPr>
          <p:cNvPr id="3" name="Content Placeholder 2">
            <a:extLst>
              <a:ext uri="{FF2B5EF4-FFF2-40B4-BE49-F238E27FC236}">
                <a16:creationId xmlns:a16="http://schemas.microsoft.com/office/drawing/2014/main" id="{7BD68C41-B552-4618-8AD5-D6C4215DBA93}"/>
              </a:ext>
            </a:extLst>
          </p:cNvPr>
          <p:cNvSpPr>
            <a:spLocks noGrp="1"/>
          </p:cNvSpPr>
          <p:nvPr>
            <p:ph idx="1"/>
          </p:nvPr>
        </p:nvSpPr>
        <p:spPr/>
        <p:txBody>
          <a:bodyPr/>
          <a:lstStyle/>
          <a:p>
            <a:r>
              <a:rPr lang="en-IN" b="1" dirty="0"/>
              <a:t>One big advantage of using the hosted jQuery from Google or Microsoft:</a:t>
            </a:r>
            <a:br>
              <a:rPr lang="en-IN" dirty="0"/>
            </a:br>
            <a:br>
              <a:rPr lang="en-IN" dirty="0"/>
            </a:br>
            <a:r>
              <a:rPr lang="en-IN" dirty="0"/>
              <a:t>Many users already have downloaded jQuery from Google or Microsoft when visiting another site. As a result, it will be loaded from cache when they visit your site, which leads to faster loading time. Also, most CDN's will make sure that once a user requests a file from it, it will be served from the server closest to them, which also leads to faster loading time</a:t>
            </a:r>
            <a:endParaRPr lang="en-GB" dirty="0"/>
          </a:p>
        </p:txBody>
      </p:sp>
    </p:spTree>
    <p:extLst>
      <p:ext uri="{BB962C8B-B14F-4D97-AF65-F5344CB8AC3E}">
        <p14:creationId xmlns:p14="http://schemas.microsoft.com/office/powerpoint/2010/main" val="6032498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B1DE-D12E-4C67-9180-F6673742BF85}"/>
              </a:ext>
            </a:extLst>
          </p:cNvPr>
          <p:cNvSpPr>
            <a:spLocks noGrp="1"/>
          </p:cNvSpPr>
          <p:nvPr>
            <p:ph type="title"/>
          </p:nvPr>
        </p:nvSpPr>
        <p:spPr/>
        <p:txBody>
          <a:bodyPr/>
          <a:lstStyle/>
          <a:p>
            <a:r>
              <a:rPr lang="en-GB" dirty="0"/>
              <a:t> jQuery AJAX</a:t>
            </a:r>
          </a:p>
        </p:txBody>
      </p:sp>
      <p:sp>
        <p:nvSpPr>
          <p:cNvPr id="3" name="Content Placeholder 2">
            <a:extLst>
              <a:ext uri="{FF2B5EF4-FFF2-40B4-BE49-F238E27FC236}">
                <a16:creationId xmlns:a16="http://schemas.microsoft.com/office/drawing/2014/main" id="{B84877D3-A170-4919-8ABC-AC35EE8A76EC}"/>
              </a:ext>
            </a:extLst>
          </p:cNvPr>
          <p:cNvSpPr>
            <a:spLocks noGrp="1"/>
          </p:cNvSpPr>
          <p:nvPr>
            <p:ph idx="1"/>
          </p:nvPr>
        </p:nvSpPr>
        <p:spPr/>
        <p:txBody>
          <a:bodyPr>
            <a:normAutofit fontScale="85000" lnSpcReduction="20000"/>
          </a:bodyPr>
          <a:lstStyle/>
          <a:p>
            <a:r>
              <a:rPr lang="en-IN" dirty="0"/>
              <a:t>AJAX is an acronym standing for Asynchronous JavaScript and XML and this technology helps us to load data from the server without a browser page refresh.</a:t>
            </a:r>
          </a:p>
          <a:p>
            <a:r>
              <a:rPr lang="en-IN" dirty="0"/>
              <a:t>If you are new with AJAX, I would recommend you go through our Ajax Tutorial before proceeding further.</a:t>
            </a:r>
          </a:p>
          <a:p>
            <a:r>
              <a:rPr lang="en-IN" dirty="0" err="1"/>
              <a:t>JQuery</a:t>
            </a:r>
            <a:r>
              <a:rPr lang="en-IN" dirty="0"/>
              <a:t> is a great tool which provides a rich set of AJAX methods to develop next generation web application.</a:t>
            </a:r>
          </a:p>
          <a:p>
            <a:r>
              <a:rPr lang="en-IN" b="1" u="sng" dirty="0"/>
              <a:t>Loading Simple Data</a:t>
            </a:r>
            <a:endParaRPr lang="en-IN" dirty="0"/>
          </a:p>
          <a:p>
            <a:r>
              <a:rPr lang="en-IN" dirty="0"/>
              <a:t>This is very easy to load any static or dynamic data using </a:t>
            </a:r>
            <a:r>
              <a:rPr lang="en-IN" dirty="0" err="1"/>
              <a:t>JQuery</a:t>
            </a:r>
            <a:r>
              <a:rPr lang="en-IN" dirty="0"/>
              <a:t> AJAX. </a:t>
            </a:r>
            <a:r>
              <a:rPr lang="en-IN" dirty="0" err="1"/>
              <a:t>JQuery</a:t>
            </a:r>
            <a:r>
              <a:rPr lang="en-IN" dirty="0"/>
              <a:t> provides load() method to do the job −</a:t>
            </a:r>
          </a:p>
          <a:p>
            <a:r>
              <a:rPr lang="en-IN" dirty="0"/>
              <a:t>Syntax</a:t>
            </a:r>
          </a:p>
          <a:p>
            <a:r>
              <a:rPr lang="en-IN" dirty="0"/>
              <a:t>Here is the simple syntax for load() method −</a:t>
            </a:r>
          </a:p>
          <a:p>
            <a:pPr lvl="1"/>
            <a:r>
              <a:rPr lang="en-IN" dirty="0">
                <a:solidFill>
                  <a:schemeClr val="accent4">
                    <a:lumMod val="75000"/>
                  </a:schemeClr>
                </a:solidFill>
              </a:rPr>
              <a:t>[selector].load( URL, [data], [callback] );</a:t>
            </a:r>
          </a:p>
          <a:p>
            <a:endParaRPr lang="en-IN" dirty="0"/>
          </a:p>
          <a:p>
            <a:endParaRPr lang="en-GB" dirty="0"/>
          </a:p>
        </p:txBody>
      </p:sp>
    </p:spTree>
    <p:extLst>
      <p:ext uri="{BB962C8B-B14F-4D97-AF65-F5344CB8AC3E}">
        <p14:creationId xmlns:p14="http://schemas.microsoft.com/office/powerpoint/2010/main" val="1693539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FAA4-3B92-41C6-B4DC-9F0AACD1B5B8}"/>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9ECE9344-705B-4359-9CF2-CAD95D29F1E9}"/>
              </a:ext>
            </a:extLst>
          </p:cNvPr>
          <p:cNvSpPr>
            <a:spLocks noGrp="1"/>
          </p:cNvSpPr>
          <p:nvPr>
            <p:ph idx="1"/>
          </p:nvPr>
        </p:nvSpPr>
        <p:spPr/>
        <p:txBody>
          <a:bodyPr>
            <a:normAutofit fontScale="85000" lnSpcReduction="20000"/>
          </a:bodyPr>
          <a:lstStyle/>
          <a:p>
            <a:r>
              <a:rPr lang="en-IN" dirty="0"/>
              <a:t>Here is the description of all the parameters −</a:t>
            </a:r>
          </a:p>
          <a:p>
            <a:r>
              <a:rPr lang="en-IN" dirty="0"/>
              <a:t>    URL − The URL of the server-side resource to which the request is sent. It could be a CGI, ASP, JSP, or PHP script which generates data dynamically or out of a database.</a:t>
            </a:r>
          </a:p>
          <a:p>
            <a:endParaRPr lang="en-IN" dirty="0"/>
          </a:p>
          <a:p>
            <a:r>
              <a:rPr lang="en-IN" dirty="0"/>
              <a:t>    data − This optional parameter represents an object whose properties are serialized into properly encoded parameters to be passed to the request. If specified, the request is made using the POST method. If omitted, the GET method is used.</a:t>
            </a:r>
          </a:p>
          <a:p>
            <a:endParaRPr lang="en-IN" dirty="0"/>
          </a:p>
          <a:p>
            <a:r>
              <a:rPr lang="en-IN" dirty="0"/>
              <a:t>    callback − A callback function invoked after the response data has been loaded into the elements of the matched set. The first parameter passed to this function is the response text received from the server and second parameter is the status code.</a:t>
            </a:r>
          </a:p>
          <a:p>
            <a:endParaRPr lang="en-GB" dirty="0"/>
          </a:p>
        </p:txBody>
      </p:sp>
    </p:spTree>
    <p:extLst>
      <p:ext uri="{BB962C8B-B14F-4D97-AF65-F5344CB8AC3E}">
        <p14:creationId xmlns:p14="http://schemas.microsoft.com/office/powerpoint/2010/main" val="20165697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1D50-EEC3-4321-8129-CE8B13A3CE3C}"/>
              </a:ext>
            </a:extLst>
          </p:cNvPr>
          <p:cNvSpPr>
            <a:spLocks noGrp="1"/>
          </p:cNvSpPr>
          <p:nvPr>
            <p:ph type="title"/>
          </p:nvPr>
        </p:nvSpPr>
        <p:spPr/>
        <p:txBody>
          <a:bodyPr/>
          <a:lstStyle/>
          <a:p>
            <a:r>
              <a:rPr lang="en-GB" dirty="0"/>
              <a:t>Getting JSON Data</a:t>
            </a:r>
          </a:p>
        </p:txBody>
      </p:sp>
      <p:sp>
        <p:nvSpPr>
          <p:cNvPr id="3" name="Content Placeholder 2">
            <a:extLst>
              <a:ext uri="{FF2B5EF4-FFF2-40B4-BE49-F238E27FC236}">
                <a16:creationId xmlns:a16="http://schemas.microsoft.com/office/drawing/2014/main" id="{C70EB164-247C-49EA-945D-BA30FBB12015}"/>
              </a:ext>
            </a:extLst>
          </p:cNvPr>
          <p:cNvSpPr>
            <a:spLocks noGrp="1"/>
          </p:cNvSpPr>
          <p:nvPr>
            <p:ph idx="1"/>
          </p:nvPr>
        </p:nvSpPr>
        <p:spPr/>
        <p:txBody>
          <a:bodyPr>
            <a:normAutofit fontScale="77500" lnSpcReduction="20000"/>
          </a:bodyPr>
          <a:lstStyle/>
          <a:p>
            <a:r>
              <a:rPr lang="en-IN" dirty="0"/>
              <a:t>There would be a situation when server would return JSON string against your request. </a:t>
            </a:r>
            <a:r>
              <a:rPr lang="en-IN" dirty="0" err="1"/>
              <a:t>JQuery</a:t>
            </a:r>
            <a:r>
              <a:rPr lang="en-IN" dirty="0"/>
              <a:t> utility function </a:t>
            </a:r>
            <a:r>
              <a:rPr lang="en-IN" dirty="0" err="1"/>
              <a:t>getJSON</a:t>
            </a:r>
            <a:r>
              <a:rPr lang="en-IN" dirty="0"/>
              <a:t>() parses the returned JSON string and makes the resulting string available to the callback function as first parameter to take further action.</a:t>
            </a:r>
          </a:p>
          <a:p>
            <a:r>
              <a:rPr lang="en-IN" dirty="0"/>
              <a:t>Syntax</a:t>
            </a:r>
          </a:p>
          <a:p>
            <a:r>
              <a:rPr lang="en-IN" dirty="0"/>
              <a:t>Here is the simple syntax for </a:t>
            </a:r>
            <a:r>
              <a:rPr lang="en-IN" dirty="0" err="1"/>
              <a:t>getJSON</a:t>
            </a:r>
            <a:r>
              <a:rPr lang="en-IN" dirty="0"/>
              <a:t>() method −</a:t>
            </a:r>
          </a:p>
          <a:p>
            <a:pPr lvl="1"/>
            <a:r>
              <a:rPr lang="en-IN" dirty="0">
                <a:solidFill>
                  <a:schemeClr val="accent4">
                    <a:lumMod val="75000"/>
                  </a:schemeClr>
                </a:solidFill>
              </a:rPr>
              <a:t>[selector].</a:t>
            </a:r>
            <a:r>
              <a:rPr lang="en-IN" dirty="0" err="1">
                <a:solidFill>
                  <a:schemeClr val="accent4">
                    <a:lumMod val="75000"/>
                  </a:schemeClr>
                </a:solidFill>
              </a:rPr>
              <a:t>getJSON</a:t>
            </a:r>
            <a:r>
              <a:rPr lang="en-IN" dirty="0">
                <a:solidFill>
                  <a:schemeClr val="accent4">
                    <a:lumMod val="75000"/>
                  </a:schemeClr>
                </a:solidFill>
              </a:rPr>
              <a:t>( URL, [data], [callback] );</a:t>
            </a:r>
          </a:p>
          <a:p>
            <a:endParaRPr lang="en-IN" dirty="0"/>
          </a:p>
          <a:p>
            <a:r>
              <a:rPr lang="en-IN" dirty="0"/>
              <a:t>Here is the description of all the parameters −</a:t>
            </a:r>
          </a:p>
          <a:p>
            <a:r>
              <a:rPr lang="en-IN" dirty="0"/>
              <a:t>    URL − The URL of the server-side resource contacted via the GET method.</a:t>
            </a:r>
          </a:p>
          <a:p>
            <a:r>
              <a:rPr lang="en-IN" dirty="0"/>
              <a:t>    data − An object whose properties serve as the name/value pairs used to construct a query string to be appended to the URL, or a preformatted and encoded query string.</a:t>
            </a:r>
          </a:p>
          <a:p>
            <a:r>
              <a:rPr lang="en-IN" dirty="0"/>
              <a:t>    callback − A function invoked when the request completes. The data value resulting from digesting the response body as a JSON string is passed as the first parameter to this callback, and the status as the second.</a:t>
            </a:r>
          </a:p>
          <a:p>
            <a:endParaRPr lang="en-GB" dirty="0"/>
          </a:p>
        </p:txBody>
      </p:sp>
    </p:spTree>
    <p:extLst>
      <p:ext uri="{BB962C8B-B14F-4D97-AF65-F5344CB8AC3E}">
        <p14:creationId xmlns:p14="http://schemas.microsoft.com/office/powerpoint/2010/main" val="24568247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54BB-4239-4EB6-9471-AB86781C78FD}"/>
              </a:ext>
            </a:extLst>
          </p:cNvPr>
          <p:cNvSpPr>
            <a:spLocks noGrp="1"/>
          </p:cNvSpPr>
          <p:nvPr>
            <p:ph type="title"/>
          </p:nvPr>
        </p:nvSpPr>
        <p:spPr/>
        <p:txBody>
          <a:bodyPr/>
          <a:lstStyle/>
          <a:p>
            <a:r>
              <a:rPr lang="en-GB" dirty="0"/>
              <a:t>Passing data to server</a:t>
            </a:r>
          </a:p>
        </p:txBody>
      </p:sp>
      <p:sp>
        <p:nvSpPr>
          <p:cNvPr id="3" name="Content Placeholder 2">
            <a:extLst>
              <a:ext uri="{FF2B5EF4-FFF2-40B4-BE49-F238E27FC236}">
                <a16:creationId xmlns:a16="http://schemas.microsoft.com/office/drawing/2014/main" id="{D78AB5E1-C596-4C79-8788-BDF147AB69AD}"/>
              </a:ext>
            </a:extLst>
          </p:cNvPr>
          <p:cNvSpPr>
            <a:spLocks noGrp="1"/>
          </p:cNvSpPr>
          <p:nvPr>
            <p:ph idx="1"/>
          </p:nvPr>
        </p:nvSpPr>
        <p:spPr/>
        <p:txBody>
          <a:bodyPr/>
          <a:lstStyle/>
          <a:p>
            <a:r>
              <a:rPr lang="en-IN" dirty="0"/>
              <a:t>Many times you collect input from the user and you pass that input to the server for further processing. </a:t>
            </a:r>
            <a:r>
              <a:rPr lang="en-IN" dirty="0" err="1"/>
              <a:t>JQuery</a:t>
            </a:r>
            <a:r>
              <a:rPr lang="en-IN" dirty="0"/>
              <a:t> AJAX made it easy enough to pass collected data to the server using data parameter of any available Ajax method.</a:t>
            </a:r>
            <a:endParaRPr lang="en-GB" dirty="0"/>
          </a:p>
        </p:txBody>
      </p:sp>
    </p:spTree>
    <p:extLst>
      <p:ext uri="{BB962C8B-B14F-4D97-AF65-F5344CB8AC3E}">
        <p14:creationId xmlns:p14="http://schemas.microsoft.com/office/powerpoint/2010/main" val="30889104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1B64-9D35-424A-8B0E-3638751C36BE}"/>
              </a:ext>
            </a:extLst>
          </p:cNvPr>
          <p:cNvSpPr>
            <a:spLocks noGrp="1"/>
          </p:cNvSpPr>
          <p:nvPr>
            <p:ph type="title"/>
          </p:nvPr>
        </p:nvSpPr>
        <p:spPr/>
        <p:txBody>
          <a:bodyPr/>
          <a:lstStyle/>
          <a:p>
            <a:r>
              <a:rPr lang="en-GB" dirty="0"/>
              <a:t>Autocomplete</a:t>
            </a:r>
          </a:p>
        </p:txBody>
      </p:sp>
      <p:sp>
        <p:nvSpPr>
          <p:cNvPr id="3" name="Content Placeholder 2">
            <a:extLst>
              <a:ext uri="{FF2B5EF4-FFF2-40B4-BE49-F238E27FC236}">
                <a16:creationId xmlns:a16="http://schemas.microsoft.com/office/drawing/2014/main" id="{6B4F30B1-FBEF-4E3B-A55F-BCF5ED23E1F3}"/>
              </a:ext>
            </a:extLst>
          </p:cNvPr>
          <p:cNvSpPr>
            <a:spLocks noGrp="1"/>
          </p:cNvSpPr>
          <p:nvPr>
            <p:ph idx="1"/>
          </p:nvPr>
        </p:nvSpPr>
        <p:spPr/>
        <p:txBody>
          <a:bodyPr/>
          <a:lstStyle/>
          <a:p>
            <a:r>
              <a:rPr lang="en-GB" dirty="0"/>
              <a:t>jQuery UI</a:t>
            </a:r>
          </a:p>
        </p:txBody>
      </p:sp>
    </p:spTree>
    <p:extLst>
      <p:ext uri="{BB962C8B-B14F-4D97-AF65-F5344CB8AC3E}">
        <p14:creationId xmlns:p14="http://schemas.microsoft.com/office/powerpoint/2010/main" val="3614041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9792-E2D6-419E-8E20-D58794B92D7B}"/>
              </a:ext>
            </a:extLst>
          </p:cNvPr>
          <p:cNvSpPr>
            <a:spLocks noGrp="1"/>
          </p:cNvSpPr>
          <p:nvPr>
            <p:ph type="title"/>
          </p:nvPr>
        </p:nvSpPr>
        <p:spPr/>
        <p:txBody>
          <a:bodyPr/>
          <a:lstStyle/>
          <a:p>
            <a:r>
              <a:rPr lang="en-GB" dirty="0" err="1"/>
              <a:t>Datepicker</a:t>
            </a:r>
            <a:endParaRPr lang="en-GB" dirty="0"/>
          </a:p>
        </p:txBody>
      </p:sp>
      <p:sp>
        <p:nvSpPr>
          <p:cNvPr id="3" name="Content Placeholder 2">
            <a:extLst>
              <a:ext uri="{FF2B5EF4-FFF2-40B4-BE49-F238E27FC236}">
                <a16:creationId xmlns:a16="http://schemas.microsoft.com/office/drawing/2014/main" id="{81AEA9C6-4DCC-4652-AFE7-E753A3DE96D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2055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24AA-FB11-4D24-9782-7F049B51027D}"/>
              </a:ext>
            </a:extLst>
          </p:cNvPr>
          <p:cNvSpPr>
            <a:spLocks noGrp="1"/>
          </p:cNvSpPr>
          <p:nvPr>
            <p:ph type="title"/>
          </p:nvPr>
        </p:nvSpPr>
        <p:spPr/>
        <p:txBody>
          <a:bodyPr/>
          <a:lstStyle/>
          <a:p>
            <a:r>
              <a:rPr lang="en-GB" dirty="0"/>
              <a:t>Syntax</a:t>
            </a:r>
          </a:p>
        </p:txBody>
      </p:sp>
      <p:sp>
        <p:nvSpPr>
          <p:cNvPr id="3" name="Content Placeholder 2">
            <a:extLst>
              <a:ext uri="{FF2B5EF4-FFF2-40B4-BE49-F238E27FC236}">
                <a16:creationId xmlns:a16="http://schemas.microsoft.com/office/drawing/2014/main" id="{8AF5B036-6F68-4BA2-BBB4-C3A94408B835}"/>
              </a:ext>
            </a:extLst>
          </p:cNvPr>
          <p:cNvSpPr>
            <a:spLocks noGrp="1"/>
          </p:cNvSpPr>
          <p:nvPr>
            <p:ph idx="1"/>
          </p:nvPr>
        </p:nvSpPr>
        <p:spPr/>
        <p:txBody>
          <a:bodyPr>
            <a:normAutofit fontScale="77500" lnSpcReduction="20000"/>
          </a:bodyPr>
          <a:lstStyle/>
          <a:p>
            <a:r>
              <a:rPr lang="en-IN" dirty="0"/>
              <a:t>The jQuery syntax is tailor-made for selecting HTML elements and performing some action on the element(s).</a:t>
            </a:r>
          </a:p>
          <a:p>
            <a:r>
              <a:rPr lang="en-IN" dirty="0"/>
              <a:t>Basic syntax is: $(selector).action()</a:t>
            </a:r>
          </a:p>
          <a:p>
            <a:r>
              <a:rPr lang="en-IN" dirty="0"/>
              <a:t>    A $ sign to define/access jQuery</a:t>
            </a:r>
          </a:p>
          <a:p>
            <a:r>
              <a:rPr lang="en-IN" dirty="0"/>
              <a:t>    A (selector) to "query (or find)" HTML elements</a:t>
            </a:r>
          </a:p>
          <a:p>
            <a:r>
              <a:rPr lang="en-IN" dirty="0"/>
              <a:t>    A jQuery action() to be performed on the element(s)</a:t>
            </a:r>
          </a:p>
          <a:p>
            <a:endParaRPr lang="en-IN" dirty="0"/>
          </a:p>
          <a:p>
            <a:r>
              <a:rPr lang="en-IN" dirty="0"/>
              <a:t>Examples:</a:t>
            </a:r>
          </a:p>
          <a:p>
            <a:pPr lvl="1">
              <a:lnSpc>
                <a:spcPct val="120000"/>
              </a:lnSpc>
            </a:pPr>
            <a:r>
              <a:rPr lang="en-IN" dirty="0">
                <a:solidFill>
                  <a:schemeClr val="accent2">
                    <a:lumMod val="75000"/>
                  </a:schemeClr>
                </a:solidFill>
              </a:rPr>
              <a:t>$(this).hide() - hides the current element.</a:t>
            </a:r>
          </a:p>
          <a:p>
            <a:pPr lvl="1">
              <a:lnSpc>
                <a:spcPct val="120000"/>
              </a:lnSpc>
            </a:pPr>
            <a:r>
              <a:rPr lang="en-IN" dirty="0">
                <a:solidFill>
                  <a:schemeClr val="accent2">
                    <a:lumMod val="75000"/>
                  </a:schemeClr>
                </a:solidFill>
              </a:rPr>
              <a:t>$("p").hide() - hides all &lt;p&gt; elements.</a:t>
            </a:r>
          </a:p>
          <a:p>
            <a:pPr lvl="1">
              <a:lnSpc>
                <a:spcPct val="120000"/>
              </a:lnSpc>
            </a:pPr>
            <a:r>
              <a:rPr lang="en-IN" dirty="0">
                <a:solidFill>
                  <a:schemeClr val="accent2">
                    <a:lumMod val="75000"/>
                  </a:schemeClr>
                </a:solidFill>
              </a:rPr>
              <a:t>$(".test").hide() - hides all elements with class="test".</a:t>
            </a:r>
          </a:p>
          <a:p>
            <a:pPr lvl="1">
              <a:lnSpc>
                <a:spcPct val="120000"/>
              </a:lnSpc>
            </a:pPr>
            <a:r>
              <a:rPr lang="en-IN" dirty="0">
                <a:solidFill>
                  <a:schemeClr val="accent2">
                    <a:lumMod val="75000"/>
                  </a:schemeClr>
                </a:solidFill>
              </a:rPr>
              <a:t>$("#test").hide() - hides the element with id="test".</a:t>
            </a:r>
            <a:endParaRPr lang="en-GB" dirty="0">
              <a:solidFill>
                <a:schemeClr val="accent2">
                  <a:lumMod val="75000"/>
                </a:schemeClr>
              </a:solidFill>
            </a:endParaRPr>
          </a:p>
        </p:txBody>
      </p:sp>
    </p:spTree>
    <p:extLst>
      <p:ext uri="{BB962C8B-B14F-4D97-AF65-F5344CB8AC3E}">
        <p14:creationId xmlns:p14="http://schemas.microsoft.com/office/powerpoint/2010/main" val="272548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C4F1-0103-4D8E-9A2A-DF3332B673E3}"/>
              </a:ext>
            </a:extLst>
          </p:cNvPr>
          <p:cNvSpPr>
            <a:spLocks noGrp="1"/>
          </p:cNvSpPr>
          <p:nvPr>
            <p:ph type="title"/>
          </p:nvPr>
        </p:nvSpPr>
        <p:spPr/>
        <p:txBody>
          <a:bodyPr/>
          <a:lstStyle/>
          <a:p>
            <a:r>
              <a:rPr lang="en-GB" dirty="0"/>
              <a:t>The </a:t>
            </a:r>
            <a:r>
              <a:rPr lang="en-GB" dirty="0" err="1"/>
              <a:t>document.ready</a:t>
            </a:r>
            <a:r>
              <a:rPr lang="en-GB" dirty="0"/>
              <a:t> event</a:t>
            </a:r>
          </a:p>
        </p:txBody>
      </p:sp>
      <p:sp>
        <p:nvSpPr>
          <p:cNvPr id="3" name="Content Placeholder 2">
            <a:extLst>
              <a:ext uri="{FF2B5EF4-FFF2-40B4-BE49-F238E27FC236}">
                <a16:creationId xmlns:a16="http://schemas.microsoft.com/office/drawing/2014/main" id="{D322479E-4D95-4148-A433-CB406BC4221E}"/>
              </a:ext>
            </a:extLst>
          </p:cNvPr>
          <p:cNvSpPr>
            <a:spLocks noGrp="1"/>
          </p:cNvSpPr>
          <p:nvPr>
            <p:ph idx="1"/>
          </p:nvPr>
        </p:nvSpPr>
        <p:spPr/>
        <p:txBody>
          <a:bodyPr/>
          <a:lstStyle/>
          <a:p>
            <a:r>
              <a:rPr lang="en-IN" dirty="0"/>
              <a:t>$(document).ready(function(){</a:t>
            </a:r>
          </a:p>
          <a:p>
            <a:endParaRPr lang="en-IN" dirty="0"/>
          </a:p>
          <a:p>
            <a:r>
              <a:rPr lang="en-IN" dirty="0"/>
              <a:t>  // jQuery methods go here...</a:t>
            </a:r>
          </a:p>
          <a:p>
            <a:endParaRPr lang="en-IN" dirty="0"/>
          </a:p>
          <a:p>
            <a:r>
              <a:rPr lang="en-IN" dirty="0"/>
              <a:t>}); </a:t>
            </a:r>
            <a:endParaRPr lang="en-GB" dirty="0"/>
          </a:p>
        </p:txBody>
      </p:sp>
    </p:spTree>
    <p:extLst>
      <p:ext uri="{BB962C8B-B14F-4D97-AF65-F5344CB8AC3E}">
        <p14:creationId xmlns:p14="http://schemas.microsoft.com/office/powerpoint/2010/main" val="41692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8BF1-B643-4D38-90DC-804D6AEB495D}"/>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93B0CFEE-8C3A-4C5B-84EC-3EFDE8CA4C51}"/>
              </a:ext>
            </a:extLst>
          </p:cNvPr>
          <p:cNvSpPr>
            <a:spLocks noGrp="1"/>
          </p:cNvSpPr>
          <p:nvPr>
            <p:ph idx="1"/>
          </p:nvPr>
        </p:nvSpPr>
        <p:spPr/>
        <p:txBody>
          <a:bodyPr>
            <a:normAutofit/>
          </a:bodyPr>
          <a:lstStyle/>
          <a:p>
            <a:r>
              <a:rPr lang="en-IN" dirty="0"/>
              <a:t>This is to prevent any jQuery code from running before the document is finished loading (is ready).</a:t>
            </a:r>
          </a:p>
          <a:p>
            <a:r>
              <a:rPr lang="en-IN" dirty="0"/>
              <a:t>It is good practice to wait for the document to be fully loaded and ready before working with it. This also allows you to have your JavaScript code before the body of your document, in the head section.</a:t>
            </a:r>
          </a:p>
          <a:p>
            <a:r>
              <a:rPr lang="en-IN" dirty="0"/>
              <a:t>Here are some examples of actions that can fail if methods are run before the document is fully loaded:</a:t>
            </a:r>
          </a:p>
          <a:p>
            <a:pPr lvl="1"/>
            <a:r>
              <a:rPr lang="en-IN" dirty="0"/>
              <a:t>    Trying to hide an element that is not created yet</a:t>
            </a:r>
          </a:p>
          <a:p>
            <a:pPr lvl="1"/>
            <a:r>
              <a:rPr lang="en-IN" dirty="0"/>
              <a:t>    Trying to get the size of an image that is not loaded yet</a:t>
            </a:r>
          </a:p>
          <a:p>
            <a:endParaRPr lang="en-GB" dirty="0"/>
          </a:p>
        </p:txBody>
      </p:sp>
    </p:spTree>
    <p:extLst>
      <p:ext uri="{BB962C8B-B14F-4D97-AF65-F5344CB8AC3E}">
        <p14:creationId xmlns:p14="http://schemas.microsoft.com/office/powerpoint/2010/main" val="3542102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9820</Words>
  <Application>Microsoft Office PowerPoint</Application>
  <PresentationFormat>Widescreen</PresentationFormat>
  <Paragraphs>1294</Paragraphs>
  <Slides>65</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Calibri Light</vt:lpstr>
      <vt:lpstr>Office Theme</vt:lpstr>
      <vt:lpstr>jQuery</vt:lpstr>
      <vt:lpstr>Introduction</vt:lpstr>
      <vt:lpstr>Contd..</vt:lpstr>
      <vt:lpstr>Who use jQuery?</vt:lpstr>
      <vt:lpstr>How to use?</vt:lpstr>
      <vt:lpstr>CDN</vt:lpstr>
      <vt:lpstr>Syntax</vt:lpstr>
      <vt:lpstr>The document.ready event</vt:lpstr>
      <vt:lpstr>Contd..</vt:lpstr>
      <vt:lpstr>How to Call a jQuery Library Functions? </vt:lpstr>
      <vt:lpstr>Custom script</vt:lpstr>
      <vt:lpstr>jQuery Selectors</vt:lpstr>
      <vt:lpstr>Element selector</vt:lpstr>
      <vt:lpstr>The id selector : #</vt:lpstr>
      <vt:lpstr>The class selector : .</vt:lpstr>
      <vt:lpstr>jQuery Attributes</vt:lpstr>
      <vt:lpstr>Contd..</vt:lpstr>
      <vt:lpstr>Set attribute value</vt:lpstr>
      <vt:lpstr>Applying styles</vt:lpstr>
      <vt:lpstr>DOM Traversing</vt:lpstr>
      <vt:lpstr>Find Elements by Index</vt:lpstr>
      <vt:lpstr>Contd..</vt:lpstr>
      <vt:lpstr>Filtering out elements</vt:lpstr>
      <vt:lpstr>Applying CSS property</vt:lpstr>
      <vt:lpstr>Setting Element Width &amp; Height </vt:lpstr>
      <vt:lpstr>DOM Element Replacement</vt:lpstr>
      <vt:lpstr>Removing DOM Element</vt:lpstr>
      <vt:lpstr>Inserting DOM Element</vt:lpstr>
      <vt:lpstr>Events</vt:lpstr>
      <vt:lpstr>Binding Event Handler</vt:lpstr>
      <vt:lpstr>jQuery Syntax For Event Methods </vt:lpstr>
      <vt:lpstr>Contd..</vt:lpstr>
      <vt:lpstr>Contd..</vt:lpstr>
      <vt:lpstr>Contd..</vt:lpstr>
      <vt:lpstr>Contd..</vt:lpstr>
      <vt:lpstr>Contd..</vt:lpstr>
      <vt:lpstr>Contd..</vt:lpstr>
      <vt:lpstr>Contd..</vt:lpstr>
      <vt:lpstr>Contd..</vt:lpstr>
      <vt:lpstr>Contd..</vt:lpstr>
      <vt:lpstr>Contd..</vt:lpstr>
      <vt:lpstr>Effects</vt:lpstr>
      <vt:lpstr>Contd..</vt:lpstr>
      <vt:lpstr> jQuery toggle</vt:lpstr>
      <vt:lpstr>jQuery Fading Methods </vt:lpstr>
      <vt:lpstr>Effect fadeIn()</vt:lpstr>
      <vt:lpstr> fadeout()</vt:lpstr>
      <vt:lpstr> fadeToggle()</vt:lpstr>
      <vt:lpstr> fadeTo()</vt:lpstr>
      <vt:lpstr>Sliding</vt:lpstr>
      <vt:lpstr>jQuery slideDown()</vt:lpstr>
      <vt:lpstr>jQuery slideUp()</vt:lpstr>
      <vt:lpstr>jQuery slideToggle()</vt:lpstr>
      <vt:lpstr>Animation</vt:lpstr>
      <vt:lpstr>Contd..</vt:lpstr>
      <vt:lpstr>Contd..</vt:lpstr>
      <vt:lpstr>jQuery stop method</vt:lpstr>
      <vt:lpstr>Callbacks</vt:lpstr>
      <vt:lpstr>PowerPoint Presentation</vt:lpstr>
      <vt:lpstr> jQuery AJAX</vt:lpstr>
      <vt:lpstr>Contd..</vt:lpstr>
      <vt:lpstr>Getting JSON Data</vt:lpstr>
      <vt:lpstr>Passing data to server</vt:lpstr>
      <vt:lpstr>Autocomplete</vt:lpstr>
      <vt:lpstr>Datepicker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aadish</dc:creator>
  <cp:lastModifiedBy>Atul Phad</cp:lastModifiedBy>
  <cp:revision>25</cp:revision>
  <dcterms:created xsi:type="dcterms:W3CDTF">2020-01-06T15:22:35Z</dcterms:created>
  <dcterms:modified xsi:type="dcterms:W3CDTF">2022-02-27T12:49:32Z</dcterms:modified>
</cp:coreProperties>
</file>