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79"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C321-B3BB-F322-D74C-B8FD455293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1C04BD-FBC2-A2ED-4DC2-765BD58F3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DD1952-146A-42E3-906F-9D51812BA43B}"/>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EE2849BE-DDA1-AD5D-C5A1-CCD5D1440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45A3F-DC89-EF6D-E324-DCB4E9390004}"/>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300402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66A5-299F-C568-76C5-35698793C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9B55E6-91E1-B630-FD6E-2568A97E9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D25EF-4687-C494-B1BB-5599B2FC2481}"/>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C042FC84-D1CD-5C4C-FF7B-8124FAA5E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D4A5C8-6175-A2E6-6ABF-7FC9CAEE3E3F}"/>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83302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5290A-52FD-4C5C-21BB-165AECEF41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B34BC-69FC-9155-5246-AFA9AC581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9A832-8234-6EC3-118D-BA57B12BD588}"/>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BDEB7E27-2E7E-8055-2667-ED4426517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A177C-9BB6-D8DC-804E-03DA1A20E2ED}"/>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421451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EBA1-B44D-E362-44ED-C46C40B63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35E96-83A5-93E3-D5A4-DA88D5293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FCD03-40BF-0B37-4B9A-DCC198A01FEA}"/>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F9F72432-752E-073B-EAD9-B00E907F7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761B7-C172-0972-120D-FC94E3B168E5}"/>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238743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CB95-5CD8-3EF1-A25B-271304F842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19ACB-833E-933A-A1E4-C47CBDE7C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EEF17-C41A-5559-F7CB-DBC170A23BFE}"/>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2BCA8619-05B0-189E-A1DD-9A8EE903D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3EB388-A4AB-9193-750D-911FB35599CE}"/>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3642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DB7C-1F4C-6831-D06D-99D76BA1C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7C62F2-DDAF-D990-E57B-E36638E32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C73578-13BC-9BA2-7591-56C451228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DB5F15-565B-B644-5B49-3F70EFCC7642}"/>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6" name="Footer Placeholder 5">
            <a:extLst>
              <a:ext uri="{FF2B5EF4-FFF2-40B4-BE49-F238E27FC236}">
                <a16:creationId xmlns:a16="http://schemas.microsoft.com/office/drawing/2014/main" id="{448F12B3-6F0C-2797-7138-1B074315B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4275F-D2E0-F21B-5C5D-1DC73A00F07C}"/>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88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E5C3-14B1-E030-17C6-C3B442180F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F11B7-680B-8B20-251C-5305BF3F1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3EBB5-0972-DE6A-6CD3-77A486EA6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586AF1-39DE-696B-8CEE-34551BB52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EE2E3-8563-BF5B-418C-6DD09B3EA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AD6B61-8077-2E6B-AE85-F20E678A1299}"/>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8" name="Footer Placeholder 7">
            <a:extLst>
              <a:ext uri="{FF2B5EF4-FFF2-40B4-BE49-F238E27FC236}">
                <a16:creationId xmlns:a16="http://schemas.microsoft.com/office/drawing/2014/main" id="{B3494FB9-1E9F-B743-49D3-5ADB27251E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75DC63-5E18-A08D-6D80-A26F33C2CCBE}"/>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235999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348F-BA2A-7400-23B6-9A6A99C57E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C97310-C663-5747-E79D-DC81B4D40C92}"/>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4" name="Footer Placeholder 3">
            <a:extLst>
              <a:ext uri="{FF2B5EF4-FFF2-40B4-BE49-F238E27FC236}">
                <a16:creationId xmlns:a16="http://schemas.microsoft.com/office/drawing/2014/main" id="{06A8DC39-E8D8-45A4-FE15-BDF2282844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892A8A-83AE-082C-BBE8-31899C8E1C52}"/>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194017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DFC30-03AB-C80F-CEBB-0353E9382CF3}"/>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3" name="Footer Placeholder 2">
            <a:extLst>
              <a:ext uri="{FF2B5EF4-FFF2-40B4-BE49-F238E27FC236}">
                <a16:creationId xmlns:a16="http://schemas.microsoft.com/office/drawing/2014/main" id="{69E0D829-2E25-D3B6-A713-732EDC678D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849-DB25-511D-9E82-C7150E29E1A7}"/>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385933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2A87-500B-AFF3-4DF6-B9B40EF6A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5CB161-D734-BEC1-1069-7F59A282B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8BBA7-CF79-2F38-3ED5-0829A0FD0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47023-24C7-3131-4946-6A4EC3EEEBAF}"/>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6" name="Footer Placeholder 5">
            <a:extLst>
              <a:ext uri="{FF2B5EF4-FFF2-40B4-BE49-F238E27FC236}">
                <a16:creationId xmlns:a16="http://schemas.microsoft.com/office/drawing/2014/main" id="{C285BF63-85AC-BE63-EDE0-256C130366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BC07B-AC0C-C245-404A-9E6F26E68BE9}"/>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268415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E7E8-FBFE-A84A-1F70-B6B6FBD44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2464EF-D451-4248-1836-9F78C84D0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3F54F5-6C74-7C54-2D2B-109C15FCB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3A1C-C83D-90B7-088D-1ED9FDD95C71}"/>
              </a:ext>
            </a:extLst>
          </p:cNvPr>
          <p:cNvSpPr>
            <a:spLocks noGrp="1"/>
          </p:cNvSpPr>
          <p:nvPr>
            <p:ph type="dt" sz="half" idx="10"/>
          </p:nvPr>
        </p:nvSpPr>
        <p:spPr/>
        <p:txBody>
          <a:bodyPr/>
          <a:lstStyle/>
          <a:p>
            <a:fld id="{0C800972-9D10-40B3-BE9E-97A023E04162}" type="datetimeFigureOut">
              <a:rPr lang="en-IN" smtClean="0"/>
              <a:t>04-08-2022</a:t>
            </a:fld>
            <a:endParaRPr lang="en-IN"/>
          </a:p>
        </p:txBody>
      </p:sp>
      <p:sp>
        <p:nvSpPr>
          <p:cNvPr id="6" name="Footer Placeholder 5">
            <a:extLst>
              <a:ext uri="{FF2B5EF4-FFF2-40B4-BE49-F238E27FC236}">
                <a16:creationId xmlns:a16="http://schemas.microsoft.com/office/drawing/2014/main" id="{9AB0EF7C-D302-E3A0-BE0F-E2FA14EDC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2D48AF-A351-55F0-B06C-A72DD641432E}"/>
              </a:ext>
            </a:extLst>
          </p:cNvPr>
          <p:cNvSpPr>
            <a:spLocks noGrp="1"/>
          </p:cNvSpPr>
          <p:nvPr>
            <p:ph type="sldNum" sz="quarter" idx="12"/>
          </p:nvPr>
        </p:nvSpPr>
        <p:spPr/>
        <p:txBody>
          <a:bodyPr/>
          <a:lstStyle/>
          <a:p>
            <a:fld id="{527FBC8D-3C67-4D4F-8C82-B4F5319B75BE}" type="slidenum">
              <a:rPr lang="en-IN" smtClean="0"/>
              <a:t>‹#›</a:t>
            </a:fld>
            <a:endParaRPr lang="en-IN"/>
          </a:p>
        </p:txBody>
      </p:sp>
    </p:spTree>
    <p:extLst>
      <p:ext uri="{BB962C8B-B14F-4D97-AF65-F5344CB8AC3E}">
        <p14:creationId xmlns:p14="http://schemas.microsoft.com/office/powerpoint/2010/main" val="99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0" t="5000" r="5000" b="8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91D4F-91EE-BB53-024D-032AA7D09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C8FE61-D236-38B5-23BB-537FA75FF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B1516-683D-DEA3-90F5-AA95C060A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00972-9D10-40B3-BE9E-97A023E04162}" type="datetimeFigureOut">
              <a:rPr lang="en-IN" smtClean="0"/>
              <a:t>04-08-2022</a:t>
            </a:fld>
            <a:endParaRPr lang="en-IN"/>
          </a:p>
        </p:txBody>
      </p:sp>
      <p:sp>
        <p:nvSpPr>
          <p:cNvPr id="5" name="Footer Placeholder 4">
            <a:extLst>
              <a:ext uri="{FF2B5EF4-FFF2-40B4-BE49-F238E27FC236}">
                <a16:creationId xmlns:a16="http://schemas.microsoft.com/office/drawing/2014/main" id="{3BE66B47-1384-28AF-8EE3-13E571D99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340161-C27D-15FC-5FF2-5CCCB2E8E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FBC8D-3C67-4D4F-8C82-B4F5319B75BE}" type="slidenum">
              <a:rPr lang="en-IN" smtClean="0"/>
              <a:t>‹#›</a:t>
            </a:fld>
            <a:endParaRPr lang="en-IN"/>
          </a:p>
        </p:txBody>
      </p:sp>
    </p:spTree>
    <p:extLst>
      <p:ext uri="{BB962C8B-B14F-4D97-AF65-F5344CB8AC3E}">
        <p14:creationId xmlns:p14="http://schemas.microsoft.com/office/powerpoint/2010/main" val="2831261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git-lets-get-into-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85BDF-DF71-E24A-C81B-3D82BDDF48AD}"/>
              </a:ext>
            </a:extLst>
          </p:cNvPr>
          <p:cNvSpPr>
            <a:spLocks noGrp="1"/>
          </p:cNvSpPr>
          <p:nvPr>
            <p:ph type="ctrTitle"/>
          </p:nvPr>
        </p:nvSpPr>
        <p:spPr>
          <a:xfrm>
            <a:off x="838200" y="451381"/>
            <a:ext cx="10512552" cy="4066540"/>
          </a:xfrm>
        </p:spPr>
        <p:txBody>
          <a:bodyPr anchor="b">
            <a:normAutofit/>
          </a:bodyPr>
          <a:lstStyle/>
          <a:p>
            <a:pPr algn="l"/>
            <a:r>
              <a:rPr lang="en-IN" sz="6600" dirty="0"/>
              <a:t>Git</a:t>
            </a:r>
            <a:endParaRPr lang="en-IN" sz="6600"/>
          </a:p>
        </p:txBody>
      </p:sp>
      <p:sp>
        <p:nvSpPr>
          <p:cNvPr id="3" name="Subtitle 2">
            <a:extLst>
              <a:ext uri="{FF2B5EF4-FFF2-40B4-BE49-F238E27FC236}">
                <a16:creationId xmlns:a16="http://schemas.microsoft.com/office/drawing/2014/main" id="{C15A20CD-6E4D-7A75-A67A-7573795634A5}"/>
              </a:ext>
            </a:extLst>
          </p:cNvPr>
          <p:cNvSpPr>
            <a:spLocks noGrp="1"/>
          </p:cNvSpPr>
          <p:nvPr>
            <p:ph type="subTitle" idx="1"/>
          </p:nvPr>
        </p:nvSpPr>
        <p:spPr>
          <a:xfrm>
            <a:off x="838199" y="4983276"/>
            <a:ext cx="10512552" cy="1126680"/>
          </a:xfrm>
        </p:spPr>
        <p:txBody>
          <a:bodyPr>
            <a:normAutofit/>
          </a:bodyPr>
          <a:lstStyle/>
          <a:p>
            <a:pPr algn="l"/>
            <a:r>
              <a:rPr lang="en-IN"/>
              <a:t>Atul Phad</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01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Git Tutorial">
            <a:extLst>
              <a:ext uri="{FF2B5EF4-FFF2-40B4-BE49-F238E27FC236}">
                <a16:creationId xmlns:a16="http://schemas.microsoft.com/office/drawing/2014/main" id="{85F9DE42-74E2-CFC0-D15C-A9F7EFF62E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3672" y="643466"/>
            <a:ext cx="622465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7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994124-A43F-194A-58AC-F7EB0F612ED9}"/>
              </a:ext>
            </a:extLst>
          </p:cNvPr>
          <p:cNvPicPr>
            <a:picLocks noGrp="1" noChangeAspect="1"/>
          </p:cNvPicPr>
          <p:nvPr>
            <p:ph idx="1"/>
          </p:nvPr>
        </p:nvPicPr>
        <p:blipFill>
          <a:blip r:embed="rId2"/>
          <a:stretch>
            <a:fillRect/>
          </a:stretch>
        </p:blipFill>
        <p:spPr>
          <a:xfrm>
            <a:off x="1691994" y="643466"/>
            <a:ext cx="8808012" cy="5571067"/>
          </a:xfrm>
          <a:prstGeom prst="rect">
            <a:avLst/>
          </a:prstGeom>
        </p:spPr>
      </p:pic>
    </p:spTree>
    <p:extLst>
      <p:ext uri="{BB962C8B-B14F-4D97-AF65-F5344CB8AC3E}">
        <p14:creationId xmlns:p14="http://schemas.microsoft.com/office/powerpoint/2010/main" val="380439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3B11-1FDC-EEB1-5E8E-DC6D41B661ED}"/>
              </a:ext>
            </a:extLst>
          </p:cNvPr>
          <p:cNvSpPr>
            <a:spLocks noGrp="1"/>
          </p:cNvSpPr>
          <p:nvPr>
            <p:ph type="title"/>
          </p:nvPr>
        </p:nvSpPr>
        <p:spPr>
          <a:xfrm>
            <a:off x="838200" y="365125"/>
            <a:ext cx="10515600" cy="1325563"/>
          </a:xfrm>
        </p:spPr>
        <p:txBody>
          <a:bodyPr>
            <a:normAutofit/>
          </a:bodyPr>
          <a:lstStyle/>
          <a:p>
            <a:r>
              <a:rPr lang="en-IN" sz="5400" dirty="0"/>
              <a:t>Terminology</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D35856-63AD-3095-BBCF-954FC869D337}"/>
              </a:ext>
            </a:extLst>
          </p:cNvPr>
          <p:cNvSpPr>
            <a:spLocks noGrp="1"/>
          </p:cNvSpPr>
          <p:nvPr>
            <p:ph idx="1"/>
          </p:nvPr>
        </p:nvSpPr>
        <p:spPr>
          <a:xfrm>
            <a:off x="838200" y="1929384"/>
            <a:ext cx="10515600" cy="4251960"/>
          </a:xfrm>
        </p:spPr>
        <p:txBody>
          <a:bodyPr>
            <a:normAutofit/>
          </a:bodyPr>
          <a:lstStyle/>
          <a:p>
            <a:r>
              <a:rPr lang="en-IN" sz="2000" dirty="0"/>
              <a:t>Repository:</a:t>
            </a:r>
          </a:p>
          <a:p>
            <a:pPr marL="0" indent="0">
              <a:buNone/>
            </a:pPr>
            <a:r>
              <a:rPr lang="en-IN" sz="2000" b="0" i="0" dirty="0">
                <a:solidFill>
                  <a:srgbClr val="273239"/>
                </a:solidFill>
                <a:effectLst/>
              </a:rPr>
              <a:t>        </a:t>
            </a:r>
            <a:r>
              <a:rPr lang="en-GB" sz="2000" b="0" i="0" dirty="0">
                <a:solidFill>
                  <a:srgbClr val="273239"/>
                </a:solidFill>
                <a:effectLst/>
              </a:rPr>
              <a:t>Repositories in </a:t>
            </a:r>
            <a:r>
              <a:rPr lang="en-GB" sz="2000" b="0" i="0" u="sng" dirty="0">
                <a:effectLst/>
                <a:hlinkClick r:id="rId2"/>
              </a:rPr>
              <a:t>GIT</a:t>
            </a:r>
            <a:r>
              <a:rPr lang="en-GB" sz="2000" b="0" i="0" dirty="0">
                <a:solidFill>
                  <a:srgbClr val="273239"/>
                </a:solidFill>
                <a:effectLst/>
              </a:rPr>
              <a:t> contain a collection of files of various different versions of a Project.</a:t>
            </a:r>
          </a:p>
          <a:p>
            <a:r>
              <a:rPr lang="en-GB" sz="2000" i="0" dirty="0">
                <a:solidFill>
                  <a:srgbClr val="273239"/>
                </a:solidFill>
                <a:effectLst/>
              </a:rPr>
              <a:t>Local Repository</a:t>
            </a:r>
          </a:p>
          <a:p>
            <a:pPr marL="457200" lvl="1" indent="0">
              <a:buNone/>
            </a:pPr>
            <a:r>
              <a:rPr lang="en-GB" sz="2000" b="0" i="0" dirty="0">
                <a:solidFill>
                  <a:srgbClr val="273239"/>
                </a:solidFill>
                <a:effectLst/>
              </a:rPr>
              <a:t>Every VCS tool provides a private workplace as a working copy. Developers make changes in their private workplace</a:t>
            </a:r>
          </a:p>
          <a:p>
            <a:pPr marL="0" indent="0">
              <a:buNone/>
            </a:pPr>
            <a:r>
              <a:rPr lang="en-GB" sz="2000" b="0" i="0" dirty="0">
                <a:solidFill>
                  <a:srgbClr val="273239"/>
                </a:solidFill>
                <a:effectLst/>
              </a:rPr>
              <a:t>Working Directory and Staging Area or Index</a:t>
            </a:r>
          </a:p>
          <a:p>
            <a:pPr marL="457200" lvl="1" indent="0">
              <a:buNone/>
            </a:pPr>
            <a:r>
              <a:rPr lang="en-GB" sz="2000" b="0" i="0" dirty="0">
                <a:solidFill>
                  <a:srgbClr val="273239"/>
                </a:solidFill>
                <a:effectLst/>
              </a:rPr>
              <a:t>The working directory is the place where files are checked out. In other CVCS, developers generally make modifications and commit their changes directly to the repository. But Git uses a different strategy. Git doesn’t track each and every modified file. Whenever you do commit an operation, Git looks for the files present in the staging area. Only those files present in the staging area are considered for commit and not all the modified files.</a:t>
            </a:r>
          </a:p>
          <a:p>
            <a:endParaRPr lang="en-IN" sz="2200" b="0" i="0" dirty="0">
              <a:solidFill>
                <a:srgbClr val="273239"/>
              </a:solidFill>
              <a:effectLst/>
              <a:latin typeface="urw-din"/>
            </a:endParaRPr>
          </a:p>
          <a:p>
            <a:endParaRPr lang="en-IN" sz="2200" dirty="0"/>
          </a:p>
        </p:txBody>
      </p:sp>
    </p:spTree>
    <p:extLst>
      <p:ext uri="{BB962C8B-B14F-4D97-AF65-F5344CB8AC3E}">
        <p14:creationId xmlns:p14="http://schemas.microsoft.com/office/powerpoint/2010/main" val="413707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it Tutorial">
            <a:extLst>
              <a:ext uri="{FF2B5EF4-FFF2-40B4-BE49-F238E27FC236}">
                <a16:creationId xmlns:a16="http://schemas.microsoft.com/office/drawing/2014/main" id="{117B74ED-382E-436E-F10D-C17A62321F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40536" y="643466"/>
            <a:ext cx="651092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11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DCC40-BD75-4E03-57BE-5DCDBFAC61A6}"/>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7894B-36F8-22F0-49FE-A1EF350E65FF}"/>
              </a:ext>
            </a:extLst>
          </p:cNvPr>
          <p:cNvSpPr>
            <a:spLocks noGrp="1"/>
          </p:cNvSpPr>
          <p:nvPr>
            <p:ph idx="1"/>
          </p:nvPr>
        </p:nvSpPr>
        <p:spPr>
          <a:xfrm>
            <a:off x="838200" y="1929384"/>
            <a:ext cx="10515600" cy="4251960"/>
          </a:xfrm>
        </p:spPr>
        <p:txBody>
          <a:bodyPr>
            <a:normAutofit lnSpcReduction="10000"/>
          </a:bodyPr>
          <a:lstStyle/>
          <a:p>
            <a:r>
              <a:rPr lang="en-GB" sz="2200" dirty="0"/>
              <a:t>Remote</a:t>
            </a:r>
          </a:p>
          <a:p>
            <a:r>
              <a:rPr lang="en-GB" sz="2200" dirty="0"/>
              <a:t>In Git, the term remote is concerned with the remote repository. It is a shared repository that all team members use to exchange their changes. A remote repository is stored on a code hosting service like an internal server, GitHub, Subversion and more.</a:t>
            </a:r>
          </a:p>
          <a:p>
            <a:r>
              <a:rPr lang="en-GB" sz="2200" dirty="0"/>
              <a:t>Branch</a:t>
            </a:r>
          </a:p>
          <a:p>
            <a:r>
              <a:rPr lang="en-GB" sz="2200" dirty="0"/>
              <a:t>A branch is a version of the repository that diverges from the main working project. It is an essential feature available in most modern version control systems. A Git project can have more than one branch. We can perform many operations on Git branch-like rename, list, delete, etc.</a:t>
            </a:r>
          </a:p>
          <a:p>
            <a:r>
              <a:rPr lang="en-GB" sz="2200" dirty="0"/>
              <a:t>Checkout</a:t>
            </a:r>
          </a:p>
          <a:p>
            <a:r>
              <a:rPr lang="en-GB" sz="2200" dirty="0"/>
              <a:t>In Git, the term checkout is used for the act of switching between different versions of a target entity. The git checkout command is used to switch between branches in a repository.</a:t>
            </a:r>
            <a:endParaRPr lang="en-IN" sz="2200" dirty="0"/>
          </a:p>
        </p:txBody>
      </p:sp>
    </p:spTree>
    <p:extLst>
      <p:ext uri="{BB962C8B-B14F-4D97-AF65-F5344CB8AC3E}">
        <p14:creationId xmlns:p14="http://schemas.microsoft.com/office/powerpoint/2010/main" val="212130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35000-F01E-0E63-DA25-90E99941361E}"/>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EB61DF-6A53-6113-AB41-450853D546FB}"/>
              </a:ext>
            </a:extLst>
          </p:cNvPr>
          <p:cNvSpPr>
            <a:spLocks noGrp="1"/>
          </p:cNvSpPr>
          <p:nvPr>
            <p:ph idx="1"/>
          </p:nvPr>
        </p:nvSpPr>
        <p:spPr>
          <a:xfrm>
            <a:off x="838200" y="1929384"/>
            <a:ext cx="10515600" cy="4251960"/>
          </a:xfrm>
        </p:spPr>
        <p:txBody>
          <a:bodyPr>
            <a:normAutofit/>
          </a:bodyPr>
          <a:lstStyle/>
          <a:p>
            <a:r>
              <a:rPr lang="en-GB" sz="2200" dirty="0"/>
              <a:t>Clone</a:t>
            </a:r>
          </a:p>
          <a:p>
            <a:r>
              <a:rPr lang="en-GB" sz="2200" dirty="0"/>
              <a:t>The git clone is a Git command-line utility. It is used to make a copy of the target repository or clone it. If I want a local copy of my repository from GitHub, this tool allows creating a local copy of that repository on your local directory from the repository URL.</a:t>
            </a:r>
          </a:p>
          <a:p>
            <a:r>
              <a:rPr lang="en-GB" sz="2200" dirty="0"/>
              <a:t>Fetch</a:t>
            </a:r>
          </a:p>
          <a:p>
            <a:r>
              <a:rPr lang="en-GB" sz="2200" dirty="0"/>
              <a:t>It is used to fetch branches and tags from one or more other repositories, along with the objects necessary to complete their histories. It updates the remote-tracking branches.</a:t>
            </a:r>
          </a:p>
          <a:p>
            <a:r>
              <a:rPr lang="en-GB" sz="2200" dirty="0"/>
              <a:t>HEAD</a:t>
            </a:r>
          </a:p>
          <a:p>
            <a:r>
              <a:rPr lang="en-GB" sz="2200" dirty="0"/>
              <a:t>HEAD is the representation of the last commit in the current checkout branch. We can think of the head like a current branch. When you switch branches with git checkout, the HEAD revision changes, and points the new branch.</a:t>
            </a:r>
            <a:endParaRPr lang="en-IN" sz="2200" dirty="0"/>
          </a:p>
        </p:txBody>
      </p:sp>
    </p:spTree>
    <p:extLst>
      <p:ext uri="{BB962C8B-B14F-4D97-AF65-F5344CB8AC3E}">
        <p14:creationId xmlns:p14="http://schemas.microsoft.com/office/powerpoint/2010/main" val="363437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B04A5-8C96-76DE-3A6E-7AB88CD67202}"/>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20EF44-2D5D-A32F-3B79-06DD1BA5153F}"/>
              </a:ext>
            </a:extLst>
          </p:cNvPr>
          <p:cNvSpPr>
            <a:spLocks noGrp="1"/>
          </p:cNvSpPr>
          <p:nvPr>
            <p:ph idx="1"/>
          </p:nvPr>
        </p:nvSpPr>
        <p:spPr>
          <a:xfrm>
            <a:off x="838200" y="1929384"/>
            <a:ext cx="10515600" cy="4251960"/>
          </a:xfrm>
        </p:spPr>
        <p:txBody>
          <a:bodyPr>
            <a:normAutofit lnSpcReduction="10000"/>
          </a:bodyPr>
          <a:lstStyle/>
          <a:p>
            <a:r>
              <a:rPr lang="en-GB" sz="2200" dirty="0"/>
              <a:t>Master</a:t>
            </a:r>
          </a:p>
          <a:p>
            <a:r>
              <a:rPr lang="en-GB" sz="2200" dirty="0"/>
              <a:t>Master is a naming convention for Git branch. It's a default branch of Git. After cloning a project from a remote server, the resulting local repository contains only a single local branch. This branch is called a "master" branch. It means that "master" is a repository's "default" branch.</a:t>
            </a:r>
          </a:p>
          <a:p>
            <a:r>
              <a:rPr lang="en-GB" sz="2200" dirty="0"/>
              <a:t>Merge</a:t>
            </a:r>
          </a:p>
          <a:p>
            <a:r>
              <a:rPr lang="en-GB" sz="2200" dirty="0"/>
              <a:t>Merging is a process to put a forked history back together. The git merge command facilitates you to take the data created by git branch and integrate them into a single branch.</a:t>
            </a:r>
          </a:p>
          <a:p>
            <a:r>
              <a:rPr lang="en-GB" sz="2200" dirty="0"/>
              <a:t>Origin</a:t>
            </a:r>
          </a:p>
          <a:p>
            <a:r>
              <a:rPr lang="en-GB" sz="2200" dirty="0"/>
              <a:t>In Git, "origin" is a reference to the remote repository from a project was initially cloned. More precisely, it is used instead of that original repository URL to make referencing much easier.</a:t>
            </a:r>
            <a:endParaRPr lang="en-IN" sz="2200" dirty="0"/>
          </a:p>
        </p:txBody>
      </p:sp>
    </p:spTree>
    <p:extLst>
      <p:ext uri="{BB962C8B-B14F-4D97-AF65-F5344CB8AC3E}">
        <p14:creationId xmlns:p14="http://schemas.microsoft.com/office/powerpoint/2010/main" val="368658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9D463-E828-657E-5921-7BA2213856A9}"/>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E1A431-1B10-C7FB-3927-DCE6C1446C77}"/>
              </a:ext>
            </a:extLst>
          </p:cNvPr>
          <p:cNvSpPr>
            <a:spLocks noGrp="1"/>
          </p:cNvSpPr>
          <p:nvPr>
            <p:ph idx="1"/>
          </p:nvPr>
        </p:nvSpPr>
        <p:spPr>
          <a:xfrm>
            <a:off x="838200" y="1929384"/>
            <a:ext cx="10515600" cy="4251960"/>
          </a:xfrm>
        </p:spPr>
        <p:txBody>
          <a:bodyPr>
            <a:normAutofit/>
          </a:bodyPr>
          <a:lstStyle/>
          <a:p>
            <a:r>
              <a:rPr lang="en-GB" sz="2200" dirty="0"/>
              <a:t>Pull/Pull Request</a:t>
            </a:r>
          </a:p>
          <a:p>
            <a:r>
              <a:rPr lang="en-GB" sz="2200" dirty="0"/>
              <a:t>The term Pull is used to receive data from GitHub. It fetches and merges changes on the remote server to your working directory. The git pull command is used to make a Git pull.</a:t>
            </a:r>
          </a:p>
          <a:p>
            <a:endParaRPr lang="en-GB" sz="2200" dirty="0"/>
          </a:p>
          <a:p>
            <a:r>
              <a:rPr lang="en-GB" sz="2200" dirty="0"/>
              <a:t>Pull requests are a process for a developer to notify team members that they have completed a feature. Once their feature branch is ready, the developer files a pull request via their remote server account. Pull request announces all the team members that they need to review the code and merge it into the master branch.</a:t>
            </a:r>
            <a:endParaRPr lang="en-IN" sz="2200" dirty="0"/>
          </a:p>
        </p:txBody>
      </p:sp>
    </p:spTree>
    <p:extLst>
      <p:ext uri="{BB962C8B-B14F-4D97-AF65-F5344CB8AC3E}">
        <p14:creationId xmlns:p14="http://schemas.microsoft.com/office/powerpoint/2010/main" val="19756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401DC-BD55-78E8-A27A-8E9F806A1C69}"/>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0B459F-FDED-89D4-9CBF-685DFE79ACC7}"/>
              </a:ext>
            </a:extLst>
          </p:cNvPr>
          <p:cNvSpPr>
            <a:spLocks noGrp="1"/>
          </p:cNvSpPr>
          <p:nvPr>
            <p:ph idx="1"/>
          </p:nvPr>
        </p:nvSpPr>
        <p:spPr>
          <a:xfrm>
            <a:off x="838200" y="1929384"/>
            <a:ext cx="10515600" cy="4251960"/>
          </a:xfrm>
        </p:spPr>
        <p:txBody>
          <a:bodyPr>
            <a:normAutofit lnSpcReduction="10000"/>
          </a:bodyPr>
          <a:lstStyle/>
          <a:p>
            <a:r>
              <a:rPr lang="en-GB" sz="2200" dirty="0"/>
              <a:t>Push</a:t>
            </a:r>
          </a:p>
          <a:p>
            <a:r>
              <a:rPr lang="en-GB" sz="2200" dirty="0"/>
              <a:t>The push term refers to upload local repository content to a remote repository. Pushing is an act of transfer commits from your local repository to a remote repository. Pushing is capable of overwriting changes; caution should be taken when pushing.</a:t>
            </a:r>
          </a:p>
          <a:p>
            <a:r>
              <a:rPr lang="en-GB" sz="2200" dirty="0"/>
              <a:t>Rebase</a:t>
            </a:r>
          </a:p>
          <a:p>
            <a:r>
              <a:rPr lang="en-GB" sz="2200" dirty="0"/>
              <a:t>In Git, the term rebase is referred to as the process of moving or combining a sequence of commits to a new base commit. Rebasing is very beneficial and visualized the process in the environment of a feature branching workflow.</a:t>
            </a:r>
          </a:p>
          <a:p>
            <a:r>
              <a:rPr lang="en-GB" sz="2200" dirty="0"/>
              <a:t>Stashing</a:t>
            </a:r>
          </a:p>
          <a:p>
            <a:r>
              <a:rPr lang="en-GB" sz="2200" dirty="0"/>
              <a:t>Sometimes you want to switch the branches, but you are working on an incomplete part of your current project. You don't want to make a commit of half-done work. Git stashing allows you to do so.</a:t>
            </a:r>
            <a:endParaRPr lang="en-IN" sz="2200" dirty="0"/>
          </a:p>
        </p:txBody>
      </p:sp>
    </p:spTree>
    <p:extLst>
      <p:ext uri="{BB962C8B-B14F-4D97-AF65-F5344CB8AC3E}">
        <p14:creationId xmlns:p14="http://schemas.microsoft.com/office/powerpoint/2010/main" val="205269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B06AD-91EE-280A-D954-BF847E723224}"/>
              </a:ext>
            </a:extLst>
          </p:cNvPr>
          <p:cNvSpPr>
            <a:spLocks noGrp="1"/>
          </p:cNvSpPr>
          <p:nvPr>
            <p:ph type="title"/>
          </p:nvPr>
        </p:nvSpPr>
        <p:spPr>
          <a:xfrm>
            <a:off x="838200" y="365125"/>
            <a:ext cx="10515600" cy="1325563"/>
          </a:xfrm>
        </p:spPr>
        <p:txBody>
          <a:bodyPr>
            <a:normAutofit/>
          </a:bodyPr>
          <a:lstStyle/>
          <a:p>
            <a:r>
              <a:rPr lang="en-IN" sz="5400" dirty="0"/>
              <a:t>Git commands (CLI)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E6D83-C3C0-FB4A-5B5C-CACC528A759D}"/>
              </a:ext>
            </a:extLst>
          </p:cNvPr>
          <p:cNvSpPr>
            <a:spLocks noGrp="1"/>
          </p:cNvSpPr>
          <p:nvPr>
            <p:ph idx="1"/>
          </p:nvPr>
        </p:nvSpPr>
        <p:spPr>
          <a:xfrm>
            <a:off x="838200" y="1929384"/>
            <a:ext cx="10515600" cy="4251960"/>
          </a:xfrm>
        </p:spPr>
        <p:txBody>
          <a:bodyPr>
            <a:normAutofit/>
          </a:bodyPr>
          <a:lstStyle/>
          <a:p>
            <a:r>
              <a:rPr lang="en-GB" sz="2200" dirty="0"/>
              <a:t>Git config command</a:t>
            </a:r>
          </a:p>
          <a:p>
            <a:r>
              <a:rPr lang="en-GB" sz="2200" dirty="0"/>
              <a:t>This command configures the user. The Git config command is the first and necessary command used on the Git command line. This command sets the author name and email address to be used with your commits. </a:t>
            </a:r>
          </a:p>
          <a:p>
            <a:endParaRPr lang="en-GB" sz="2200" dirty="0"/>
          </a:p>
          <a:p>
            <a:pPr algn="just">
              <a:buFont typeface="+mj-lt"/>
              <a:buAutoNum type="arabicPeriod"/>
            </a:pPr>
            <a:r>
              <a:rPr lang="en-IN" sz="1600" b="0" i="0" dirty="0">
                <a:solidFill>
                  <a:srgbClr val="000000"/>
                </a:solidFill>
                <a:effectLst/>
                <a:latin typeface="inter-regular"/>
              </a:rPr>
              <a:t>$ git config --global user.name “</a:t>
            </a:r>
            <a:r>
              <a:rPr lang="en-IN" sz="1600" b="0" i="0" dirty="0" err="1">
                <a:solidFill>
                  <a:srgbClr val="000000"/>
                </a:solidFill>
                <a:effectLst/>
                <a:latin typeface="inter-regular"/>
              </a:rPr>
              <a:t>atulphad</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git config --global </a:t>
            </a:r>
            <a:r>
              <a:rPr lang="en-IN" sz="1600" b="0" i="0" dirty="0" err="1">
                <a:solidFill>
                  <a:srgbClr val="000000"/>
                </a:solidFill>
                <a:effectLst/>
                <a:latin typeface="inter-regular"/>
              </a:rPr>
              <a:t>user.email</a:t>
            </a:r>
            <a:r>
              <a:rPr lang="en-IN" sz="1600" b="0" i="0" dirty="0">
                <a:solidFill>
                  <a:srgbClr val="000000"/>
                </a:solidFill>
                <a:effectLst/>
                <a:latin typeface="inter-regular"/>
              </a:rPr>
              <a:t> “phadatul@gmail.com"  </a:t>
            </a:r>
          </a:p>
          <a:p>
            <a:endParaRPr lang="en-IN" sz="2200" dirty="0"/>
          </a:p>
        </p:txBody>
      </p:sp>
    </p:spTree>
    <p:extLst>
      <p:ext uri="{BB962C8B-B14F-4D97-AF65-F5344CB8AC3E}">
        <p14:creationId xmlns:p14="http://schemas.microsoft.com/office/powerpoint/2010/main" val="186042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74049-6731-1A0F-A07C-46B42D01E4A4}"/>
              </a:ext>
            </a:extLst>
          </p:cNvPr>
          <p:cNvSpPr>
            <a:spLocks noGrp="1"/>
          </p:cNvSpPr>
          <p:nvPr>
            <p:ph type="title"/>
          </p:nvPr>
        </p:nvSpPr>
        <p:spPr>
          <a:xfrm>
            <a:off x="838200" y="365125"/>
            <a:ext cx="10515600" cy="1325563"/>
          </a:xfrm>
        </p:spPr>
        <p:txBody>
          <a:bodyPr>
            <a:normAutofit/>
          </a:bodyPr>
          <a:lstStyle/>
          <a:p>
            <a:r>
              <a:rPr lang="en-IN" sz="5400"/>
              <a:t>Introduction</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29FA3861-C577-282F-6F4D-040BCBCCCF64}"/>
              </a:ext>
            </a:extLst>
          </p:cNvPr>
          <p:cNvSpPr>
            <a:spLocks noGrp="1"/>
          </p:cNvSpPr>
          <p:nvPr>
            <p:ph idx="1"/>
          </p:nvPr>
        </p:nvSpPr>
        <p:spPr>
          <a:xfrm>
            <a:off x="838200" y="1929384"/>
            <a:ext cx="10515600" cy="4251960"/>
          </a:xfrm>
        </p:spPr>
        <p:txBody>
          <a:bodyPr>
            <a:normAutofit/>
          </a:bodyPr>
          <a:lstStyle/>
          <a:p>
            <a:r>
              <a:rPr lang="en-GB" sz="2200" dirty="0"/>
              <a:t>Git is a distributed revision control and source code management system with an emphasis on speed.</a:t>
            </a:r>
          </a:p>
          <a:p>
            <a:pPr marL="0" indent="0">
              <a:buNone/>
            </a:pPr>
            <a:endParaRPr lang="en-GB" sz="2200" dirty="0"/>
          </a:p>
          <a:p>
            <a:r>
              <a:rPr lang="en-GB" sz="2200" dirty="0"/>
              <a:t> Git was initially designed and developed by Linus Torvalds for Linux kernel development. </a:t>
            </a:r>
          </a:p>
          <a:p>
            <a:pPr marL="0" indent="0">
              <a:buNone/>
            </a:pPr>
            <a:endParaRPr lang="en-GB" sz="2200" dirty="0"/>
          </a:p>
          <a:p>
            <a:r>
              <a:rPr lang="en-GB" sz="2200" dirty="0"/>
              <a:t>Git is a free software distributed under the terms of the GNU General Public License version</a:t>
            </a:r>
            <a:endParaRPr lang="en-IN" sz="2200" dirty="0"/>
          </a:p>
        </p:txBody>
      </p:sp>
    </p:spTree>
    <p:extLst>
      <p:ext uri="{BB962C8B-B14F-4D97-AF65-F5344CB8AC3E}">
        <p14:creationId xmlns:p14="http://schemas.microsoft.com/office/powerpoint/2010/main" val="3487641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CFC41-9189-2E9E-D68D-1FF0D8F6E324}"/>
              </a:ext>
            </a:extLst>
          </p:cNvPr>
          <p:cNvSpPr>
            <a:spLocks noGrp="1"/>
          </p:cNvSpPr>
          <p:nvPr>
            <p:ph type="title"/>
          </p:nvPr>
        </p:nvSpPr>
        <p:spPr>
          <a:xfrm>
            <a:off x="838200" y="365125"/>
            <a:ext cx="10515600" cy="1325563"/>
          </a:xfrm>
        </p:spPr>
        <p:txBody>
          <a:bodyPr>
            <a:normAutofit/>
          </a:bodyPr>
          <a:lstStyle/>
          <a:p>
            <a:r>
              <a:rPr lang="en-IN" sz="540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4C2933-CD13-538F-776A-CAAC462A081F}"/>
              </a:ext>
            </a:extLst>
          </p:cNvPr>
          <p:cNvSpPr>
            <a:spLocks noGrp="1"/>
          </p:cNvSpPr>
          <p:nvPr>
            <p:ph idx="1"/>
          </p:nvPr>
        </p:nvSpPr>
        <p:spPr>
          <a:xfrm>
            <a:off x="838200" y="1929384"/>
            <a:ext cx="10515600" cy="4251960"/>
          </a:xfrm>
        </p:spPr>
        <p:txBody>
          <a:bodyPr>
            <a:normAutofit/>
          </a:bodyPr>
          <a:lstStyle/>
          <a:p>
            <a:r>
              <a:rPr lang="en-GB" sz="2200"/>
              <a:t>Git Init command</a:t>
            </a:r>
          </a:p>
          <a:p>
            <a:r>
              <a:rPr lang="en-GB" sz="2200"/>
              <a:t>This command is used to create a local repository.</a:t>
            </a:r>
          </a:p>
          <a:p>
            <a:endParaRPr lang="en-GB" sz="2200"/>
          </a:p>
          <a:p>
            <a:r>
              <a:rPr lang="en-GB" sz="2200"/>
              <a:t>Syntax</a:t>
            </a:r>
          </a:p>
          <a:p>
            <a:pPr>
              <a:buFont typeface="+mj-lt"/>
              <a:buAutoNum type="arabicPeriod"/>
            </a:pPr>
            <a:r>
              <a:rPr lang="en-IN" sz="2200" b="0" i="0">
                <a:effectLst/>
                <a:latin typeface="inter-regular"/>
              </a:rPr>
              <a:t>$ git init Demo  </a:t>
            </a:r>
          </a:p>
          <a:p>
            <a:endParaRPr lang="en-GB" sz="2200"/>
          </a:p>
        </p:txBody>
      </p:sp>
    </p:spTree>
    <p:extLst>
      <p:ext uri="{BB962C8B-B14F-4D97-AF65-F5344CB8AC3E}">
        <p14:creationId xmlns:p14="http://schemas.microsoft.com/office/powerpoint/2010/main" val="136818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AB24-4A3D-F68B-8651-1FA77F242A55}"/>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D4C85D-AF0C-A4EE-F984-8D5BF0D2CE6D}"/>
              </a:ext>
            </a:extLst>
          </p:cNvPr>
          <p:cNvSpPr>
            <a:spLocks noGrp="1"/>
          </p:cNvSpPr>
          <p:nvPr>
            <p:ph idx="1"/>
          </p:nvPr>
        </p:nvSpPr>
        <p:spPr>
          <a:xfrm>
            <a:off x="838200" y="1929384"/>
            <a:ext cx="10515600" cy="4251960"/>
          </a:xfrm>
        </p:spPr>
        <p:txBody>
          <a:bodyPr>
            <a:normAutofit/>
          </a:bodyPr>
          <a:lstStyle/>
          <a:p>
            <a:r>
              <a:rPr lang="en-GB" sz="2200" dirty="0"/>
              <a:t>Git clone command</a:t>
            </a:r>
          </a:p>
          <a:p>
            <a:r>
              <a:rPr lang="en-GB" sz="2200" dirty="0"/>
              <a:t>This command is used to make a copy of a repository from an existing URL. If I want a local copy of my repository from GitHub, this command allows creating a local copy of that repository on your local directory from the repository URL.</a:t>
            </a:r>
          </a:p>
          <a:p>
            <a:endParaRPr lang="en-GB" sz="2200" dirty="0"/>
          </a:p>
          <a:p>
            <a:r>
              <a:rPr lang="en-GB" sz="2200" dirty="0"/>
              <a:t>Syntax</a:t>
            </a:r>
          </a:p>
          <a:p>
            <a:r>
              <a:rPr lang="en-IN" sz="1600" b="0" i="0" dirty="0">
                <a:solidFill>
                  <a:srgbClr val="000000"/>
                </a:solidFill>
                <a:effectLst/>
                <a:latin typeface="inter-regular"/>
              </a:rPr>
              <a:t>$ git clone URL  </a:t>
            </a:r>
          </a:p>
          <a:p>
            <a:endParaRPr lang="en-IN" sz="2200" dirty="0"/>
          </a:p>
        </p:txBody>
      </p:sp>
    </p:spTree>
    <p:extLst>
      <p:ext uri="{BB962C8B-B14F-4D97-AF65-F5344CB8AC3E}">
        <p14:creationId xmlns:p14="http://schemas.microsoft.com/office/powerpoint/2010/main" val="340674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4DA6-889C-834B-E678-29BA784B973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65F3883-B2AA-D2D1-32CC-0D4D36E794C4}"/>
              </a:ext>
            </a:extLst>
          </p:cNvPr>
          <p:cNvSpPr>
            <a:spLocks noGrp="1"/>
          </p:cNvSpPr>
          <p:nvPr>
            <p:ph idx="1"/>
          </p:nvPr>
        </p:nvSpPr>
        <p:spPr/>
        <p:txBody>
          <a:bodyPr/>
          <a:lstStyle/>
          <a:p>
            <a:r>
              <a:rPr lang="en-GB" dirty="0"/>
              <a:t>Git add command</a:t>
            </a:r>
          </a:p>
          <a:p>
            <a:r>
              <a:rPr lang="en-GB" dirty="0"/>
              <a:t>This command is used to add one or more files to staging (Index) area.</a:t>
            </a:r>
          </a:p>
          <a:p>
            <a:endParaRPr lang="en-GB" dirty="0"/>
          </a:p>
          <a:p>
            <a:r>
              <a:rPr lang="en-IN" b="0" i="0" dirty="0">
                <a:solidFill>
                  <a:srgbClr val="000000"/>
                </a:solidFill>
                <a:effectLst/>
                <a:latin typeface="inter-regular"/>
              </a:rPr>
              <a:t>$ git add HelloWorld.java  </a:t>
            </a:r>
          </a:p>
          <a:p>
            <a:r>
              <a:rPr lang="en-IN" b="0" i="0" dirty="0">
                <a:solidFill>
                  <a:srgbClr val="000000"/>
                </a:solidFill>
                <a:effectLst/>
                <a:latin typeface="inter-regular"/>
              </a:rPr>
              <a:t>$ git add *</a:t>
            </a:r>
            <a:endParaRPr lang="en-IN" dirty="0"/>
          </a:p>
        </p:txBody>
      </p:sp>
    </p:spTree>
    <p:extLst>
      <p:ext uri="{BB962C8B-B14F-4D97-AF65-F5344CB8AC3E}">
        <p14:creationId xmlns:p14="http://schemas.microsoft.com/office/powerpoint/2010/main" val="28309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B2D2B-9AF0-E71E-C545-E6366D5E3A2A}"/>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7AB8BE-34D1-D7C5-B3C5-FA6E9A8B4853}"/>
              </a:ext>
            </a:extLst>
          </p:cNvPr>
          <p:cNvSpPr>
            <a:spLocks noGrp="1"/>
          </p:cNvSpPr>
          <p:nvPr>
            <p:ph idx="1"/>
          </p:nvPr>
        </p:nvSpPr>
        <p:spPr>
          <a:xfrm>
            <a:off x="838200" y="1929384"/>
            <a:ext cx="10515600" cy="4251960"/>
          </a:xfrm>
        </p:spPr>
        <p:txBody>
          <a:bodyPr>
            <a:normAutofit/>
          </a:bodyPr>
          <a:lstStyle/>
          <a:p>
            <a:r>
              <a:rPr lang="en-GB" sz="2200" dirty="0"/>
              <a:t>Git commit</a:t>
            </a:r>
          </a:p>
          <a:p>
            <a:r>
              <a:rPr lang="en-GB" sz="2200" dirty="0"/>
              <a:t>Since we have finished our work, we are ready move from stage to commit for our repo.</a:t>
            </a:r>
          </a:p>
          <a:p>
            <a:r>
              <a:rPr lang="en-GB" sz="2200" dirty="0"/>
              <a:t>Adding commits keep track of our progress and changes as we work. Git considers each commit change point or "save point". It is a point in the project you can go back to if you find a bug, or want to make a change.</a:t>
            </a:r>
          </a:p>
          <a:p>
            <a:r>
              <a:rPr lang="en-GB" sz="2200" dirty="0"/>
              <a:t>When we commit, we should always include a message.</a:t>
            </a:r>
          </a:p>
          <a:p>
            <a:endParaRPr lang="en-GB" sz="2200" dirty="0"/>
          </a:p>
          <a:p>
            <a:r>
              <a:rPr lang="en-GB" sz="2200" dirty="0"/>
              <a:t>$git commit -m "First release of Hello World!"</a:t>
            </a:r>
            <a:endParaRPr lang="en-IN" sz="2200" dirty="0"/>
          </a:p>
        </p:txBody>
      </p:sp>
    </p:spTree>
    <p:extLst>
      <p:ext uri="{BB962C8B-B14F-4D97-AF65-F5344CB8AC3E}">
        <p14:creationId xmlns:p14="http://schemas.microsoft.com/office/powerpoint/2010/main" val="330401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9E343-BEEC-E35E-5CD8-3398F4CB5F60}"/>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D7EB7F-0E84-9EAD-1EAB-91406015A356}"/>
              </a:ext>
            </a:extLst>
          </p:cNvPr>
          <p:cNvSpPr>
            <a:spLocks noGrp="1"/>
          </p:cNvSpPr>
          <p:nvPr>
            <p:ph idx="1"/>
          </p:nvPr>
        </p:nvSpPr>
        <p:spPr>
          <a:xfrm>
            <a:off x="838200" y="1929384"/>
            <a:ext cx="10515600" cy="4251960"/>
          </a:xfrm>
        </p:spPr>
        <p:txBody>
          <a:bodyPr>
            <a:normAutofit/>
          </a:bodyPr>
          <a:lstStyle/>
          <a:p>
            <a:r>
              <a:rPr lang="en-GB" sz="2200" dirty="0"/>
              <a:t>Git Commit without Stage</a:t>
            </a:r>
          </a:p>
          <a:p>
            <a:r>
              <a:rPr lang="en-GB" sz="2200" dirty="0"/>
              <a:t>Sometimes, when you make small changes, using the staging environment seems like a waste of time. It is possible to commit changes directly, skipping the staging environment. The -a option will automatically stage every changed, already tracked file.</a:t>
            </a:r>
          </a:p>
          <a:p>
            <a:endParaRPr lang="en-GB" sz="2200" dirty="0"/>
          </a:p>
          <a:p>
            <a:r>
              <a:rPr lang="en-GB" sz="2200" dirty="0"/>
              <a:t>$git commit –a -m “Second release of Hello World!"</a:t>
            </a:r>
            <a:endParaRPr lang="en-IN" sz="2200" dirty="0"/>
          </a:p>
          <a:p>
            <a:endParaRPr lang="en-GB" sz="2200" dirty="0"/>
          </a:p>
          <a:p>
            <a:endParaRPr lang="en-IN" sz="2200" dirty="0"/>
          </a:p>
        </p:txBody>
      </p:sp>
    </p:spTree>
    <p:extLst>
      <p:ext uri="{BB962C8B-B14F-4D97-AF65-F5344CB8AC3E}">
        <p14:creationId xmlns:p14="http://schemas.microsoft.com/office/powerpoint/2010/main" val="111898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7FF1C-87EB-63A1-1AA4-C3D38C4A01E9}"/>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CCDA62-D55B-3D86-6825-B3BD9D0FF300}"/>
              </a:ext>
            </a:extLst>
          </p:cNvPr>
          <p:cNvSpPr>
            <a:spLocks noGrp="1"/>
          </p:cNvSpPr>
          <p:nvPr>
            <p:ph idx="1"/>
          </p:nvPr>
        </p:nvSpPr>
        <p:spPr>
          <a:xfrm>
            <a:off x="838200" y="1929384"/>
            <a:ext cx="10515600" cy="4251960"/>
          </a:xfrm>
        </p:spPr>
        <p:txBody>
          <a:bodyPr>
            <a:normAutofit lnSpcReduction="10000"/>
          </a:bodyPr>
          <a:lstStyle/>
          <a:p>
            <a:r>
              <a:rPr lang="en-GB" sz="2200" dirty="0"/>
              <a:t>Git Status</a:t>
            </a:r>
          </a:p>
          <a:p>
            <a:r>
              <a:rPr lang="en-GB" sz="2200" dirty="0"/>
              <a:t>The git status command is used to display the state of the repository and staging area. It allows us to see the tracked, untracked files and changes. This command will not show any commit records or information.</a:t>
            </a:r>
          </a:p>
          <a:p>
            <a:endParaRPr lang="en-GB" sz="2200" dirty="0"/>
          </a:p>
          <a:p>
            <a:r>
              <a:rPr lang="en-IN" sz="1800" b="0" i="0" dirty="0">
                <a:solidFill>
                  <a:srgbClr val="2F9C0A"/>
                </a:solidFill>
                <a:effectLst/>
                <a:latin typeface="Consolas" panose="020B0609020204030204" pitchFamily="49" charset="0"/>
              </a:rPr>
              <a:t>git</a:t>
            </a:r>
            <a:r>
              <a:rPr lang="en-IN" sz="1800" b="0" i="0" dirty="0">
                <a:solidFill>
                  <a:srgbClr val="000000"/>
                </a:solidFill>
                <a:effectLst/>
                <a:latin typeface="Consolas" panose="020B0609020204030204" pitchFamily="49" charset="0"/>
              </a:rPr>
              <a:t> status </a:t>
            </a:r>
            <a:endParaRPr lang="en-GB" sz="1800" dirty="0"/>
          </a:p>
          <a:p>
            <a:r>
              <a:rPr lang="en-IN" sz="1800" b="0" i="0" dirty="0">
                <a:solidFill>
                  <a:srgbClr val="2F9C0A"/>
                </a:solidFill>
                <a:effectLst/>
                <a:latin typeface="Consolas" panose="020B0609020204030204" pitchFamily="49" charset="0"/>
              </a:rPr>
              <a:t>git</a:t>
            </a:r>
            <a:r>
              <a:rPr lang="en-IN" sz="1800" b="0" i="0" dirty="0">
                <a:solidFill>
                  <a:srgbClr val="000000"/>
                </a:solidFill>
                <a:effectLst/>
                <a:latin typeface="Consolas" panose="020B0609020204030204" pitchFamily="49" charset="0"/>
              </a:rPr>
              <a:t> status –short</a:t>
            </a:r>
          </a:p>
          <a:p>
            <a:endParaRPr lang="en-IN" sz="1800" dirty="0">
              <a:solidFill>
                <a:srgbClr val="000000"/>
              </a:solidFill>
              <a:latin typeface="Consolas" panose="020B0609020204030204" pitchFamily="49" charset="0"/>
            </a:endParaRPr>
          </a:p>
          <a:p>
            <a:r>
              <a:rPr lang="en-GB" sz="1600" dirty="0"/>
              <a:t>Note: Short status flags are:</a:t>
            </a:r>
          </a:p>
          <a:p>
            <a:pPr lvl="1"/>
            <a:r>
              <a:rPr lang="en-GB" sz="1600" dirty="0"/>
              <a:t>?? - Untracked files</a:t>
            </a:r>
          </a:p>
          <a:p>
            <a:pPr lvl="1"/>
            <a:r>
              <a:rPr lang="en-GB" sz="1600" dirty="0"/>
              <a:t>A - Files added to stage</a:t>
            </a:r>
          </a:p>
          <a:p>
            <a:pPr lvl="1"/>
            <a:r>
              <a:rPr lang="en-GB" sz="1600" dirty="0"/>
              <a:t>M - Modified files</a:t>
            </a:r>
          </a:p>
          <a:p>
            <a:pPr lvl="1"/>
            <a:r>
              <a:rPr lang="en-GB" sz="1600" dirty="0"/>
              <a:t>D - Deleted files</a:t>
            </a:r>
            <a:endParaRPr lang="en-IN" sz="1600" dirty="0"/>
          </a:p>
        </p:txBody>
      </p:sp>
    </p:spTree>
    <p:extLst>
      <p:ext uri="{BB962C8B-B14F-4D97-AF65-F5344CB8AC3E}">
        <p14:creationId xmlns:p14="http://schemas.microsoft.com/office/powerpoint/2010/main" val="3113791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BA888-E671-559E-FB47-2594E56AF470}"/>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679032-150C-C421-BCED-BF9265B34A04}"/>
              </a:ext>
            </a:extLst>
          </p:cNvPr>
          <p:cNvSpPr>
            <a:spLocks noGrp="1"/>
          </p:cNvSpPr>
          <p:nvPr>
            <p:ph idx="1"/>
          </p:nvPr>
        </p:nvSpPr>
        <p:spPr>
          <a:xfrm>
            <a:off x="838200" y="1929384"/>
            <a:ext cx="10515600" cy="4251960"/>
          </a:xfrm>
        </p:spPr>
        <p:txBody>
          <a:bodyPr>
            <a:normAutofit/>
          </a:bodyPr>
          <a:lstStyle/>
          <a:p>
            <a:r>
              <a:rPr lang="en-GB" sz="2200" dirty="0"/>
              <a:t>Git push Command</a:t>
            </a:r>
          </a:p>
          <a:p>
            <a:r>
              <a:rPr lang="en-GB" sz="2200" dirty="0"/>
              <a:t>It is used to upload local repository content to a remote repository. Pushing is an act of transfer commits from your local repository to a remote repo.</a:t>
            </a:r>
          </a:p>
          <a:p>
            <a:endParaRPr lang="en-GB" sz="2200" dirty="0"/>
          </a:p>
          <a:p>
            <a:pPr algn="just">
              <a:buFont typeface="+mj-lt"/>
              <a:buAutoNum type="arabicPeriod"/>
            </a:pPr>
            <a:r>
              <a:rPr lang="en-IN" sz="1800" b="0" i="0" dirty="0">
                <a:solidFill>
                  <a:srgbClr val="000000"/>
                </a:solidFill>
                <a:effectLst/>
                <a:latin typeface="inter-regular"/>
              </a:rPr>
              <a:t>$ git push origin master </a:t>
            </a:r>
          </a:p>
          <a:p>
            <a:endParaRPr lang="en-GB" sz="1800" dirty="0"/>
          </a:p>
          <a:p>
            <a:r>
              <a:rPr lang="en-IN" sz="1800" b="0" i="0" dirty="0">
                <a:solidFill>
                  <a:srgbClr val="000000"/>
                </a:solidFill>
                <a:effectLst/>
                <a:latin typeface="inter-regular"/>
              </a:rPr>
              <a:t>$ git push --all  </a:t>
            </a:r>
          </a:p>
          <a:p>
            <a:endParaRPr lang="en-IN" sz="2200" dirty="0"/>
          </a:p>
        </p:txBody>
      </p:sp>
    </p:spTree>
    <p:extLst>
      <p:ext uri="{BB962C8B-B14F-4D97-AF65-F5344CB8AC3E}">
        <p14:creationId xmlns:p14="http://schemas.microsoft.com/office/powerpoint/2010/main" val="312610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50954-9101-92CA-6A84-120A29996BDA}"/>
              </a:ext>
            </a:extLst>
          </p:cNvPr>
          <p:cNvSpPr>
            <a:spLocks noGrp="1"/>
          </p:cNvSpPr>
          <p:nvPr>
            <p:ph type="title"/>
          </p:nvPr>
        </p:nvSpPr>
        <p:spPr>
          <a:xfrm>
            <a:off x="838200" y="365125"/>
            <a:ext cx="10515600" cy="1325563"/>
          </a:xfrm>
        </p:spPr>
        <p:txBody>
          <a:bodyPr>
            <a:normAutofit/>
          </a:bodyPr>
          <a:lstStyle/>
          <a:p>
            <a:r>
              <a:rPr lang="en-IN" sz="540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3D73CA-5462-3AF3-B10D-E914C13D8B3F}"/>
              </a:ext>
            </a:extLst>
          </p:cNvPr>
          <p:cNvSpPr>
            <a:spLocks noGrp="1"/>
          </p:cNvSpPr>
          <p:nvPr>
            <p:ph idx="1"/>
          </p:nvPr>
        </p:nvSpPr>
        <p:spPr>
          <a:xfrm>
            <a:off x="838200" y="1929384"/>
            <a:ext cx="10515600" cy="4251960"/>
          </a:xfrm>
        </p:spPr>
        <p:txBody>
          <a:bodyPr>
            <a:normAutofit/>
          </a:bodyPr>
          <a:lstStyle/>
          <a:p>
            <a:r>
              <a:rPr lang="en-GB" sz="2200" dirty="0"/>
              <a:t>Git pull command</a:t>
            </a:r>
          </a:p>
          <a:p>
            <a:r>
              <a:rPr lang="en-GB" sz="2200" dirty="0"/>
              <a:t>Pull command is used to receive data from GitHub. It fetches and merges changes on the remote server to your working directory.</a:t>
            </a:r>
          </a:p>
          <a:p>
            <a:endParaRPr lang="en-GB" sz="2200" dirty="0"/>
          </a:p>
          <a:p>
            <a:pPr>
              <a:buFont typeface="+mj-lt"/>
              <a:buAutoNum type="arabicPeriod"/>
            </a:pPr>
            <a:r>
              <a:rPr lang="en-IN" sz="2200" b="0" i="0" dirty="0">
                <a:effectLst/>
                <a:latin typeface="inter-regular"/>
              </a:rPr>
              <a:t>$ git pull URL  </a:t>
            </a:r>
          </a:p>
          <a:p>
            <a:br>
              <a:rPr lang="en-IN" sz="2200" dirty="0"/>
            </a:br>
            <a:endParaRPr lang="en-IN" sz="2200" dirty="0"/>
          </a:p>
        </p:txBody>
      </p:sp>
    </p:spTree>
    <p:extLst>
      <p:ext uri="{BB962C8B-B14F-4D97-AF65-F5344CB8AC3E}">
        <p14:creationId xmlns:p14="http://schemas.microsoft.com/office/powerpoint/2010/main" val="89319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E140E-B1FE-07CC-B5EF-2CB10C4B2119}"/>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FA3C5E-1B3D-1827-E340-505BCFCDD42D}"/>
              </a:ext>
            </a:extLst>
          </p:cNvPr>
          <p:cNvSpPr>
            <a:spLocks noGrp="1"/>
          </p:cNvSpPr>
          <p:nvPr>
            <p:ph idx="1"/>
          </p:nvPr>
        </p:nvSpPr>
        <p:spPr>
          <a:xfrm>
            <a:off x="838200" y="1929384"/>
            <a:ext cx="10515600" cy="4251960"/>
          </a:xfrm>
        </p:spPr>
        <p:txBody>
          <a:bodyPr>
            <a:normAutofit/>
          </a:bodyPr>
          <a:lstStyle/>
          <a:p>
            <a:r>
              <a:rPr lang="en-GB" sz="2200" dirty="0"/>
              <a:t>Git Branch Command</a:t>
            </a:r>
          </a:p>
          <a:p>
            <a:r>
              <a:rPr lang="en-GB" sz="2200" dirty="0"/>
              <a:t>This command lists all the branches available in the repository.</a:t>
            </a:r>
          </a:p>
          <a:p>
            <a:endParaRPr lang="en-GB" sz="2200" dirty="0"/>
          </a:p>
          <a:p>
            <a:r>
              <a:rPr lang="en-GB" sz="2200" dirty="0"/>
              <a:t>Syntax</a:t>
            </a:r>
          </a:p>
          <a:p>
            <a:endParaRPr lang="en-GB" sz="2200" dirty="0"/>
          </a:p>
          <a:p>
            <a:r>
              <a:rPr lang="en-GB" sz="2200" dirty="0"/>
              <a:t>$ git branch </a:t>
            </a:r>
            <a:endParaRPr lang="en-IN" sz="2200" dirty="0"/>
          </a:p>
        </p:txBody>
      </p:sp>
    </p:spTree>
    <p:extLst>
      <p:ext uri="{BB962C8B-B14F-4D97-AF65-F5344CB8AC3E}">
        <p14:creationId xmlns:p14="http://schemas.microsoft.com/office/powerpoint/2010/main" val="26862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2A148-C837-761C-C33A-11A54A1ABCC7}"/>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AB48D-775B-5090-D3C5-34D3C943628B}"/>
              </a:ext>
            </a:extLst>
          </p:cNvPr>
          <p:cNvSpPr>
            <a:spLocks noGrp="1"/>
          </p:cNvSpPr>
          <p:nvPr>
            <p:ph idx="1"/>
          </p:nvPr>
        </p:nvSpPr>
        <p:spPr>
          <a:xfrm>
            <a:off x="838200" y="1929384"/>
            <a:ext cx="10515600" cy="4251960"/>
          </a:xfrm>
        </p:spPr>
        <p:txBody>
          <a:bodyPr>
            <a:normAutofit/>
          </a:bodyPr>
          <a:lstStyle/>
          <a:p>
            <a:r>
              <a:rPr lang="en-GB" sz="2200" dirty="0"/>
              <a:t>Git Merge Command</a:t>
            </a:r>
          </a:p>
          <a:p>
            <a:r>
              <a:rPr lang="en-GB" sz="2200" dirty="0"/>
              <a:t>This command is used to merge the specified branch’s history into the current branch.</a:t>
            </a:r>
          </a:p>
          <a:p>
            <a:endParaRPr lang="en-GB" sz="2200" dirty="0"/>
          </a:p>
          <a:p>
            <a:r>
              <a:rPr lang="en-GB" sz="2200" dirty="0"/>
              <a:t>Syntax</a:t>
            </a:r>
          </a:p>
          <a:p>
            <a:endParaRPr lang="en-GB" sz="2200" dirty="0"/>
          </a:p>
          <a:p>
            <a:r>
              <a:rPr lang="en-GB" sz="2200" dirty="0"/>
              <a:t>$ git merge </a:t>
            </a:r>
            <a:r>
              <a:rPr lang="en-GB" sz="2200" dirty="0" err="1"/>
              <a:t>BranchName</a:t>
            </a:r>
            <a:endParaRPr lang="en-IN" sz="2200" dirty="0"/>
          </a:p>
        </p:txBody>
      </p:sp>
    </p:spTree>
    <p:extLst>
      <p:ext uri="{BB962C8B-B14F-4D97-AF65-F5344CB8AC3E}">
        <p14:creationId xmlns:p14="http://schemas.microsoft.com/office/powerpoint/2010/main" val="207380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DFB02-3E08-7CA8-1B56-2D744890A6D0}"/>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BF203B-C512-FC21-9190-1380867CD3BA}"/>
              </a:ext>
            </a:extLst>
          </p:cNvPr>
          <p:cNvSpPr>
            <a:spLocks noGrp="1"/>
          </p:cNvSpPr>
          <p:nvPr>
            <p:ph idx="1"/>
          </p:nvPr>
        </p:nvSpPr>
        <p:spPr>
          <a:xfrm>
            <a:off x="838200" y="1929384"/>
            <a:ext cx="10515600" cy="4251960"/>
          </a:xfrm>
        </p:spPr>
        <p:txBody>
          <a:bodyPr>
            <a:normAutofit/>
          </a:bodyPr>
          <a:lstStyle/>
          <a:p>
            <a:r>
              <a:rPr lang="en-GB" sz="2200" dirty="0"/>
              <a:t>Git is foundation of many services like GitHub and GitLab, but we can use Git without using any other Git services. Git can be used privately and publicly.</a:t>
            </a:r>
          </a:p>
          <a:p>
            <a:endParaRPr lang="en-GB" sz="2200" dirty="0"/>
          </a:p>
          <a:p>
            <a:r>
              <a:rPr lang="en-GB" sz="2200" dirty="0"/>
              <a:t>Git was created by Linus Torvalds in 2005 to develop Linux Kernel. It is also used as an important distributed version-control tool for the DevOps.</a:t>
            </a:r>
          </a:p>
          <a:p>
            <a:endParaRPr lang="en-GB" sz="2200" dirty="0"/>
          </a:p>
          <a:p>
            <a:r>
              <a:rPr lang="en-GB" sz="2200" dirty="0"/>
              <a:t>Git is easy to learn, and has fast performance. It is superior to other SCM tools like Subversion, CVS, Perforce, and ClearCase.</a:t>
            </a:r>
            <a:endParaRPr lang="en-IN" sz="2200" dirty="0"/>
          </a:p>
        </p:txBody>
      </p:sp>
    </p:spTree>
    <p:extLst>
      <p:ext uri="{BB962C8B-B14F-4D97-AF65-F5344CB8AC3E}">
        <p14:creationId xmlns:p14="http://schemas.microsoft.com/office/powerpoint/2010/main" val="1920502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0028C-953C-CBAC-B4F7-A6F5822657F3}"/>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8D4BA7-8499-E6F9-467C-D2501571BD78}"/>
              </a:ext>
            </a:extLst>
          </p:cNvPr>
          <p:cNvSpPr>
            <a:spLocks noGrp="1"/>
          </p:cNvSpPr>
          <p:nvPr>
            <p:ph idx="1"/>
          </p:nvPr>
        </p:nvSpPr>
        <p:spPr>
          <a:xfrm>
            <a:off x="838200" y="1929384"/>
            <a:ext cx="10515600" cy="4251960"/>
          </a:xfrm>
        </p:spPr>
        <p:txBody>
          <a:bodyPr>
            <a:normAutofit/>
          </a:bodyPr>
          <a:lstStyle/>
          <a:p>
            <a:pPr algn="just"/>
            <a:r>
              <a:rPr lang="en-GB" sz="1600" b="0" i="0" dirty="0">
                <a:solidFill>
                  <a:srgbClr val="610B4B"/>
                </a:solidFill>
                <a:effectLst/>
                <a:latin typeface="erdana"/>
              </a:rPr>
              <a:t>Git log Command</a:t>
            </a:r>
          </a:p>
          <a:p>
            <a:pPr algn="just"/>
            <a:r>
              <a:rPr lang="en-GB" sz="1600" b="0" i="0" dirty="0">
                <a:solidFill>
                  <a:srgbClr val="333333"/>
                </a:solidFill>
                <a:effectLst/>
                <a:latin typeface="inter-regular"/>
              </a:rPr>
              <a:t>This command is used to check the commit history.</a:t>
            </a:r>
          </a:p>
          <a:p>
            <a:pPr algn="just"/>
            <a:r>
              <a:rPr lang="en-GB" sz="1600" b="1" i="0" dirty="0">
                <a:solidFill>
                  <a:srgbClr val="333333"/>
                </a:solidFill>
                <a:effectLst/>
                <a:latin typeface="inter-bold"/>
              </a:rPr>
              <a:t>Syntax</a:t>
            </a:r>
            <a:endParaRPr lang="en-GB" sz="1600" b="0" i="0" dirty="0">
              <a:solidFill>
                <a:srgbClr val="333333"/>
              </a:solidFill>
              <a:effectLst/>
              <a:latin typeface="inter-regular"/>
            </a:endParaRPr>
          </a:p>
          <a:p>
            <a:pPr algn="just">
              <a:buFont typeface="+mj-lt"/>
              <a:buAutoNum type="arabicPeriod"/>
            </a:pPr>
            <a:r>
              <a:rPr lang="en-GB" sz="1600" b="0" i="0" dirty="0">
                <a:solidFill>
                  <a:srgbClr val="000000"/>
                </a:solidFill>
                <a:effectLst/>
                <a:latin typeface="inter-regular"/>
              </a:rPr>
              <a:t>$ git log  </a:t>
            </a:r>
          </a:p>
          <a:p>
            <a:endParaRPr lang="en-IN" sz="2200" dirty="0"/>
          </a:p>
        </p:txBody>
      </p:sp>
    </p:spTree>
    <p:extLst>
      <p:ext uri="{BB962C8B-B14F-4D97-AF65-F5344CB8AC3E}">
        <p14:creationId xmlns:p14="http://schemas.microsoft.com/office/powerpoint/2010/main" val="3628861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B720-A6C2-40D5-B96A-2D04A060CC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F419E1-75D7-412F-D624-4CFF07828D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9243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8005C-0D6D-D5A7-991D-3297E17634A5}"/>
              </a:ext>
            </a:extLst>
          </p:cNvPr>
          <p:cNvSpPr>
            <a:spLocks noGrp="1"/>
          </p:cNvSpPr>
          <p:nvPr>
            <p:ph type="title"/>
          </p:nvPr>
        </p:nvSpPr>
        <p:spPr>
          <a:xfrm>
            <a:off x="838200" y="365125"/>
            <a:ext cx="10515600" cy="1325563"/>
          </a:xfrm>
        </p:spPr>
        <p:txBody>
          <a:bodyPr>
            <a:normAutofit/>
          </a:bodyPr>
          <a:lstStyle/>
          <a:p>
            <a:r>
              <a:rPr lang="en-IN" sz="5400"/>
              <a:t>Version Control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B0321-179E-64AF-2C13-8D8C6E18418F}"/>
              </a:ext>
            </a:extLst>
          </p:cNvPr>
          <p:cNvSpPr>
            <a:spLocks noGrp="1"/>
          </p:cNvSpPr>
          <p:nvPr>
            <p:ph idx="1"/>
          </p:nvPr>
        </p:nvSpPr>
        <p:spPr>
          <a:xfrm>
            <a:off x="838200" y="1929384"/>
            <a:ext cx="10515600" cy="4251960"/>
          </a:xfrm>
        </p:spPr>
        <p:txBody>
          <a:bodyPr>
            <a:normAutofit/>
          </a:bodyPr>
          <a:lstStyle/>
          <a:p>
            <a:r>
              <a:rPr lang="en-GB" sz="2200"/>
              <a:t>Version Control System (VCS) is a software that helps software developers to work together and maintain a complete history of their work/ code.</a:t>
            </a:r>
          </a:p>
          <a:p>
            <a:endParaRPr lang="en-GB" sz="2200"/>
          </a:p>
          <a:p>
            <a:endParaRPr lang="en-IN" sz="2200"/>
          </a:p>
        </p:txBody>
      </p:sp>
    </p:spTree>
    <p:extLst>
      <p:ext uri="{BB962C8B-B14F-4D97-AF65-F5344CB8AC3E}">
        <p14:creationId xmlns:p14="http://schemas.microsoft.com/office/powerpoint/2010/main" val="318404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0D6BC-5343-815D-35AC-C23D1A43D8F1}"/>
              </a:ext>
            </a:extLst>
          </p:cNvPr>
          <p:cNvSpPr>
            <a:spLocks noGrp="1"/>
          </p:cNvSpPr>
          <p:nvPr>
            <p:ph type="title"/>
          </p:nvPr>
        </p:nvSpPr>
        <p:spPr>
          <a:xfrm>
            <a:off x="838200" y="365125"/>
            <a:ext cx="10515600" cy="1325563"/>
          </a:xfrm>
        </p:spPr>
        <p:txBody>
          <a:bodyPr>
            <a:normAutofit/>
          </a:bodyPr>
          <a:lstStyle/>
          <a:p>
            <a:r>
              <a:rPr lang="en-IN" sz="5400"/>
              <a:t>Why VCS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EC8F71-99CD-B571-E4A4-4333B7FBE69A}"/>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0" i="0">
                <a:effectLst/>
                <a:latin typeface="Nunito" pitchFamily="2" charset="0"/>
              </a:rPr>
              <a:t>Allows developers to work simultaneously.</a:t>
            </a:r>
          </a:p>
          <a:p>
            <a:pPr>
              <a:buFont typeface="Arial" panose="020B0604020202020204" pitchFamily="34" charset="0"/>
              <a:buChar char="•"/>
            </a:pPr>
            <a:r>
              <a:rPr lang="en-GB" sz="2200" b="0" i="0">
                <a:effectLst/>
                <a:latin typeface="Nunito" pitchFamily="2" charset="0"/>
              </a:rPr>
              <a:t>Does not allow overwriting each other’s changes.</a:t>
            </a:r>
          </a:p>
          <a:p>
            <a:pPr>
              <a:buFont typeface="Arial" panose="020B0604020202020204" pitchFamily="34" charset="0"/>
              <a:buChar char="•"/>
            </a:pPr>
            <a:r>
              <a:rPr lang="en-GB" sz="2200" b="0" i="0">
                <a:effectLst/>
                <a:latin typeface="Nunito" pitchFamily="2" charset="0"/>
              </a:rPr>
              <a:t>Maintains a history of every version.</a:t>
            </a:r>
          </a:p>
          <a:p>
            <a:endParaRPr lang="en-IN" sz="2200"/>
          </a:p>
        </p:txBody>
      </p:sp>
    </p:spTree>
    <p:extLst>
      <p:ext uri="{BB962C8B-B14F-4D97-AF65-F5344CB8AC3E}">
        <p14:creationId xmlns:p14="http://schemas.microsoft.com/office/powerpoint/2010/main" val="60891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0347F-E9A1-37AA-994F-DA15C55E6458}"/>
              </a:ext>
            </a:extLst>
          </p:cNvPr>
          <p:cNvSpPr>
            <a:spLocks noGrp="1"/>
          </p:cNvSpPr>
          <p:nvPr>
            <p:ph type="title"/>
          </p:nvPr>
        </p:nvSpPr>
        <p:spPr>
          <a:xfrm>
            <a:off x="838200" y="365125"/>
            <a:ext cx="10515600" cy="1325563"/>
          </a:xfrm>
        </p:spPr>
        <p:txBody>
          <a:bodyPr>
            <a:normAutofit/>
          </a:bodyPr>
          <a:lstStyle/>
          <a:p>
            <a:r>
              <a:rPr lang="en-IN" sz="5400" dirty="0"/>
              <a:t>Git advantages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eatures of Git">
            <a:extLst>
              <a:ext uri="{FF2B5EF4-FFF2-40B4-BE49-F238E27FC236}">
                <a16:creationId xmlns:a16="http://schemas.microsoft.com/office/drawing/2014/main" id="{32CAC0D1-2E96-3D4D-3271-B07641C7B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75" y="2640806"/>
            <a:ext cx="42862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C2447-574A-AB5E-DF87-76B9B598FF76}"/>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71043A-3E79-4011-CE5A-18D449740BFF}"/>
              </a:ext>
            </a:extLst>
          </p:cNvPr>
          <p:cNvSpPr>
            <a:spLocks noGrp="1"/>
          </p:cNvSpPr>
          <p:nvPr>
            <p:ph idx="1"/>
          </p:nvPr>
        </p:nvSpPr>
        <p:spPr>
          <a:xfrm>
            <a:off x="838200" y="1929384"/>
            <a:ext cx="10515600" cy="4251960"/>
          </a:xfrm>
        </p:spPr>
        <p:txBody>
          <a:bodyPr>
            <a:normAutofit/>
          </a:bodyPr>
          <a:lstStyle/>
          <a:p>
            <a:r>
              <a:rPr lang="en-GB" sz="2000" dirty="0"/>
              <a:t>Open Source</a:t>
            </a:r>
          </a:p>
          <a:p>
            <a:pPr marL="457200" lvl="1" indent="0">
              <a:buNone/>
            </a:pPr>
            <a:r>
              <a:rPr lang="en-GB" sz="2000" dirty="0"/>
              <a:t>Git is an open-source tool. It is released under the GPL (General Public License) license.</a:t>
            </a:r>
          </a:p>
          <a:p>
            <a:pPr marL="457200" lvl="1" indent="0">
              <a:buNone/>
            </a:pPr>
            <a:endParaRPr lang="en-GB" sz="2000" dirty="0"/>
          </a:p>
          <a:p>
            <a:r>
              <a:rPr lang="en-GB" sz="2000" dirty="0"/>
              <a:t>Scalable</a:t>
            </a:r>
          </a:p>
          <a:p>
            <a:pPr marL="457200" lvl="1" indent="0">
              <a:buNone/>
            </a:pPr>
            <a:r>
              <a:rPr lang="en-GB" sz="2000" dirty="0"/>
              <a:t>Git is scalable, which means when the number of users increases, the Git can easily handle such situations.</a:t>
            </a:r>
          </a:p>
          <a:p>
            <a:pPr marL="457200" lvl="1" indent="0">
              <a:buNone/>
            </a:pPr>
            <a:endParaRPr lang="en-GB" sz="2000" dirty="0"/>
          </a:p>
          <a:p>
            <a:r>
              <a:rPr lang="en-GB" sz="2000" dirty="0"/>
              <a:t>Distributed</a:t>
            </a:r>
          </a:p>
          <a:p>
            <a:pPr marL="457200" lvl="1" indent="0">
              <a:buNone/>
            </a:pPr>
            <a:r>
              <a:rPr lang="en-GB" sz="2000" dirty="0"/>
              <a:t>One of Git's great features is that it is distributed.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a:t>
            </a:r>
            <a:endParaRPr lang="en-IN" sz="2000" dirty="0"/>
          </a:p>
        </p:txBody>
      </p:sp>
    </p:spTree>
    <p:extLst>
      <p:ext uri="{BB962C8B-B14F-4D97-AF65-F5344CB8AC3E}">
        <p14:creationId xmlns:p14="http://schemas.microsoft.com/office/powerpoint/2010/main" val="121463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C6E74-AAA7-9525-DCB2-B480037642C8}"/>
              </a:ext>
            </a:extLst>
          </p:cNvPr>
          <p:cNvSpPr>
            <a:spLocks noGrp="1"/>
          </p:cNvSpPr>
          <p:nvPr>
            <p:ph type="title"/>
          </p:nvPr>
        </p:nvSpPr>
        <p:spPr>
          <a:xfrm>
            <a:off x="838200" y="365125"/>
            <a:ext cx="10515600" cy="1325563"/>
          </a:xfrm>
        </p:spPr>
        <p:txBody>
          <a:bodyPr>
            <a:normAutofit/>
          </a:bodyPr>
          <a:lstStyle/>
          <a:p>
            <a:r>
              <a:rPr lang="en-IN" sz="5400" dirty="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ECBBFF-266B-02A0-7CCD-FC052C2CD6C3}"/>
              </a:ext>
            </a:extLst>
          </p:cNvPr>
          <p:cNvSpPr>
            <a:spLocks noGrp="1"/>
          </p:cNvSpPr>
          <p:nvPr>
            <p:ph idx="1"/>
          </p:nvPr>
        </p:nvSpPr>
        <p:spPr>
          <a:xfrm>
            <a:off x="838200" y="1929384"/>
            <a:ext cx="10515600" cy="4251960"/>
          </a:xfrm>
        </p:spPr>
        <p:txBody>
          <a:bodyPr>
            <a:normAutofit/>
          </a:bodyPr>
          <a:lstStyle/>
          <a:p>
            <a:r>
              <a:rPr lang="en-GB" sz="2000" dirty="0"/>
              <a:t>Security</a:t>
            </a:r>
          </a:p>
          <a:p>
            <a:pPr marL="457200" lvl="1" indent="0">
              <a:buNone/>
            </a:pPr>
            <a:r>
              <a:rPr lang="en-GB" sz="2000" dirty="0"/>
              <a:t>Git is secure. It uses the SHA1 (Secure Hash Function) to name and identify objects within its repository. Files and commits are checked and retrieved by its checksum at the time of checkout. It stores its history in such a way that the ID of particular commits depends upon the complete development history leading up to that commit. Once it is published, one cannot make changes to its old version.</a:t>
            </a:r>
          </a:p>
          <a:p>
            <a:r>
              <a:rPr lang="en-GB" sz="2000" dirty="0"/>
              <a:t>Speed</a:t>
            </a:r>
          </a:p>
          <a:p>
            <a:pPr marL="457200" lvl="1" indent="0">
              <a:buNone/>
            </a:pPr>
            <a:r>
              <a:rPr lang="en-GB" sz="2000" dirty="0"/>
              <a:t>Git is very fast, so it can complete all the tasks in a while. Most of the git operations are done on the local repository, so it provides a huge speed. Also, a centralized version control system continually communicates with a server somewhere.</a:t>
            </a:r>
            <a:endParaRPr lang="en-IN" sz="2000" dirty="0"/>
          </a:p>
        </p:txBody>
      </p:sp>
    </p:spTree>
    <p:extLst>
      <p:ext uri="{BB962C8B-B14F-4D97-AF65-F5344CB8AC3E}">
        <p14:creationId xmlns:p14="http://schemas.microsoft.com/office/powerpoint/2010/main" val="57935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C8DA4-BCEB-1B18-E81C-20F180406472}"/>
              </a:ext>
            </a:extLst>
          </p:cNvPr>
          <p:cNvSpPr>
            <a:spLocks noGrp="1"/>
          </p:cNvSpPr>
          <p:nvPr>
            <p:ph type="title"/>
          </p:nvPr>
        </p:nvSpPr>
        <p:spPr>
          <a:xfrm>
            <a:off x="838200" y="365125"/>
            <a:ext cx="10515600" cy="1325563"/>
          </a:xfrm>
        </p:spPr>
        <p:txBody>
          <a:bodyPr>
            <a:normAutofit/>
          </a:bodyPr>
          <a:lstStyle/>
          <a:p>
            <a:r>
              <a:rPr lang="en-IN" sz="540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C3642F-F984-5E87-8250-C5B20FB357F9}"/>
              </a:ext>
            </a:extLst>
          </p:cNvPr>
          <p:cNvSpPr>
            <a:spLocks noGrp="1"/>
          </p:cNvSpPr>
          <p:nvPr>
            <p:ph idx="1"/>
          </p:nvPr>
        </p:nvSpPr>
        <p:spPr>
          <a:xfrm>
            <a:off x="838200" y="1929384"/>
            <a:ext cx="10515600" cy="4251960"/>
          </a:xfrm>
        </p:spPr>
        <p:txBody>
          <a:bodyPr>
            <a:normAutofit/>
          </a:bodyPr>
          <a:lstStyle/>
          <a:p>
            <a:r>
              <a:rPr lang="en-GB" sz="2200" dirty="0"/>
              <a:t>Easier branching</a:t>
            </a:r>
          </a:p>
          <a:p>
            <a:pPr marL="457200" lvl="1" indent="0">
              <a:buNone/>
            </a:pPr>
            <a:r>
              <a:rPr lang="en-GB" sz="2200" dirty="0"/>
              <a:t>CVCS uses cheap copy mechanism, If we create a new branch, it will copy all the codes to the new branch, so it is time-consuming and not efficient. Also, deletion and merging of branches in CVCS is complicated and time-consuming. But branch management with Git is very simple. It takes only a few seconds to create, delete, and merge branches.</a:t>
            </a:r>
            <a:endParaRPr lang="en-IN" sz="2200" dirty="0"/>
          </a:p>
        </p:txBody>
      </p:sp>
    </p:spTree>
    <p:extLst>
      <p:ext uri="{BB962C8B-B14F-4D97-AF65-F5344CB8AC3E}">
        <p14:creationId xmlns:p14="http://schemas.microsoft.com/office/powerpoint/2010/main" val="60294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1246</TotalTime>
  <Words>1853</Words>
  <Application>Microsoft Office PowerPoint</Application>
  <PresentationFormat>Widescreen</PresentationFormat>
  <Paragraphs>158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Consolas</vt:lpstr>
      <vt:lpstr>erdana</vt:lpstr>
      <vt:lpstr>inter-bold</vt:lpstr>
      <vt:lpstr>inter-regular</vt:lpstr>
      <vt:lpstr>Nunito</vt:lpstr>
      <vt:lpstr>urw-din</vt:lpstr>
      <vt:lpstr>Office Theme</vt:lpstr>
      <vt:lpstr>Git</vt:lpstr>
      <vt:lpstr>Introduction</vt:lpstr>
      <vt:lpstr>Contd..</vt:lpstr>
      <vt:lpstr>Version Control</vt:lpstr>
      <vt:lpstr>Why VCS</vt:lpstr>
      <vt:lpstr>Git advantages</vt:lpstr>
      <vt:lpstr>Contd..</vt:lpstr>
      <vt:lpstr>Contd.</vt:lpstr>
      <vt:lpstr>Contd..</vt:lpstr>
      <vt:lpstr>PowerPoint Presentation</vt:lpstr>
      <vt:lpstr>PowerPoint Presentation</vt:lpstr>
      <vt:lpstr>Terminology</vt:lpstr>
      <vt:lpstr>PowerPoint Presentation</vt:lpstr>
      <vt:lpstr>Contd..</vt:lpstr>
      <vt:lpstr>Contd..</vt:lpstr>
      <vt:lpstr>Contd..</vt:lpstr>
      <vt:lpstr>Contd..</vt:lpstr>
      <vt:lpstr>Contd..</vt:lpstr>
      <vt:lpstr>Git commands (CLI)</vt:lpstr>
      <vt:lpstr>Contd..</vt:lpstr>
      <vt:lpstr>Contd..</vt:lpstr>
      <vt:lpstr>Contd..</vt:lpstr>
      <vt:lpstr>Contd..</vt:lpstr>
      <vt:lpstr>Contd..</vt:lpstr>
      <vt:lpstr>Contd..</vt:lpstr>
      <vt:lpstr>Contd..</vt:lpstr>
      <vt:lpstr>Contd..</vt:lpstr>
      <vt:lpstr>Contd..</vt:lpstr>
      <vt:lpstr>Contd..</vt:lpstr>
      <vt:lpstr>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Atul Phad</dc:creator>
  <cp:lastModifiedBy>Atul Phad</cp:lastModifiedBy>
  <cp:revision>10</cp:revision>
  <dcterms:created xsi:type="dcterms:W3CDTF">2022-08-03T19:10:51Z</dcterms:created>
  <dcterms:modified xsi:type="dcterms:W3CDTF">2022-08-05T03:29:42Z</dcterms:modified>
</cp:coreProperties>
</file>