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99" r:id="rId2"/>
    <p:sldId id="293" r:id="rId3"/>
    <p:sldId id="401" r:id="rId4"/>
    <p:sldId id="402" r:id="rId5"/>
    <p:sldId id="403" r:id="rId6"/>
    <p:sldId id="327" r:id="rId7"/>
    <p:sldId id="404" r:id="rId8"/>
    <p:sldId id="300" r:id="rId9"/>
    <p:sldId id="400" r:id="rId10"/>
    <p:sldId id="406" r:id="rId11"/>
    <p:sldId id="407" r:id="rId12"/>
    <p:sldId id="409" r:id="rId13"/>
    <p:sldId id="410" r:id="rId14"/>
    <p:sldId id="405" r:id="rId15"/>
    <p:sldId id="408" r:id="rId16"/>
    <p:sldId id="41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/>
    <p:restoredTop sz="94718"/>
  </p:normalViewPr>
  <p:slideViewPr>
    <p:cSldViewPr snapToGrid="0" snapToObjects="1">
      <p:cViewPr>
        <p:scale>
          <a:sx n="53" d="100"/>
          <a:sy n="53" d="100"/>
        </p:scale>
        <p:origin x="30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457200" algn="ctr">
              <a:buClrTx/>
              <a:buSzTx/>
              <a:buNone/>
            </a:lvl2pPr>
            <a:lvl3pPr marL="0" indent="914400" algn="ctr">
              <a:buClrTx/>
              <a:buSzTx/>
              <a:buNone/>
            </a:lvl3pPr>
            <a:lvl4pPr marL="0" indent="1371600" algn="ctr">
              <a:buClrTx/>
              <a:buSzTx/>
              <a:buNone/>
            </a:lvl4pPr>
            <a:lvl5pPr marL="0" indent="1828800" algn="ct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2pPr marL="790575" indent="-333375">
              <a:buFont typeface="Arial" panose="020B0604020202020204" pitchFamily="34" charset="0"/>
              <a:buChar char="•"/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dirty="0"/>
              <a:t>B</a:t>
            </a:r>
            <a:r>
              <a:rPr lang="en-US" dirty="0"/>
              <a:t>o</a:t>
            </a:r>
            <a:r>
              <a:rPr dirty="0"/>
              <a:t>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69065" y="107156"/>
            <a:ext cx="9005870" cy="955477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defTabSz="410765">
              <a:defRPr sz="4400">
                <a:solidFill>
                  <a:srgbClr val="1B1E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idx="1"/>
          </p:nvPr>
        </p:nvSpPr>
        <p:spPr>
          <a:xfrm>
            <a:off x="74088" y="1309640"/>
            <a:ext cx="8995825" cy="5482876"/>
          </a:xfrm>
          <a:prstGeom prst="rect">
            <a:avLst/>
          </a:prstGeom>
        </p:spPr>
        <p:txBody>
          <a:bodyPr lIns="35718" tIns="35718" rIns="35718" bIns="35718" anchor="ctr">
            <a:noAutofit/>
          </a:bodyPr>
          <a:lstStyle>
            <a:lvl1pPr marL="727807" indent="-410307" defTabSz="321468">
              <a:spcBef>
                <a:spcPts val="2100"/>
              </a:spcBef>
              <a:buClrTx/>
              <a:tabLst>
                <a:tab pos="106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46909" indent="-484909" defTabSz="321468">
              <a:spcBef>
                <a:spcPts val="2100"/>
              </a:spcBef>
              <a:buClrTx/>
              <a:buChar char="•"/>
              <a:tabLst>
                <a:tab pos="1384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91409" indent="-484909" defTabSz="321468">
              <a:spcBef>
                <a:spcPts val="2100"/>
              </a:spcBef>
              <a:buClrTx/>
              <a:tabLst>
                <a:tab pos="1701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35909" indent="-484909" defTabSz="321468">
              <a:spcBef>
                <a:spcPts val="2100"/>
              </a:spcBef>
              <a:buClrTx/>
              <a:buChar char="•"/>
              <a:tabLst>
                <a:tab pos="20193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580409" indent="-484909" defTabSz="321468">
              <a:spcBef>
                <a:spcPts val="2100"/>
              </a:spcBef>
              <a:buClrTx/>
              <a:buChar char="•"/>
              <a:tabLst>
                <a:tab pos="2336800" algn="l"/>
              </a:tabLst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0104" y="6509742"/>
            <a:ext cx="232994" cy="2746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defRPr spc="-13">
                <a:solidFill>
                  <a:srgbClr val="728FBC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/>
          <p:nvPr/>
        </p:nvSpPr>
        <p:spPr>
          <a:xfrm>
            <a:off x="0" y="649287"/>
            <a:ext cx="9144000" cy="1651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>
                  <a:lumOff val="4400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163243" y="6426200"/>
            <a:ext cx="256541" cy="2754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99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284163" y="28575"/>
            <a:ext cx="858837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254000" y="808037"/>
            <a:ext cx="8647114" cy="5508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99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Times New Roman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New Roman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23"/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48" name="Rectangle 2"/>
          <p:cNvSpPr txBox="1">
            <a:spLocks noGrp="1"/>
          </p:cNvSpPr>
          <p:nvPr>
            <p:ph type="ctrTitle"/>
          </p:nvPr>
        </p:nvSpPr>
        <p:spPr>
          <a:xfrm>
            <a:off x="382588" y="842962"/>
            <a:ext cx="8494712" cy="19589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Επιστημονικός Υπολογισμός</a:t>
            </a:r>
          </a:p>
        </p:txBody>
      </p:sp>
      <p:sp>
        <p:nvSpPr>
          <p:cNvPr id="149" name="Rectangle 3"/>
          <p:cNvSpPr txBox="1">
            <a:spLocks noGrp="1"/>
          </p:cNvSpPr>
          <p:nvPr>
            <p:ph type="subTitle" sz="half" idx="1"/>
          </p:nvPr>
        </p:nvSpPr>
        <p:spPr>
          <a:xfrm>
            <a:off x="1149350" y="3048001"/>
            <a:ext cx="6929438" cy="1137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Χειμερινό Εξάμηνο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 sz="3000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Συνδυάζοντας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και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F5BAB3-F051-3E4E-8421-92532E290EE0}"/>
              </a:ext>
            </a:extLst>
          </p:cNvPr>
          <p:cNvSpPr/>
          <p:nvPr/>
        </p:nvSpPr>
        <p:spPr>
          <a:xfrm>
            <a:off x="1058252" y="5085556"/>
            <a:ext cx="711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Παναγιώτης Χατζηδούκας, Ευστράτιος Γαλλόπουλος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compiler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MATLAB Compiler mcc can translate M-files into C or C++ source code. 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resulting files can be used in any of the supported executable types (MEX, stand-alone executable, library) by generating an appropriate wrapper file. 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wrapper file contains the required interface between the mcc-generated code and a supported executable type.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create a stand-alone C or C++ application, the following steps are processed by the MATLAB Compiler mcc: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 of the given M-files into C or C++ source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Generation of additional C or C++ source code modules (wrapper files).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Invocation of a C or C++ compiler and linker.</a:t>
            </a:r>
          </a:p>
          <a:p>
            <a:pPr marL="466725" indent="-457200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 cannot compile any type of M-files, e.g. if they call scripts, use objects, load tex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 files</a:t>
            </a: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ompiles and links source files (C or C++) against MATLAB generated shared libraries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8401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builds MEX functions or engine applications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compiles and links one or more C++ source files written with the MATLAB Data API for C++ into a binary MEX file in the current folder</a:t>
            </a: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-setup [lang] displays information about the default compiler for the given language for building MEX files. MATLAB defines a default compiler for each supported language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251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MEX-file is a C or FORTRAN program that can be called from MATLAB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dynamic-link library that implements a single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Name of library (minus extension) is name of MATLAB function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Most useful to allow existing compiled-language applications to be used from within MATLAB without having to rewrite code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 MATLAB variable is stored in a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contains info about a variable's type, size, etc. and its data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Internally, matrices are stored in column-major order, like in FORTRAN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 complex data, real and imaginary parts are stored in separate arrays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Strings are stored as arrays of unsigned integers, not characters</a:t>
            </a: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7418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MEX-files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code for your MEX-file must include a function called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mexFunction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is called by MATLAB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It takes these arguments: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output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nlhs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output arguments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input arguments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mxArray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[]: array with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nrhs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elements that point to input arguments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interface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a pointer to the real part of an input or output argument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argument is complex,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mxGetPi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gives a pointer to imaginary part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 the size of a matrix passed as an argument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mxGetScalar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returns the value of a scalar argument, as a double</a:t>
            </a:r>
          </a:p>
          <a:p>
            <a:pPr lvl="1"/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mxCreateDoubleMatrix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allocates a matrix for an output argument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520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1F79C1-D522-32CD-B5E9-73BCAC0E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17203"/>
              </p:ext>
            </p:extLst>
          </p:nvPr>
        </p:nvGraphicFramePr>
        <p:xfrm>
          <a:off x="449696" y="925946"/>
          <a:ext cx="825730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454">
                  <a:extLst>
                    <a:ext uri="{9D8B030D-6E8A-4147-A177-3AD203B41FA5}">
                      <a16:colId xmlns:a16="http://schemas.microsoft.com/office/drawing/2014/main" val="3035872195"/>
                    </a:ext>
                  </a:extLst>
                </a:gridCol>
                <a:gridCol w="7633855">
                  <a:extLst>
                    <a:ext uri="{9D8B030D-6E8A-4147-A177-3AD203B41FA5}">
                      <a16:colId xmlns:a16="http://schemas.microsoft.com/office/drawing/2014/main" val="244417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file.exe</a:t>
                      </a:r>
                      <a:endParaRPr lang="en-GB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8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-&gt; pfile1.exe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4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file.mex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-&gt;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,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matlab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file.so</a:t>
                      </a:r>
                      <a:endParaRPr lang="en-GR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file1.mex -&gt; file1.so;  file2.m + 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6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file1.c + file2.m + file3.mex -&gt; file1.exe</a:t>
                      </a:r>
                      <a:endParaRPr lang="en-G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2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pfile1.mex -&gt; pfile1.so;  file2.m + pfile1.so -&gt; file2.exe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0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pfile1.c + file2.m + pfile3.mex -&gt; 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7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R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ppfile1.c + file2.m + pfile3.mex -&gt; ppfile1.exe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011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49D545-5044-58FE-9849-6A90F05A07F1}"/>
              </a:ext>
            </a:extLst>
          </p:cNvPr>
          <p:cNvSpPr txBox="1"/>
          <p:nvPr/>
        </p:nvSpPr>
        <p:spPr>
          <a:xfrm>
            <a:off x="449695" y="5461000"/>
            <a:ext cx="825731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Corresponding directories: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1_magic, 2_matrixdriver, 3_matrixdriver_{threads,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mpi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}, 4_mex_demo,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5_standalone_mex_m,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6_standalone_c_mex_m, 7_standalone_mex_m_threads, </a:t>
            </a:r>
          </a:p>
          <a:p>
            <a:pPr marL="0" indent="0" algn="l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8_standalone_c_mex_m_threads,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9_standalone_c_mex_m_mpi</a:t>
            </a:r>
          </a:p>
        </p:txBody>
      </p:sp>
    </p:spTree>
    <p:extLst>
      <p:ext uri="{BB962C8B-B14F-4D97-AF65-F5344CB8AC3E}">
        <p14:creationId xmlns:p14="http://schemas.microsoft.com/office/powerpoint/2010/main" val="33971240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memusage_mex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demo_mex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sqdist_mex</a:t>
            </a:r>
            <a:endParaRPr lang="en-GB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4559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Explicit parallelization of for loop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00" y="808036"/>
            <a:ext cx="8647114" cy="5893629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demonstrate how a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loop can be manually parallelized using MPI and without any usage of the Parallel </a:t>
            </a:r>
            <a:r>
              <a:rPr lang="en-GB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toolbox. 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step0: simple (parallel) for loop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step1: as above but the loop body has been moved into a 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 (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proutine.m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step2: as above but the loop iterations are processed in chunks 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step3: the for loop has been moved into a separate 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 (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pdriver.m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step4: 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pdriver.m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has been implemented as a 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mex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(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pdriver_seq.c</a:t>
            </a:r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step5: as before but the application can be executed with many processes using MPI. However, only rank 0 runs the application code of step4.</a:t>
            </a: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step6: MPI parallelization of the for loop by </a:t>
            </a:r>
            <a:r>
              <a:rPr lang="en-GB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pdriver_mpi.c</a:t>
            </a:r>
            <a:endParaRPr lang="en-GB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step7: as above but the parallel for loop has been included in an outer loop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9430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CFB6-5A78-9440-9583-F98330054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for the following topics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Parallel Computing Toolbox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engine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Connecting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C  (+ examples of Mex-files)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Explicit/manual parallelization of (parallel) for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Target platform: Linux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Compiler, User’s Guide.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Mathworks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GB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Compiling MATLAB M-Files for Usage Within C-Applications. P. M. Roth, M. Winter, B. Jung, 2005. </a:t>
            </a:r>
          </a:p>
        </p:txBody>
      </p:sp>
      <p:sp>
        <p:nvSpPr>
          <p:cNvPr id="528" name="The Roofline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5D9EBDA0-AEC0-084F-ABF7-93167AC800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Parallel Computing Toolbox (PCT)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PCT allows computationally and data-intensive problems to run on multicore processors, GPUs, and computer clusters.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High-level constructs, such as parallel for-loops, offer parallelization without CUDA or MPI programming.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provides parallel-enabled functions available in MATLAB and other toolboxes.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toolbox exploits the processing power of multicore desktops by executing applications on workers (MATLAB computational engines) that run locally.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Without code modifications, the same application can run on clusters or clouds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4325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Execute for-loop iterations in parallel on workers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initVal:endVal,opts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initVal:endVal,cluster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); statements; end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MATLAB executes the loop body commands in statements for values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endVal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loopVar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specifies a vector of integer values increasing by 1.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PCT, the iterations of statements can execute on a parallel pool of workers on your multi-core computer or cluster.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with a for-loop, you can include a single line or multiple lines in statements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0495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PCT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are executed in parallel in a nondeterministic order. This means that you might need to modify your code to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Loop iterations must be consecutive, increasing integer values.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body of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must be independent. One loop iteration cannot depend on a previous iteration, because the iterations are executed in a nondeterministic order.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cannot use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 inside another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parfor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-loop.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9432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tic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n = 200;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500;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a = zeros(1,n);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srgbClr val="0000FF"/>
                </a:solidFill>
                <a:effectLst/>
                <a:latin typeface="Courier" pitchFamily="2" charset="0"/>
              </a:rPr>
              <a:t>parfor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 = 1:n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  a(</a:t>
            </a:r>
            <a:r>
              <a:rPr lang="en-GB" sz="2000" dirty="0" err="1">
                <a:latin typeface="Courier" pitchFamily="2" charset="0"/>
              </a:rPr>
              <a:t>i</a:t>
            </a:r>
            <a:r>
              <a:rPr lang="en-GB" sz="2000" dirty="0">
                <a:latin typeface="Courier" pitchFamily="2" charset="0"/>
              </a:rPr>
              <a:t>) = max(abs(</a:t>
            </a:r>
            <a:r>
              <a:rPr lang="en-GB" sz="2000" dirty="0" err="1">
                <a:latin typeface="Courier" pitchFamily="2" charset="0"/>
              </a:rPr>
              <a:t>eig</a:t>
            </a:r>
            <a:r>
              <a:rPr lang="en-GB" sz="2000" dirty="0">
                <a:latin typeface="Courier" pitchFamily="2" charset="0"/>
              </a:rPr>
              <a:t>(rand(A))));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solidFill>
                  <a:srgbClr val="0000FF"/>
                </a:solidFill>
                <a:effectLst/>
                <a:latin typeface="Courier" pitchFamily="2" charset="0"/>
              </a:rPr>
              <a:t>end</a:t>
            </a:r>
            <a:r>
              <a:rPr lang="en-GB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Courier" pitchFamily="2" charset="0"/>
              </a:rPr>
              <a:t>toc</a:t>
            </a:r>
            <a:endParaRPr lang="en-GB" sz="20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parfor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0697D-A37A-B24E-ACDE-6B1DA0CA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b="1" dirty="0" err="1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cuda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~/</a:t>
            </a:r>
            <a:r>
              <a:rPr lang="en-GB" sz="16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matlab_compiler</a:t>
            </a:r>
            <a:r>
              <a:rPr lang="en-GB" sz="16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1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parfor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matlab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nodisplay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M A T L A B (R) 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1984-2017 The MathWorks, Inc.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R2017b (9.3.0.713579) 64-bit (glnxa64)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September 14, 2017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get started, type one of these: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helpwin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helpdesk, or demo.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product information, visit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www.mathworks.com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seq</a:t>
            </a:r>
            <a:endParaRPr lang="en-GB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24.108413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Starting parallel pool (</a:t>
            </a:r>
            <a:r>
              <a:rPr lang="en-GB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parpool</a:t>
            </a: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using the 'local' profile ...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connected to 4 workers.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25.874423 seconds.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 par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 time is 7.977292 seconds.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0AEF62-0592-5949-ABEB-17618D5FB5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819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B64-9572-3C41-AA40-601C4D900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are standalone programs that allow you to call MATLAB from your own C/C++ programs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using MATLAB as a computation engine.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Engine applications require an installed version of MATLAB; you cannot run the MATLAB engine on a machine that only has the MATLAB Runtime.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requirements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installed on the system </a:t>
            </a:r>
          </a:p>
          <a:p>
            <a:pPr lvl="1"/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must be accessible through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csh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Measured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Engine API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7F15A208-2748-7E46-BE09-BBC928126F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201343" y="6426200"/>
            <a:ext cx="180341" cy="2754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9E8073-222C-D759-D165-AA9AD0DC4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38790"/>
              </p:ext>
            </p:extLst>
          </p:nvPr>
        </p:nvGraphicFramePr>
        <p:xfrm>
          <a:off x="254000" y="1233055"/>
          <a:ext cx="8647113" cy="3785650"/>
        </p:xfrm>
        <a:graphic>
          <a:graphicData uri="http://schemas.openxmlformats.org/drawingml/2006/table">
            <a:tbl>
              <a:tblPr/>
              <a:tblGrid>
                <a:gridCol w="2322945">
                  <a:extLst>
                    <a:ext uri="{9D8B030D-6E8A-4147-A177-3AD203B41FA5}">
                      <a16:colId xmlns:a16="http://schemas.microsoft.com/office/drawing/2014/main" val="2406973579"/>
                    </a:ext>
                  </a:extLst>
                </a:gridCol>
                <a:gridCol w="6324168">
                  <a:extLst>
                    <a:ext uri="{9D8B030D-6E8A-4147-A177-3AD203B41FA5}">
                      <a16:colId xmlns:a16="http://schemas.microsoft.com/office/drawing/2014/main" val="1199619395"/>
                    </a:ext>
                  </a:extLst>
                </a:gridCol>
              </a:tblGrid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Engine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for MATLAB engine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855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68407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engOpenSingleUse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 MATLAB engine session for single, nonshared use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7164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engClose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Quit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294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engEvalString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Evaluate expression in string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6335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 variable from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6688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engPutVariable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 variable into MATLAB engine workspace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6173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engGetVisible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Determine visibility of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6295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 err="1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engSetVisible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 or hide MATLAB engine session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31091"/>
                  </a:ext>
                </a:extLst>
              </a:tr>
              <a:tr h="378565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u="none" strike="noStrike" dirty="0">
                          <a:solidFill>
                            <a:srgbClr val="0076A8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engOutputBuffer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511" marR="45511" marT="27307" marB="27307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Specify buffer for MATLAB output</a:t>
                      </a:r>
                    </a:p>
                  </a:txBody>
                  <a:tcPr marL="45511" marR="45511" marT="27307" marB="27307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1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241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annenbaum">
  <a:themeElements>
    <a:clrScheme name="Tannenbau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annenbaum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Tannenbau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1551</Words>
  <Application>Microsoft Macintosh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Comic Sans MS</vt:lpstr>
      <vt:lpstr>Courier</vt:lpstr>
      <vt:lpstr>Helvetica</vt:lpstr>
      <vt:lpstr>Helvetica Neue</vt:lpstr>
      <vt:lpstr>Menlo</vt:lpstr>
      <vt:lpstr>Palatino</vt:lpstr>
      <vt:lpstr>Times New Roman</vt:lpstr>
      <vt:lpstr>Tannenbaum</vt:lpstr>
      <vt:lpstr>Επιστημονικός Υπολογισμός</vt:lpstr>
      <vt:lpstr>Matlab and C</vt:lpstr>
      <vt:lpstr>I. Parallel Computing Toolbox (PCT)</vt:lpstr>
      <vt:lpstr>PCT and parfor</vt:lpstr>
      <vt:lpstr>PCT and parfor</vt:lpstr>
      <vt:lpstr>parfor</vt:lpstr>
      <vt:lpstr>parfor</vt:lpstr>
      <vt:lpstr>II. Matlab Engine API</vt:lpstr>
      <vt:lpstr>Matlab Engine API</vt:lpstr>
      <vt:lpstr>III. Matlab compiler</vt:lpstr>
      <vt:lpstr>mex</vt:lpstr>
      <vt:lpstr>MEX-files</vt:lpstr>
      <vt:lpstr>MEX-files</vt:lpstr>
      <vt:lpstr>Examples</vt:lpstr>
      <vt:lpstr>Examples of mex files</vt:lpstr>
      <vt:lpstr>Explicit parallelization of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Παράλληλη Επεξεργασία</dc:title>
  <cp:lastModifiedBy>Χατζηδούκας Παναγιώτης</cp:lastModifiedBy>
  <cp:revision>54</cp:revision>
  <dcterms:modified xsi:type="dcterms:W3CDTF">2022-11-14T23:27:06Z</dcterms:modified>
</cp:coreProperties>
</file>