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99" r:id="rId2"/>
    <p:sldId id="293" r:id="rId3"/>
    <p:sldId id="401" r:id="rId4"/>
    <p:sldId id="402" r:id="rId5"/>
    <p:sldId id="403" r:id="rId6"/>
    <p:sldId id="327" r:id="rId7"/>
    <p:sldId id="404" r:id="rId8"/>
    <p:sldId id="300" r:id="rId9"/>
    <p:sldId id="400" r:id="rId10"/>
    <p:sldId id="406" r:id="rId11"/>
    <p:sldId id="407" r:id="rId12"/>
    <p:sldId id="409" r:id="rId13"/>
    <p:sldId id="410" r:id="rId14"/>
    <p:sldId id="405" r:id="rId15"/>
    <p:sldId id="408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1" r:id="rId24"/>
    <p:sldId id="419" r:id="rId25"/>
    <p:sldId id="420" r:id="rId26"/>
    <p:sldId id="421" r:id="rId27"/>
    <p:sldId id="422" r:id="rId28"/>
    <p:sldId id="423" r:id="rId29"/>
    <p:sldId id="424" r:id="rId30"/>
    <p:sldId id="425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4718"/>
  </p:normalViewPr>
  <p:slideViewPr>
    <p:cSldViewPr snapToGrid="0" snapToObjects="1">
      <p:cViewPr>
        <p:scale>
          <a:sx n="100" d="100"/>
          <a:sy n="100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2pPr marL="790575" indent="-333375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/>
              <a:t>B</a:t>
            </a:r>
            <a:r>
              <a:rPr lang="en-US" dirty="0"/>
              <a:t>o</a:t>
            </a:r>
            <a:r>
              <a:rPr dirty="0"/>
              <a:t>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69065" y="107156"/>
            <a:ext cx="9005870" cy="955477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defTabSz="410765">
              <a:defRPr sz="4400">
                <a:solidFill>
                  <a:srgbClr val="1B1E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74088" y="1309640"/>
            <a:ext cx="8995825" cy="5482876"/>
          </a:xfrm>
          <a:prstGeom prst="rect">
            <a:avLst/>
          </a:prstGeom>
        </p:spPr>
        <p:txBody>
          <a:bodyPr lIns="35718" tIns="35718" rIns="35718" bIns="35718" anchor="ctr">
            <a:noAutofit/>
          </a:bodyPr>
          <a:lstStyle>
            <a:lvl1pPr marL="727807" indent="-410307" defTabSz="321468">
              <a:spcBef>
                <a:spcPts val="2100"/>
              </a:spcBef>
              <a:buClrTx/>
              <a:tabLst>
                <a:tab pos="106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46909" indent="-484909" defTabSz="321468">
              <a:spcBef>
                <a:spcPts val="2100"/>
              </a:spcBef>
              <a:buClrTx/>
              <a:buChar char="•"/>
              <a:tabLst>
                <a:tab pos="1384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91409" indent="-484909" defTabSz="321468">
              <a:spcBef>
                <a:spcPts val="2100"/>
              </a:spcBef>
              <a:buClrTx/>
              <a:tabLst>
                <a:tab pos="1701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35909" indent="-484909" defTabSz="321468">
              <a:spcBef>
                <a:spcPts val="2100"/>
              </a:spcBef>
              <a:buClrTx/>
              <a:buChar char="•"/>
              <a:tabLst>
                <a:tab pos="2019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580409" indent="-484909" defTabSz="321468">
              <a:spcBef>
                <a:spcPts val="2100"/>
              </a:spcBef>
              <a:buClrTx/>
              <a:buChar char="•"/>
              <a:tabLst>
                <a:tab pos="233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0104" y="6509742"/>
            <a:ext cx="232994" cy="2746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defRPr spc="-13">
                <a:solidFill>
                  <a:srgbClr val="728FBC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/>
          <p:nvPr/>
        </p:nvSpPr>
        <p:spPr>
          <a:xfrm>
            <a:off x="0" y="649287"/>
            <a:ext cx="9144000" cy="165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63243" y="6426200"/>
            <a:ext cx="256541" cy="2754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99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84163" y="28575"/>
            <a:ext cx="858837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254000" y="808037"/>
            <a:ext cx="8647114" cy="5508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23"/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48" name="Rectangle 2"/>
          <p:cNvSpPr txBox="1">
            <a:spLocks noGrp="1"/>
          </p:cNvSpPr>
          <p:nvPr>
            <p:ph type="ctrTitle"/>
          </p:nvPr>
        </p:nvSpPr>
        <p:spPr>
          <a:xfrm>
            <a:off x="382588" y="842962"/>
            <a:ext cx="8494712" cy="1958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Επιστημονικός Υπολογισμός</a:t>
            </a:r>
          </a:p>
        </p:txBody>
      </p:sp>
      <p:sp>
        <p:nvSpPr>
          <p:cNvPr id="149" name="Rectangle 3"/>
          <p:cNvSpPr txBox="1">
            <a:spLocks noGrp="1"/>
          </p:cNvSpPr>
          <p:nvPr>
            <p:ph type="subTitle" sz="half" idx="1"/>
          </p:nvPr>
        </p:nvSpPr>
        <p:spPr>
          <a:xfrm>
            <a:off x="1149350" y="3048001"/>
            <a:ext cx="6929438" cy="1137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Χειμερινό Εξάμηνο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Συνδυάζοντας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F5BAB3-F051-3E4E-8421-92532E290EE0}"/>
              </a:ext>
            </a:extLst>
          </p:cNvPr>
          <p:cNvSpPr/>
          <p:nvPr/>
        </p:nvSpPr>
        <p:spPr>
          <a:xfrm>
            <a:off x="1058252" y="5085556"/>
            <a:ext cx="711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Παναγιώτης Χατζηδούκας, Ευστράτιος Γαλλόπουλος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compiler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MATLAB Compiler mcc can translate M-files into C or C++ source code. 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resulting files can be used in any of the supported executable types (MEX, stand-alone executable, library) by generating an appropriate wrapper file. 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wrapper file contains the required interface between the mcc-generated code and a supported executable type.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create a stand-alone C or C++ application, the following steps are processed by the MATLAB Compiler mcc: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 of the given M-files into C or C++ source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Generation of additional C or C++ source code modules (wrapper files).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Invocation of a C or C++ compiler and linker.</a:t>
            </a:r>
          </a:p>
          <a:p>
            <a:pPr marL="466725" indent="-457200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 cannot compile any type of M-files, e.g. if they call scripts, use objects, load tex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 files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ompiles and links source files (C or C++) against MATLAB generated shared libraries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8401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builds MEX functions or engine applications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compiles and links one or more C++ source files written with the MATLAB Data API for C++ into a binary MEX file in the current folder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-setup [lang] displays information about the default compiler for the given language for building MEX files. MATLAB defines a default compiler for each supported language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51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MEX-file is a C or FORTRAN program that can be called from MATLAB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dynamic-link library that implements a single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Name of library (minus extension) is name of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Most useful to allow existing compiled-language applications to be used from within MATLAB without having to rewrite code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MATLAB variable is stored in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contains info about a variable's type, size, etc. and its data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Internally, matrices are stored in column-major order, like in FORTRAN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 complex data, real and imaginary parts are stored in separate arrays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are stored as arrays of unsigned integers, not characters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7418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for your MEX-file must include a function called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mexFunction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is called by MATLAB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It takes these arguments: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output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output arguments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input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input arguments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interface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a pointer to the real part of an input or output argument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argument is complex,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gives a pointer to imaginary part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 the size of a matrix passed as an argument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mxGetScalar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the value of a scalar argument, as a double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mxCreateDoubleMatrix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allocates a matrix for an output argument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20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1F79C1-D522-32CD-B5E9-73BCAC0E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7203"/>
              </p:ext>
            </p:extLst>
          </p:nvPr>
        </p:nvGraphicFramePr>
        <p:xfrm>
          <a:off x="449696" y="925946"/>
          <a:ext cx="825730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454">
                  <a:extLst>
                    <a:ext uri="{9D8B030D-6E8A-4147-A177-3AD203B41FA5}">
                      <a16:colId xmlns:a16="http://schemas.microsoft.com/office/drawing/2014/main" val="3035872195"/>
                    </a:ext>
                  </a:extLst>
                </a:gridCol>
                <a:gridCol w="7633855">
                  <a:extLst>
                    <a:ext uri="{9D8B030D-6E8A-4147-A177-3AD203B41FA5}">
                      <a16:colId xmlns:a16="http://schemas.microsoft.com/office/drawing/2014/main" val="244417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file.exe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8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-&gt; pfile1.exe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4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file.mex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endParaRPr lang="en-GR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file1.mex -&gt; file1.so;  file2.m + 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6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+ file3.mex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pfile1.mex -&gt; pfile1.so;  file2.m + pfile1.so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0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+ pfile3.mex -&gt; 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ppfile1.c + file2.m + pfile3.mex -&gt; ppfile1.exe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011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49D545-5044-58FE-9849-6A90F05A07F1}"/>
              </a:ext>
            </a:extLst>
          </p:cNvPr>
          <p:cNvSpPr txBox="1"/>
          <p:nvPr/>
        </p:nvSpPr>
        <p:spPr>
          <a:xfrm>
            <a:off x="449695" y="5461000"/>
            <a:ext cx="825731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Corresponding directories: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1_magic, 2_matrixdriver, 3_matrixdriver_{threads,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mpi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}, 4_mex_demo,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5_standalone_mex_m,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6_standalone_c_mex_m, 7_standalone_mex_m_threads,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8_standalone_c_mex_m_threads,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9_standalone_c_mex_m_mpi</a:t>
            </a:r>
          </a:p>
        </p:txBody>
      </p:sp>
    </p:spTree>
    <p:extLst>
      <p:ext uri="{BB962C8B-B14F-4D97-AF65-F5344CB8AC3E}">
        <p14:creationId xmlns:p14="http://schemas.microsoft.com/office/powerpoint/2010/main" val="33971240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(4.) Examples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memusage_mex.c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reports the process memory usage 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demo_mex.c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modifies the values of two random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MxN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arrays and returns the updated arrays</a:t>
            </a:r>
            <a:endParaRPr lang="el-G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sqdist_mex.c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computes pairwise squared Euclidean distances between points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sqdist.m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reference implementation </a:t>
            </a:r>
            <a:endParaRPr lang="en-GB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4559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memusage_mex.c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report_host_memory_usage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out[2])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struct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getrusage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RUSAGE_SELF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rusage.ru_maxrss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*1024; 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convert to bytes</a:t>
            </a: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FILE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fopen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"/proc/self/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statm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"r"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fscanf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"%*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s%ld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fclose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fp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long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current_rss</a:t>
            </a:r>
            <a:r>
              <a:rPr lang="en-GB" sz="1400" dirty="0">
                <a:solidFill>
                  <a:srgbClr val="B2B2B2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sysconf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 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_SC_PAGESIZE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out[0]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peak_rss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/(1024.0*1024.0);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out[1]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current_rss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/(1024.0*1024.0);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report_host_memory_usage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(1,2,mxREAL);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*r;</a:t>
            </a:r>
            <a:endParaRPr lang="en-GB" sz="14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r_m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[0]; r[1]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rss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[1];</a:t>
            </a: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8122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demo_mex.c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mwSize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*dims;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*a, *b, *c, *d;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numdims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i,j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mxDuplicateArray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input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mxDuplicateArray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   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input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mxGetDimensions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	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//figure out dimensions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numdims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mxGetNumberOfDimensions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)dims[0];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)dims[1];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dimy,dimx,mxREAL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output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dimy,dimx,mxREAL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output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b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b_in_m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 	//associate pointers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c_out_m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d_out_m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//associate pointers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//do something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=0;i&lt;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dimx;i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(j=0;j&lt;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dimy;j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a[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]+5;	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//add 5 to every element in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b[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]*b[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dimy+j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	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//square b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4059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sqdist.m</a:t>
            </a:r>
            <a:endParaRPr lang="en-GB" sz="1400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d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a,b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- computes pairwise squared Euclidean distances between points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original version by Roland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Bunschoten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, 1999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aa = sum(a.*a,1); bb = sum(b.*b,1); ab = a'*b;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d = abs(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repmat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(aa',[1 size(bb,2)]) +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repmat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(bb,[size(aa,2) 1]) - 2*ab);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- example</a:t>
            </a:r>
            <a:endParaRPr lang="en-GB" sz="14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b=rand(1024,1024);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tic;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sqdist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a,b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8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2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2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m1, n1, m2, n2,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category1, category2;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mwSize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dims[2];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n1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mxGetM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 n2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category1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category2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mxGetClassID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if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(category1 != category2) {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mexErrMsgTxt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"Input arrays have different class"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return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Create matrix for the return argument.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dims[0] = n1;</a:t>
            </a: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dims[1] = 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mxCreateNumericArray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(2, dims, category1,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switch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(category1)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case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mxSINGLE_CLASS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process_single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n1, 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case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mxDOUBLE_CLASS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n1, 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rgbClr val="A100A3"/>
                </a:solidFill>
                <a:effectLst/>
                <a:latin typeface="Courier" pitchFamily="2" charset="0"/>
              </a:rPr>
              <a:t>  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default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: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mexErrMsgTxt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"Not supported data type for </a:t>
            </a:r>
            <a:r>
              <a:rPr lang="en-GB" sz="12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sqdist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200" dirty="0">
              <a:solidFill>
                <a:srgbClr val="878A04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break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R" sz="1200" dirty="0">
                <a:solidFill>
                  <a:srgbClr val="B2B2B2"/>
                </a:solidFill>
                <a:effectLst/>
                <a:latin typeface="Courier" pitchFamily="2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R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9591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CFB6-5A78-9440-9583-F98330054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for the following topics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Parallel Computing Toolbox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Connecting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C  (+ examples of Mex-files)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Explicit/manual parallelization of (parallel) for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Target platform: Linux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Compiler, User’s Guide.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Mathworks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Compiling MATLAB M-Files for Usage Within C-Applications. P. M. Roth, M. Winter, B. Jung, 2005. </a:t>
            </a:r>
          </a:p>
        </p:txBody>
      </p:sp>
      <p:sp>
        <p:nvSpPr>
          <p:cNvPr id="528" name="The Roofline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5D9EBDA0-AEC0-084F-ABF7-93167AC800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process_double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n1,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n2)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div, mod, ii;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*a, *b, *y;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y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n1*n2;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div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/n2;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mod = i%n2;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ii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div+mod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*n1;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a[div]-b[mod];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y[ii]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si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4498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2565400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a=rand(1024,1024);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b=rand(1024,1024);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memusage_mex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tic; </a:t>
            </a: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sqdist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00B05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00B050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tic; </a:t>
            </a: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sqdist_mex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FF000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FF0000"/>
                </a:solidFill>
                <a:effectLst/>
                <a:latin typeface="Courier" pitchFamily="2" charset="0"/>
              </a:rPr>
              <a:t>); toc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a=rand(4,4)</a:t>
            </a: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b=rand(4,4)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endParaRPr lang="en-GB" sz="11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solidFill>
                <a:srgbClr val="C814C9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100" b="1" dirty="0">
              <a:solidFill>
                <a:srgbClr val="C814C9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C814C9"/>
                </a:solidFill>
                <a:effectLst/>
                <a:latin typeface="Courier" pitchFamily="2" charset="0"/>
              </a:rPr>
              <a:t>[c, d]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=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urier" pitchFamily="2" charset="0"/>
              </a:rPr>
              <a:t>demo_mex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effectLst/>
                <a:latin typeface="Courier" pitchFamily="2" charset="0"/>
              </a:rPr>
              <a:t>a,b</a:t>
            </a:r>
            <a:r>
              <a:rPr lang="en-GB" sz="1100" dirty="0">
                <a:solidFill>
                  <a:srgbClr val="000000"/>
                </a:solidFill>
                <a:effectLst/>
                <a:latin typeface="Courier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7987F-C490-FECF-83EF-43E718B7B765}"/>
              </a:ext>
            </a:extLst>
          </p:cNvPr>
          <p:cNvSpPr txBox="1"/>
          <p:nvPr/>
        </p:nvSpPr>
        <p:spPr>
          <a:xfrm>
            <a:off x="2997200" y="808036"/>
            <a:ext cx="6045199" cy="6070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R" sz="1050" dirty="0">
                <a:latin typeface="Courier" pitchFamily="2" charset="0"/>
              </a:rPr>
              <a:t>&gt;&gt; demo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peak resident set size: max = 791.17 Mbytes sum = 791.17 Mbytes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current resident set size: max = 791.17 Mbytes sum = 791.17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&gt; peak resident set size: max = 799.15 Mbytes sum = 799.15 Mbytes</a:t>
            </a: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&gt; current resident set size: max = 799.15 Mbytes sum = 799.15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peak resident set size: max = 807.19 Mbytes sum = 807.19 Mbytes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&gt; current resident set size: max = 807.19 Mbytes sum = 807.19 Mbytes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solidFill>
                  <a:srgbClr val="00B050"/>
                </a:solidFill>
                <a:latin typeface="Courier" pitchFamily="2" charset="0"/>
              </a:rPr>
              <a:t>Elapsed time is 0.192603 seconds.</a:t>
            </a:r>
          </a:p>
          <a:p>
            <a:pPr algn="l"/>
            <a:r>
              <a:rPr lang="en-GR" sz="1050" dirty="0">
                <a:solidFill>
                  <a:srgbClr val="FF0000"/>
                </a:solidFill>
                <a:latin typeface="Courier" pitchFamily="2" charset="0"/>
              </a:rPr>
              <a:t>Elapsed time is 0.008921 seconds.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a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0.8673    0.8444    0.0765    0.0996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0.7503    0.4767    0.7967    0.7753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0.5578    0.6201    0.9198    0.1986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0.1074    0.2538    0.3339    0.6186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b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0.8417    0.6102    0.3013    0.8452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0.7502    0.2100    0.9677    0.4472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0.8364    0.4752    0.3001    0.4672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0.1743    0.2637    0.5801    0.9566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c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5.8673    5.8444    5.0765    5.0996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5.7503    5.4767    5.7967    5.7753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5.5578    5.6201    5.9198    5.1986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5.1074    5.2538    5.3339    5.6186</a:t>
            </a:r>
          </a:p>
          <a:p>
            <a:pPr algn="l"/>
            <a:endParaRPr lang="en-GR" sz="1050" dirty="0">
              <a:latin typeface="Courier" pitchFamily="2" charset="0"/>
            </a:endParaRPr>
          </a:p>
          <a:p>
            <a:pPr algn="l"/>
            <a:r>
              <a:rPr lang="en-GR" sz="1050" dirty="0">
                <a:latin typeface="Courier" pitchFamily="2" charset="0"/>
              </a:rPr>
              <a:t>d =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0.7084    0.3724    0.0908    0.7144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0.5627    0.0441    0.9364    0.1999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0.6996    0.2258    0.0901    0.2182</a:t>
            </a:r>
          </a:p>
          <a:p>
            <a:pPr algn="l"/>
            <a:r>
              <a:rPr lang="en-GR" sz="1050" dirty="0">
                <a:latin typeface="Courier" pitchFamily="2" charset="0"/>
              </a:rPr>
              <a:t>    0.0304    0.0696    0.3365    0.9151</a:t>
            </a:r>
          </a:p>
          <a:p>
            <a:pPr algn="l"/>
            <a:r>
              <a:rPr lang="en-GR" sz="1050" dirty="0">
                <a:latin typeface="Courier" pitchFamily="2" charset="0"/>
              </a:rPr>
              <a:t>&gt;&gt;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86E46-9883-EA18-A862-5388694E6392}"/>
              </a:ext>
            </a:extLst>
          </p:cNvPr>
          <p:cNvSpPr txBox="1"/>
          <p:nvPr/>
        </p:nvSpPr>
        <p:spPr>
          <a:xfrm>
            <a:off x="7213600" y="4978400"/>
            <a:ext cx="13208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</a:t>
            </a:r>
            <a:r>
              <a:rPr kumimoji="0" lang="en-G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=a+5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B9CFF-1EA4-0416-5425-A71557297E72}"/>
              </a:ext>
            </a:extLst>
          </p:cNvPr>
          <p:cNvSpPr txBox="1"/>
          <p:nvPr/>
        </p:nvSpPr>
        <p:spPr>
          <a:xfrm>
            <a:off x="7213600" y="5903264"/>
            <a:ext cx="13208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d</a:t>
            </a:r>
            <a:r>
              <a:rPr kumimoji="0" lang="en-G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=</a:t>
            </a:r>
            <a:r>
              <a:rPr lang="en-GR" dirty="0"/>
              <a:t>b.*b</a:t>
            </a:r>
            <a:endParaRPr kumimoji="0" lang="en-G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623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IV. Explicit parallelization of for loop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demonstrate how a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loop can be manually parallelized using MPI and without any usage of the Parallel Computing Toolbox. 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latin typeface="Courier" pitchFamily="2" charset="0"/>
              </a:rPr>
              <a:t>% test0.m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</a:b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parfor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 = 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endParaRPr lang="en-GB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9799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Parallelization steps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4DA6EB-851D-0028-CF32-F903CDDA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6519"/>
              </p:ext>
            </p:extLst>
          </p:nvPr>
        </p:nvGraphicFramePr>
        <p:xfrm>
          <a:off x="301943" y="965200"/>
          <a:ext cx="858837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576">
                  <a:extLst>
                    <a:ext uri="{9D8B030D-6E8A-4147-A177-3AD203B41FA5}">
                      <a16:colId xmlns:a16="http://schemas.microsoft.com/office/drawing/2014/main" val="2406854451"/>
                    </a:ext>
                  </a:extLst>
                </a:gridCol>
                <a:gridCol w="7911800">
                  <a:extLst>
                    <a:ext uri="{9D8B030D-6E8A-4147-A177-3AD203B41FA5}">
                      <a16:colId xmlns:a16="http://schemas.microsoft.com/office/drawing/2014/main" val="7815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indent="0" algn="l">
                        <a:buNone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(parallel)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5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loop body has been moved into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function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proutine.m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8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loop iterations are processed in chunks 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for loop has been moved to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function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4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pdriver.m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has been implemented as a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mex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 (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pdriver_seq.c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before but the application can be executed with MPI. However, only rank 0 runs the application code of step 4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MPI parallelization of the for loop in </a:t>
                      </a:r>
                      <a:r>
                        <a:rPr lang="en-GB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pdriver_mpi.c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8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above but the parallel for loop has been included in an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430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test1.m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6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)); 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body loop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B = A*A;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effectLst/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9620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test2.m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P=4;   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number of chunks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C=N/P;    </a:t>
            </a: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chunk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A=1:N;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=1:P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a=(i-1)*C+1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b=a+C-1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),C);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6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6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(A,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=1:n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6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effectLst/>
              <a:latin typeface="Courier" pitchFamily="2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8188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test3.m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P=4;    </a:t>
            </a: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number of chunks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C=N/P;    </a:t>
            </a: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chunk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A=1:N;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(A,N,P);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 N, 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C = N/P;</a:t>
            </a:r>
            <a:endParaRPr lang="en-GB" sz="15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=1:P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a=(i-1)*C+1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b=a+C-1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)=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a:b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),C);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solidFill>
                <a:srgbClr val="B2B2B2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B050"/>
                </a:solidFill>
                <a:effectLst/>
                <a:latin typeface="Courier" pitchFamily="2" charset="0"/>
              </a:rPr>
              <a:t>% </a:t>
            </a:r>
            <a:r>
              <a:rPr lang="en-GB" sz="1500" dirty="0" err="1">
                <a:solidFill>
                  <a:srgbClr val="00B050"/>
                </a:solidFill>
                <a:effectLst/>
                <a:latin typeface="Courier" pitchFamily="2" charset="0"/>
              </a:rPr>
              <a:t>proutine.m</a:t>
            </a:r>
            <a:endParaRPr lang="en-GB" sz="1500" dirty="0">
              <a:solidFill>
                <a:srgbClr val="00B05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[B] =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proutine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(A,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for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=1:n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pause(1)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  B(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 = 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)*A(</a:t>
            </a:r>
            <a:r>
              <a:rPr lang="en-GB" sz="15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5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05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A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input array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[1]);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size of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[2]);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number of chunks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 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mxREAL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output array B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/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chunk size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*out[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*Bp[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  <a:endParaRPr lang="en-GB" sz="1200" dirty="0">
              <a:solidFill>
                <a:srgbClr val="1499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 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for each chunk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*in[2];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in[0]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mxCreateDoubleMatrix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,mxREAL);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part of A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*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memcpy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A_in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, &amp;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A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[a],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sizeof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in[1]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mxCreateDoubleScalar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mexCallMATLAB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(1, &amp;out[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], 2, in,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"proutine"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);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call </a:t>
            </a:r>
            <a:r>
              <a:rPr lang="en-GB" sz="1200" dirty="0" err="1">
                <a:solidFill>
                  <a:srgbClr val="A100A3"/>
                </a:solidFill>
                <a:effectLst/>
                <a:latin typeface="Courier" pitchFamily="2" charset="0"/>
              </a:rPr>
              <a:t>proutine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(in[1]);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 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Bp : part of B */</a:t>
            </a:r>
            <a:endParaRPr lang="en-GB" sz="12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b="1" dirty="0">
                <a:solidFill>
                  <a:srgbClr val="878A04"/>
                </a:solidFill>
                <a:effectLst/>
                <a:latin typeface="Courier" pitchFamily="2" charset="0"/>
              </a:rPr>
              <a:t>for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(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= 0;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&lt;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P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++) {   </a:t>
            </a:r>
            <a:r>
              <a:rPr lang="en-GB" sz="1200" dirty="0">
                <a:solidFill>
                  <a:srgbClr val="A100A3"/>
                </a:solidFill>
                <a:effectLst/>
                <a:latin typeface="Courier" pitchFamily="2" charset="0"/>
              </a:rPr>
              <a:t>/* merge the results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 a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 =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mxGetPr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memcpy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(&amp;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B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[a], Bp[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], </a:t>
            </a:r>
            <a:r>
              <a:rPr lang="en-GB" sz="1200" b="1" dirty="0">
                <a:solidFill>
                  <a:srgbClr val="850002"/>
                </a:solidFill>
                <a:effectLst/>
                <a:latin typeface="Courier" pitchFamily="2" charset="0"/>
              </a:rPr>
              <a:t>C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*</a:t>
            </a:r>
            <a:r>
              <a:rPr lang="en-GB" sz="1200" dirty="0" err="1">
                <a:solidFill>
                  <a:srgbClr val="149902"/>
                </a:solidFill>
                <a:effectLst/>
                <a:latin typeface="Courier" pitchFamily="2" charset="0"/>
              </a:rPr>
              <a:t>sizeof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200" dirty="0">
                <a:solidFill>
                  <a:srgbClr val="149902"/>
                </a:solidFill>
                <a:effectLst/>
                <a:latin typeface="Courier" pitchFamily="2" charset="0"/>
              </a:rPr>
              <a:t>double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  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mxDestroyArray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(out[</a:t>
            </a:r>
            <a:r>
              <a:rPr lang="en-GB" sz="1200" dirty="0" err="1">
                <a:solidFill>
                  <a:srgbClr val="B2B2B2"/>
                </a:solidFill>
                <a:effectLst/>
                <a:latin typeface="Courier" pitchFamily="2" charset="0"/>
              </a:rPr>
              <a:t>i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  <a:endParaRPr lang="en-GB" sz="12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6888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70C0"/>
                </a:solidFill>
                <a:effectLst/>
                <a:latin typeface="Courier" pitchFamily="2" charset="0"/>
              </a:rPr>
              <a:t>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test5()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not necessary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mpiinit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rank=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mpirank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size=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mpisize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if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rank == 0  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only rank zero does something useful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N=8;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P=4;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C=N/P;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A=</a:t>
            </a: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1: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B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pdriver_seq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(A,N,P); 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%B = </a:t>
            </a:r>
            <a:r>
              <a:rPr lang="en-GB" sz="1400" dirty="0" err="1">
                <a:solidFill>
                  <a:srgbClr val="00B050"/>
                </a:solidFill>
                <a:effectLst/>
                <a:latin typeface="Courier" pitchFamily="2" charset="0"/>
              </a:rPr>
              <a:t>pdriver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(A,N,P);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toc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[A;B]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else</a:t>
            </a:r>
            <a:endParaRPr lang="en-GB" sz="1400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   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% any other process (rank) just waits </a:t>
            </a:r>
            <a:r>
              <a:rPr lang="en-GB" sz="1400" b="1" dirty="0">
                <a:solidFill>
                  <a:srgbClr val="00B050"/>
                </a:solidFill>
                <a:effectLst/>
                <a:latin typeface="Courier" pitchFamily="2" charset="0"/>
              </a:rPr>
              <a:t>for</a:t>
            </a:r>
            <a:r>
              <a:rPr lang="en-GB" sz="1400" dirty="0">
                <a:solidFill>
                  <a:srgbClr val="00B050"/>
                </a:solidFill>
                <a:effectLst/>
                <a:latin typeface="Courier" pitchFamily="2" charset="0"/>
              </a:rPr>
              <a:t> the master to finish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mpifinalize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0978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</a:t>
            </a:r>
            <a:r>
              <a:rPr lang="en-GB" sz="1400" dirty="0" err="1">
                <a:solidFill>
                  <a:srgbClr val="A100A3"/>
                </a:solidFill>
                <a:effectLst/>
                <a:latin typeface="Courier" pitchFamily="2" charset="0"/>
              </a:rPr>
              <a:t>mpirank.c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 &lt;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mpi.h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&gt;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MPI_Comm_rank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MPI_COMM_WORLD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&amp;rank);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[0] =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mxCreateDoubleScalar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400" b="1" dirty="0">
              <a:solidFill>
                <a:srgbClr val="1396A3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A100A3"/>
                </a:solidFill>
                <a:effectLst/>
                <a:latin typeface="Courier" pitchFamily="2" charset="0"/>
              </a:rPr>
              <a:t>// </a:t>
            </a:r>
            <a:r>
              <a:rPr lang="en-GB" sz="1400" dirty="0" err="1">
                <a:solidFill>
                  <a:srgbClr val="A100A3"/>
                </a:solidFill>
                <a:effectLst/>
                <a:latin typeface="Courier" pitchFamily="2" charset="0"/>
              </a:rPr>
              <a:t>mpibarrier.c</a:t>
            </a:r>
            <a:endParaRPr lang="en-GB" sz="1400" dirty="0">
              <a:solidFill>
                <a:srgbClr val="A100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mex.h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"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1396A3"/>
                </a:solidFill>
                <a:effectLst/>
                <a:latin typeface="Courier" pitchFamily="2" charset="0"/>
              </a:rPr>
              <a:t>#include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 &lt;</a:t>
            </a:r>
            <a:r>
              <a:rPr lang="en-GB" sz="1400" b="1" dirty="0" err="1">
                <a:solidFill>
                  <a:srgbClr val="878A04"/>
                </a:solidFill>
                <a:effectLst/>
                <a:latin typeface="Courier" pitchFamily="2" charset="0"/>
              </a:rPr>
              <a:t>mpi.h</a:t>
            </a:r>
            <a:r>
              <a:rPr lang="en-GB" sz="1400" b="1" dirty="0">
                <a:solidFill>
                  <a:srgbClr val="878A04"/>
                </a:solidFill>
                <a:effectLst/>
                <a:latin typeface="Courier" pitchFamily="2" charset="0"/>
              </a:rPr>
              <a:t>&gt;</a:t>
            </a:r>
            <a:endParaRPr lang="en-GB" sz="1400" dirty="0">
              <a:solidFill>
                <a:srgbClr val="1396A3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void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mexFunction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plhs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[], </a:t>
            </a:r>
            <a:r>
              <a:rPr lang="en-GB" sz="1400" dirty="0">
                <a:solidFill>
                  <a:srgbClr val="149902"/>
                </a:solidFill>
                <a:effectLst/>
                <a:latin typeface="Courier" pitchFamily="2" charset="0"/>
              </a:rPr>
              <a:t>int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nrhs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149902"/>
                </a:solidFill>
                <a:effectLst/>
                <a:latin typeface="Courier" pitchFamily="2" charset="0"/>
              </a:rPr>
              <a:t>const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mxArray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*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prhs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  </a:t>
            </a:r>
            <a:r>
              <a:rPr lang="en-GB" sz="1400" dirty="0" err="1">
                <a:solidFill>
                  <a:srgbClr val="B2B2B2"/>
                </a:solidFill>
                <a:effectLst/>
                <a:latin typeface="Courier" pitchFamily="2" charset="0"/>
              </a:rPr>
              <a:t>MPI_Barrier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(</a:t>
            </a:r>
            <a:r>
              <a:rPr lang="en-GB" sz="1400" b="1" dirty="0">
                <a:solidFill>
                  <a:srgbClr val="850002"/>
                </a:solidFill>
                <a:effectLst/>
                <a:latin typeface="Courier" pitchFamily="2" charset="0"/>
              </a:rPr>
              <a:t>MPI_COMM_WORLD</a:t>
            </a: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);</a:t>
            </a:r>
            <a:endParaRPr lang="en-GB" sz="1400" dirty="0">
              <a:solidFill>
                <a:srgbClr val="850002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B2B2B2"/>
                </a:solidFill>
                <a:effectLst/>
                <a:latin typeface="Courier" pitchFamily="2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rgbClr val="B2B2B2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121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Parallel Computing Toolbox (PCT)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PCT allows computationally and data-intensive problems to run on multicore processors, GPUs, and computer clusters.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High-level constructs, such as parallel for-loops, offer parallelization without CUDA or MPI programming.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provides parallel-enabled functions available in MATLAB and other toolboxes.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exploits the processing power of multicore desktops by executing applications on workers (MATLAB computational engines) that run locally.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code modifications, the same application can run on clusters or clouds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4325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well-defined interface allows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 to call each other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Mex-files can be used for custom and efficient code implementations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Parallel Computing Toolbox provides a convenient way to parallelize for loops.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PCT also supports asynchronous parallel programming, big data processing,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computing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2088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Execute for-loop iterations in parallel on workers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initVal:endVal,opts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initVal:endVal,cluster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MATLAB executes the loop body commands in statements for values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specifies a vector of integer values increasing by 1.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PCT, the iterations of statements can execute on a parallel pool of workers on your multi-core computer or cluster.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with a for-loop, you can include a single line or multiple lines in statements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049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are executed in parallel in a nondeterministic order. This means that you might need to modify your code to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must be consecutive, increasing integer values.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body of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must be independent. One loop iteration cannot depend on a previous iteration, because the iterations are executed in a nondeterministic order.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cannot use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inside another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943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n = 200;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500;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zeros(1,n);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srgbClr val="0000FF"/>
                </a:solidFill>
                <a:effectLst/>
                <a:latin typeface="Courier" pitchFamily="2" charset="0"/>
              </a:rPr>
              <a:t>parfor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 = 1:n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  a(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) = max(abs(</a:t>
            </a:r>
            <a:r>
              <a:rPr lang="en-GB" sz="2000" dirty="0" err="1">
                <a:latin typeface="Courier" pitchFamily="2" charset="0"/>
              </a:rPr>
              <a:t>eig</a:t>
            </a:r>
            <a:r>
              <a:rPr lang="en-GB" sz="2000" dirty="0">
                <a:latin typeface="Courier" pitchFamily="2" charset="0"/>
              </a:rPr>
              <a:t>(rand(A))));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00FF"/>
                </a:solidFill>
                <a:effectLst/>
                <a:latin typeface="Courier" pitchFamily="2" charset="0"/>
              </a:rPr>
              <a:t>end</a:t>
            </a:r>
            <a:r>
              <a:rPr lang="en-GB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toc</a:t>
            </a:r>
            <a:endParaRPr lang="en-GB" sz="20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cuda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~/</a:t>
            </a:r>
            <a:r>
              <a:rPr lang="en-GB" sz="16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matlab_compiler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parfor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matlab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nodisplay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M A T L A B (R) 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1984-2017 The MathWorks, Inc.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R2017b (9.3.0.713579) 64-bit (glnxa64)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September 14, 2017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get started, type one of these: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helpwin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helpdesk, or demo.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product information, visit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www.mathworks.com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seq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24.108413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Starting parallel pool (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parpool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using the 'local' profile ...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connected to 4 workers.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25.874423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7.977292 seconds.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819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are standalone programs that allow you to call MATLAB from your own C/C++ programs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MATLAB as a computation engine.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require an installed version of MATLAB; you cannot run the MATLAB engine on a machine that only has the MATLAB Runtime.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requirements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installed on the system 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accessible through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9E8073-222C-D759-D165-AA9AD0DC4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38790"/>
              </p:ext>
            </p:extLst>
          </p:nvPr>
        </p:nvGraphicFramePr>
        <p:xfrm>
          <a:off x="254000" y="1233055"/>
          <a:ext cx="8647113" cy="3785650"/>
        </p:xfrm>
        <a:graphic>
          <a:graphicData uri="http://schemas.openxmlformats.org/drawingml/2006/table">
            <a:tbl>
              <a:tblPr/>
              <a:tblGrid>
                <a:gridCol w="2322945">
                  <a:extLst>
                    <a:ext uri="{9D8B030D-6E8A-4147-A177-3AD203B41FA5}">
                      <a16:colId xmlns:a16="http://schemas.microsoft.com/office/drawing/2014/main" val="2406973579"/>
                    </a:ext>
                  </a:extLst>
                </a:gridCol>
                <a:gridCol w="6324168">
                  <a:extLst>
                    <a:ext uri="{9D8B030D-6E8A-4147-A177-3AD203B41FA5}">
                      <a16:colId xmlns:a16="http://schemas.microsoft.com/office/drawing/2014/main" val="1199619395"/>
                    </a:ext>
                  </a:extLst>
                </a:gridCol>
              </a:tblGrid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for MATLAB engine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855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68407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engOpenSingleUse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 for single, nonshared use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7164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engClose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294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engEvalString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Evaluate expression in string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6335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 variable from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668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engPutVariable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 variable into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617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Determine visibility of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62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engSetVisible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 or hide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3109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engOutputBuffer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Specify buffer for MATLAB output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41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3990</Words>
  <Application>Microsoft Macintosh PowerPoint</Application>
  <PresentationFormat>On-screen Show (4:3)</PresentationFormat>
  <Paragraphs>550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Comic Sans MS</vt:lpstr>
      <vt:lpstr>Courier</vt:lpstr>
      <vt:lpstr>Helvetica</vt:lpstr>
      <vt:lpstr>Helvetica Neue</vt:lpstr>
      <vt:lpstr>Menlo</vt:lpstr>
      <vt:lpstr>Palatino</vt:lpstr>
      <vt:lpstr>Times New Roman</vt:lpstr>
      <vt:lpstr>Tannenbaum</vt:lpstr>
      <vt:lpstr>Επιστημονικός Υπολογισμός</vt:lpstr>
      <vt:lpstr>Matlab and C</vt:lpstr>
      <vt:lpstr>I. Parallel Computing Toolbox (PCT)</vt:lpstr>
      <vt:lpstr>PCT and parfor</vt:lpstr>
      <vt:lpstr>PCT and parfor</vt:lpstr>
      <vt:lpstr>parfor</vt:lpstr>
      <vt:lpstr>parfor</vt:lpstr>
      <vt:lpstr>II. Matlab Engine API</vt:lpstr>
      <vt:lpstr>Matlab Engine API</vt:lpstr>
      <vt:lpstr>III. Matlab compiler</vt:lpstr>
      <vt:lpstr>mex</vt:lpstr>
      <vt:lpstr>MEX-files</vt:lpstr>
      <vt:lpstr>MEX-files</vt:lpstr>
      <vt:lpstr>Examples</vt:lpstr>
      <vt:lpstr>(4.) Examples of mex files</vt:lpstr>
      <vt:lpstr>memusage_mex.c</vt:lpstr>
      <vt:lpstr>demo_mex.c</vt:lpstr>
      <vt:lpstr>sqdist</vt:lpstr>
      <vt:lpstr>sqdist_mex</vt:lpstr>
      <vt:lpstr>sqdist_mex</vt:lpstr>
      <vt:lpstr>sqdist_mex</vt:lpstr>
      <vt:lpstr>IV. Explicit parallelization of for loop</vt:lpstr>
      <vt:lpstr>Parallelization steps</vt:lpstr>
      <vt:lpstr>Step 1</vt:lpstr>
      <vt:lpstr>Step 2</vt:lpstr>
      <vt:lpstr>Step 3</vt:lpstr>
      <vt:lpstr>Step 4</vt:lpstr>
      <vt:lpstr>Step 5</vt:lpstr>
      <vt:lpstr>Step 5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Παράλληλη Επεξεργασία</dc:title>
  <cp:lastModifiedBy>Χατζηδούκας Παναγιώτης</cp:lastModifiedBy>
  <cp:revision>75</cp:revision>
  <dcterms:modified xsi:type="dcterms:W3CDTF">2022-11-15T11:42:20Z</dcterms:modified>
</cp:coreProperties>
</file>