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99" r:id="rId2"/>
    <p:sldId id="293" r:id="rId3"/>
    <p:sldId id="401" r:id="rId4"/>
    <p:sldId id="402" r:id="rId5"/>
    <p:sldId id="403" r:id="rId6"/>
    <p:sldId id="327" r:id="rId7"/>
    <p:sldId id="404" r:id="rId8"/>
    <p:sldId id="300" r:id="rId9"/>
    <p:sldId id="400" r:id="rId10"/>
    <p:sldId id="406" r:id="rId11"/>
    <p:sldId id="407" r:id="rId12"/>
    <p:sldId id="409" r:id="rId13"/>
    <p:sldId id="410" r:id="rId14"/>
    <p:sldId id="405" r:id="rId15"/>
    <p:sldId id="408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1" r:id="rId24"/>
    <p:sldId id="419" r:id="rId25"/>
    <p:sldId id="420" r:id="rId26"/>
    <p:sldId id="421" r:id="rId27"/>
    <p:sldId id="422" r:id="rId28"/>
    <p:sldId id="423" r:id="rId29"/>
    <p:sldId id="424" r:id="rId30"/>
    <p:sldId id="425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0"/>
    <p:restoredTop sz="94718"/>
  </p:normalViewPr>
  <p:slideViewPr>
    <p:cSldViewPr snapToGrid="0" snapToObjects="1">
      <p:cViewPr varScale="1">
        <p:scale>
          <a:sx n="92" d="100"/>
          <a:sy n="92" d="100"/>
        </p:scale>
        <p:origin x="2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</a:lvl1pPr>
            <a:lvl2pPr marL="0" indent="457200" algn="ctr">
              <a:buClrTx/>
              <a:buSzTx/>
              <a:buNone/>
            </a:lvl2pPr>
            <a:lvl3pPr marL="0" indent="914400" algn="ctr">
              <a:buClrTx/>
              <a:buSzTx/>
              <a:buNone/>
            </a:lvl3pPr>
            <a:lvl4pPr marL="0" indent="1371600" algn="ctr">
              <a:buClrTx/>
              <a:buSzTx/>
              <a:buNone/>
            </a:lvl4pPr>
            <a:lvl5pPr marL="0" indent="1828800" algn="ctr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2pPr marL="790575" indent="-333375">
              <a:buFont typeface="Arial" panose="020B0604020202020204" pitchFamily="34" charset="0"/>
              <a:buChar char="•"/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dirty="0"/>
              <a:t>B</a:t>
            </a:r>
            <a:r>
              <a:rPr lang="en-US" dirty="0"/>
              <a:t>o</a:t>
            </a:r>
            <a:r>
              <a:rPr dirty="0"/>
              <a:t>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69065" y="107156"/>
            <a:ext cx="9005870" cy="955477"/>
          </a:xfrm>
          <a:prstGeom prst="rect">
            <a:avLst/>
          </a:prstGeom>
        </p:spPr>
        <p:txBody>
          <a:bodyPr lIns="35718" tIns="35718" rIns="35718" bIns="35718">
            <a:noAutofit/>
          </a:bodyPr>
          <a:lstStyle>
            <a:lvl1pPr defTabSz="410765">
              <a:defRPr sz="4400">
                <a:solidFill>
                  <a:srgbClr val="1B1E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idx="1"/>
          </p:nvPr>
        </p:nvSpPr>
        <p:spPr>
          <a:xfrm>
            <a:off x="74088" y="1309640"/>
            <a:ext cx="8995825" cy="5482876"/>
          </a:xfrm>
          <a:prstGeom prst="rect">
            <a:avLst/>
          </a:prstGeom>
        </p:spPr>
        <p:txBody>
          <a:bodyPr lIns="35718" tIns="35718" rIns="35718" bIns="35718" anchor="ctr">
            <a:noAutofit/>
          </a:bodyPr>
          <a:lstStyle>
            <a:lvl1pPr marL="727807" indent="-410307" defTabSz="321468">
              <a:spcBef>
                <a:spcPts val="2100"/>
              </a:spcBef>
              <a:buClrTx/>
              <a:tabLst>
                <a:tab pos="1066800" algn="l"/>
              </a:tabLst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46909" indent="-484909" defTabSz="321468">
              <a:spcBef>
                <a:spcPts val="2100"/>
              </a:spcBef>
              <a:buClrTx/>
              <a:buChar char="•"/>
              <a:tabLst>
                <a:tab pos="1384300" algn="l"/>
              </a:tabLst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91409" indent="-484909" defTabSz="321468">
              <a:spcBef>
                <a:spcPts val="2100"/>
              </a:spcBef>
              <a:buClrTx/>
              <a:tabLst>
                <a:tab pos="1701800" algn="l"/>
              </a:tabLst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135909" indent="-484909" defTabSz="321468">
              <a:spcBef>
                <a:spcPts val="2100"/>
              </a:spcBef>
              <a:buClrTx/>
              <a:buChar char="•"/>
              <a:tabLst>
                <a:tab pos="2019300" algn="l"/>
              </a:tabLst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580409" indent="-484909" defTabSz="321468">
              <a:spcBef>
                <a:spcPts val="2100"/>
              </a:spcBef>
              <a:buClrTx/>
              <a:buChar char="•"/>
              <a:tabLst>
                <a:tab pos="2336800" algn="l"/>
              </a:tabLst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50104" y="6509742"/>
            <a:ext cx="232994" cy="274638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defRPr spc="-13">
                <a:solidFill>
                  <a:srgbClr val="728FBC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/>
          <p:nvPr/>
        </p:nvSpPr>
        <p:spPr>
          <a:xfrm>
            <a:off x="0" y="649287"/>
            <a:ext cx="9144000" cy="1651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63243" y="6426200"/>
            <a:ext cx="256541" cy="27546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99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284163" y="28575"/>
            <a:ext cx="8588376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254000" y="808037"/>
            <a:ext cx="8647114" cy="5508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Times New Roman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Times New Roman"/>
        </a:defRPr>
      </a:lvl2pPr>
      <a:lvl3pPr marL="11811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Times New Roman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Times New Roman"/>
        </a:defRPr>
      </a:lvl4pPr>
      <a:lvl5pPr marL="21488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Times New Roman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23"/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48" name="Rectangle 2"/>
          <p:cNvSpPr txBox="1">
            <a:spLocks noGrp="1"/>
          </p:cNvSpPr>
          <p:nvPr>
            <p:ph type="ctrTitle"/>
          </p:nvPr>
        </p:nvSpPr>
        <p:spPr>
          <a:xfrm>
            <a:off x="382588" y="842962"/>
            <a:ext cx="8494712" cy="19589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Επιστημονικός Υπολογισμός</a:t>
            </a:r>
          </a:p>
        </p:txBody>
      </p:sp>
      <p:sp>
        <p:nvSpPr>
          <p:cNvPr id="149" name="Rectangle 3"/>
          <p:cNvSpPr txBox="1">
            <a:spLocks noGrp="1"/>
          </p:cNvSpPr>
          <p:nvPr>
            <p:ph type="subTitle" sz="half" idx="1"/>
          </p:nvPr>
        </p:nvSpPr>
        <p:spPr>
          <a:xfrm>
            <a:off x="1149350" y="3048001"/>
            <a:ext cx="6929438" cy="11371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30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Χειμερινό Εξάμηνο 202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 sz="30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Συνδυάζοντας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και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F5BAB3-F051-3E4E-8421-92532E290EE0}"/>
              </a:ext>
            </a:extLst>
          </p:cNvPr>
          <p:cNvSpPr/>
          <p:nvPr/>
        </p:nvSpPr>
        <p:spPr>
          <a:xfrm>
            <a:off x="1058252" y="5085556"/>
            <a:ext cx="711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Παναγιώτης Χατζηδούκας, Ευστράτιος Γαλλόπουλος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compiler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MATLAB Compiler mcc can translate M-files into C or C++ source code. </a:t>
            </a:r>
          </a:p>
          <a:p>
            <a:pPr lvl="1"/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resulting files can be used in any of the supported executable types (MEX, stand-alone executable, library) by generating an appropriate wrapper file. </a:t>
            </a:r>
          </a:p>
          <a:p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wrapper file contains the required interface between the mcc-generated code and a supported executable type.</a:t>
            </a:r>
          </a:p>
          <a:p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create a stand-alone C or C++ application, the following steps are processed by the MATLAB Compiler mcc: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Translation of the given M-files into C or C++ source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Generation of additional C or C++ source code modules (wrapper files).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Invocation of a C or C++ compiler and linker.</a:t>
            </a:r>
          </a:p>
          <a:p>
            <a:pPr marL="466725" indent="-457200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 cannot compile any type of M-files, e.g. if they call scripts, use objects, load tex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 files</a:t>
            </a:r>
          </a:p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ompiles and links source files (C or C++) against MATLAB generated shared libraries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8401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mex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mex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builds MEX functions or engine applications</a:t>
            </a:r>
          </a:p>
          <a:p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mex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compiles and links one or more C++ source files written with the MATLAB Data API for C++ into a binary MEX file in the current folder</a:t>
            </a:r>
          </a:p>
          <a:p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mex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-setup [lang] displays information about the default compiler for the given language for building MEX files. MATLAB defines a default compiler for each supported language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251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MEX-files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 MEX-file is a C or FORTRAN program that can be called from MATLAB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dynamic-link library that implements a single MATLAB function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Name of library (minus extension) is name of MATLAB function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Most useful to allow existing compiled-language applications to be used from within MATLAB without having to rewrite code</a:t>
            </a:r>
          </a:p>
          <a:p>
            <a:pPr lvl="1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 MATLAB variable is stored in a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mxArray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mxArray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contains info about a variable's type, size, etc. and its data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Internally, matrices are stored in column-major order, like in FORTRAN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For complex data, real and imaginary parts are stored in separate arrays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Strings are stored as arrays of unsigned integers, not characters</a:t>
            </a:r>
          </a:p>
          <a:p>
            <a:pPr lvl="1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7418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MEX-files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code for your MEX-file must include a function called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mexFunction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which is called by MATLAB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It takes these arguments: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nlhs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number of output arguments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mxArray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plhs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[]: array with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nlhs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elements that point to output arguments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nrhs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number of input arguments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mxArray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[]: array with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nrhs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elements that point to input arguments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Additional interface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mxGetPr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returns a pointer to the real part of an input or output argument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If argument is complex,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mxGetPi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gives a pointer to imaginary part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mxGetM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mxGetN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return the size of a matrix passed as an argument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mxGetScalar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returns the value of a scalar argument, as a double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mxCreateDoubleMatrix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allocates a matrix for an output argument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5200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1F79C1-D522-32CD-B5E9-73BCAC0EE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17203"/>
              </p:ext>
            </p:extLst>
          </p:nvPr>
        </p:nvGraphicFramePr>
        <p:xfrm>
          <a:off x="449696" y="925946"/>
          <a:ext cx="8257309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454">
                  <a:extLst>
                    <a:ext uri="{9D8B030D-6E8A-4147-A177-3AD203B41FA5}">
                      <a16:colId xmlns:a16="http://schemas.microsoft.com/office/drawing/2014/main" val="3035872195"/>
                    </a:ext>
                  </a:extLst>
                </a:gridCol>
                <a:gridCol w="7633855">
                  <a:extLst>
                    <a:ext uri="{9D8B030D-6E8A-4147-A177-3AD203B41FA5}">
                      <a16:colId xmlns:a16="http://schemas.microsoft.com/office/drawing/2014/main" val="244417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file.m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-&gt; </a:t>
                      </a:r>
                      <a:r>
                        <a:rPr lang="en-GB" sz="2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file.exe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file1.c + file2.m -&gt; file1.exe</a:t>
                      </a:r>
                      <a:endParaRPr lang="en-G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8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pfile1.c + file2.m -&gt; pfile1.exe</a:t>
                      </a:r>
                      <a:endParaRPr lang="en-G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4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file.mex</a:t>
                      </a:r>
                      <a:r>
                        <a:rPr lang="en-GB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-&gt; </a:t>
                      </a:r>
                      <a:r>
                        <a:rPr lang="en-GB" sz="2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file.so</a:t>
                      </a:r>
                      <a:r>
                        <a:rPr lang="en-GB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, </a:t>
                      </a:r>
                      <a:r>
                        <a:rPr lang="en-GB" sz="2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matlab</a:t>
                      </a:r>
                      <a:r>
                        <a:rPr lang="en-GB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n-GB" sz="2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file.so</a:t>
                      </a:r>
                      <a:endParaRPr lang="en-GR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5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file1.mex -&gt; file1.so;  file2.m + file1.so -&gt; file2.exe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6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file1.c + file2.m + file3.mex -&gt; file1.exe</a:t>
                      </a:r>
                      <a:endParaRPr lang="en-G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2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pfile1.mex -&gt; pfile1.so;  file2.m + pfile1.so -&gt; file2.exe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0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pfile1.c + file2.m + pfile3.mex -&gt; pfile1.exe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ppfile1.c + file2.m + pfile3.mex -&gt; ppfile1.exe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011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49D545-5044-58FE-9849-6A90F05A07F1}"/>
              </a:ext>
            </a:extLst>
          </p:cNvPr>
          <p:cNvSpPr txBox="1"/>
          <p:nvPr/>
        </p:nvSpPr>
        <p:spPr>
          <a:xfrm>
            <a:off x="449695" y="5461000"/>
            <a:ext cx="8257310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Corresponding directories in examples/mixing:</a:t>
            </a:r>
          </a:p>
          <a:p>
            <a:pPr marL="0" indent="0" algn="l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1_magic, 2_matrixdriver, 3_matrixdriver_{threads,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mpi</a:t>
            </a: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}, 4_mex_demo, </a:t>
            </a:r>
          </a:p>
          <a:p>
            <a:pPr marL="0" indent="0" algn="l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5_standalone_mex_m,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6_standalone_c_mex_m, 7_standalone_mex_m_threads, </a:t>
            </a:r>
          </a:p>
          <a:p>
            <a:pPr marL="0" indent="0" algn="l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8_standalone_c_mex_m_threads,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9_standalone_c_mex_m_mpi</a:t>
            </a:r>
          </a:p>
        </p:txBody>
      </p:sp>
    </p:spTree>
    <p:extLst>
      <p:ext uri="{BB962C8B-B14F-4D97-AF65-F5344CB8AC3E}">
        <p14:creationId xmlns:p14="http://schemas.microsoft.com/office/powerpoint/2010/main" val="33971240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(4.) Examples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Available in examples/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mex_examples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memusage_mex.c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: reports the process memory usage </a:t>
            </a:r>
          </a:p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demo_mex.c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: modifies the values of two random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MxN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arrays and returns the updated arrays</a:t>
            </a:r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sqdist_mex.c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 computes pairwise squared Euclidean distances between points</a:t>
            </a:r>
          </a:p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sqdist.m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: reference implementation </a:t>
            </a:r>
            <a:endParaRPr lang="en-GB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4559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memusage_mex.c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void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report_host_memory_usage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out[2])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struct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rusage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rusage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long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peak_rss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getrusage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b="1" dirty="0">
                <a:solidFill>
                  <a:srgbClr val="850002"/>
                </a:solidFill>
                <a:effectLst/>
                <a:latin typeface="Courier" pitchFamily="2" charset="0"/>
              </a:rPr>
              <a:t>RUSAGE_SELF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&amp;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rusage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peak_rss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rusage.ru_maxrss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*1024; </a:t>
            </a:r>
            <a:r>
              <a:rPr lang="en-GB" sz="1400" dirty="0">
                <a:solidFill>
                  <a:srgbClr val="A100A3"/>
                </a:solidFill>
                <a:effectLst/>
                <a:latin typeface="Courier" pitchFamily="2" charset="0"/>
              </a:rPr>
              <a:t>// convert to bytes</a:t>
            </a: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long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b="1" dirty="0">
                <a:solidFill>
                  <a:srgbClr val="850002"/>
                </a:solidFill>
                <a:effectLst/>
                <a:latin typeface="Courier" pitchFamily="2" charset="0"/>
              </a:rPr>
              <a:t>FILE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fp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fopen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"/proc/self/</a:t>
            </a:r>
            <a:r>
              <a:rPr lang="en-GB" sz="1400" b="1" dirty="0" err="1">
                <a:solidFill>
                  <a:srgbClr val="878A04"/>
                </a:solidFill>
                <a:effectLst/>
                <a:latin typeface="Courier" pitchFamily="2" charset="0"/>
              </a:rPr>
              <a:t>statm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"r"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fscanf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fp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"%*</a:t>
            </a:r>
            <a:r>
              <a:rPr lang="en-GB" sz="1400" b="1" dirty="0" err="1">
                <a:solidFill>
                  <a:srgbClr val="878A04"/>
                </a:solidFill>
                <a:effectLst/>
                <a:latin typeface="Courier" pitchFamily="2" charset="0"/>
              </a:rPr>
              <a:t>s%ld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&amp;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fclose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fp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);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long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current_rss</a:t>
            </a:r>
            <a:r>
              <a:rPr lang="en-GB" sz="1400" dirty="0">
                <a:solidFill>
                  <a:srgbClr val="B2B2B2"/>
                </a:solidFill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*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sysconf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 </a:t>
            </a:r>
            <a:r>
              <a:rPr lang="en-GB" sz="1400" b="1" dirty="0">
                <a:solidFill>
                  <a:srgbClr val="850002"/>
                </a:solidFill>
                <a:effectLst/>
                <a:latin typeface="Courier" pitchFamily="2" charset="0"/>
              </a:rPr>
              <a:t>_SC_PAGESIZE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  <a:endParaRPr lang="en-GB" sz="14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  out[0]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peak_rss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/(1024.0*1024.0);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out[1]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current_rss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/(1024.0*1024.0);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void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mexFunction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nlhs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[],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nrhs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149902"/>
                </a:solidFill>
                <a:effectLst/>
                <a:latin typeface="Courier" pitchFamily="2" charset="0"/>
              </a:rPr>
              <a:t>const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report_host_memory_usage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r_m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r_m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[0]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mxCreateDoubleMatrix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(1,2,mxREAL);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*r;</a:t>
            </a:r>
            <a:endParaRPr lang="en-GB" sz="1400" dirty="0">
              <a:solidFill>
                <a:srgbClr val="14990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r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r_m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r[0]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[0]; r[1]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[1];</a:t>
            </a:r>
            <a:endParaRPr lang="en-GB" sz="14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A100A3"/>
                </a:solidFill>
                <a:effectLst/>
                <a:latin typeface="Courier" pitchFamily="2" charset="0"/>
              </a:rPr>
              <a:t>return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  <a:endParaRPr lang="en-GB" sz="1400" dirty="0">
              <a:solidFill>
                <a:srgbClr val="A100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68122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demo_mex.c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void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mexFunction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nlhs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[],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nrhs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149902"/>
                </a:solidFill>
                <a:effectLst/>
                <a:latin typeface="Courier" pitchFamily="2" charset="0"/>
              </a:rPr>
              <a:t>const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a_in_m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b_in_m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c_out_m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d_out_m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149902"/>
                </a:solidFill>
                <a:effectLst/>
                <a:latin typeface="Courier" pitchFamily="2" charset="0"/>
              </a:rPr>
              <a:t>const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mwSize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*dims;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*a, *b, *c, *d;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dimx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numdims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i,j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a_in_m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mxDuplicateArray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 </a:t>
            </a: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	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//associate input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b_in_m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mxDuplicateArray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[1]);</a:t>
            </a: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   	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//associate input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dims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mxGetDimensions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 </a:t>
            </a: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		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//figure out dimensions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numdims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mxGetNumberOfDimensions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(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)dims[0];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dimx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(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)dims[1];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c_out_m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mxCreateDoubleMatrix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dimy,dimx,mxREAL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	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//associate output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d_out_m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[1]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mxCreateDoubleMatrix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dimy,dimx,mxREAL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	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//associate output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a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a_in_m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 b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b_in_m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 	//associate pointers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c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c_out_m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d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d_out_m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	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//associate pointers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//do something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for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=0;i&lt;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dimx;i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++) {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for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(j=0;j&lt;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dimy;j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++) {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c[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dimy+j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 = a[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dimy+j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]+5;		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//add 5 to every element in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d[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dimy+j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 = b[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dimy+j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]*b[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dimy+j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];	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//square b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return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  <a:endParaRPr lang="en-GB" sz="1200" dirty="0">
              <a:solidFill>
                <a:srgbClr val="A100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40594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sqdist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% </a:t>
            </a:r>
            <a:r>
              <a:rPr lang="en-GB" sz="1400" dirty="0" err="1">
                <a:solidFill>
                  <a:srgbClr val="00B050"/>
                </a:solidFill>
                <a:effectLst/>
                <a:latin typeface="Courier" pitchFamily="2" charset="0"/>
              </a:rPr>
              <a:t>sqdist.m</a:t>
            </a:r>
            <a:endParaRPr lang="en-GB" sz="1400" dirty="0">
              <a:solidFill>
                <a:srgbClr val="0070C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70C0"/>
                </a:solidFill>
                <a:effectLst/>
                <a:latin typeface="Courier" pitchFamily="2" charset="0"/>
              </a:rPr>
              <a:t>function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d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sqdist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a,b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% </a:t>
            </a:r>
            <a:r>
              <a:rPr lang="en-GB" sz="1400" dirty="0" err="1">
                <a:solidFill>
                  <a:srgbClr val="00B050"/>
                </a:solidFill>
                <a:effectLst/>
                <a:latin typeface="Courier" pitchFamily="2" charset="0"/>
              </a:rPr>
              <a:t>sqdist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 - computes pairwise squared Euclidean distances between points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% original version by Roland </a:t>
            </a:r>
            <a:r>
              <a:rPr lang="en-GB" sz="1400" dirty="0" err="1">
                <a:solidFill>
                  <a:srgbClr val="00B050"/>
                </a:solidFill>
                <a:effectLst/>
                <a:latin typeface="Courier" pitchFamily="2" charset="0"/>
              </a:rPr>
              <a:t>Bunschoten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, 1999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aa = sum(a.*a,1); bb = sum(b.*b,1); ab = a'*b;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d = abs(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repmat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(aa',[1 size(bb,2)]) +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repmat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(bb,[size(aa,2) 1]) - 2*ab);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% </a:t>
            </a:r>
            <a:r>
              <a:rPr lang="en-GB" sz="1400" dirty="0" err="1">
                <a:solidFill>
                  <a:srgbClr val="00B050"/>
                </a:solidFill>
                <a:effectLst/>
                <a:latin typeface="Courier" pitchFamily="2" charset="0"/>
              </a:rPr>
              <a:t>sqdist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 - example</a:t>
            </a:r>
            <a:endParaRPr lang="en-GB" sz="1400" dirty="0">
              <a:solidFill>
                <a:srgbClr val="B2B2B2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a=rand(1024,1024);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b=rand(1024,1024);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tic;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sqdist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a,b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); toc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980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sqdist_mex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solidFill>
                  <a:srgbClr val="1396A3"/>
                </a:solidFill>
                <a:effectLst/>
                <a:latin typeface="Courier" pitchFamily="2" charset="0"/>
              </a:rPr>
              <a:t>#include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r>
              <a:rPr lang="en-GB" sz="1200" b="1" dirty="0" err="1">
                <a:solidFill>
                  <a:srgbClr val="878A04"/>
                </a:solidFill>
                <a:effectLst/>
                <a:latin typeface="Courier" pitchFamily="2" charset="0"/>
              </a:rPr>
              <a:t>mex.h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endParaRPr lang="en-GB" sz="1200" dirty="0">
              <a:solidFill>
                <a:srgbClr val="1396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void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mexFunction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nlhs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[],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nrhs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149902"/>
                </a:solidFill>
                <a:effectLst/>
                <a:latin typeface="Courier" pitchFamily="2" charset="0"/>
              </a:rPr>
              <a:t>const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m1, n1, m2, n2,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mxClassID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category1, category2;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mwSize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dims[2];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m1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 n1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m2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[1]); n2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[1]);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category1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mxGetClassID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 category2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mxGetClassID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[1]);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if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(category1 != category2) {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mexErrMsgTxt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"Input arrays have different class"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  <a:endParaRPr lang="en-GB" sz="1200" dirty="0">
              <a:solidFill>
                <a:srgbClr val="878A04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return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  <a:endParaRPr lang="en-GB" sz="1200" dirty="0">
              <a:solidFill>
                <a:srgbClr val="A100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Create matrix for the return argument.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dims[0] = n1;</a:t>
            </a: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dims[1] = n2;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mxCreateNumericArray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(2, dims, category1,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mxREAL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switch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(category1)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case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mxSINGLE_CLASS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process_single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n1, 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break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case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mxDOUBLE_CLASS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process_double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n1, 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break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solidFill>
                  <a:srgbClr val="A100A3"/>
                </a:solidFill>
                <a:effectLst/>
                <a:latin typeface="Courier" pitchFamily="2" charset="0"/>
              </a:rPr>
              <a:t>  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default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:</a:t>
            </a:r>
            <a:endParaRPr lang="en-GB" sz="1200" dirty="0">
              <a:solidFill>
                <a:srgbClr val="878A04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mxDestroyArray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 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mexErrMsgTxt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"Not supported data type for </a:t>
            </a:r>
            <a:r>
              <a:rPr lang="en-GB" sz="1200" b="1" dirty="0" err="1">
                <a:solidFill>
                  <a:srgbClr val="878A04"/>
                </a:solidFill>
                <a:effectLst/>
                <a:latin typeface="Courier" pitchFamily="2" charset="0"/>
              </a:rPr>
              <a:t>sqdist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  <a:endParaRPr lang="en-GB" sz="1200" dirty="0">
              <a:solidFill>
                <a:srgbClr val="878A04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break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R" sz="1200" dirty="0">
                <a:solidFill>
                  <a:srgbClr val="B2B2B2"/>
                </a:solidFill>
                <a:effectLst/>
                <a:latin typeface="Courier" pitchFamily="2" charset="0"/>
              </a:rPr>
              <a:t>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R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9591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BCFB6-5A78-9440-9583-F98330054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Examples for the following topics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Parallel Computing Toolbox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engine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Connecting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C  (+ examples of Mex-files)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Explicit/manual parallelization of (parallel) for loop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Target platform: Linux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Documentation: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Compiler, User’s Guide.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Mathworks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GB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Compiling MATLAB M-Files for Usage Within C-Applications. P. M. Roth, M. Winter, B. Jung, 2005. 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Available as </a:t>
            </a:r>
            <a: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  <a:t>pdf files in 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examples/mixing/0.doc</a:t>
            </a:r>
            <a:endParaRPr lang="en-GB" sz="2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8" name="The Roofline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5D9EBDA0-AEC0-084F-ABF7-93167AC8001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sqdist_mex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void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process_double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[], </a:t>
            </a:r>
            <a:r>
              <a:rPr lang="en-GB" sz="1200" dirty="0" err="1">
                <a:solidFill>
                  <a:srgbClr val="149902"/>
                </a:solidFill>
                <a:effectLst/>
                <a:latin typeface="Courier" pitchFamily="2" charset="0"/>
              </a:rPr>
              <a:t>const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[],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n1,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n2)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div, mod, ii;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si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  <a:endParaRPr lang="en-GB" sz="1200" dirty="0">
              <a:solidFill>
                <a:srgbClr val="14990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*a, *b, *y;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a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b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[1]);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y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for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0;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&lt; n1*n2;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 div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/n2;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mod = i%n2;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 ii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div+mod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*n1;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si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a[div]-b[mod];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 y[ii]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si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si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44988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sqdist_mex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2565400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GB" sz="11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 err="1">
                <a:solidFill>
                  <a:srgbClr val="FF0000"/>
                </a:solidFill>
                <a:effectLst/>
                <a:latin typeface="Courier" pitchFamily="2" charset="0"/>
              </a:rPr>
              <a:t>memusage_mex</a:t>
            </a:r>
            <a:r>
              <a:rPr lang="en-GB" sz="1100" dirty="0">
                <a:solidFill>
                  <a:srgbClr val="FF0000"/>
                </a:solidFill>
                <a:effectLst/>
                <a:latin typeface="Courier" pitchFamily="2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  <a:t>a=rand(1024,1024);</a:t>
            </a:r>
          </a:p>
          <a:p>
            <a:pPr marL="0" indent="0">
              <a:spcBef>
                <a:spcPts val="0"/>
              </a:spcBef>
              <a:buNone/>
            </a:pPr>
            <a:endParaRPr lang="en-GB" sz="1100" dirty="0">
              <a:solidFill>
                <a:srgbClr val="00B05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 err="1">
                <a:solidFill>
                  <a:srgbClr val="00B050"/>
                </a:solidFill>
                <a:effectLst/>
                <a:latin typeface="Courier" pitchFamily="2" charset="0"/>
              </a:rPr>
              <a:t>memusage_mex</a:t>
            </a:r>
            <a:r>
              <a:rPr lang="en-GB" sz="1100" dirty="0">
                <a:solidFill>
                  <a:srgbClr val="00B050"/>
                </a:solidFill>
                <a:effectLst/>
                <a:latin typeface="Courier" pitchFamily="2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GB" sz="11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  <a:t>b=rand(1024,1024);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 err="1">
                <a:solidFill>
                  <a:srgbClr val="FF0000"/>
                </a:solidFill>
                <a:effectLst/>
                <a:latin typeface="Courier" pitchFamily="2" charset="0"/>
              </a:rPr>
              <a:t>memusage_mex</a:t>
            </a:r>
            <a:r>
              <a:rPr lang="en-GB" sz="1100" dirty="0">
                <a:solidFill>
                  <a:srgbClr val="FF0000"/>
                </a:solidFill>
                <a:effectLst/>
                <a:latin typeface="Courier" pitchFamily="2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100" dirty="0">
                <a:solidFill>
                  <a:srgbClr val="00B050"/>
                </a:solidFill>
                <a:effectLst/>
                <a:latin typeface="Courier" pitchFamily="2" charset="0"/>
              </a:rPr>
              <a:t>tic; </a:t>
            </a:r>
            <a:r>
              <a:rPr lang="en-GB" sz="1100" dirty="0" err="1">
                <a:solidFill>
                  <a:srgbClr val="00B050"/>
                </a:solidFill>
                <a:effectLst/>
                <a:latin typeface="Courier" pitchFamily="2" charset="0"/>
              </a:rPr>
              <a:t>sqdist</a:t>
            </a:r>
            <a:r>
              <a:rPr lang="en-GB" sz="1100" dirty="0">
                <a:solidFill>
                  <a:srgbClr val="00B050"/>
                </a:solidFill>
                <a:effectLst/>
                <a:latin typeface="Courier" pitchFamily="2" charset="0"/>
              </a:rPr>
              <a:t>(</a:t>
            </a:r>
            <a:r>
              <a:rPr lang="en-GB" sz="1100" dirty="0" err="1">
                <a:solidFill>
                  <a:srgbClr val="00B050"/>
                </a:solidFill>
                <a:effectLst/>
                <a:latin typeface="Courier" pitchFamily="2" charset="0"/>
              </a:rPr>
              <a:t>a,b</a:t>
            </a:r>
            <a:r>
              <a:rPr lang="en-GB" sz="1100" dirty="0">
                <a:solidFill>
                  <a:srgbClr val="00B050"/>
                </a:solidFill>
                <a:effectLst/>
                <a:latin typeface="Courier" pitchFamily="2" charset="0"/>
              </a:rPr>
              <a:t>); toc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solidFill>
                  <a:srgbClr val="FF0000"/>
                </a:solidFill>
                <a:effectLst/>
                <a:latin typeface="Courier" pitchFamily="2" charset="0"/>
              </a:rPr>
              <a:t>tic; </a:t>
            </a:r>
            <a:r>
              <a:rPr lang="en-GB" sz="1100" dirty="0" err="1">
                <a:solidFill>
                  <a:srgbClr val="FF0000"/>
                </a:solidFill>
                <a:effectLst/>
                <a:latin typeface="Courier" pitchFamily="2" charset="0"/>
              </a:rPr>
              <a:t>sqdist_mex</a:t>
            </a:r>
            <a:r>
              <a:rPr lang="en-GB" sz="1100" dirty="0">
                <a:solidFill>
                  <a:srgbClr val="FF0000"/>
                </a:solidFill>
                <a:effectLst/>
                <a:latin typeface="Courier" pitchFamily="2" charset="0"/>
              </a:rPr>
              <a:t>(</a:t>
            </a:r>
            <a:r>
              <a:rPr lang="en-GB" sz="1100" dirty="0" err="1">
                <a:solidFill>
                  <a:srgbClr val="FF0000"/>
                </a:solidFill>
                <a:effectLst/>
                <a:latin typeface="Courier" pitchFamily="2" charset="0"/>
              </a:rPr>
              <a:t>a,b</a:t>
            </a:r>
            <a:r>
              <a:rPr lang="en-GB" sz="1100" dirty="0">
                <a:solidFill>
                  <a:srgbClr val="FF0000"/>
                </a:solidFill>
                <a:effectLst/>
                <a:latin typeface="Courier" pitchFamily="2" charset="0"/>
              </a:rPr>
              <a:t>); toc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endParaRPr lang="en-GB" sz="11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  <a:t>a=rand(4,4)</a:t>
            </a:r>
          </a:p>
          <a:p>
            <a:pPr marL="0" indent="0">
              <a:spcBef>
                <a:spcPts val="0"/>
              </a:spcBef>
              <a:buNone/>
            </a:pPr>
            <a:endParaRPr lang="en-GB" sz="11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1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1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1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  <a:t>b=rand(4,4)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endParaRPr lang="en-GB" sz="11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100" b="1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100" b="1" dirty="0">
              <a:solidFill>
                <a:srgbClr val="C814C9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100" b="1" dirty="0">
              <a:solidFill>
                <a:srgbClr val="C814C9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100" b="1" dirty="0">
                <a:solidFill>
                  <a:srgbClr val="C814C9"/>
                </a:solidFill>
                <a:effectLst/>
                <a:latin typeface="Courier" pitchFamily="2" charset="0"/>
              </a:rPr>
              <a:t>[c, d]</a:t>
            </a:r>
            <a: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  <a:t>=</a:t>
            </a:r>
            <a:r>
              <a:rPr lang="en-GB" sz="1100" dirty="0" err="1">
                <a:solidFill>
                  <a:srgbClr val="000000"/>
                </a:solidFill>
                <a:effectLst/>
                <a:latin typeface="Courier" pitchFamily="2" charset="0"/>
              </a:rPr>
              <a:t>demo_mex</a:t>
            </a:r>
            <a: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effectLst/>
                <a:latin typeface="Courier" pitchFamily="2" charset="0"/>
              </a:rPr>
              <a:t>a,b</a:t>
            </a:r>
            <a: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rgbClr val="B2B2B2"/>
              </a:solidFill>
              <a:effectLst/>
              <a:latin typeface="Courier" pitchFamily="2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7987F-C490-FECF-83EF-43E718B7B765}"/>
              </a:ext>
            </a:extLst>
          </p:cNvPr>
          <p:cNvSpPr txBox="1"/>
          <p:nvPr/>
        </p:nvSpPr>
        <p:spPr>
          <a:xfrm>
            <a:off x="2997200" y="808036"/>
            <a:ext cx="6045199" cy="6070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R" sz="1050" dirty="0">
                <a:latin typeface="Courier" pitchFamily="2" charset="0"/>
              </a:rPr>
              <a:t>&gt;&gt; demo</a:t>
            </a:r>
          </a:p>
          <a:p>
            <a:pPr algn="l"/>
            <a:r>
              <a:rPr lang="en-GR" sz="1050" dirty="0">
                <a:solidFill>
                  <a:srgbClr val="FF0000"/>
                </a:solidFill>
                <a:latin typeface="Courier" pitchFamily="2" charset="0"/>
              </a:rPr>
              <a:t>&gt; peak resident set size: max = 791.17 Mbytes sum = 791.17 Mbytes</a:t>
            </a:r>
          </a:p>
          <a:p>
            <a:pPr algn="l"/>
            <a:r>
              <a:rPr lang="en-GR" sz="1050" dirty="0">
                <a:solidFill>
                  <a:srgbClr val="FF0000"/>
                </a:solidFill>
                <a:latin typeface="Courier" pitchFamily="2" charset="0"/>
              </a:rPr>
              <a:t>&gt; current resident set size: max = 791.17 Mbytes sum = 791.17 Mbytes</a:t>
            </a:r>
          </a:p>
          <a:p>
            <a:pPr algn="l"/>
            <a:endParaRPr lang="en-GR" sz="1050" dirty="0">
              <a:latin typeface="Courier" pitchFamily="2" charset="0"/>
            </a:endParaRPr>
          </a:p>
          <a:p>
            <a:pPr algn="l"/>
            <a:r>
              <a:rPr lang="en-GR" sz="1050" dirty="0">
                <a:solidFill>
                  <a:srgbClr val="00B050"/>
                </a:solidFill>
                <a:latin typeface="Courier" pitchFamily="2" charset="0"/>
              </a:rPr>
              <a:t>&gt; peak resident set size: max = 799.15 Mbytes sum = 799.15 Mbytes</a:t>
            </a:r>
          </a:p>
          <a:p>
            <a:pPr algn="l"/>
            <a:r>
              <a:rPr lang="en-GR" sz="1050" dirty="0">
                <a:solidFill>
                  <a:srgbClr val="00B050"/>
                </a:solidFill>
                <a:latin typeface="Courier" pitchFamily="2" charset="0"/>
              </a:rPr>
              <a:t>&gt; current resident set size: max = 799.15 Mbytes sum = 799.15 Mbytes</a:t>
            </a:r>
          </a:p>
          <a:p>
            <a:pPr algn="l"/>
            <a:endParaRPr lang="en-GR" sz="1050" dirty="0">
              <a:latin typeface="Courier" pitchFamily="2" charset="0"/>
            </a:endParaRPr>
          </a:p>
          <a:p>
            <a:pPr algn="l"/>
            <a:r>
              <a:rPr lang="en-GR" sz="1050" dirty="0">
                <a:solidFill>
                  <a:srgbClr val="FF0000"/>
                </a:solidFill>
                <a:latin typeface="Courier" pitchFamily="2" charset="0"/>
              </a:rPr>
              <a:t>&gt; peak resident set size: max = 807.19 Mbytes sum = 807.19 Mbytes</a:t>
            </a:r>
          </a:p>
          <a:p>
            <a:pPr algn="l"/>
            <a:r>
              <a:rPr lang="en-GR" sz="1050" dirty="0">
                <a:solidFill>
                  <a:srgbClr val="FF0000"/>
                </a:solidFill>
                <a:latin typeface="Courier" pitchFamily="2" charset="0"/>
              </a:rPr>
              <a:t>&gt; current resident set size: max = 807.19 Mbytes sum = 807.19 Mbytes</a:t>
            </a:r>
          </a:p>
          <a:p>
            <a:pPr algn="l"/>
            <a:endParaRPr lang="en-GR" sz="1050" dirty="0">
              <a:latin typeface="Courier" pitchFamily="2" charset="0"/>
            </a:endParaRPr>
          </a:p>
          <a:p>
            <a:pPr algn="l"/>
            <a:r>
              <a:rPr lang="en-GR" sz="1050" dirty="0">
                <a:solidFill>
                  <a:srgbClr val="00B050"/>
                </a:solidFill>
                <a:latin typeface="Courier" pitchFamily="2" charset="0"/>
              </a:rPr>
              <a:t>Elapsed time is 0.192603 seconds.</a:t>
            </a:r>
          </a:p>
          <a:p>
            <a:pPr algn="l"/>
            <a:r>
              <a:rPr lang="en-GR" sz="1050" dirty="0">
                <a:solidFill>
                  <a:srgbClr val="FF0000"/>
                </a:solidFill>
                <a:latin typeface="Courier" pitchFamily="2" charset="0"/>
              </a:rPr>
              <a:t>Elapsed time is 0.008921 seconds.</a:t>
            </a:r>
          </a:p>
          <a:p>
            <a:pPr algn="l"/>
            <a:endParaRPr lang="en-GR" sz="1050" dirty="0">
              <a:latin typeface="Courier" pitchFamily="2" charset="0"/>
            </a:endParaRPr>
          </a:p>
          <a:p>
            <a:pPr algn="l"/>
            <a:r>
              <a:rPr lang="en-GR" sz="1050" dirty="0">
                <a:latin typeface="Courier" pitchFamily="2" charset="0"/>
              </a:rPr>
              <a:t>a =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0.8673    0.8444    0.0765    0.0996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0.7503    0.4767    0.7967    0.7753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0.5578    0.6201    0.9198    0.1986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0.1074    0.2538    0.3339    0.6186</a:t>
            </a:r>
          </a:p>
          <a:p>
            <a:pPr algn="l"/>
            <a:endParaRPr lang="en-GR" sz="1050" dirty="0">
              <a:latin typeface="Courier" pitchFamily="2" charset="0"/>
            </a:endParaRPr>
          </a:p>
          <a:p>
            <a:pPr algn="l"/>
            <a:r>
              <a:rPr lang="en-GR" sz="1050" dirty="0">
                <a:latin typeface="Courier" pitchFamily="2" charset="0"/>
              </a:rPr>
              <a:t>b =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0.8417    0.6102    0.3013    0.8452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0.7502    0.2100    0.9677    0.4472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0.8364    0.4752    0.3001    0.4672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0.1743    0.2637    0.5801    0.9566</a:t>
            </a:r>
          </a:p>
          <a:p>
            <a:pPr algn="l"/>
            <a:endParaRPr lang="en-GR" sz="1050" dirty="0">
              <a:latin typeface="Courier" pitchFamily="2" charset="0"/>
            </a:endParaRPr>
          </a:p>
          <a:p>
            <a:pPr algn="l"/>
            <a:r>
              <a:rPr lang="en-GR" sz="1050" dirty="0">
                <a:latin typeface="Courier" pitchFamily="2" charset="0"/>
              </a:rPr>
              <a:t>c =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5.8673    5.8444    5.0765    5.0996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5.7503    5.4767    5.7967    5.7753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5.5578    5.6201    5.9198    5.1986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5.1074    5.2538    5.3339    5.6186</a:t>
            </a:r>
          </a:p>
          <a:p>
            <a:pPr algn="l"/>
            <a:endParaRPr lang="en-GR" sz="1050" dirty="0">
              <a:latin typeface="Courier" pitchFamily="2" charset="0"/>
            </a:endParaRPr>
          </a:p>
          <a:p>
            <a:pPr algn="l"/>
            <a:r>
              <a:rPr lang="en-GR" sz="1050" dirty="0">
                <a:latin typeface="Courier" pitchFamily="2" charset="0"/>
              </a:rPr>
              <a:t>d =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0.7084    0.3724    0.0908    0.7144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0.5627    0.0441    0.9364    0.1999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0.6996    0.2258    0.0901    0.2182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0.0304    0.0696    0.3365    0.9151</a:t>
            </a:r>
          </a:p>
          <a:p>
            <a:pPr algn="l"/>
            <a:r>
              <a:rPr lang="en-GR" sz="1050" dirty="0">
                <a:latin typeface="Courier" pitchFamily="2" charset="0"/>
              </a:rPr>
              <a:t>&gt;&gt;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86E46-9883-EA18-A862-5388694E6392}"/>
              </a:ext>
            </a:extLst>
          </p:cNvPr>
          <p:cNvSpPr txBox="1"/>
          <p:nvPr/>
        </p:nvSpPr>
        <p:spPr>
          <a:xfrm>
            <a:off x="7213600" y="4978400"/>
            <a:ext cx="132080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c</a:t>
            </a:r>
            <a:r>
              <a:rPr kumimoji="0" lang="en-G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rPr>
              <a:t>=a+5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B9CFF-1EA4-0416-5425-A71557297E72}"/>
              </a:ext>
            </a:extLst>
          </p:cNvPr>
          <p:cNvSpPr txBox="1"/>
          <p:nvPr/>
        </p:nvSpPr>
        <p:spPr>
          <a:xfrm>
            <a:off x="7213600" y="5903264"/>
            <a:ext cx="132080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rPr>
              <a:t>d</a:t>
            </a:r>
            <a:r>
              <a:rPr kumimoji="0" lang="en-G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rPr>
              <a:t>=</a:t>
            </a:r>
            <a:r>
              <a:rPr lang="en-GR" dirty="0"/>
              <a:t>b.*b</a:t>
            </a:r>
            <a:endParaRPr kumimoji="0" lang="en-G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2623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IV. Explicit parallelization of for loop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demonstrate how a </a:t>
            </a:r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loop can be manually parallelized using MPI and without any usage of the Parallel Computing Toolbox. 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B050"/>
                </a:solidFill>
                <a:latin typeface="Courier" pitchFamily="2" charset="0"/>
              </a:rPr>
              <a:t>% test0.m</a:t>
            </a:r>
            <a:endParaRPr lang="en-GB" sz="1600" dirty="0">
              <a:solidFill>
                <a:srgbClr val="00B05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N=8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A=</a:t>
            </a:r>
            <a:r>
              <a:rPr lang="en-GB" sz="1600" dirty="0">
                <a:solidFill>
                  <a:srgbClr val="A100A3"/>
                </a:solidFill>
                <a:effectLst/>
                <a:latin typeface="Courier" pitchFamily="2" charset="0"/>
              </a:rPr>
              <a:t>1: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N;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tic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%</a:t>
            </a:r>
            <a:r>
              <a:rPr lang="en-GB" sz="1600" dirty="0" err="1">
                <a:solidFill>
                  <a:srgbClr val="00B050"/>
                </a:solidFill>
                <a:effectLst/>
                <a:latin typeface="Courier" pitchFamily="2" charset="0"/>
              </a:rPr>
              <a:t>parfor</a:t>
            </a: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 = 1:N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600" dirty="0">
                <a:solidFill>
                  <a:srgbClr val="A100A3"/>
                </a:solidFill>
                <a:effectLst/>
                <a:latin typeface="Courier" pitchFamily="2" charset="0"/>
              </a:rPr>
              <a:t>1: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pause(1)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B(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 = A(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)*A(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toc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[A;B]</a:t>
            </a:r>
          </a:p>
          <a:p>
            <a:endParaRPr lang="en-GB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97996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Parallelization steps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4DA6EB-851D-0028-CF32-F903CDDAF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6519"/>
              </p:ext>
            </p:extLst>
          </p:nvPr>
        </p:nvGraphicFramePr>
        <p:xfrm>
          <a:off x="301943" y="965200"/>
          <a:ext cx="8588376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576">
                  <a:extLst>
                    <a:ext uri="{9D8B030D-6E8A-4147-A177-3AD203B41FA5}">
                      <a16:colId xmlns:a16="http://schemas.microsoft.com/office/drawing/2014/main" val="2406854451"/>
                    </a:ext>
                  </a:extLst>
                </a:gridCol>
                <a:gridCol w="7911800">
                  <a:extLst>
                    <a:ext uri="{9D8B030D-6E8A-4147-A177-3AD203B41FA5}">
                      <a16:colId xmlns:a16="http://schemas.microsoft.com/office/drawing/2014/main" val="78152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indent="0" algn="l">
                        <a:buNone/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Simple (parallel)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5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above but the loop body has been moved into a </a:t>
                      </a: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Matlab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function (</a:t>
                      </a: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proutine.m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8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above but the loop iterations are processed in chunks </a:t>
                      </a:r>
                      <a:endParaRPr lang="en-G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for loop has been moved to a </a:t>
                      </a: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Matlab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function (</a:t>
                      </a: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pdriver.m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4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pdriver.m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has been implemented as a </a:t>
                      </a: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mex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file (</a:t>
                      </a: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pdriver_seq.c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6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before but the application can be executed with MPI. However, only rank 0 runs the application code of step 4</a:t>
                      </a:r>
                      <a:endParaRPr lang="en-G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MPI parallelization of the for loop in </a:t>
                      </a: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pdriver_mpi.c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8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above but the parallel for loop has been included in an outer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96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B63D26-D059-86BC-9FD1-DD6741223E66}"/>
              </a:ext>
            </a:extLst>
          </p:cNvPr>
          <p:cNvSpPr txBox="1"/>
          <p:nvPr/>
        </p:nvSpPr>
        <p:spPr>
          <a:xfrm>
            <a:off x="284163" y="5779103"/>
            <a:ext cx="858837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Corresponding folder: examples/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parallelfor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94302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% test1.m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N=8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A=</a:t>
            </a:r>
            <a:r>
              <a:rPr lang="en-GB" sz="1600" dirty="0">
                <a:solidFill>
                  <a:srgbClr val="A100A3"/>
                </a:solidFill>
                <a:effectLst/>
                <a:latin typeface="Courier" pitchFamily="2" charset="0"/>
              </a:rPr>
              <a:t>1: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tic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600" dirty="0">
                <a:solidFill>
                  <a:srgbClr val="A100A3"/>
                </a:solidFill>
                <a:effectLst/>
                <a:latin typeface="Courier" pitchFamily="2" charset="0"/>
              </a:rPr>
              <a:t>1: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B(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)=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proutine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(A(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));  </a:t>
            </a: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% body loop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toc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[A;B]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% </a:t>
            </a:r>
            <a:r>
              <a:rPr lang="en-GB" sz="1600" dirty="0" err="1">
                <a:solidFill>
                  <a:srgbClr val="00B050"/>
                </a:solidFill>
                <a:effectLst/>
                <a:latin typeface="Courier" pitchFamily="2" charset="0"/>
              </a:rPr>
              <a:t>proutine.m</a:t>
            </a:r>
            <a:endParaRPr lang="en-GB" sz="1600" dirty="0">
              <a:solidFill>
                <a:srgbClr val="00B05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function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[B] = 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proutine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pause(1)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B = A*A;</a:t>
            </a:r>
          </a:p>
          <a:p>
            <a:pPr marL="0" indent="0">
              <a:spcBef>
                <a:spcPts val="0"/>
              </a:spcBef>
              <a:buNone/>
            </a:pPr>
            <a:endParaRPr lang="en-GB" sz="2400" dirty="0">
              <a:effectLst/>
              <a:latin typeface="Courier" pitchFamily="2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96207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% test2.m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N=8;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P=4;    </a:t>
            </a: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% number of chunks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C=N/P;    </a:t>
            </a: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% chunk size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A=1:N;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tic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=1:P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 a=(i-1)*C+1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 b=a+C-1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 B(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a:b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)=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proutine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(A(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a:b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),C);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toc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[A;B]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% </a:t>
            </a:r>
            <a:r>
              <a:rPr lang="en-GB" sz="1600" dirty="0" err="1">
                <a:solidFill>
                  <a:srgbClr val="00B050"/>
                </a:solidFill>
                <a:effectLst/>
                <a:latin typeface="Courier" pitchFamily="2" charset="0"/>
              </a:rPr>
              <a:t>proutine.m</a:t>
            </a:r>
            <a:endParaRPr lang="en-GB" sz="1600" dirty="0">
              <a:solidFill>
                <a:srgbClr val="00B05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function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[B] = 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proutine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(A,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=1:n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 pause(1)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 B(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 = A(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)*A(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400" dirty="0">
              <a:effectLst/>
              <a:latin typeface="Courier" pitchFamily="2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8188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B050"/>
                </a:solidFill>
                <a:effectLst/>
                <a:latin typeface="Courier" pitchFamily="2" charset="0"/>
              </a:rPr>
              <a:t>% test3.m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N=8;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P=4;    </a:t>
            </a:r>
            <a:r>
              <a:rPr lang="en-GB" sz="1500" dirty="0">
                <a:solidFill>
                  <a:srgbClr val="00B050"/>
                </a:solidFill>
                <a:effectLst/>
                <a:latin typeface="Courier" pitchFamily="2" charset="0"/>
              </a:rPr>
              <a:t>% number of chunks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C=N/P;    </a:t>
            </a:r>
            <a:r>
              <a:rPr lang="en-GB" sz="1500" dirty="0">
                <a:solidFill>
                  <a:srgbClr val="00B050"/>
                </a:solidFill>
                <a:effectLst/>
                <a:latin typeface="Courier" pitchFamily="2" charset="0"/>
              </a:rPr>
              <a:t>% chunk size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A=1:N;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tic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B = 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pdriver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(A,N,P);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toc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[A;B]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70C0"/>
                </a:solidFill>
                <a:effectLst/>
                <a:latin typeface="Courier" pitchFamily="2" charset="0"/>
              </a:rPr>
              <a:t>function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[B] = 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pdriver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(A, N, 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C = N/P;</a:t>
            </a:r>
            <a:endParaRPr lang="en-GB" sz="1500" dirty="0">
              <a:solidFill>
                <a:srgbClr val="B2B2B2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=1:P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 a=(i-1)*C+1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 b=a+C-1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 B(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a:b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)=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proutine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(A(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a:b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),C);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solidFill>
                <a:srgbClr val="B2B2B2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B050"/>
                </a:solidFill>
                <a:effectLst/>
                <a:latin typeface="Courier" pitchFamily="2" charset="0"/>
              </a:rPr>
              <a:t>% </a:t>
            </a:r>
            <a:r>
              <a:rPr lang="en-GB" sz="1500" dirty="0" err="1">
                <a:solidFill>
                  <a:srgbClr val="00B050"/>
                </a:solidFill>
                <a:effectLst/>
                <a:latin typeface="Courier" pitchFamily="2" charset="0"/>
              </a:rPr>
              <a:t>proutine.m</a:t>
            </a:r>
            <a:endParaRPr lang="en-GB" sz="1500" dirty="0">
              <a:solidFill>
                <a:srgbClr val="00B05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70C0"/>
                </a:solidFill>
                <a:effectLst/>
                <a:latin typeface="Courier" pitchFamily="2" charset="0"/>
              </a:rPr>
              <a:t>function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[B] = 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proutine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(A,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=1:n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 pause(1)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 B(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) = A(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)*A(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2058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void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mexFunction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nlhs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[],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nrhs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149902"/>
                </a:solidFill>
                <a:effectLst/>
                <a:latin typeface="Courier" pitchFamily="2" charset="0"/>
              </a:rPr>
              <a:t>const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A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input array A */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mxGetScalar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[1]);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size of A */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P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mxGetScalar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[2]);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number of chunks */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mxCreateDoubleMatrix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(1, (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mxREAL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output array B */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B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C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/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P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chunk size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*out[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P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*Bp[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P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  <a:endParaRPr lang="en-GB" sz="1200" dirty="0">
              <a:solidFill>
                <a:srgbClr val="14990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for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0;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&lt;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P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++) {  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for each chunk */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*in[2];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a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C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in[0]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mxCreateDoubleMatrix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(1,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C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,mxREAL);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part of A */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A_in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(in[0]);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memcpy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A_in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&amp;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A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[a],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C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dirty="0" err="1">
                <a:solidFill>
                  <a:srgbClr val="149902"/>
                </a:solidFill>
                <a:effectLst/>
                <a:latin typeface="Courier" pitchFamily="2" charset="0"/>
              </a:rPr>
              <a:t>sizeof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in[1]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mxCreateDoubleScalar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C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mexCallMATLAB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(1, &amp;out[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], 2, in,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"proutine"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call </a:t>
            </a:r>
            <a:r>
              <a:rPr lang="en-GB" sz="1200" dirty="0" err="1">
                <a:solidFill>
                  <a:srgbClr val="A100A3"/>
                </a:solidFill>
                <a:effectLst/>
                <a:latin typeface="Courier" pitchFamily="2" charset="0"/>
              </a:rPr>
              <a:t>proutine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 */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mxDestroyArray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(in[0]);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mxDestroyArray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(in[1]);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Bp[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(out[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]); 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Bp : part of B */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for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0;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&lt;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P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++) {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merge the results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a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C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Bp[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(out[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memcpy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(&amp;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B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[a], Bp[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],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C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dirty="0" err="1">
                <a:solidFill>
                  <a:srgbClr val="149902"/>
                </a:solidFill>
                <a:effectLst/>
                <a:latin typeface="Courier" pitchFamily="2" charset="0"/>
              </a:rPr>
              <a:t>sizeof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mxDestroyArray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(out[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68889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5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70C0"/>
                </a:solidFill>
                <a:effectLst/>
                <a:latin typeface="Courier" pitchFamily="2" charset="0"/>
              </a:rPr>
              <a:t>function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test5()  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% not necessary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mpiinit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rank=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mpirank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size=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mpisize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b="1" dirty="0">
              <a:solidFill>
                <a:srgbClr val="0070C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0070C0"/>
                </a:solidFill>
                <a:effectLst/>
                <a:latin typeface="Courier" pitchFamily="2" charset="0"/>
              </a:rPr>
              <a:t>if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rank == 0    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% only rank zero does something useful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N=8;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P=4;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C=N/P;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A=</a:t>
            </a:r>
            <a:r>
              <a:rPr lang="en-GB" sz="1400" dirty="0">
                <a:solidFill>
                  <a:srgbClr val="A100A3"/>
                </a:solidFill>
                <a:effectLst/>
                <a:latin typeface="Courier" pitchFamily="2" charset="0"/>
              </a:rPr>
              <a:t>1: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B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pdriver_seq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(A,N,P);  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%B = </a:t>
            </a:r>
            <a:r>
              <a:rPr lang="en-GB" sz="1400" dirty="0" err="1">
                <a:solidFill>
                  <a:srgbClr val="00B050"/>
                </a:solidFill>
                <a:effectLst/>
                <a:latin typeface="Courier" pitchFamily="2" charset="0"/>
              </a:rPr>
              <a:t>pdriver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(A,N,P);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toc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[A;B]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mpibarrier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b="1" dirty="0">
              <a:solidFill>
                <a:srgbClr val="0070C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0070C0"/>
                </a:solidFill>
                <a:effectLst/>
                <a:latin typeface="Courier" pitchFamily="2" charset="0"/>
              </a:rPr>
              <a:t>else</a:t>
            </a:r>
            <a:endParaRPr lang="en-GB" sz="1400" dirty="0">
              <a:solidFill>
                <a:srgbClr val="0070C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mpibarrier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();   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% any other process (rank) just waits </a:t>
            </a:r>
            <a:r>
              <a:rPr lang="en-GB" sz="1400" b="1" dirty="0">
                <a:solidFill>
                  <a:srgbClr val="00B050"/>
                </a:solidFill>
                <a:effectLst/>
                <a:latin typeface="Courier" pitchFamily="2" charset="0"/>
              </a:rPr>
              <a:t>for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 the master to finish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b="1" dirty="0">
              <a:solidFill>
                <a:srgbClr val="0070C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mpifinalize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>
              <a:solidFill>
                <a:srgbClr val="B2B2B2"/>
              </a:solidFill>
              <a:effectLst/>
              <a:latin typeface="Courier" pitchFamily="2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0978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5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A100A3"/>
                </a:solidFill>
                <a:effectLst/>
                <a:latin typeface="Courier" pitchFamily="2" charset="0"/>
              </a:rPr>
              <a:t>// </a:t>
            </a:r>
            <a:r>
              <a:rPr lang="en-GB" sz="1400" dirty="0" err="1">
                <a:solidFill>
                  <a:srgbClr val="A100A3"/>
                </a:solidFill>
                <a:effectLst/>
                <a:latin typeface="Courier" pitchFamily="2" charset="0"/>
              </a:rPr>
              <a:t>mpirank.c</a:t>
            </a:r>
            <a:endParaRPr lang="en-GB" sz="1400" dirty="0">
              <a:solidFill>
                <a:srgbClr val="A100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1396A3"/>
                </a:solidFill>
                <a:effectLst/>
                <a:latin typeface="Courier" pitchFamily="2" charset="0"/>
              </a:rPr>
              <a:t>#include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r>
              <a:rPr lang="en-GB" sz="1400" b="1" dirty="0" err="1">
                <a:solidFill>
                  <a:srgbClr val="878A04"/>
                </a:solidFill>
                <a:effectLst/>
                <a:latin typeface="Courier" pitchFamily="2" charset="0"/>
              </a:rPr>
              <a:t>mex.h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endParaRPr lang="en-GB" sz="1400" dirty="0">
              <a:solidFill>
                <a:srgbClr val="1396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1396A3"/>
                </a:solidFill>
                <a:effectLst/>
                <a:latin typeface="Courier" pitchFamily="2" charset="0"/>
              </a:rPr>
              <a:t>#include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 &lt;</a:t>
            </a:r>
            <a:r>
              <a:rPr lang="en-GB" sz="1400" b="1" dirty="0" err="1">
                <a:solidFill>
                  <a:srgbClr val="878A04"/>
                </a:solidFill>
                <a:effectLst/>
                <a:latin typeface="Courier" pitchFamily="2" charset="0"/>
              </a:rPr>
              <a:t>mpi.h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&gt;</a:t>
            </a:r>
            <a:endParaRPr lang="en-GB" sz="1400" dirty="0">
              <a:solidFill>
                <a:srgbClr val="1396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void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mexFunction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nlhs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[],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nrhs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149902"/>
                </a:solidFill>
                <a:effectLst/>
                <a:latin typeface="Courier" pitchFamily="2" charset="0"/>
              </a:rPr>
              <a:t>const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MPI_Comm_rank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b="1" dirty="0">
                <a:solidFill>
                  <a:srgbClr val="850002"/>
                </a:solidFill>
                <a:effectLst/>
                <a:latin typeface="Courier" pitchFamily="2" charset="0"/>
              </a:rPr>
              <a:t>MPI_COMM_WORLD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&amp;rank);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[0]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mxCreateDoubleScalar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b="1" dirty="0">
              <a:solidFill>
                <a:srgbClr val="1396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400" b="1" dirty="0">
              <a:solidFill>
                <a:srgbClr val="1396A3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A100A3"/>
                </a:solidFill>
                <a:effectLst/>
                <a:latin typeface="Courier" pitchFamily="2" charset="0"/>
              </a:rPr>
              <a:t>// </a:t>
            </a:r>
            <a:r>
              <a:rPr lang="en-GB" sz="1400" dirty="0" err="1">
                <a:solidFill>
                  <a:srgbClr val="A100A3"/>
                </a:solidFill>
                <a:effectLst/>
                <a:latin typeface="Courier" pitchFamily="2" charset="0"/>
              </a:rPr>
              <a:t>mpibarrier.c</a:t>
            </a:r>
            <a:endParaRPr lang="en-GB" sz="1400" dirty="0">
              <a:solidFill>
                <a:srgbClr val="A100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1396A3"/>
                </a:solidFill>
                <a:effectLst/>
                <a:latin typeface="Courier" pitchFamily="2" charset="0"/>
              </a:rPr>
              <a:t>#include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r>
              <a:rPr lang="en-GB" sz="1400" b="1" dirty="0" err="1">
                <a:solidFill>
                  <a:srgbClr val="878A04"/>
                </a:solidFill>
                <a:effectLst/>
                <a:latin typeface="Courier" pitchFamily="2" charset="0"/>
              </a:rPr>
              <a:t>mex.h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endParaRPr lang="en-GB" sz="1400" dirty="0">
              <a:solidFill>
                <a:srgbClr val="1396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1396A3"/>
                </a:solidFill>
                <a:effectLst/>
                <a:latin typeface="Courier" pitchFamily="2" charset="0"/>
              </a:rPr>
              <a:t>#include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 &lt;</a:t>
            </a:r>
            <a:r>
              <a:rPr lang="en-GB" sz="1400" b="1" dirty="0" err="1">
                <a:solidFill>
                  <a:srgbClr val="878A04"/>
                </a:solidFill>
                <a:effectLst/>
                <a:latin typeface="Courier" pitchFamily="2" charset="0"/>
              </a:rPr>
              <a:t>mpi.h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&gt;</a:t>
            </a:r>
            <a:endParaRPr lang="en-GB" sz="1400" dirty="0">
              <a:solidFill>
                <a:srgbClr val="1396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void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mexFunction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nlhs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[],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nrhs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149902"/>
                </a:solidFill>
                <a:effectLst/>
                <a:latin typeface="Courier" pitchFamily="2" charset="0"/>
              </a:rPr>
              <a:t>const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MPI_Barrier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b="1" dirty="0">
                <a:solidFill>
                  <a:srgbClr val="850002"/>
                </a:solidFill>
                <a:effectLst/>
                <a:latin typeface="Courier" pitchFamily="2" charset="0"/>
              </a:rPr>
              <a:t>MPI_COMM_WORLD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  <a:endParaRPr lang="en-GB" sz="1400" dirty="0">
              <a:solidFill>
                <a:srgbClr val="85000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29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4D49B-B7BB-9223-19F7-C0A491A2A968}"/>
              </a:ext>
            </a:extLst>
          </p:cNvPr>
          <p:cNvSpPr txBox="1"/>
          <p:nvPr/>
        </p:nvSpPr>
        <p:spPr>
          <a:xfrm>
            <a:off x="284163" y="5779103"/>
            <a:ext cx="8588376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6 and 7 are available in the corresponding source code folders</a:t>
            </a:r>
          </a:p>
        </p:txBody>
      </p:sp>
    </p:spTree>
    <p:extLst>
      <p:ext uri="{BB962C8B-B14F-4D97-AF65-F5344CB8AC3E}">
        <p14:creationId xmlns:p14="http://schemas.microsoft.com/office/powerpoint/2010/main" val="36011211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I. Parallel Computing Toolbox (PCT)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PCT allows computationally and data-intensive problems to run on multicore processors, GPUs, and computer clusters.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High-level constructs, such as parallel for-loops, offer parallelization without CUDA or MPI programming.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toolbox provides parallel-enabled functions available in MATLAB and other toolboxes.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toolbox exploits the processing power of multicore desktops by executing applications on workers (MATLAB computational engines) that run locally.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Without code modifications, the same application can run on clusters or clouds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43251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well-defined interface allows </a:t>
            </a:r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C to call each other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Mex-files can be used for custom and efficient code implementations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Parallel Computing Toolbox provides a convenient way to parallelize for loops.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PCT also supports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spmd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execution, asynchronous parallel programming, big data processing,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computing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2088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PCT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 Execute for-loop iterations in parallel on workers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initVal:endVal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; statements; end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initVal:endVal,M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); statements; end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initVal:endVal,opts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); statements; end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initVal:endVal,cluster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); statements; end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MATLAB executes the loop body commands in statements for values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between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initVal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endVal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specifies a vector of integer values increasing by 1. 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With PCT, the iterations of statements can execute on a parallel pool of workers on your multi-core computer or cluster.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As with a for-loop, you can include a single line or multiple lines in statements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0495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PCT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Loop iterations are executed in parallel in a nondeterministic order. This means that you might need to modify your code to 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Loop iterations must be consecutive, increasing integer values.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body of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-loop must be independent. One loop iteration cannot depend on a previous iteration, because the iterations are executed in a nondeterministic order.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cannot use 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-loop inside another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-loop.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9432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Conclu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parfor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697D-A37A-B24E-ACDE-6B1DA0CA1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tic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n = 200;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A = 500;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a = zeros(1,n);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err="1">
                <a:solidFill>
                  <a:srgbClr val="0000FF"/>
                </a:solidFill>
                <a:effectLst/>
                <a:latin typeface="Courier" pitchFamily="2" charset="0"/>
              </a:rPr>
              <a:t>parfor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i</a:t>
            </a:r>
            <a:r>
              <a:rPr lang="en-GB" sz="2000" dirty="0">
                <a:latin typeface="Courier" pitchFamily="2" charset="0"/>
              </a:rPr>
              <a:t> = 1:n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  a(</a:t>
            </a:r>
            <a:r>
              <a:rPr lang="en-GB" sz="2000" dirty="0" err="1">
                <a:latin typeface="Courier" pitchFamily="2" charset="0"/>
              </a:rPr>
              <a:t>i</a:t>
            </a:r>
            <a:r>
              <a:rPr lang="en-GB" sz="2000" dirty="0">
                <a:latin typeface="Courier" pitchFamily="2" charset="0"/>
              </a:rPr>
              <a:t>) = max(abs(</a:t>
            </a:r>
            <a:r>
              <a:rPr lang="en-GB" sz="2000" dirty="0" err="1">
                <a:latin typeface="Courier" pitchFamily="2" charset="0"/>
              </a:rPr>
              <a:t>eig</a:t>
            </a:r>
            <a:r>
              <a:rPr lang="en-GB" sz="2000" dirty="0">
                <a:latin typeface="Courier" pitchFamily="2" charset="0"/>
              </a:rPr>
              <a:t>(rand(A))));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00FF"/>
                </a:solidFill>
                <a:effectLst/>
                <a:latin typeface="Courier" pitchFamily="2" charset="0"/>
              </a:rPr>
              <a:t>end</a:t>
            </a:r>
            <a:r>
              <a:rPr lang="en-GB" sz="20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toc</a:t>
            </a:r>
            <a:endParaRPr lang="en-GB" sz="200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9C0AEF62-0592-5949-ABEB-17618D5FB5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Conclu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parfor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697D-A37A-B24E-ACDE-6B1DA0CA1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b="1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cuda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600" b="1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~/</a:t>
            </a:r>
            <a:r>
              <a:rPr lang="en-GB" sz="1600" b="1" dirty="0">
                <a:solidFill>
                  <a:srgbClr val="400BD9"/>
                </a:solidFill>
                <a:latin typeface="Menlo" panose="020B0609030804020204" pitchFamily="49" charset="0"/>
              </a:rPr>
              <a:t>examples</a:t>
            </a:r>
            <a:r>
              <a:rPr lang="en-GB" sz="1600" b="1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600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parfor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matlab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nodisplay</a:t>
            </a:r>
            <a:endParaRPr lang="en-GB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 M A T L A B (R) &gt;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Copyright 1984-2017 The MathWorks, Inc.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R2017b (9.3.0.713579) 64-bit (glnxa64)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September 14, 2017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 get started, type one of these: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helpwin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helpdesk, or demo.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product information, visit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www.mathworks.com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seq</a:t>
            </a:r>
            <a:endParaRPr lang="en-GB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Elapsed time is 24.108413 seconds.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par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Starting parallel pool (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parpool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using the 'local' profile ...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connected to 4 workers.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Elapsed time is 25.874423 seconds.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par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Elapsed time is 7.977292 seconds.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9C0AEF62-0592-5949-ABEB-17618D5FB5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8193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Engine API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Engine applications are standalone programs that allow you to call MATLAB from your own C/C++ programs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using MATLAB as a computation engine.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Engine applications require an installed version of MATLAB; you cannot run the MATLAB engine on a machine that only has the MATLAB Runtime.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Additional requirements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csh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must be installed on the system 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must be accessible through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csh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Engine API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9E8073-222C-D759-D165-AA9AD0DC4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38790"/>
              </p:ext>
            </p:extLst>
          </p:nvPr>
        </p:nvGraphicFramePr>
        <p:xfrm>
          <a:off x="254000" y="1233055"/>
          <a:ext cx="8647113" cy="3785650"/>
        </p:xfrm>
        <a:graphic>
          <a:graphicData uri="http://schemas.openxmlformats.org/drawingml/2006/table">
            <a:tbl>
              <a:tblPr/>
              <a:tblGrid>
                <a:gridCol w="2322945">
                  <a:extLst>
                    <a:ext uri="{9D8B030D-6E8A-4147-A177-3AD203B41FA5}">
                      <a16:colId xmlns:a16="http://schemas.microsoft.com/office/drawing/2014/main" val="2406973579"/>
                    </a:ext>
                  </a:extLst>
                </a:gridCol>
                <a:gridCol w="6324168">
                  <a:extLst>
                    <a:ext uri="{9D8B030D-6E8A-4147-A177-3AD203B41FA5}">
                      <a16:colId xmlns:a16="http://schemas.microsoft.com/office/drawing/2014/main" val="1199619395"/>
                    </a:ext>
                  </a:extLst>
                </a:gridCol>
              </a:tblGrid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for MATLAB engine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85595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engOpen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 MATLAB engine session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68407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engOpenSingleUse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 MATLAB engine session for single, nonshared use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71648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engClose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Quit MATLAB engine session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2943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engEvalString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Evaluate expression in string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363351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engGetVariable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Copy variable from MATLAB engine workspace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86688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engPutVariable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Put variable into MATLAB engine workspace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06173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engGetVisible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Determine visibility of MATLAB engine session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36295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engSetVisible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Show or hide MATLAB engine session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331091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engOutputBuffer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Specify buffer for MATLAB output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136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E6F4B3-FE7F-CB47-7A45-7A658C043FC4}"/>
              </a:ext>
            </a:extLst>
          </p:cNvPr>
          <p:cNvSpPr txBox="1"/>
          <p:nvPr/>
        </p:nvSpPr>
        <p:spPr>
          <a:xfrm>
            <a:off x="254000" y="5537385"/>
            <a:ext cx="864711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 available in examples/engine</a:t>
            </a:r>
          </a:p>
        </p:txBody>
      </p:sp>
    </p:spTree>
    <p:extLst>
      <p:ext uri="{BB962C8B-B14F-4D97-AF65-F5344CB8AC3E}">
        <p14:creationId xmlns:p14="http://schemas.microsoft.com/office/powerpoint/2010/main" val="19842411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annenbaum">
  <a:themeElements>
    <a:clrScheme name="Tannenbau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Tannenbaum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Tannenbau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annenbaum">
  <a:themeElements>
    <a:clrScheme name="Tannenbau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Tannenbaum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Tannenbau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4039</Words>
  <Application>Microsoft Macintosh PowerPoint</Application>
  <PresentationFormat>On-screen Show (4:3)</PresentationFormat>
  <Paragraphs>555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Comic Sans MS</vt:lpstr>
      <vt:lpstr>Courier</vt:lpstr>
      <vt:lpstr>Helvetica</vt:lpstr>
      <vt:lpstr>Helvetica Neue</vt:lpstr>
      <vt:lpstr>Menlo</vt:lpstr>
      <vt:lpstr>Palatino</vt:lpstr>
      <vt:lpstr>Times New Roman</vt:lpstr>
      <vt:lpstr>Tannenbaum</vt:lpstr>
      <vt:lpstr>Επιστημονικός Υπολογισμός</vt:lpstr>
      <vt:lpstr>Matlab and C</vt:lpstr>
      <vt:lpstr>I. Parallel Computing Toolbox (PCT)</vt:lpstr>
      <vt:lpstr>PCT and parfor</vt:lpstr>
      <vt:lpstr>PCT and parfor</vt:lpstr>
      <vt:lpstr>parfor</vt:lpstr>
      <vt:lpstr>parfor</vt:lpstr>
      <vt:lpstr>II. Matlab Engine API</vt:lpstr>
      <vt:lpstr>Matlab Engine API</vt:lpstr>
      <vt:lpstr>III. Matlab compiler</vt:lpstr>
      <vt:lpstr>mex</vt:lpstr>
      <vt:lpstr>MEX-files</vt:lpstr>
      <vt:lpstr>MEX-files</vt:lpstr>
      <vt:lpstr>Examples</vt:lpstr>
      <vt:lpstr>(4.) Examples of mex files</vt:lpstr>
      <vt:lpstr>memusage_mex.c</vt:lpstr>
      <vt:lpstr>demo_mex.c</vt:lpstr>
      <vt:lpstr>sqdist</vt:lpstr>
      <vt:lpstr>sqdist_mex</vt:lpstr>
      <vt:lpstr>sqdist_mex</vt:lpstr>
      <vt:lpstr>sqdist_mex</vt:lpstr>
      <vt:lpstr>IV. Explicit parallelization of for loop</vt:lpstr>
      <vt:lpstr>Parallelization steps</vt:lpstr>
      <vt:lpstr>Step 1</vt:lpstr>
      <vt:lpstr>Step 2</vt:lpstr>
      <vt:lpstr>Step 3</vt:lpstr>
      <vt:lpstr>Step 4</vt:lpstr>
      <vt:lpstr>Step 5</vt:lpstr>
      <vt:lpstr>Step 5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Παράλληλη Επεξεργασία</dc:title>
  <cp:lastModifiedBy>Χατζηδούκας Παναγιώτης</cp:lastModifiedBy>
  <cp:revision>82</cp:revision>
  <dcterms:modified xsi:type="dcterms:W3CDTF">2022-11-15T21:39:28Z</dcterms:modified>
</cp:coreProperties>
</file>