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E89EC-E761-4E03-BB3C-9853CFA224CC}" v="23" dt="2022-02-10T18:23:58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edra Wells" userId="696eb63132ee2af3" providerId="LiveId" clId="{8C2E89EC-E761-4E03-BB3C-9853CFA224CC}"/>
    <pc:docChg chg="undo custSel addSld delSld modSld">
      <pc:chgData name="Phaedra Wells" userId="696eb63132ee2af3" providerId="LiveId" clId="{8C2E89EC-E761-4E03-BB3C-9853CFA224CC}" dt="2022-02-10T18:25:30.360" v="5058" actId="1076"/>
      <pc:docMkLst>
        <pc:docMk/>
      </pc:docMkLst>
      <pc:sldChg chg="modSp mod modTransition">
        <pc:chgData name="Phaedra Wells" userId="696eb63132ee2af3" providerId="LiveId" clId="{8C2E89EC-E761-4E03-BB3C-9853CFA224CC}" dt="2022-02-04T16:39:17.615" v="42"/>
        <pc:sldMkLst>
          <pc:docMk/>
          <pc:sldMk cId="996726653" sldId="256"/>
        </pc:sldMkLst>
        <pc:spChg chg="mod">
          <ac:chgData name="Phaedra Wells" userId="696eb63132ee2af3" providerId="LiveId" clId="{8C2E89EC-E761-4E03-BB3C-9853CFA224CC}" dt="2022-02-04T15:21:31.403" v="32" actId="27636"/>
          <ac:spMkLst>
            <pc:docMk/>
            <pc:sldMk cId="996726653" sldId="256"/>
            <ac:spMk id="3" creationId="{5B40CAE4-CBE5-4CB4-B7D0-0D1EFF21D334}"/>
          </ac:spMkLst>
        </pc:spChg>
      </pc:sldChg>
      <pc:sldChg chg="addSp delSp modSp mod">
        <pc:chgData name="Phaedra Wells" userId="696eb63132ee2af3" providerId="LiveId" clId="{8C2E89EC-E761-4E03-BB3C-9853CFA224CC}" dt="2022-02-07T02:34:36.845" v="1925" actId="6549"/>
        <pc:sldMkLst>
          <pc:docMk/>
          <pc:sldMk cId="3816676452" sldId="257"/>
        </pc:sldMkLst>
        <pc:spChg chg="mod">
          <ac:chgData name="Phaedra Wells" userId="696eb63132ee2af3" providerId="LiveId" clId="{8C2E89EC-E761-4E03-BB3C-9853CFA224CC}" dt="2022-02-07T02:34:36.845" v="1925" actId="6549"/>
          <ac:spMkLst>
            <pc:docMk/>
            <pc:sldMk cId="3816676452" sldId="257"/>
            <ac:spMk id="2" creationId="{A74AD0D7-508C-4608-8945-637F73CE2B56}"/>
          </ac:spMkLst>
        </pc:spChg>
        <pc:spChg chg="add del mod">
          <ac:chgData name="Phaedra Wells" userId="696eb63132ee2af3" providerId="LiveId" clId="{8C2E89EC-E761-4E03-BB3C-9853CFA224CC}" dt="2022-02-06T18:39:17.847" v="180" actId="478"/>
          <ac:spMkLst>
            <pc:docMk/>
            <pc:sldMk cId="3816676452" sldId="257"/>
            <ac:spMk id="4" creationId="{42FA37BB-0E0D-48B2-9AA9-20A510824736}"/>
          </ac:spMkLst>
        </pc:spChg>
        <pc:spChg chg="add del mod">
          <ac:chgData name="Phaedra Wells" userId="696eb63132ee2af3" providerId="LiveId" clId="{8C2E89EC-E761-4E03-BB3C-9853CFA224CC}" dt="2022-02-06T18:54:20.115" v="937" actId="767"/>
          <ac:spMkLst>
            <pc:docMk/>
            <pc:sldMk cId="3816676452" sldId="257"/>
            <ac:spMk id="5" creationId="{1B5473E1-D1AC-4E32-9612-2614AADF1A06}"/>
          </ac:spMkLst>
        </pc:spChg>
        <pc:spChg chg="add del mod">
          <ac:chgData name="Phaedra Wells" userId="696eb63132ee2af3" providerId="LiveId" clId="{8C2E89EC-E761-4E03-BB3C-9853CFA224CC}" dt="2022-02-06T18:54:19.746" v="936" actId="767"/>
          <ac:spMkLst>
            <pc:docMk/>
            <pc:sldMk cId="3816676452" sldId="257"/>
            <ac:spMk id="6" creationId="{34FC1F7C-421A-4BFB-B2CC-B786749A049A}"/>
          </ac:spMkLst>
        </pc:spChg>
        <pc:spChg chg="add mod">
          <ac:chgData name="Phaedra Wells" userId="696eb63132ee2af3" providerId="LiveId" clId="{8C2E89EC-E761-4E03-BB3C-9853CFA224CC}" dt="2022-02-06T19:03:05.419" v="1323" actId="1076"/>
          <ac:spMkLst>
            <pc:docMk/>
            <pc:sldMk cId="3816676452" sldId="257"/>
            <ac:spMk id="7" creationId="{2E8220C7-CCAD-4596-9A50-4427F547C328}"/>
          </ac:spMkLst>
        </pc:spChg>
        <pc:spChg chg="mod">
          <ac:chgData name="Phaedra Wells" userId="696eb63132ee2af3" providerId="LiveId" clId="{8C2E89EC-E761-4E03-BB3C-9853CFA224CC}" dt="2022-02-06T18:39:32.457" v="183" actId="6549"/>
          <ac:spMkLst>
            <pc:docMk/>
            <pc:sldMk cId="3816676452" sldId="257"/>
            <ac:spMk id="13" creationId="{2A149581-278E-4381-8335-3A6D42CD5A21}"/>
          </ac:spMkLst>
        </pc:spChg>
        <pc:picChg chg="del">
          <ac:chgData name="Phaedra Wells" userId="696eb63132ee2af3" providerId="LiveId" clId="{8C2E89EC-E761-4E03-BB3C-9853CFA224CC}" dt="2022-02-06T18:38:59.470" v="179" actId="478"/>
          <ac:picMkLst>
            <pc:docMk/>
            <pc:sldMk cId="3816676452" sldId="257"/>
            <ac:picMk id="9" creationId="{D47EAF96-B369-4422-8085-C77521DBBF1C}"/>
          </ac:picMkLst>
        </pc:picChg>
      </pc:sldChg>
      <pc:sldChg chg="addSp delSp modSp mod">
        <pc:chgData name="Phaedra Wells" userId="696eb63132ee2af3" providerId="LiveId" clId="{8C2E89EC-E761-4E03-BB3C-9853CFA224CC}" dt="2022-02-10T18:25:30.360" v="5058" actId="1076"/>
        <pc:sldMkLst>
          <pc:docMk/>
          <pc:sldMk cId="2252808059" sldId="258"/>
        </pc:sldMkLst>
        <pc:spChg chg="mod">
          <ac:chgData name="Phaedra Wells" userId="696eb63132ee2af3" providerId="LiveId" clId="{8C2E89EC-E761-4E03-BB3C-9853CFA224CC}" dt="2022-02-10T18:25:06.029" v="5055" actId="255"/>
          <ac:spMkLst>
            <pc:docMk/>
            <pc:sldMk cId="2252808059" sldId="258"/>
            <ac:spMk id="2" creationId="{E5334A40-DD24-4BED-B891-9B2E9E5D4DE0}"/>
          </ac:spMkLst>
        </pc:spChg>
        <pc:spChg chg="del mod">
          <ac:chgData name="Phaedra Wells" userId="696eb63132ee2af3" providerId="LiveId" clId="{8C2E89EC-E761-4E03-BB3C-9853CFA224CC}" dt="2022-02-07T03:55:22.823" v="4966" actId="21"/>
          <ac:spMkLst>
            <pc:docMk/>
            <pc:sldMk cId="2252808059" sldId="258"/>
            <ac:spMk id="3" creationId="{D97AEB6F-A5F7-45F0-8871-3D655201C284}"/>
          </ac:spMkLst>
        </pc:spChg>
        <pc:spChg chg="add mod">
          <ac:chgData name="Phaedra Wells" userId="696eb63132ee2af3" providerId="LiveId" clId="{8C2E89EC-E761-4E03-BB3C-9853CFA224CC}" dt="2022-02-10T18:24:38.718" v="5046" actId="21"/>
          <ac:spMkLst>
            <pc:docMk/>
            <pc:sldMk cId="2252808059" sldId="258"/>
            <ac:spMk id="5" creationId="{EA64B570-BD23-4D41-8088-4B13D9C3DF3D}"/>
          </ac:spMkLst>
        </pc:spChg>
        <pc:spChg chg="add mod">
          <ac:chgData name="Phaedra Wells" userId="696eb63132ee2af3" providerId="LiveId" clId="{8C2E89EC-E761-4E03-BB3C-9853CFA224CC}" dt="2022-02-10T18:25:30.360" v="5058" actId="1076"/>
          <ac:spMkLst>
            <pc:docMk/>
            <pc:sldMk cId="2252808059" sldId="258"/>
            <ac:spMk id="8" creationId="{5078E0C5-0941-42E5-92A4-BFFCB826B239}"/>
          </ac:spMkLst>
        </pc:spChg>
        <pc:spChg chg="add del mod">
          <ac:chgData name="Phaedra Wells" userId="696eb63132ee2af3" providerId="LiveId" clId="{8C2E89EC-E761-4E03-BB3C-9853CFA224CC}" dt="2022-02-07T03:55:28.938" v="4967" actId="478"/>
          <ac:spMkLst>
            <pc:docMk/>
            <pc:sldMk cId="2252808059" sldId="258"/>
            <ac:spMk id="11" creationId="{71FE8E1B-17B9-4DBC-8BC4-52A1E0D39ACB}"/>
          </ac:spMkLst>
        </pc:spChg>
        <pc:graphicFrameChg chg="add del mod modGraphic">
          <ac:chgData name="Phaedra Wells" userId="696eb63132ee2af3" providerId="LiveId" clId="{8C2E89EC-E761-4E03-BB3C-9853CFA224CC}" dt="2022-02-07T03:53:06.866" v="4882" actId="478"/>
          <ac:graphicFrameMkLst>
            <pc:docMk/>
            <pc:sldMk cId="2252808059" sldId="258"/>
            <ac:graphicFrameMk id="4" creationId="{E8983D68-8037-46C7-92AC-853249F5F692}"/>
          </ac:graphicFrameMkLst>
        </pc:graphicFrameChg>
        <pc:graphicFrameChg chg="add mod modGraphic">
          <ac:chgData name="Phaedra Wells" userId="696eb63132ee2af3" providerId="LiveId" clId="{8C2E89EC-E761-4E03-BB3C-9853CFA224CC}" dt="2022-02-10T18:25:21.830" v="5056" actId="1076"/>
          <ac:graphicFrameMkLst>
            <pc:docMk/>
            <pc:sldMk cId="2252808059" sldId="258"/>
            <ac:graphicFrameMk id="9" creationId="{3B1E1635-5046-4E68-99EE-CB5285D76B55}"/>
          </ac:graphicFrameMkLst>
        </pc:graphicFrameChg>
        <pc:picChg chg="add del mod">
          <ac:chgData name="Phaedra Wells" userId="696eb63132ee2af3" providerId="LiveId" clId="{8C2E89EC-E761-4E03-BB3C-9853CFA224CC}" dt="2022-02-06T19:14:52.703" v="1333" actId="21"/>
          <ac:picMkLst>
            <pc:docMk/>
            <pc:sldMk cId="2252808059" sldId="258"/>
            <ac:picMk id="5" creationId="{CA4F26DB-C1DB-4E3F-BC20-33E8A808ACB0}"/>
          </ac:picMkLst>
        </pc:picChg>
        <pc:picChg chg="add del mod">
          <ac:chgData name="Phaedra Wells" userId="696eb63132ee2af3" providerId="LiveId" clId="{8C2E89EC-E761-4E03-BB3C-9853CFA224CC}" dt="2022-02-06T19:16:11.049" v="1345" actId="21"/>
          <ac:picMkLst>
            <pc:docMk/>
            <pc:sldMk cId="2252808059" sldId="258"/>
            <ac:picMk id="6" creationId="{31553792-C339-4433-A11C-A09F7113A352}"/>
          </ac:picMkLst>
        </pc:picChg>
        <pc:picChg chg="del">
          <ac:chgData name="Phaedra Wells" userId="696eb63132ee2af3" providerId="LiveId" clId="{8C2E89EC-E761-4E03-BB3C-9853CFA224CC}" dt="2022-02-06T19:13:33.500" v="1324" actId="21"/>
          <ac:picMkLst>
            <pc:docMk/>
            <pc:sldMk cId="2252808059" sldId="258"/>
            <ac:picMk id="7" creationId="{0D5A1C52-9ED9-4CA9-8603-B02AEC08DBBA}"/>
          </ac:picMkLst>
        </pc:picChg>
      </pc:sldChg>
      <pc:sldChg chg="modSp mod">
        <pc:chgData name="Phaedra Wells" userId="696eb63132ee2af3" providerId="LiveId" clId="{8C2E89EC-E761-4E03-BB3C-9853CFA224CC}" dt="2022-02-07T03:39:17.222" v="4777" actId="20577"/>
        <pc:sldMkLst>
          <pc:docMk/>
          <pc:sldMk cId="4079586658" sldId="259"/>
        </pc:sldMkLst>
        <pc:spChg chg="mod">
          <ac:chgData name="Phaedra Wells" userId="696eb63132ee2af3" providerId="LiveId" clId="{8C2E89EC-E761-4E03-BB3C-9853CFA224CC}" dt="2022-02-07T03:22:04.143" v="4344" actId="1076"/>
          <ac:spMkLst>
            <pc:docMk/>
            <pc:sldMk cId="4079586658" sldId="259"/>
            <ac:spMk id="2" creationId="{2E41A06A-755D-4364-8FC4-EB5F9528385A}"/>
          </ac:spMkLst>
        </pc:spChg>
        <pc:spChg chg="mod">
          <ac:chgData name="Phaedra Wells" userId="696eb63132ee2af3" providerId="LiveId" clId="{8C2E89EC-E761-4E03-BB3C-9853CFA224CC}" dt="2022-02-07T03:39:17.222" v="4777" actId="20577"/>
          <ac:spMkLst>
            <pc:docMk/>
            <pc:sldMk cId="4079586658" sldId="259"/>
            <ac:spMk id="9" creationId="{19B62E21-BDE3-488A-95CA-DCB37090E5E0}"/>
          </ac:spMkLst>
        </pc:spChg>
        <pc:picChg chg="mod">
          <ac:chgData name="Phaedra Wells" userId="696eb63132ee2af3" providerId="LiveId" clId="{8C2E89EC-E761-4E03-BB3C-9853CFA224CC}" dt="2022-02-07T03:27:44.538" v="4594" actId="1076"/>
          <ac:picMkLst>
            <pc:docMk/>
            <pc:sldMk cId="4079586658" sldId="259"/>
            <ac:picMk id="11" creationId="{F0E63CEC-171A-4F4E-BD3A-B5B4BBA86FF6}"/>
          </ac:picMkLst>
        </pc:picChg>
      </pc:sldChg>
      <pc:sldChg chg="modSp mod">
        <pc:chgData name="Phaedra Wells" userId="696eb63132ee2af3" providerId="LiveId" clId="{8C2E89EC-E761-4E03-BB3C-9853CFA224CC}" dt="2022-02-07T03:38:41.533" v="4772" actId="20577"/>
        <pc:sldMkLst>
          <pc:docMk/>
          <pc:sldMk cId="586367972" sldId="261"/>
        </pc:sldMkLst>
        <pc:spChg chg="mod">
          <ac:chgData name="Phaedra Wells" userId="696eb63132ee2af3" providerId="LiveId" clId="{8C2E89EC-E761-4E03-BB3C-9853CFA224CC}" dt="2022-02-07T03:25:30.171" v="4415" actId="120"/>
          <ac:spMkLst>
            <pc:docMk/>
            <pc:sldMk cId="586367972" sldId="261"/>
            <ac:spMk id="2" creationId="{D2C46440-ED36-4731-8E6E-588AEE151093}"/>
          </ac:spMkLst>
        </pc:spChg>
        <pc:spChg chg="mod">
          <ac:chgData name="Phaedra Wells" userId="696eb63132ee2af3" providerId="LiveId" clId="{8C2E89EC-E761-4E03-BB3C-9853CFA224CC}" dt="2022-02-07T03:38:41.533" v="4772" actId="20577"/>
          <ac:spMkLst>
            <pc:docMk/>
            <pc:sldMk cId="586367972" sldId="261"/>
            <ac:spMk id="6" creationId="{436FFDE6-9DBD-4683-9C34-0F360B9A99E0}"/>
          </ac:spMkLst>
        </pc:spChg>
        <pc:picChg chg="mod">
          <ac:chgData name="Phaedra Wells" userId="696eb63132ee2af3" providerId="LiveId" clId="{8C2E89EC-E761-4E03-BB3C-9853CFA224CC}" dt="2022-02-07T03:27:53.457" v="4595" actId="14100"/>
          <ac:picMkLst>
            <pc:docMk/>
            <pc:sldMk cId="586367972" sldId="261"/>
            <ac:picMk id="8" creationId="{3E346407-280E-4C4B-B5DA-24B9AACD3763}"/>
          </ac:picMkLst>
        </pc:picChg>
        <pc:picChg chg="mod">
          <ac:chgData name="Phaedra Wells" userId="696eb63132ee2af3" providerId="LiveId" clId="{8C2E89EC-E761-4E03-BB3C-9853CFA224CC}" dt="2022-02-07T03:27:58.561" v="4596" actId="14100"/>
          <ac:picMkLst>
            <pc:docMk/>
            <pc:sldMk cId="586367972" sldId="261"/>
            <ac:picMk id="10" creationId="{3C8EAA4E-19A2-48FC-88DB-055BC5CD79BB}"/>
          </ac:picMkLst>
        </pc:picChg>
      </pc:sldChg>
      <pc:sldChg chg="addSp delSp modSp mod">
        <pc:chgData name="Phaedra Wells" userId="696eb63132ee2af3" providerId="LiveId" clId="{8C2E89EC-E761-4E03-BB3C-9853CFA224CC}" dt="2022-02-07T03:40:42.938" v="4795" actId="20577"/>
        <pc:sldMkLst>
          <pc:docMk/>
          <pc:sldMk cId="650534518" sldId="262"/>
        </pc:sldMkLst>
        <pc:spChg chg="mod">
          <ac:chgData name="Phaedra Wells" userId="696eb63132ee2af3" providerId="LiveId" clId="{8C2E89EC-E761-4E03-BB3C-9853CFA224CC}" dt="2022-02-07T03:40:42.938" v="4795" actId="20577"/>
          <ac:spMkLst>
            <pc:docMk/>
            <pc:sldMk cId="650534518" sldId="262"/>
            <ac:spMk id="2" creationId="{2F3D5845-D66C-4BF1-B8D2-26EF35E6CFA7}"/>
          </ac:spMkLst>
        </pc:spChg>
        <pc:spChg chg="add del mod">
          <ac:chgData name="Phaedra Wells" userId="696eb63132ee2af3" providerId="LiveId" clId="{8C2E89EC-E761-4E03-BB3C-9853CFA224CC}" dt="2022-02-06T19:14:29.435" v="1328"/>
          <ac:spMkLst>
            <pc:docMk/>
            <pc:sldMk cId="650534518" sldId="262"/>
            <ac:spMk id="4" creationId="{07185AB6-AB77-4FC3-BCA5-E34D6AF350D0}"/>
          </ac:spMkLst>
        </pc:spChg>
        <pc:spChg chg="mod">
          <ac:chgData name="Phaedra Wells" userId="696eb63132ee2af3" providerId="LiveId" clId="{8C2E89EC-E761-4E03-BB3C-9853CFA224CC}" dt="2022-02-07T03:40:16.957" v="4789" actId="27636"/>
          <ac:spMkLst>
            <pc:docMk/>
            <pc:sldMk cId="650534518" sldId="262"/>
            <ac:spMk id="7" creationId="{6339119F-9415-4B1C-BDA4-A985AFF49043}"/>
          </ac:spMkLst>
        </pc:spChg>
        <pc:spChg chg="add del mod">
          <ac:chgData name="Phaedra Wells" userId="696eb63132ee2af3" providerId="LiveId" clId="{8C2E89EC-E761-4E03-BB3C-9853CFA224CC}" dt="2022-02-06T19:16:13.353" v="1346"/>
          <ac:spMkLst>
            <pc:docMk/>
            <pc:sldMk cId="650534518" sldId="262"/>
            <ac:spMk id="10" creationId="{B9D63FBE-AD34-48D2-95A5-1854B80240F6}"/>
          </ac:spMkLst>
        </pc:spChg>
        <pc:picChg chg="del">
          <ac:chgData name="Phaedra Wells" userId="696eb63132ee2af3" providerId="LiveId" clId="{8C2E89EC-E761-4E03-BB3C-9853CFA224CC}" dt="2022-02-06T19:14:00.857" v="1325" actId="478"/>
          <ac:picMkLst>
            <pc:docMk/>
            <pc:sldMk cId="650534518" sldId="262"/>
            <ac:picMk id="5" creationId="{8468DE2B-A68D-4159-8061-D6B16F3AAD49}"/>
          </ac:picMkLst>
        </pc:picChg>
        <pc:picChg chg="add del mod">
          <ac:chgData name="Phaedra Wells" userId="696eb63132ee2af3" providerId="LiveId" clId="{8C2E89EC-E761-4E03-BB3C-9853CFA224CC}" dt="2022-02-06T19:15:27.366" v="1337" actId="21"/>
          <ac:picMkLst>
            <pc:docMk/>
            <pc:sldMk cId="650534518" sldId="262"/>
            <ac:picMk id="8" creationId="{B564FF98-BBD3-4608-B892-7370B5D6C582}"/>
          </ac:picMkLst>
        </pc:picChg>
        <pc:picChg chg="add mod">
          <ac:chgData name="Phaedra Wells" userId="696eb63132ee2af3" providerId="LiveId" clId="{8C2E89EC-E761-4E03-BB3C-9853CFA224CC}" dt="2022-02-07T03:40:23.435" v="4790" actId="1076"/>
          <ac:picMkLst>
            <pc:docMk/>
            <pc:sldMk cId="650534518" sldId="262"/>
            <ac:picMk id="11" creationId="{0C2662FB-282B-48CA-8B40-CE3C50B90A07}"/>
          </ac:picMkLst>
        </pc:picChg>
      </pc:sldChg>
      <pc:sldChg chg="addSp delSp modSp mod">
        <pc:chgData name="Phaedra Wells" userId="696eb63132ee2af3" providerId="LiveId" clId="{8C2E89EC-E761-4E03-BB3C-9853CFA224CC}" dt="2022-02-07T03:56:04.537" v="4973" actId="1076"/>
        <pc:sldMkLst>
          <pc:docMk/>
          <pc:sldMk cId="2779313975" sldId="263"/>
        </pc:sldMkLst>
        <pc:spChg chg="mod">
          <ac:chgData name="Phaedra Wells" userId="696eb63132ee2af3" providerId="LiveId" clId="{8C2E89EC-E761-4E03-BB3C-9853CFA224CC}" dt="2022-02-07T03:55:59.911" v="4972" actId="20577"/>
          <ac:spMkLst>
            <pc:docMk/>
            <pc:sldMk cId="2779313975" sldId="263"/>
            <ac:spMk id="2" creationId="{E22455FD-9EC9-45F7-A77A-1B2265A4B900}"/>
          </ac:spMkLst>
        </pc:spChg>
        <pc:spChg chg="mod">
          <ac:chgData name="Phaedra Wells" userId="696eb63132ee2af3" providerId="LiveId" clId="{8C2E89EC-E761-4E03-BB3C-9853CFA224CC}" dt="2022-02-07T03:50:25.021" v="4850" actId="27636"/>
          <ac:spMkLst>
            <pc:docMk/>
            <pc:sldMk cId="2779313975" sldId="263"/>
            <ac:spMk id="4" creationId="{CCEF4050-0626-4CAB-95D4-0892415F372A}"/>
          </ac:spMkLst>
        </pc:spChg>
        <pc:spChg chg="add del mod">
          <ac:chgData name="Phaedra Wells" userId="696eb63132ee2af3" providerId="LiveId" clId="{8C2E89EC-E761-4E03-BB3C-9853CFA224CC}" dt="2022-02-06T19:15:00.757" v="1334"/>
          <ac:spMkLst>
            <pc:docMk/>
            <pc:sldMk cId="2779313975" sldId="263"/>
            <ac:spMk id="5" creationId="{1910215D-E980-4C90-8252-1CC6B01282DD}"/>
          </ac:spMkLst>
        </pc:spChg>
        <pc:spChg chg="add del mod">
          <ac:chgData name="Phaedra Wells" userId="696eb63132ee2af3" providerId="LiveId" clId="{8C2E89EC-E761-4E03-BB3C-9853CFA224CC}" dt="2022-02-06T19:15:41.715" v="1339"/>
          <ac:spMkLst>
            <pc:docMk/>
            <pc:sldMk cId="2779313975" sldId="263"/>
            <ac:spMk id="11" creationId="{F941A4EB-86F6-4258-A954-FF8AE9753603}"/>
          </ac:spMkLst>
        </pc:spChg>
        <pc:picChg chg="add del mod">
          <ac:chgData name="Phaedra Wells" userId="696eb63132ee2af3" providerId="LiveId" clId="{8C2E89EC-E761-4E03-BB3C-9853CFA224CC}" dt="2022-02-06T19:15:39.473" v="1338" actId="478"/>
          <ac:picMkLst>
            <pc:docMk/>
            <pc:sldMk cId="2779313975" sldId="263"/>
            <ac:picMk id="9" creationId="{A8460513-9FDD-4834-B29E-BDDF222BA7DA}"/>
          </ac:picMkLst>
        </pc:picChg>
        <pc:picChg chg="del">
          <ac:chgData name="Phaedra Wells" userId="696eb63132ee2af3" providerId="LiveId" clId="{8C2E89EC-E761-4E03-BB3C-9853CFA224CC}" dt="2022-02-06T19:14:15.702" v="1327" actId="21"/>
          <ac:picMkLst>
            <pc:docMk/>
            <pc:sldMk cId="2779313975" sldId="263"/>
            <ac:picMk id="10" creationId="{FD51E6D8-D363-4549-91B0-C1A3C7B0A840}"/>
          </ac:picMkLst>
        </pc:picChg>
        <pc:picChg chg="add mod ord">
          <ac:chgData name="Phaedra Wells" userId="696eb63132ee2af3" providerId="LiveId" clId="{8C2E89EC-E761-4E03-BB3C-9853CFA224CC}" dt="2022-02-07T03:56:04.537" v="4973" actId="1076"/>
          <ac:picMkLst>
            <pc:docMk/>
            <pc:sldMk cId="2779313975" sldId="263"/>
            <ac:picMk id="12" creationId="{B6A6B761-A303-4895-B4C6-C33322809699}"/>
          </ac:picMkLst>
        </pc:picChg>
      </pc:sldChg>
      <pc:sldChg chg="modSp mod">
        <pc:chgData name="Phaedra Wells" userId="696eb63132ee2af3" providerId="LiveId" clId="{8C2E89EC-E761-4E03-BB3C-9853CFA224CC}" dt="2022-02-07T03:43:02.991" v="4825" actId="21"/>
        <pc:sldMkLst>
          <pc:docMk/>
          <pc:sldMk cId="2347361814" sldId="264"/>
        </pc:sldMkLst>
        <pc:spChg chg="mod">
          <ac:chgData name="Phaedra Wells" userId="696eb63132ee2af3" providerId="LiveId" clId="{8C2E89EC-E761-4E03-BB3C-9853CFA224CC}" dt="2022-02-07T03:43:02.991" v="4825" actId="21"/>
          <ac:spMkLst>
            <pc:docMk/>
            <pc:sldMk cId="2347361814" sldId="264"/>
            <ac:spMk id="7" creationId="{EF891235-696D-48B9-A736-6CD6DB46050F}"/>
          </ac:spMkLst>
        </pc:spChg>
      </pc:sldChg>
      <pc:sldChg chg="addSp delSp modSp new del mod">
        <pc:chgData name="Phaedra Wells" userId="696eb63132ee2af3" providerId="LiveId" clId="{8C2E89EC-E761-4E03-BB3C-9853CFA224CC}" dt="2022-02-07T03:43:06.111" v="4826" actId="47"/>
        <pc:sldMkLst>
          <pc:docMk/>
          <pc:sldMk cId="2318501271" sldId="265"/>
        </pc:sldMkLst>
        <pc:spChg chg="add del mod">
          <ac:chgData name="Phaedra Wells" userId="696eb63132ee2af3" providerId="LiveId" clId="{8C2E89EC-E761-4E03-BB3C-9853CFA224CC}" dt="2022-02-07T03:41:58.337" v="4821" actId="478"/>
          <ac:spMkLst>
            <pc:docMk/>
            <pc:sldMk cId="2318501271" sldId="265"/>
            <ac:spMk id="3" creationId="{BB3843B5-9397-4C45-AF6C-0E93606097E5}"/>
          </ac:spMkLst>
        </pc:spChg>
        <pc:spChg chg="add del">
          <ac:chgData name="Phaedra Wells" userId="696eb63132ee2af3" providerId="LiveId" clId="{8C2E89EC-E761-4E03-BB3C-9853CFA224CC}" dt="2022-02-07T03:43:01.788" v="4824" actId="22"/>
          <ac:spMkLst>
            <pc:docMk/>
            <pc:sldMk cId="2318501271" sldId="265"/>
            <ac:spMk id="5" creationId="{927C6B61-7F21-43A0-ACE3-70467FDBFCD0}"/>
          </ac:spMkLst>
        </pc:spChg>
      </pc:sldChg>
      <pc:sldChg chg="addSp modSp new del">
        <pc:chgData name="Phaedra Wells" userId="696eb63132ee2af3" providerId="LiveId" clId="{8C2E89EC-E761-4E03-BB3C-9853CFA224CC}" dt="2022-02-07T03:56:18.768" v="4974" actId="47"/>
        <pc:sldMkLst>
          <pc:docMk/>
          <pc:sldMk cId="2407684236" sldId="265"/>
        </pc:sldMkLst>
        <pc:spChg chg="add mod">
          <ac:chgData name="Phaedra Wells" userId="696eb63132ee2af3" providerId="LiveId" clId="{8C2E89EC-E761-4E03-BB3C-9853CFA224CC}" dt="2022-02-07T03:55:37.604" v="4969"/>
          <ac:spMkLst>
            <pc:docMk/>
            <pc:sldMk cId="2407684236" sldId="265"/>
            <ac:spMk id="2" creationId="{5E474D51-3910-4B07-A43B-FC5CB6A32A0B}"/>
          </ac:spMkLst>
        </pc:spChg>
      </pc:sldChg>
      <pc:sldChg chg="add del">
        <pc:chgData name="Phaedra Wells" userId="696eb63132ee2af3" providerId="LiveId" clId="{8C2E89EC-E761-4E03-BB3C-9853CFA224CC}" dt="2022-02-06T18:59:22.911" v="1278" actId="47"/>
        <pc:sldMkLst>
          <pc:docMk/>
          <pc:sldMk cId="2452066785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4C2C7-6A15-4A7D-ACD0-98DFE48842B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AE7B4-561F-4AEA-B39B-112CDD57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AE7B4-561F-4AEA-B39B-112CDD574A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5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0637-CBDE-48D0-94B5-1A7FBF0A6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23426-21D2-41ED-A256-ACF177266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D692-0773-463E-BB36-7E115368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AB29-DFE6-41EB-9035-ADFDB8251F5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4984-57B8-4F17-B945-4C67020D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D250-15D4-4EC8-B27B-15222611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BA2-1945-45AA-B9C1-3696F9F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5653-50C3-40B6-82F0-5BD5DC66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E7EDB-399F-4CF7-85A9-45BA740A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7F7D-6757-43BE-A32A-3B9AEAD4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AB29-DFE6-41EB-9035-ADFDB8251F5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92E5B-42C2-4AA9-89F0-7FD9809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1858-86C3-4337-AF03-59256608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BA2-1945-45AA-B9C1-3696F9F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A7A0E-C1BE-4DC0-920F-20895AE50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54E83-335E-4DF4-A623-93E02840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A41E-D3B2-497B-AF2E-3E05AE38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AB29-DFE6-41EB-9035-ADFDB8251F5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22AB-3694-4948-BB68-ACC80252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2E2F0-D1BE-48E7-89E4-41FA0196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BA2-1945-45AA-B9C1-3696F9F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51AA-2A4B-4C2F-A98D-34C192CC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D641-BF87-4353-B219-9054B0A1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848A-B8D9-41F2-905C-B8231B8D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AB29-DFE6-41EB-9035-ADFDB8251F5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4BC4-633C-49D2-8251-D2A999E0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2BF2D-B986-4518-9127-2D6C392F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BA2-1945-45AA-B9C1-3696F9F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1BB5-A6D4-4C36-9D6B-A00C7D52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C403D-319E-4BC3-856C-F5848C24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A627-5FF6-40CD-917B-72C6D94D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AB29-DFE6-41EB-9035-ADFDB8251F5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EF11-BFE8-4F6A-B532-A526F426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8DF2-AB4C-4CC0-B755-6DF24F83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BA2-1945-45AA-B9C1-3696F9F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8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D5C7-0FDA-4E9D-BCD3-D217EE5F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B900-3CC7-4904-A075-0113C9432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0F086-675E-4961-BB9F-9E5D10D4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A38D4-C740-41CF-85A1-D25B3442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AB29-DFE6-41EB-9035-ADFDB8251F5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6C877-3EE5-4EEE-A9F1-9764F835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13116-03FF-4F49-BFC5-029E8243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BA2-1945-45AA-B9C1-3696F9F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E298-0AC6-43C9-9BA0-D407FF38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87A13-9138-4E71-B9D7-E9F6E544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A4D3D-BBC4-4D59-8D99-8D1C4FF1C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9AD40-18CF-409F-9FDD-FA9482186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7246E-F8CE-4AD8-9521-B519934B8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31DE1-9F1A-4328-A6EA-183836A8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AB29-DFE6-41EB-9035-ADFDB8251F5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29C00-3053-48D0-B6FD-0D6AA2E4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737CB-8FE7-4774-94D2-570A75AF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BA2-1945-45AA-B9C1-3696F9F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F479-422E-4486-A04B-7F4537AC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36F79-8E4E-4710-950D-5E79D0C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AB29-DFE6-41EB-9035-ADFDB8251F5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13F7C-6F66-4945-86DA-F2D820C7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8BA69-EA2D-45E2-B185-048BBA85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BA2-1945-45AA-B9C1-3696F9F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08791-9DC7-4ED1-8504-F9DA7544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AB29-DFE6-41EB-9035-ADFDB8251F5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3AC5B-D6E9-4F91-B703-B91D0ABE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3A341-AF04-4E93-A2E5-BDA84C55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BA2-1945-45AA-B9C1-3696F9F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2AAB-2BA9-405D-851E-7D91D08F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7CAE-E16C-415D-A777-DD2DFA7A8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B9D8-A8C2-4A70-A3D4-4C8296DFF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7F23B-4812-4A95-9A39-105610FF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AB29-DFE6-41EB-9035-ADFDB8251F5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B155-3E44-40DB-A5BB-ADFAFBC2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CD40A-5A67-4FC6-B0A3-081A7F57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BA2-1945-45AA-B9C1-3696F9F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D2F6-10EC-42B4-BDB4-ED661FEA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A1763-EB66-4D7A-BE83-BE6489FAE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33E4A-1828-4469-913E-2F830A0C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55569-6472-46D9-909F-4BD37631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AB29-DFE6-41EB-9035-ADFDB8251F5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B0DBC-4841-4E3E-A25D-C7181011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82FA5-AC49-42B7-ADBD-7280BE54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ABA2-1945-45AA-B9C1-3696F9F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1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82EA3-5757-4DC1-B61E-1C724E2E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3830B-678B-4DE6-B2BC-6F5CE413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15FA-5EF2-4CED-8843-EC0A6683C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AB29-DFE6-41EB-9035-ADFDB8251F5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CD1DE-2614-4F6D-B9D5-3826FED61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8A2BE-6098-4906-B2C0-E23F44CCF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0ABA2-1945-45AA-B9C1-3696F9FF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3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arecamp.com/work-life-balance-statistics/#:~:text=Companies%20that%20offer%20better%20work%20life%20balance%20have,a%20month%2C%20are%20significantly%20more%20happy%20and%20productive.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dalat/lifestyle-and-wellbeing-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dalat/lifestyle-and-wellbeing-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ydalat/lifestyle-and-wellbeing-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ydalat/lifestyle-and-wellbeing-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dalat/lifestyle-and-wellbeing-dat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dalat/lifestyle-and-wellbeing-data" TargetMode="External"/><Relationship Id="rId2" Type="http://schemas.openxmlformats.org/officeDocument/2006/relationships/hyperlink" Target="https://comparecamp.com/work-life-balance-statistics/#:~:text=Companies%20that%20offer%20better%20work%20life%20balance%20have,a%20month%2C%20are%20significantly%20more%20happy%20and%20productive.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38F8F-37FB-4EC6-A106-DE291AB0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5000" dirty="0"/>
              <a:t>The Work-Life Balance Formula:</a:t>
            </a:r>
            <a:br>
              <a:rPr lang="en-US" sz="5000" dirty="0"/>
            </a:br>
            <a:r>
              <a:rPr lang="en-US" sz="3100" dirty="0"/>
              <a:t>“Identifying Top 5 Drivers of Work-Life Balance”</a:t>
            </a:r>
            <a:br>
              <a:rPr lang="en-US" sz="5400" dirty="0"/>
            </a:b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0CAE4-CBE5-4CB4-B7D0-0D1EFF21D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4177" y="5681536"/>
            <a:ext cx="8258176" cy="631825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A Non-Technical Presentation </a:t>
            </a:r>
          </a:p>
          <a:p>
            <a:r>
              <a:rPr lang="en-US" sz="2000" dirty="0"/>
              <a:t>By Phaedra Wells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7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2"/>
    </mc:Choice>
    <mc:Fallback xmlns="">
      <p:transition spd="slow" advTm="31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D0D7-508C-4608-8945-637F73CE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80" y="829369"/>
            <a:ext cx="10515600" cy="175505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Identifying the top 5 factors that most significantly influence work-life balance would allow organizations to develop initiatives that could help its members achieve a healthy work-life balance, resulting in increased productivity and a positive impact on organizational success over the short and long term.	</a:t>
            </a:r>
            <a:br>
              <a:rPr lang="en-US" sz="2400" dirty="0"/>
            </a:br>
            <a:r>
              <a:rPr lang="en-US" sz="2400" dirty="0"/>
              <a:t>_________________________________________________________________________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A149581-278E-4381-8335-3A6D42CD5A21}"/>
              </a:ext>
            </a:extLst>
          </p:cNvPr>
          <p:cNvSpPr txBox="1">
            <a:spLocks/>
          </p:cNvSpPr>
          <p:nvPr/>
        </p:nvSpPr>
        <p:spPr>
          <a:xfrm>
            <a:off x="960920" y="539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  <a:p>
            <a:endParaRPr lang="en-US" sz="1600" dirty="0"/>
          </a:p>
          <a:p>
            <a:r>
              <a:rPr lang="en-US" sz="1500" dirty="0"/>
              <a:t>Sources:</a:t>
            </a:r>
            <a:r>
              <a:rPr lang="en-US" sz="1400" dirty="0"/>
              <a:t>  </a:t>
            </a:r>
            <a:r>
              <a:rPr lang="en-US" sz="1400" dirty="0">
                <a:hlinkClick r:id="rId2"/>
              </a:rPr>
              <a:t>79 WORK-LIFE BALANCE STATISTICS: 2020/2021 CURRENT STATE &amp; INDUSTRY PRACTICES</a:t>
            </a:r>
            <a:r>
              <a:rPr lang="en-US" sz="14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220C7-CCAD-4596-9A50-4427F547C328}"/>
              </a:ext>
            </a:extLst>
          </p:cNvPr>
          <p:cNvSpPr txBox="1"/>
          <p:nvPr/>
        </p:nvSpPr>
        <p:spPr>
          <a:xfrm>
            <a:off x="715480" y="2454216"/>
            <a:ext cx="10699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Background information to consider:</a:t>
            </a: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Overworking has become a cultural norm of the most recent decades.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While working more may be have positive effects professionally, overworking also has negative effects mentally and physically.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Burned-out and unhealthy organizational members are not able to maximize their productivity.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Organizational productivity has been linked to the work-life balance of its members.</a:t>
            </a:r>
          </a:p>
        </p:txBody>
      </p:sp>
    </p:spTree>
    <p:extLst>
      <p:ext uri="{BB962C8B-B14F-4D97-AF65-F5344CB8AC3E}">
        <p14:creationId xmlns:p14="http://schemas.microsoft.com/office/powerpoint/2010/main" val="381667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4A40-DD24-4BED-B891-9B2E9E5D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48" y="239107"/>
            <a:ext cx="10835148" cy="1456958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Executive Summary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dirty="0"/>
              <a:t>Using a work-life balance survey, a visual and statistical investigation of the respondents and the relationship between work-life balance scores and variables within the survey resulted in the successful identification of the top variables that influence work-life balance.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8E0C5-0941-42E5-92A4-BFFCB826B239}"/>
              </a:ext>
            </a:extLst>
          </p:cNvPr>
          <p:cNvSpPr txBox="1"/>
          <p:nvPr/>
        </p:nvSpPr>
        <p:spPr>
          <a:xfrm>
            <a:off x="693167" y="6311116"/>
            <a:ext cx="1047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Sources:  </a:t>
            </a:r>
            <a:r>
              <a:rPr lang="en-US" sz="1400" dirty="0" err="1">
                <a:latin typeface="+mj-lt"/>
                <a:hlinkClick r:id="rId3"/>
              </a:rPr>
              <a:t>Lifestyle_and_Wellbeing_Data</a:t>
            </a:r>
            <a:r>
              <a:rPr lang="en-US" sz="1400" dirty="0">
                <a:latin typeface="+mj-lt"/>
                <a:hlinkClick r:id="rId3"/>
              </a:rPr>
              <a:t> | Kaggle </a:t>
            </a:r>
            <a:endParaRPr lang="en-US" sz="1400" dirty="0">
              <a:latin typeface="+mj-lt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B1E1635-5046-4E68-99EE-CB5285D76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38341"/>
              </p:ext>
            </p:extLst>
          </p:nvPr>
        </p:nvGraphicFramePr>
        <p:xfrm>
          <a:off x="678425" y="1843562"/>
          <a:ext cx="10835149" cy="4185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7086">
                  <a:extLst>
                    <a:ext uri="{9D8B030D-6E8A-4147-A177-3AD203B41FA5}">
                      <a16:colId xmlns:a16="http://schemas.microsoft.com/office/drawing/2014/main" val="3277690285"/>
                    </a:ext>
                  </a:extLst>
                </a:gridCol>
                <a:gridCol w="6268063">
                  <a:extLst>
                    <a:ext uri="{9D8B030D-6E8A-4147-A177-3AD203B41FA5}">
                      <a16:colId xmlns:a16="http://schemas.microsoft.com/office/drawing/2014/main" val="1198758537"/>
                    </a:ext>
                  </a:extLst>
                </a:gridCol>
              </a:tblGrid>
              <a:tr h="3286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Things to Explore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Insights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296169"/>
                  </a:ext>
                </a:extLst>
              </a:tr>
              <a:tr h="57522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How do respondents typically score on the work-life balance survey?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Most of the respondents scored in the middle of the work-balance score range.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955898"/>
                  </a:ext>
                </a:extLst>
              </a:tr>
              <a:tr h="675403">
                <a:tc>
                  <a:txBody>
                    <a:bodyPr/>
                    <a:lstStyle/>
                    <a:p>
                      <a:r>
                        <a:rPr lang="en-US" dirty="0"/>
                        <a:t>How do uncontrollable factors within the survey affect the work-life balance score?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uncontrollable factors of the survey were found to have extremely little to no affect on the work-life balance scores.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922467"/>
                  </a:ext>
                </a:extLst>
              </a:tr>
              <a:tr h="878024">
                <a:tc>
                  <a:txBody>
                    <a:bodyPr/>
                    <a:lstStyle/>
                    <a:p>
                      <a:r>
                        <a:rPr lang="en-US" dirty="0"/>
                        <a:t>What is the relationship between the other variables in the survey and the work-life balance score?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variables influenced the work-life balance score positively and some negatively, but some variables were successfully identified as the top 5 drivers of work-life balance.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02810"/>
                  </a:ext>
                </a:extLst>
              </a:tr>
              <a:tr h="821745">
                <a:tc>
                  <a:txBody>
                    <a:bodyPr/>
                    <a:lstStyle/>
                    <a:p>
                      <a:r>
                        <a:rPr lang="en-US" dirty="0"/>
                        <a:t>How influential are these variables that are most closely related to the work-life balance score?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variables that were found to have the strongest relationships with work-life balance have a very significant relationship to the score. 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234828"/>
                  </a:ext>
                </a:extLst>
              </a:tr>
              <a:tr h="675403">
                <a:tc>
                  <a:txBody>
                    <a:bodyPr/>
                    <a:lstStyle/>
                    <a:p>
                      <a:r>
                        <a:rPr lang="en-US" dirty="0"/>
                        <a:t>How can organizations use this information?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Organizations can use the top 5 drivers of the work-life balance score to help its members improve their work-life balance.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94906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A64B570-BD23-4D41-8088-4B13D9C3DF3D}"/>
              </a:ext>
            </a:extLst>
          </p:cNvPr>
          <p:cNvSpPr txBox="1">
            <a:spLocks/>
          </p:cNvSpPr>
          <p:nvPr/>
        </p:nvSpPr>
        <p:spPr>
          <a:xfrm>
            <a:off x="889813" y="237571"/>
            <a:ext cx="10078071" cy="737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280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F0E63CEC-171A-4F4E-BD3A-B5B4BBA86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970651"/>
            <a:ext cx="8358220" cy="4630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1A06A-755D-4364-8FC4-EB5F9528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</a:rPr>
              <a:t>Most of the respondents scored in the middle of the work-balance score range.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B62E21-BDE3-488A-95CA-DCB37090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4993"/>
            <a:ext cx="10515600" cy="41478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300" u="sng" dirty="0">
                <a:latin typeface="+mj-lt"/>
              </a:rPr>
              <a:t>Key Insights:</a:t>
            </a:r>
            <a:r>
              <a:rPr lang="en-US" sz="2300" dirty="0">
                <a:latin typeface="+mj-lt"/>
              </a:rPr>
              <a:t> Most respondents scored between 620-720 and nearly an equal number of respondents scored above and below these scores. This visualization suggests that most respondents who take this survey will have a work-life balance score between 620 and 720. </a:t>
            </a:r>
          </a:p>
          <a:p>
            <a:pPr marL="0" indent="0">
              <a:buNone/>
            </a:pPr>
            <a:r>
              <a:rPr lang="en-US" sz="2100" dirty="0">
                <a:latin typeface="+mj-lt"/>
              </a:rPr>
              <a:t>Sources:  </a:t>
            </a:r>
            <a:r>
              <a:rPr lang="en-US" sz="2100" dirty="0" err="1">
                <a:latin typeface="+mj-lt"/>
                <a:hlinkClick r:id="rId3"/>
              </a:rPr>
              <a:t>Lifestyle_and_Wellbeing_Data</a:t>
            </a:r>
            <a:r>
              <a:rPr lang="en-US" sz="2100" dirty="0">
                <a:latin typeface="+mj-lt"/>
                <a:hlinkClick r:id="rId3"/>
              </a:rPr>
              <a:t> | Kaggle </a:t>
            </a:r>
            <a:endParaRPr lang="en-US" sz="21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8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6440-ED36-4731-8E6E-588AEE15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6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Work-life balance does not depend heavily on the uncontrollable factors of the survey.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3E346407-280E-4C4B-B5DA-24B9AACD37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9" y="1264991"/>
            <a:ext cx="5583255" cy="3977853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C8EAA4E-19A2-48FC-88DB-055BC5CD7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7070"/>
            <a:ext cx="5583255" cy="327137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D651F6F-C71B-4B90-A6E2-824B4EAC0B8B}"/>
              </a:ext>
            </a:extLst>
          </p:cNvPr>
          <p:cNvSpPr txBox="1">
            <a:spLocks/>
          </p:cNvSpPr>
          <p:nvPr/>
        </p:nvSpPr>
        <p:spPr>
          <a:xfrm>
            <a:off x="499281" y="55141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6FFDE6-9DBD-4683-9C34-0F360B9A99E0}"/>
              </a:ext>
            </a:extLst>
          </p:cNvPr>
          <p:cNvSpPr txBox="1">
            <a:spLocks/>
          </p:cNvSpPr>
          <p:nvPr/>
        </p:nvSpPr>
        <p:spPr>
          <a:xfrm>
            <a:off x="678426" y="4971505"/>
            <a:ext cx="10675374" cy="1596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1900" u="sng" dirty="0"/>
              <a:t>Key Insights: </a:t>
            </a:r>
            <a:r>
              <a:rPr lang="en-US" sz="1900" dirty="0"/>
              <a:t> Using visualization methodologies uncovers that age, gender, or time do not significantly influence work-life balance. Without considering any other external factors, this finding may suggest that work-life balance is primarily based upon factors that the individual can control.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Sources:  </a:t>
            </a:r>
            <a:r>
              <a:rPr lang="en-US" sz="1700" dirty="0" err="1">
                <a:latin typeface="+mj-lt"/>
                <a:hlinkClick r:id="rId4"/>
              </a:rPr>
              <a:t>Lifestyle_and_Wellbeing_Data</a:t>
            </a:r>
            <a:r>
              <a:rPr lang="en-US" sz="1700" dirty="0">
                <a:latin typeface="+mj-lt"/>
                <a:hlinkClick r:id="rId4"/>
              </a:rPr>
              <a:t> | Kaggle </a:t>
            </a:r>
            <a:endParaRPr lang="en-US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636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5845-D66C-4BF1-B8D2-26EF35E6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7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The Top 5 Drivers of Work-Life Balance have been identified as </a:t>
            </a:r>
            <a:r>
              <a:rPr lang="en-US" sz="2000" u="sng" dirty="0"/>
              <a:t>Achievement</a:t>
            </a:r>
            <a:r>
              <a:rPr lang="en-US" sz="2000" dirty="0"/>
              <a:t>, </a:t>
            </a:r>
            <a:r>
              <a:rPr lang="en-US" sz="2000" u="sng" dirty="0"/>
              <a:t>Support to Others</a:t>
            </a:r>
            <a:r>
              <a:rPr lang="en-US" sz="2000" dirty="0"/>
              <a:t>, </a:t>
            </a:r>
            <a:r>
              <a:rPr lang="en-US" sz="2000" u="sng" dirty="0"/>
              <a:t>Productivity</a:t>
            </a:r>
            <a:r>
              <a:rPr lang="en-US" sz="2000" dirty="0"/>
              <a:t>, </a:t>
            </a:r>
            <a:r>
              <a:rPr lang="en-US" sz="2000" u="sng" dirty="0"/>
              <a:t>Number of Places Visited</a:t>
            </a:r>
            <a:r>
              <a:rPr lang="en-US" sz="2000" dirty="0"/>
              <a:t>, and </a:t>
            </a:r>
            <a:r>
              <a:rPr lang="en-US" sz="2000" u="sng" dirty="0"/>
              <a:t>Time for Passion</a:t>
            </a:r>
            <a:r>
              <a:rPr lang="en-US" sz="2000" dirty="0"/>
              <a:t>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1A8F58-78FD-4CE2-88DC-22F9AC116CD6}"/>
              </a:ext>
            </a:extLst>
          </p:cNvPr>
          <p:cNvSpPr txBox="1">
            <a:spLocks/>
          </p:cNvSpPr>
          <p:nvPr/>
        </p:nvSpPr>
        <p:spPr>
          <a:xfrm>
            <a:off x="838200" y="5649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39119F-9415-4B1C-BDA4-A985AFF49043}"/>
              </a:ext>
            </a:extLst>
          </p:cNvPr>
          <p:cNvSpPr txBox="1">
            <a:spLocks/>
          </p:cNvSpPr>
          <p:nvPr/>
        </p:nvSpPr>
        <p:spPr>
          <a:xfrm>
            <a:off x="575187" y="5250426"/>
            <a:ext cx="10778613" cy="150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u="sng" dirty="0"/>
              <a:t>Key Insights: </a:t>
            </a:r>
            <a:r>
              <a:rPr lang="en-US" sz="1900" dirty="0"/>
              <a:t>Notice that there are some variables that negatively influence work-life balance score, however, they are not as strongly related to the overall score.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Sources:  </a:t>
            </a:r>
            <a:r>
              <a:rPr lang="en-US" sz="1600" dirty="0" err="1">
                <a:latin typeface="+mj-lt"/>
                <a:hlinkClick r:id="rId2"/>
              </a:rPr>
              <a:t>Lifestyle_and_Wellbeing_Data</a:t>
            </a:r>
            <a:r>
              <a:rPr lang="en-US" sz="1600" dirty="0">
                <a:latin typeface="+mj-lt"/>
                <a:hlinkClick r:id="rId2"/>
              </a:rPr>
              <a:t> | Kaggle </a:t>
            </a:r>
            <a:endParaRPr lang="en-US" sz="1600" dirty="0">
              <a:latin typeface="+mj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C2662FB-282B-48CA-8B40-CE3C50B90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7336" y="1216601"/>
            <a:ext cx="8762070" cy="442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3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6A6B761-A303-4895-B4C6-C33322809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7" y="869453"/>
            <a:ext cx="10333371" cy="411550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2455FD-9EC9-45F7-A77A-1B2265A4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7" y="0"/>
            <a:ext cx="10534934" cy="1335846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+mj-lt"/>
              </a:rPr>
              <a:t> The variables that have the most influence on the work-life balance score are significantly influential.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EF4050-0626-4CAB-95D4-0892415F372A}"/>
              </a:ext>
            </a:extLst>
          </p:cNvPr>
          <p:cNvSpPr txBox="1">
            <a:spLocks/>
          </p:cNvSpPr>
          <p:nvPr/>
        </p:nvSpPr>
        <p:spPr>
          <a:xfrm>
            <a:off x="727919" y="4984955"/>
            <a:ext cx="10883109" cy="1830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u="sng" dirty="0"/>
              <a:t>Key Insights:  </a:t>
            </a:r>
            <a:r>
              <a:rPr lang="en-US" sz="1800" dirty="0"/>
              <a:t>Eliminating the factors that are not as closely linked to the work-life balance score (variables with a relationship between -0.4 and 0.4) enabled the creation of a statistical equation which indicates that it is very unlikely that the work-life balance scores are a result of chance and the probability of predicting work-life balance scores based on the variables that are the most closely linked to work-life balance is strong.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Sources:  </a:t>
            </a:r>
            <a:r>
              <a:rPr lang="en-US" sz="1800" dirty="0" err="1">
                <a:latin typeface="+mj-lt"/>
                <a:hlinkClick r:id="rId3"/>
              </a:rPr>
              <a:t>Lifestyle_and_Wellbeing_Data</a:t>
            </a:r>
            <a:r>
              <a:rPr lang="en-US" sz="1800" dirty="0">
                <a:latin typeface="+mj-lt"/>
                <a:hlinkClick r:id="rId3"/>
              </a:rPr>
              <a:t> | Kaggle 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931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891235-696D-48B9-A736-6CD6DB46050F}"/>
              </a:ext>
            </a:extLst>
          </p:cNvPr>
          <p:cNvSpPr txBox="1"/>
          <p:nvPr/>
        </p:nvSpPr>
        <p:spPr>
          <a:xfrm>
            <a:off x="450377" y="320602"/>
            <a:ext cx="504967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Having used visual and high-level analysis to identify</a:t>
            </a:r>
            <a:br>
              <a:rPr lang="en-US" sz="1800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Achievement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 to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Number of Places Visited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Time for Passion</a:t>
            </a:r>
          </a:p>
          <a:p>
            <a:endParaRPr lang="en-US" dirty="0"/>
          </a:p>
          <a:p>
            <a:r>
              <a:rPr lang="en-US" dirty="0"/>
              <a:t>as</a:t>
            </a:r>
            <a:r>
              <a:rPr lang="en-US" sz="1800" dirty="0"/>
              <a:t> Top 5 Drivers of Work-Life Balance, organizational leaders may be able to positively influence productivity by creating opportunities that can help organizational members improve their work-life balance.</a:t>
            </a:r>
          </a:p>
          <a:p>
            <a:endParaRPr lang="en-US" dirty="0"/>
          </a:p>
          <a:p>
            <a:r>
              <a:rPr lang="en-US" sz="1600" u="sng" dirty="0"/>
              <a:t>Key 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“…85% of businesses that provide work life balance opportunities report that they are more productive.”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“A Stanford University study showed that work life balance programs, such as remote working, could lead to a 13% performance increase.”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“Around 21% of workers with good work life balance tend to work harder.”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BCB307A-C363-48FD-9B23-38F29F779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88645"/>
              </p:ext>
            </p:extLst>
          </p:nvPr>
        </p:nvGraphicFramePr>
        <p:xfrm>
          <a:off x="5781367" y="184355"/>
          <a:ext cx="5960256" cy="6076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128">
                  <a:extLst>
                    <a:ext uri="{9D8B030D-6E8A-4147-A177-3AD203B41FA5}">
                      <a16:colId xmlns:a16="http://schemas.microsoft.com/office/drawing/2014/main" val="3895733721"/>
                    </a:ext>
                  </a:extLst>
                </a:gridCol>
                <a:gridCol w="2980128">
                  <a:extLst>
                    <a:ext uri="{9D8B030D-6E8A-4147-A177-3AD203B41FA5}">
                      <a16:colId xmlns:a16="http://schemas.microsoft.com/office/drawing/2014/main" val="1296570628"/>
                    </a:ext>
                  </a:extLst>
                </a:gridCol>
              </a:tblGrid>
              <a:tr h="4657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 Work-Life Balance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Initiative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8490"/>
                  </a:ext>
                </a:extLst>
              </a:tr>
              <a:tr h="1109177">
                <a:tc>
                  <a:txBody>
                    <a:bodyPr/>
                    <a:lstStyle/>
                    <a:p>
                      <a:r>
                        <a:rPr lang="en-US" sz="1600" dirty="0"/>
                        <a:t>Achievement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initiative for leaders to help organizational members set and reach attainable monthly goals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75782"/>
                  </a:ext>
                </a:extLst>
              </a:tr>
              <a:tr h="815010">
                <a:tc>
                  <a:txBody>
                    <a:bodyPr/>
                    <a:lstStyle/>
                    <a:p>
                      <a:r>
                        <a:rPr lang="en-US" sz="1600" dirty="0"/>
                        <a:t>Support to 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 co-worker mentorship program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941422"/>
                  </a:ext>
                </a:extLst>
              </a:tr>
              <a:tr h="1109177">
                <a:tc>
                  <a:txBody>
                    <a:bodyPr/>
                    <a:lstStyle/>
                    <a:p>
                      <a:r>
                        <a:rPr lang="en-US" sz="1600" dirty="0"/>
                        <a:t>Productivity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flexible work schedules to help employees increase professional and personal productivity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12708"/>
                  </a:ext>
                </a:extLst>
              </a:tr>
              <a:tr h="853213">
                <a:tc>
                  <a:txBody>
                    <a:bodyPr/>
                    <a:lstStyle/>
                    <a:p>
                      <a:r>
                        <a:rPr lang="en-US" sz="1600" dirty="0"/>
                        <a:t>Number of Places 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 meetings or sponsor events at different local venues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79050"/>
                  </a:ext>
                </a:extLst>
              </a:tr>
              <a:tr h="1724039">
                <a:tc>
                  <a:txBody>
                    <a:bodyPr/>
                    <a:lstStyle/>
                    <a:p>
                      <a:r>
                        <a:rPr lang="en-US" sz="1600" dirty="0"/>
                        <a:t>Time for Passion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Create passion within the organization by helping individuals see how their part is important to the “bigger picture” to develop a sense of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026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726161-AE37-48F8-B47C-AA875158DD1A}"/>
              </a:ext>
            </a:extLst>
          </p:cNvPr>
          <p:cNvSpPr txBox="1"/>
          <p:nvPr/>
        </p:nvSpPr>
        <p:spPr>
          <a:xfrm>
            <a:off x="450377" y="6260690"/>
            <a:ext cx="9785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Sources:	</a:t>
            </a:r>
            <a:r>
              <a:rPr lang="en-US" sz="1400" dirty="0">
                <a:latin typeface="+mj-lt"/>
                <a:hlinkClick r:id="rId2"/>
              </a:rPr>
              <a:t>79 WORK-LIFE BALANCE STATISTICS: 2020/2021 CURRENT STATE &amp; INDUSTRY PRACTICES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	</a:t>
            </a:r>
            <a:r>
              <a:rPr lang="en-US" sz="1400" dirty="0">
                <a:latin typeface="+mj-lt"/>
                <a:hlinkClick r:id="rId3"/>
              </a:rPr>
              <a:t> </a:t>
            </a:r>
            <a:r>
              <a:rPr lang="en-US" sz="1400" dirty="0" err="1">
                <a:latin typeface="+mj-lt"/>
                <a:hlinkClick r:id="rId3"/>
              </a:rPr>
              <a:t>Lifestyle_and_Wellbeing_Data</a:t>
            </a:r>
            <a:r>
              <a:rPr lang="en-US" sz="1400" dirty="0">
                <a:latin typeface="+mj-lt"/>
                <a:hlinkClick r:id="rId3"/>
              </a:rPr>
              <a:t> | Kaggle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736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61CB288F8164EA7184F664C213A36" ma:contentTypeVersion="0" ma:contentTypeDescription="Create a new document." ma:contentTypeScope="" ma:versionID="1667d7c351a9d1e82c49cc9a38a6ce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693e7548ae833232c50172d7d468da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30093-FA44-479D-9453-E0350D2D454D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9AEF5D1-A21F-4631-8A27-430CE8595E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B02E06-DF3B-4067-AAA3-70E4A6E0A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4598</TotalTime>
  <Words>914</Words>
  <Application>Microsoft Office PowerPoint</Application>
  <PresentationFormat>Widescreen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Work-Life Balance Formula: “Identifying Top 5 Drivers of Work-Life Balance” </vt:lpstr>
      <vt:lpstr>Identifying the top 5 factors that most significantly influence work-life balance would allow organizations to develop initiatives that could help its members achieve a healthy work-life balance, resulting in increased productivity and a positive impact on organizational success over the short and long term.  _________________________________________________________________________  </vt:lpstr>
      <vt:lpstr>Executive Summary  Using a work-life balance survey, a visual and statistical investigation of the respondents and the relationship between work-life balance scores and variables within the survey resulted in the successful identification of the top variables that influence work-life balance. </vt:lpstr>
      <vt:lpstr>Most of the respondents scored in the middle of the work-balance score range.</vt:lpstr>
      <vt:lpstr>Work-life balance does not depend heavily on the uncontrollable factors of the survey.</vt:lpstr>
      <vt:lpstr>The Top 5 Drivers of Work-Life Balance have been identified as Achievement, Support to Others, Productivity, Number of Places Visited, and Time for Passion. </vt:lpstr>
      <vt:lpstr> The variables that have the most influence on the work-life balance score are significantly influential.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Work-Life Balance Formula:</dc:title>
  <dc:creator>Phaedra Wells</dc:creator>
  <cp:lastModifiedBy>Phaedra Wells</cp:lastModifiedBy>
  <cp:revision>2</cp:revision>
  <dcterms:created xsi:type="dcterms:W3CDTF">2022-02-02T20:04:15Z</dcterms:created>
  <dcterms:modified xsi:type="dcterms:W3CDTF">2022-02-10T18:25:44Z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0x010100E5561CB288F8164EA7184F664C213A36</vt:lpwstr>
  </property>
</Properties>
</file>