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D9F9FF"/>
    <a:srgbClr val="FE413C"/>
    <a:srgbClr val="F50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13F-23DD-4D24-8DE1-B0CC952D5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A0770-4922-481B-AD1C-049266B1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79AE-1348-42EA-AD2E-ADD623A7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8A806-5614-416E-8F73-00DED9F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D1D9-B608-4C1B-89A5-7C7D136E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D37D-AA42-4E54-874D-7A62674F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BDF7C-D40C-4E79-9249-3912B022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96E2-D5EA-43CB-BAC9-6F760B7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4BA2C-3FC9-4007-B786-54877A70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3ECA-8E74-43A8-96B8-4A0336DC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D3AAB-5651-465B-AAC0-CE92FCB9A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48759-BE0D-45AB-B6D6-7E7D1660C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89AE-C140-454C-BC4F-5E08EFCE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74F0-48E7-49FD-9A5B-F4E8D0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1D79-3B21-4176-B4CC-2667B579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8584-063A-4072-821E-B2D83EF7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9D1E-3C55-4726-ADBF-4215FDC2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6CC1-CC0D-43EC-9089-2B5835B5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541D-7050-4F2E-AD3A-BECE3FE3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B587-012F-4976-BB2B-16FBFFC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DCD3-7673-4F36-883F-A1624704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EB598-CD66-4816-99D3-613541AA8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E017-8260-46BC-B59E-26A6C9EB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870B-42CA-4BBA-B761-20EEE841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3F1EE-CAB1-4189-930D-B7AC2FBD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D0CC-29A1-411E-B935-3AE206FA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162D-2AC9-4E30-9DD2-B7E8585CF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9F7D0-161F-4C71-90BD-AD2D84BE0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CE441-E492-43CF-B7AA-569E34EF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7EAD-3143-4B81-8FCB-4A7B1DDF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24E2F-CBF1-437F-ADDE-533B6F62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4711-9CA0-4673-BCB2-C5BB0B06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F780-07DB-4823-8C72-C3B0D499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A050D-AEFC-4AC6-9DEF-7A40F8EFC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61E7B-49B5-4141-B8A5-00D70F728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D87D1-C4D4-4E2C-9DBF-77AF3D9C7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D879A-EF0B-49A1-844D-F3980698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9D70A-9DA8-48AF-97D3-1D70CD14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B735C-E7A5-40E8-A59E-7D512D7E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0677-88AE-43A6-85F6-7E125077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01EE7-9C2B-453B-8106-A0BA4345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514D-165A-4866-BB8E-8934423D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8D21-9FC2-46EF-9734-ADDF789F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3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555B4-3A04-4D44-93B0-058AC268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999D9-88B5-412E-83B1-62F63410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77D3A-8644-4EED-A38E-C6D42964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0AA6-CE6A-49CE-9293-544AD51A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8933-EA91-4BB8-9E17-B0CBE938C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5457D-AF6D-4EC3-92B4-8709B4AFB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22CA-B30A-422B-872A-B5A5DB5D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61772-0D8A-498A-9294-CA15F41F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5A43E-1451-493E-BA16-005AA705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7545-8108-47CF-85E4-1EE03898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E6C5C-9B47-497F-AFEC-AA6559320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17166-318C-4D1F-B390-D0CF66039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BD065-BF8B-478E-B483-41B20B1B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6AFD8-40D9-4A3E-A15C-05CF3CDE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27D93-BAD5-4E3C-A021-8954551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2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9B893-70BD-4C12-976E-30719B3D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9DF16-39CA-4082-8ABC-34381FA7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5669-1841-43DB-BC53-1964D77AA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AABE1-F585-4172-80E9-623BEADFE26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1A69-32C0-436D-9D2C-03B64590E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1605-88CF-4947-83D7-78704B569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D20C-A1CB-402D-8CB1-387C4B0F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ບົດທີ 1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394"/>
            <a:ext cx="9144000" cy="1115172"/>
          </a:xfrm>
        </p:spPr>
        <p:txBody>
          <a:bodyPr/>
          <a:lstStyle/>
          <a:p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ແນວຄິດການຂຽນ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Program</a:t>
            </a:r>
          </a:p>
          <a:p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Concept of 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8ADE99-CCC5-452B-8E41-C606319013C4}"/>
              </a:ext>
            </a:extLst>
          </p:cNvPr>
          <p:cNvSpPr/>
          <p:nvPr/>
        </p:nvSpPr>
        <p:spPr>
          <a:xfrm>
            <a:off x="4371414" y="2807952"/>
            <a:ext cx="3449171" cy="341355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65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3897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5. ຂຽນຄູ່ມືນໍາໃຊ້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(Documentation)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721" y="2923778"/>
            <a:ext cx="8695763" cy="2374363"/>
          </a:xfrm>
        </p:spPr>
        <p:txBody>
          <a:bodyPr/>
          <a:lstStyle/>
          <a:p>
            <a:pPr algn="l"/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ຈຸດປະສົງສໍາຄັນການທໍາຄູ່ມືຄື່ ຊ່ວຍຜູ້ອື່ນສຶກສາໂຄດ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(source code)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ຂອງໂປຣແກຣມໄດ້ງ່າຍຂື້ນ, ຊິ່ງຈະມີປະໂຫຍດຫຼາຍສໍາລັບການພັດທະນາໂປຣແກຣມໃນອານະຄົດ. ການຂຽນຄູ່ມືບໍ່ມີກົດລະບຸໄວຢ່າງແນ່ນອນ, ແຕ່ຜູ້ຂຽນໂປຣແກຣມຄວນຂຽນຄູ່ມືໃຫ້ມີລາຍລະອຽດອະທິບາຍໂປຣແກຣມທີ່ຂຽນນັ້ນໃຫ້ໄດ້ດີທີ່ສຸດ.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63140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1204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ການຂຽນອາກໍຣິທືມແບບໂຟລຊັດ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(Flowchart Algorithm)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77" y="1459529"/>
            <a:ext cx="8337176" cy="805539"/>
          </a:xfrm>
        </p:spPr>
        <p:txBody>
          <a:bodyPr/>
          <a:lstStyle/>
          <a:p>
            <a:pPr algn="l"/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Flowchart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ແມ່ນການເຮັດວຽກແບບໃຊ້ສັນຍາລັກຮູບພາບເປັນຕົວສືຄວາມໝາຍ ຮູບພາບແຕ່ລະຮູບຈະມີຄວາມໝາຍສະເພາະຕົວ.</a:t>
            </a:r>
            <a:endParaRPr lang="en-US" sz="16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04A1A69-962D-451C-AFA3-5BAA77EB3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90824"/>
              </p:ext>
            </p:extLst>
          </p:nvPr>
        </p:nvGraphicFramePr>
        <p:xfrm>
          <a:off x="1631577" y="2171462"/>
          <a:ext cx="4064000" cy="373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863264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8937036"/>
                    </a:ext>
                  </a:extLst>
                </a:gridCol>
              </a:tblGrid>
              <a:tr h="392444">
                <a:tc>
                  <a:txBody>
                    <a:bodyPr/>
                    <a:lstStyle/>
                    <a:p>
                      <a:pPr algn="ctr"/>
                      <a:r>
                        <a:rPr lang="lo-LA" sz="14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ສັນຍາລັກຮູບພາບ</a:t>
                      </a:r>
                      <a:endParaRPr lang="en-US" sz="1400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14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ຄວາມໝາຍ</a:t>
                      </a:r>
                      <a:endParaRPr lang="en-US" sz="1400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13616"/>
                  </a:ext>
                </a:extLst>
              </a:tr>
              <a:tr h="835110">
                <a:tc>
                  <a:txBody>
                    <a:bodyPr/>
                    <a:lstStyle/>
                    <a:p>
                      <a:endParaRPr lang="en-US" sz="1200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ຈຸດເລີ່ມຕົ້ນ 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(start) </a:t>
                      </a:r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ຫຼື ສິ້ນສຸດ 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(stop)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5528"/>
                  </a:ext>
                </a:extLst>
              </a:tr>
              <a:tr h="835110">
                <a:tc>
                  <a:txBody>
                    <a:bodyPr/>
                    <a:lstStyle/>
                    <a:p>
                      <a:endParaRPr lang="en-US" sz="120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ຮັບຂໍ້ມູນ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 (input) </a:t>
                      </a:r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ຫຼື ສະແດງຜົນຂໍ້ມູນ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 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95859"/>
                  </a:ext>
                </a:extLst>
              </a:tr>
              <a:tr h="835110">
                <a:tc>
                  <a:txBody>
                    <a:bodyPr/>
                    <a:lstStyle/>
                    <a:p>
                      <a:endParaRPr lang="en-US" sz="120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ນໍາຂໍ້ມູນເຂົ້າຈາກຄີບອກ 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(input from keyboard)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19614"/>
                  </a:ext>
                </a:extLst>
              </a:tr>
              <a:tr h="835110">
                <a:tc>
                  <a:txBody>
                    <a:bodyPr/>
                    <a:lstStyle/>
                    <a:p>
                      <a:endParaRPr lang="en-US" sz="120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ການຄໍານວນ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 (process)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19188"/>
                  </a:ext>
                </a:extLst>
              </a:tr>
            </a:tbl>
          </a:graphicData>
        </a:graphic>
      </p:graphicFrame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AED7A64C-131B-4250-B793-0D3F4E3F41AC}"/>
              </a:ext>
            </a:extLst>
          </p:cNvPr>
          <p:cNvSpPr/>
          <p:nvPr/>
        </p:nvSpPr>
        <p:spPr>
          <a:xfrm>
            <a:off x="2088776" y="2771990"/>
            <a:ext cx="986118" cy="3765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3824482A-5ECB-43D9-A8F0-765E5A16DA1A}"/>
              </a:ext>
            </a:extLst>
          </p:cNvPr>
          <p:cNvSpPr/>
          <p:nvPr/>
        </p:nvSpPr>
        <p:spPr>
          <a:xfrm>
            <a:off x="2057399" y="3659024"/>
            <a:ext cx="1048871" cy="37651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AD2A50D0-9DF0-45C0-B82B-6E4C6D9174F9}"/>
              </a:ext>
            </a:extLst>
          </p:cNvPr>
          <p:cNvSpPr/>
          <p:nvPr/>
        </p:nvSpPr>
        <p:spPr>
          <a:xfrm>
            <a:off x="2026023" y="4473388"/>
            <a:ext cx="1048871" cy="376518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659C1-BDF0-4C83-BC98-A8C6963D0990}"/>
              </a:ext>
            </a:extLst>
          </p:cNvPr>
          <p:cNvSpPr/>
          <p:nvPr/>
        </p:nvSpPr>
        <p:spPr>
          <a:xfrm>
            <a:off x="2026023" y="5307106"/>
            <a:ext cx="1048871" cy="37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85245387-5622-4665-87C0-306E22A9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0759"/>
              </p:ext>
            </p:extLst>
          </p:nvPr>
        </p:nvGraphicFramePr>
        <p:xfrm>
          <a:off x="6496425" y="2171462"/>
          <a:ext cx="4007224" cy="39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12">
                  <a:extLst>
                    <a:ext uri="{9D8B030D-6E8A-4147-A177-3AD203B41FA5}">
                      <a16:colId xmlns:a16="http://schemas.microsoft.com/office/drawing/2014/main" val="2645859206"/>
                    </a:ext>
                  </a:extLst>
                </a:gridCol>
                <a:gridCol w="2003612">
                  <a:extLst>
                    <a:ext uri="{9D8B030D-6E8A-4147-A177-3AD203B41FA5}">
                      <a16:colId xmlns:a16="http://schemas.microsoft.com/office/drawing/2014/main" val="245759327"/>
                    </a:ext>
                  </a:extLst>
                </a:gridCol>
              </a:tblGrid>
              <a:tr h="399939">
                <a:tc>
                  <a:txBody>
                    <a:bodyPr/>
                    <a:lstStyle/>
                    <a:p>
                      <a:pPr algn="ctr"/>
                      <a:r>
                        <a:rPr lang="lo-LA" sz="14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ສັນຍາລັກ</a:t>
                      </a:r>
                      <a:endParaRPr lang="en-US" sz="1400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14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ຄວາມໝາຍ</a:t>
                      </a:r>
                      <a:endParaRPr lang="en-US" sz="1400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8405"/>
                  </a:ext>
                </a:extLst>
              </a:tr>
              <a:tr h="710852">
                <a:tc>
                  <a:txBody>
                    <a:bodyPr/>
                    <a:lstStyle/>
                    <a:p>
                      <a:endParaRPr lang="en-US" sz="1400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ການຕັດສິນໃຈ 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(decision) </a:t>
                      </a:r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ຫຼື ການປຽບທຽບ 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(compare)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37937"/>
                  </a:ext>
                </a:extLst>
              </a:tr>
              <a:tr h="710852">
                <a:tc>
                  <a:txBody>
                    <a:bodyPr/>
                    <a:lstStyle/>
                    <a:p>
                      <a:endParaRPr lang="en-US" sz="140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ສະແດງຜົນອອກທາງເຄື່ອງພີ່ມ 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(printer)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45097"/>
                  </a:ext>
                </a:extLst>
              </a:tr>
              <a:tr h="710852">
                <a:tc>
                  <a:txBody>
                    <a:bodyPr/>
                    <a:lstStyle/>
                    <a:p>
                      <a:endParaRPr lang="en-US" sz="140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ການເຮັດວຽກຍ່ອຍ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 (subprogram)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26305"/>
                  </a:ext>
                </a:extLst>
              </a:tr>
              <a:tr h="710852">
                <a:tc>
                  <a:txBody>
                    <a:bodyPr/>
                    <a:lstStyle/>
                    <a:p>
                      <a:endParaRPr lang="en-US" sz="140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ຈຸດເຊື່ອມຕໍ່</a:t>
                      </a:r>
                      <a:r>
                        <a:rPr lang="en-US" sz="12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 (connection)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24759"/>
                  </a:ext>
                </a:extLst>
              </a:tr>
              <a:tr h="710852">
                <a:tc>
                  <a:txBody>
                    <a:bodyPr/>
                    <a:lstStyle/>
                    <a:p>
                      <a:endParaRPr lang="en-US" sz="1400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14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ທິດທາງ </a:t>
                      </a:r>
                      <a:r>
                        <a:rPr lang="en-US" sz="1400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(flow)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5391"/>
                  </a:ext>
                </a:extLst>
              </a:tr>
            </a:tbl>
          </a:graphicData>
        </a:graphic>
      </p:graphicFrame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A4D18114-F9C1-41E6-A8AC-2A50B8D83593}"/>
              </a:ext>
            </a:extLst>
          </p:cNvPr>
          <p:cNvSpPr/>
          <p:nvPr/>
        </p:nvSpPr>
        <p:spPr>
          <a:xfrm>
            <a:off x="7064188" y="2699719"/>
            <a:ext cx="779930" cy="4463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E927A60F-A155-425B-9119-2C7CA0CB15B1}"/>
              </a:ext>
            </a:extLst>
          </p:cNvPr>
          <p:cNvSpPr/>
          <p:nvPr/>
        </p:nvSpPr>
        <p:spPr>
          <a:xfrm>
            <a:off x="7064188" y="3429000"/>
            <a:ext cx="779930" cy="446339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edefined Process 23">
            <a:extLst>
              <a:ext uri="{FF2B5EF4-FFF2-40B4-BE49-F238E27FC236}">
                <a16:creationId xmlns:a16="http://schemas.microsoft.com/office/drawing/2014/main" id="{AFC4CE3F-D695-48F2-B533-8318405420FD}"/>
              </a:ext>
            </a:extLst>
          </p:cNvPr>
          <p:cNvSpPr/>
          <p:nvPr/>
        </p:nvSpPr>
        <p:spPr>
          <a:xfrm>
            <a:off x="7064188" y="4146594"/>
            <a:ext cx="842683" cy="44633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559EA3-FAC6-48B2-A53E-A7C119714F47}"/>
              </a:ext>
            </a:extLst>
          </p:cNvPr>
          <p:cNvSpPr/>
          <p:nvPr/>
        </p:nvSpPr>
        <p:spPr>
          <a:xfrm>
            <a:off x="7312958" y="4897286"/>
            <a:ext cx="282389" cy="2928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265AEF-93A9-460A-880F-464A7F9AA520}"/>
              </a:ext>
            </a:extLst>
          </p:cNvPr>
          <p:cNvCxnSpPr/>
          <p:nvPr/>
        </p:nvCxnSpPr>
        <p:spPr>
          <a:xfrm>
            <a:off x="7485529" y="5683624"/>
            <a:ext cx="50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57594A-01D4-4A1D-AC89-A59C81B0D95C}"/>
              </a:ext>
            </a:extLst>
          </p:cNvPr>
          <p:cNvCxnSpPr/>
          <p:nvPr/>
        </p:nvCxnSpPr>
        <p:spPr>
          <a:xfrm flipH="1">
            <a:off x="7454152" y="5904346"/>
            <a:ext cx="468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65275-3A08-4C47-8E22-13C9776D8D52}"/>
              </a:ext>
            </a:extLst>
          </p:cNvPr>
          <p:cNvCxnSpPr/>
          <p:nvPr/>
        </p:nvCxnSpPr>
        <p:spPr>
          <a:xfrm flipV="1">
            <a:off x="6714565" y="5611906"/>
            <a:ext cx="0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81E3E4-71CE-4219-B720-DA25083C8B63}"/>
              </a:ext>
            </a:extLst>
          </p:cNvPr>
          <p:cNvCxnSpPr>
            <a:cxnSpLocks/>
          </p:cNvCxnSpPr>
          <p:nvPr/>
        </p:nvCxnSpPr>
        <p:spPr>
          <a:xfrm>
            <a:off x="6929718" y="5611906"/>
            <a:ext cx="0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12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91759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 ວິເຄາະບັນຫາ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721" y="1667436"/>
            <a:ext cx="8695763" cy="3630706"/>
          </a:xfrm>
        </p:spPr>
        <p:txBody>
          <a:bodyPr/>
          <a:lstStyle/>
          <a:p>
            <a:pPr algn="l"/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ຈົ່ງຂຽນ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Flowchart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ຄິດໄລ່ເນື້ອທີຂອງຮູບສີ່ແຈ່ສາກ, ເຊີ່ງໃຫ້ຕົວປ່ຽນຄື່ດັ່ງລຸ່ມນີ້: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ຕົວປ່ຽນທີ່ໃຊ້ຄື່: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L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ໃຫ້ເກັບຄວາມຍາວຂອງຮູບສີ່ແຈ່ສາກ.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D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ໃຫ້ເກັບຄວາມກວ້າງຂອງຮູບສີ່ແຈ່ສາກ.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S </a:t>
            </a:r>
            <a:r>
              <a:rPr lang="th-TH" sz="2000" dirty="0">
                <a:latin typeface="BoonHome" panose="02000503000000000000" pitchFamily="50" charset="-34"/>
                <a:cs typeface="BoonHome" panose="02000503000000000000" pitchFamily="50" charset="-34"/>
              </a:rPr>
              <a:t>ให้เ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ກັບເນື້ອທີຂອງຮູບສີ່ແຈ່ສາກ.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ຂໍ້ມູນທີ່ນໍາເຂົ້າຄື່ຄ່າຂອງ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L, D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ຜົນທີ່ໄດ້ຮັບຄື່ຄິດໄລ່ເນື້ອທີຂອງຮູບສີ່ແຈ່ສາກ ຈາກສູດ</a:t>
            </a:r>
          </a:p>
          <a:p>
            <a:pPr algn="l"/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    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S=L*D.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40214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91759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ຂັ້ນຕອນການເຮັດວຽກ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897" y="1636694"/>
            <a:ext cx="5966774" cy="3630706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ຮັບຄ່າ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L, D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ເຂົ້າມາໃນໂປຣແກຣມ.</a:t>
            </a:r>
          </a:p>
          <a:p>
            <a:pPr marL="342900" indent="-342900" algn="l">
              <a:buFont typeface="+mj-lt"/>
              <a:buAutoNum type="arabicPeriod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ຄິດໄລ່ຫາເນື້ອທີຂອງຮູບສີ່ແຈ່ສາກຈາກສູດ: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S = L*D</a:t>
            </a:r>
            <a:endParaRPr lang="lo-LA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498BC6E6-08DF-408B-8D71-592CBF933FD3}"/>
              </a:ext>
            </a:extLst>
          </p:cNvPr>
          <p:cNvSpPr/>
          <p:nvPr/>
        </p:nvSpPr>
        <p:spPr>
          <a:xfrm>
            <a:off x="8381998" y="1636694"/>
            <a:ext cx="1111624" cy="36236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start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25E5A0B-7A24-4A96-A158-C5524523CCF7}"/>
              </a:ext>
            </a:extLst>
          </p:cNvPr>
          <p:cNvSpPr/>
          <p:nvPr/>
        </p:nvSpPr>
        <p:spPr>
          <a:xfrm>
            <a:off x="7866529" y="2561038"/>
            <a:ext cx="2142565" cy="738882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Input L, 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D7D7AF-E4D7-404E-A46A-AA5F4AFD93DF}"/>
              </a:ext>
            </a:extLst>
          </p:cNvPr>
          <p:cNvSpPr/>
          <p:nvPr/>
        </p:nvSpPr>
        <p:spPr>
          <a:xfrm>
            <a:off x="7824328" y="3855803"/>
            <a:ext cx="2220623" cy="6376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 = L * D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0EA6D733-CA5A-457D-8C6F-F5FA52C21ED3}"/>
              </a:ext>
            </a:extLst>
          </p:cNvPr>
          <p:cNvSpPr/>
          <p:nvPr/>
        </p:nvSpPr>
        <p:spPr>
          <a:xfrm>
            <a:off x="8381998" y="5049291"/>
            <a:ext cx="1111624" cy="36236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stop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0F2BBC-A89C-4D79-8534-F9511CA88A2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937810" y="1999059"/>
            <a:ext cx="2" cy="56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645ECB-4994-4303-831F-39E7E51A74F7}"/>
              </a:ext>
            </a:extLst>
          </p:cNvPr>
          <p:cNvCxnSpPr>
            <a:stCxn id="8" idx="4"/>
            <a:endCxn id="14" idx="0"/>
          </p:cNvCxnSpPr>
          <p:nvPr/>
        </p:nvCxnSpPr>
        <p:spPr>
          <a:xfrm flipH="1">
            <a:off x="8934640" y="3299920"/>
            <a:ext cx="3172" cy="55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F72CC7-8D37-4BDF-8CD8-950A57B50766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34640" y="4493408"/>
            <a:ext cx="3170" cy="55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8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1814353"/>
            <a:ext cx="9144000" cy="593669"/>
          </a:xfrm>
        </p:spPr>
        <p:txBody>
          <a:bodyPr>
            <a:noAutofit/>
          </a:bodyPr>
          <a:lstStyle/>
          <a:p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ຖາມ ແລະ ຕອບຄໍາຖາມ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CAC60E-C280-40BE-89E8-181FE22F8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97" y="2684929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5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91759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ກິດຈະກໍາໃນຫ້ອງ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721" y="1667436"/>
            <a:ext cx="8695763" cy="363070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ຈົ່ງຂຽນ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Flowchart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ຄິດໄລ່ເນື້ອທີຂອງຮູບສີ່ແຈຂ້າງຂະໜານ ພ້ອມດ້ວຍຂຽນໂຄດ ?.</a:t>
            </a:r>
          </a:p>
          <a:p>
            <a:pPr marL="457200" indent="-457200" algn="l">
              <a:buFont typeface="+mj-lt"/>
              <a:buAutoNum type="arabicParenR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ຈົ່ງຂຽນ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flowchart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ຄິດໄລ່ເນື້ອທີຂອງຮູບສາມແຈ່ສາກ ພ້ອມດ້ວຍຂຽນໂຄດ ?.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DE43B2-BF98-4BCA-AC67-0EF5FB794F97}"/>
              </a:ext>
            </a:extLst>
          </p:cNvPr>
          <p:cNvSpPr/>
          <p:nvPr/>
        </p:nvSpPr>
        <p:spPr>
          <a:xfrm>
            <a:off x="2927611" y="3428999"/>
            <a:ext cx="6606046" cy="24075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3D53A-37BB-414E-8F87-80412D42372D}"/>
              </a:ext>
            </a:extLst>
          </p:cNvPr>
          <p:cNvSpPr/>
          <p:nvPr/>
        </p:nvSpPr>
        <p:spPr>
          <a:xfrm>
            <a:off x="3395996" y="3633193"/>
            <a:ext cx="1246095" cy="199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051726-B730-4292-AA1F-0A49AE856031}"/>
              </a:ext>
            </a:extLst>
          </p:cNvPr>
          <p:cNvSpPr/>
          <p:nvPr/>
        </p:nvSpPr>
        <p:spPr>
          <a:xfrm>
            <a:off x="5885022" y="3633193"/>
            <a:ext cx="691224" cy="199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4836FE-26C8-473D-9421-AA560243B2F6}"/>
              </a:ext>
            </a:extLst>
          </p:cNvPr>
          <p:cNvSpPr/>
          <p:nvPr/>
        </p:nvSpPr>
        <p:spPr>
          <a:xfrm>
            <a:off x="4642091" y="3633193"/>
            <a:ext cx="1246095" cy="19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D6E4C-5578-4C23-B548-3CC83F41C027}"/>
              </a:ext>
            </a:extLst>
          </p:cNvPr>
          <p:cNvSpPr/>
          <p:nvPr/>
        </p:nvSpPr>
        <p:spPr>
          <a:xfrm>
            <a:off x="6573082" y="3633193"/>
            <a:ext cx="1246095" cy="19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A344A-3F18-4500-9B15-A8343314B130}"/>
              </a:ext>
            </a:extLst>
          </p:cNvPr>
          <p:cNvSpPr/>
          <p:nvPr/>
        </p:nvSpPr>
        <p:spPr>
          <a:xfrm>
            <a:off x="7819177" y="3633193"/>
            <a:ext cx="1246095" cy="1999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0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C40369F-A2C9-4242-9F51-4828643175B1}"/>
              </a:ext>
            </a:extLst>
          </p:cNvPr>
          <p:cNvSpPr txBox="1">
            <a:spLocks/>
          </p:cNvSpPr>
          <p:nvPr/>
        </p:nvSpPr>
        <p:spPr>
          <a:xfrm>
            <a:off x="1482897" y="2797984"/>
            <a:ext cx="9144000" cy="59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ເລີ່ມ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320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DE43B2-BF98-4BCA-AC67-0EF5FB794F97}"/>
              </a:ext>
            </a:extLst>
          </p:cNvPr>
          <p:cNvSpPr/>
          <p:nvPr/>
        </p:nvSpPr>
        <p:spPr>
          <a:xfrm>
            <a:off x="3054577" y="2225242"/>
            <a:ext cx="6606046" cy="24075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3D53A-37BB-414E-8F87-80412D42372D}"/>
              </a:ext>
            </a:extLst>
          </p:cNvPr>
          <p:cNvSpPr/>
          <p:nvPr/>
        </p:nvSpPr>
        <p:spPr>
          <a:xfrm>
            <a:off x="3242362" y="2429435"/>
            <a:ext cx="1246095" cy="199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ຂ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BFF61-A21D-4DAC-8445-6DEA09DD12B7}"/>
              </a:ext>
            </a:extLst>
          </p:cNvPr>
          <p:cNvSpPr/>
          <p:nvPr/>
        </p:nvSpPr>
        <p:spPr>
          <a:xfrm>
            <a:off x="4488457" y="2429435"/>
            <a:ext cx="1246095" cy="19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ອ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BDF51D-8BB3-43C1-AE22-EC19DA9EA0B9}"/>
              </a:ext>
            </a:extLst>
          </p:cNvPr>
          <p:cNvSpPr/>
          <p:nvPr/>
        </p:nvSpPr>
        <p:spPr>
          <a:xfrm>
            <a:off x="5734552" y="2429435"/>
            <a:ext cx="1246095" cy="1999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ບ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392406-E02C-4965-AC8A-8D8C9DFE9704}"/>
              </a:ext>
            </a:extLst>
          </p:cNvPr>
          <p:cNvSpPr/>
          <p:nvPr/>
        </p:nvSpPr>
        <p:spPr>
          <a:xfrm>
            <a:off x="6980647" y="2429435"/>
            <a:ext cx="1246095" cy="1999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ໃ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B5B03-3A7D-4FB4-A20A-9C182A950339}"/>
              </a:ext>
            </a:extLst>
          </p:cNvPr>
          <p:cNvSpPr/>
          <p:nvPr/>
        </p:nvSpPr>
        <p:spPr>
          <a:xfrm>
            <a:off x="8226742" y="2429435"/>
            <a:ext cx="1246095" cy="1999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ຈ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401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91759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ຕົວຢ່າງເພີ່ມເຕີ່ມ: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897" y="1667436"/>
            <a:ext cx="9144000" cy="363070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ຈົ່ງຂຽນ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Flowchart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ຄິດໄລ່ເນື້ອທີຂອງຮູບສາມແຈ່ສາກ, ພ້ອມດ້ວຍຂຽນໂຄດ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?</a:t>
            </a:r>
            <a:endParaRPr lang="lo-LA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C78516-38EF-4591-BC52-555460EEE4CA}"/>
              </a:ext>
            </a:extLst>
          </p:cNvPr>
          <p:cNvCxnSpPr>
            <a:cxnSpLocks/>
          </p:cNvCxnSpPr>
          <p:nvPr/>
        </p:nvCxnSpPr>
        <p:spPr>
          <a:xfrm>
            <a:off x="4433048" y="5343836"/>
            <a:ext cx="3325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9AC2BC-0D6C-49F6-912E-3DBF1A68251A}"/>
              </a:ext>
            </a:extLst>
          </p:cNvPr>
          <p:cNvCxnSpPr/>
          <p:nvPr/>
        </p:nvCxnSpPr>
        <p:spPr>
          <a:xfrm>
            <a:off x="4150659" y="2858974"/>
            <a:ext cx="0" cy="223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6CF9B-57F9-4AC4-9DFC-24052FD4C571}"/>
              </a:ext>
            </a:extLst>
          </p:cNvPr>
          <p:cNvSpPr txBox="1"/>
          <p:nvPr/>
        </p:nvSpPr>
        <p:spPr>
          <a:xfrm>
            <a:off x="5481155" y="5370565"/>
            <a:ext cx="57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B0142-7BA3-4973-9726-D984507B2BCF}"/>
              </a:ext>
            </a:extLst>
          </p:cNvPr>
          <p:cNvSpPr txBox="1"/>
          <p:nvPr/>
        </p:nvSpPr>
        <p:spPr>
          <a:xfrm>
            <a:off x="3576917" y="3914353"/>
            <a:ext cx="57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14889171-4A38-4695-AD92-D724178CA19A}"/>
              </a:ext>
            </a:extLst>
          </p:cNvPr>
          <p:cNvSpPr/>
          <p:nvPr/>
        </p:nvSpPr>
        <p:spPr>
          <a:xfrm>
            <a:off x="4433048" y="2817512"/>
            <a:ext cx="3325903" cy="232185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2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91759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ຕົວຢ່າງເພີ່ມເຕີ່ມ: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497" y="1667436"/>
            <a:ext cx="7635149" cy="427297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ຈົ່ງຂຽນ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Flowchart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ຄິດໄລ່ເນື້ອທີຂອງຮູບສາມແຈ່ສາກ, ພ້ອມດ້ວຍຂຽນໂຄດ, ເຊີ່ງໃຫ້ຕົວປ່ຽນຄື່ດັ່ງລຸ່ມນີ້: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ຕົວປ່ຽນທີ່ໃຊ້ຄື່: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 ເກັບພື້ນຂອງຮູບສາມແຈ່ສາກ.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H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 ໃຫ້ເກັບລວງສູງຂອງຮູບສາມແຈ່ສາກ.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Area </a:t>
            </a:r>
            <a:r>
              <a:rPr lang="th-TH" sz="2000" dirty="0">
                <a:latin typeface="BoonHome" panose="02000503000000000000" pitchFamily="50" charset="-34"/>
                <a:cs typeface="BoonHome" panose="02000503000000000000" pitchFamily="50" charset="-34"/>
              </a:rPr>
              <a:t>ให้เ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ກັບເນື້ອທີຂອງຮູບສາມແຈ່ສາກ.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ຂໍ້ມູນທີ່ນໍາເຂົ້າຄື່ຄ່າຂອງ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A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ແລະ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H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ຜົນທີ່ໄດ້ຮັບຄື່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ຄິດໄລ່ເນື້ອທີຂອງຮູບຄາງໝູຈາກສູດ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Area=0.5xAxH.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48362286-2847-40E1-A6C8-B754014E95DA}"/>
              </a:ext>
            </a:extLst>
          </p:cNvPr>
          <p:cNvSpPr/>
          <p:nvPr/>
        </p:nvSpPr>
        <p:spPr>
          <a:xfrm>
            <a:off x="9242609" y="1092129"/>
            <a:ext cx="1111624" cy="36236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start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83EBCC0-305C-4F18-A3D5-E0FFC5269CC8}"/>
              </a:ext>
            </a:extLst>
          </p:cNvPr>
          <p:cNvSpPr/>
          <p:nvPr/>
        </p:nvSpPr>
        <p:spPr>
          <a:xfrm>
            <a:off x="8727140" y="2016473"/>
            <a:ext cx="2142565" cy="738882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Input A,H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091FC-13D0-4F30-B37E-C33A039B43E4}"/>
              </a:ext>
            </a:extLst>
          </p:cNvPr>
          <p:cNvSpPr/>
          <p:nvPr/>
        </p:nvSpPr>
        <p:spPr>
          <a:xfrm>
            <a:off x="8684939" y="3311238"/>
            <a:ext cx="2220623" cy="6376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Area=0.5xAxH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77F9A2BF-01BE-4052-B6D8-5C1FB1C2B31F}"/>
              </a:ext>
            </a:extLst>
          </p:cNvPr>
          <p:cNvSpPr/>
          <p:nvPr/>
        </p:nvSpPr>
        <p:spPr>
          <a:xfrm>
            <a:off x="9242609" y="5742863"/>
            <a:ext cx="1111624" cy="36236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stop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70DA09-BC61-41C6-8282-FDE512A6CFA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798421" y="1454494"/>
            <a:ext cx="2" cy="56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BC1CA4-3F3C-49B5-B7A6-740C9AACB324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 flipH="1">
            <a:off x="9795251" y="2755355"/>
            <a:ext cx="3172" cy="55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8886F-5C5B-468C-86DB-7446FECA7711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>
            <a:off x="9795251" y="3948843"/>
            <a:ext cx="3172" cy="55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23809302-EFAE-46FE-98D0-D8A665A1DA87}"/>
              </a:ext>
            </a:extLst>
          </p:cNvPr>
          <p:cNvSpPr/>
          <p:nvPr/>
        </p:nvSpPr>
        <p:spPr>
          <a:xfrm>
            <a:off x="8727140" y="4504726"/>
            <a:ext cx="2142565" cy="738882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Output Area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225DE2-0D12-43B9-8886-125D1241C0DC}"/>
              </a:ext>
            </a:extLst>
          </p:cNvPr>
          <p:cNvCxnSpPr>
            <a:cxnSpLocks/>
            <a:stCxn id="30" idx="4"/>
            <a:endCxn id="17" idx="0"/>
          </p:cNvCxnSpPr>
          <p:nvPr/>
        </p:nvCxnSpPr>
        <p:spPr>
          <a:xfrm flipH="1">
            <a:off x="9798421" y="5243608"/>
            <a:ext cx="2" cy="49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91759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ຕົວຢ່າງເພີ່ມເຕີ່ມ: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497" y="1667436"/>
            <a:ext cx="9992868" cy="427297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ຈົ່ງຂຽນ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Flowchart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ຄິດໄລ່ເນື້ອທີຂອງຮູບສີ່ແຈ່ຄາງໝູ, ພ້ອມດ້ວຍຂຽນໂຄດ, ເຊີ່ງໃຫ້ຕົວປ່ຽນຄື່ດັ່ງລຸ່ມນີ້: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C4D65-A11B-4BF8-80FA-8217E23AD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57" y="2150082"/>
            <a:ext cx="5057286" cy="35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5266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ເນື້ອໃນຫຍໍ້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0296"/>
            <a:ext cx="9144000" cy="1306145"/>
          </a:xfrm>
        </p:spPr>
        <p:txBody>
          <a:bodyPr/>
          <a:lstStyle/>
          <a:p>
            <a:pPr marL="514350" indent="-514350" algn="l">
              <a:buFont typeface="+mj-lt"/>
              <a:buAutoNum type="romanUcPeriod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ຂັ້ນຕອນການພັດທະນາໂປຣແກຣມ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ການຂຽນອາກໍຣິທືມແບບໂຟ</a:t>
            </a:r>
            <a:r>
              <a:rPr lang="th-TH" dirty="0">
                <a:latin typeface="BoonHome" panose="02000503000000000000" pitchFamily="50" charset="-34"/>
                <a:cs typeface="BoonHome" panose="02000503000000000000" pitchFamily="50" charset="-34"/>
              </a:rPr>
              <a:t>ล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ຊັດ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(Flowchart Algorithm)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.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171070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536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ຂັ້ນຕອນການພັດທະນາໂປຣແກຣມ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8972"/>
            <a:ext cx="9144000" cy="2866497"/>
          </a:xfrm>
        </p:spPr>
        <p:txBody>
          <a:bodyPr/>
          <a:lstStyle/>
          <a:p>
            <a:pPr algn="l"/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ໃນການພັດທະນາໂປຣແກຣມມີຂັ້ນຕອນຫຼັກ 5 ຂັ້ນຕອນ.</a:t>
            </a:r>
          </a:p>
          <a:p>
            <a:pPr marL="457200" indent="-457200" algn="l">
              <a:buFont typeface="+mj-lt"/>
              <a:buAutoNum type="arabicPeriod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ວິເຄາະບັນຫາ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(Analysis).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ວາງແຜນ ແລະ ອອກແບບ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(planning and Design).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ຂຽນໂປຣແກຣມ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(Coding).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ທົດສອບໂປຣແກຣມ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(Testing).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ຂຽນຄູ່ມືການນໍາໃຊ້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(Documentation).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205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1.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ວິເຄາະບັນຫາ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(Analysis)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393"/>
            <a:ext cx="9144000" cy="4368125"/>
          </a:xfrm>
        </p:spPr>
        <p:txBody>
          <a:bodyPr/>
          <a:lstStyle/>
          <a:p>
            <a:pPr algn="l"/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ຂັ້ນຕອນນີ້ຖືວ່າເປັນຂັ້ນຕອນສໍາຄັນທີ່ສຸດ ຜູ້ຂຽນໂປຣແກຣມຕ້ອງວິເຄາະບັນຫາໃຫ້ອອກວ່າຈະຕ້ອງທໍາການຂຽນໂປຣແກຣມເພື່ອແກ້ໄຂບັນຫາຫຍັງ, ຖ້າເຮົາວິເຄາະ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ຫຼື ເບິ່ງບັນຫາຜິດແລ້ວ ກໍ່ຈະເຮັດໃຫ້ການຂຽນໂປຣແກຣມໄດ້ຜົນອອກມາຜິດໄປນໍາ.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C9C967-A6D0-462F-9EC5-B8323164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8" y="3267039"/>
            <a:ext cx="4910418" cy="25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2.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ວາງແຜນ ແລະ ອອກແບບ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(Planning and 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393"/>
            <a:ext cx="9144000" cy="4368125"/>
          </a:xfrm>
        </p:spPr>
        <p:txBody>
          <a:bodyPr/>
          <a:lstStyle/>
          <a:p>
            <a:pPr algn="l"/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ການວາງແຜນແມ່ນການນໍາເອົາບັນຫານຈາກການວິເຄາະໃນຂັ້ນຕອນທີ 1 ນັ້ນມາວາງແຜນຢ່າງເປັນຂັ້ນຕອນວ່າ ຈະຕ້ອງຂຽນໄປຣແກຣມແກ້ໄຂບັນຫາແບບໃດ. ການວາງແຜນຢ່າງເປັນຂັ້ນຕອນນີ້ເອີ້ນວ່າ: ອາກໍຣິທືມ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(Algorithm)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ມ ເຊິ່ງແບ່ງອອກເປັນ 2 ແບບຄື່: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ຊູໂດໂຄ້ດ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(Pseudocode).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ໂຟລຊັດ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(Flowchart).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59801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2.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ວາງແຜນ ແລະ ອອກແບບ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(Planning and Design)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(ຕໍ່)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393"/>
            <a:ext cx="9144000" cy="95380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ຊູໂດໂຄ້ດ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(Pseudocode):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ຄື່ການຂຽນ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Algorithm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ໂດຍໃຊ້ປະໂຫຍກພາສາອັງກິດທີ່ສືຄວາມໝາຍງ່າຍໆ ສາມາດອ່ານແລ້ວເຂົ້າໃຈໄດ້ໂດຍທັນທີ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4D3E485-E85F-4DF2-B32E-E547A50C8975}"/>
              </a:ext>
            </a:extLst>
          </p:cNvPr>
          <p:cNvSpPr txBox="1">
            <a:spLocks/>
          </p:cNvSpPr>
          <p:nvPr/>
        </p:nvSpPr>
        <p:spPr>
          <a:xfrm>
            <a:off x="3688214" y="2731994"/>
            <a:ext cx="4733365" cy="2143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START</a:t>
            </a:r>
          </a:p>
          <a:p>
            <a:pPr algn="l"/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READ X</a:t>
            </a:r>
          </a:p>
          <a:p>
            <a:pPr algn="l"/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READ Y COMPUTE SUM = X+Y</a:t>
            </a:r>
          </a:p>
          <a:p>
            <a:pPr algn="l"/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PRINT SUM</a:t>
            </a:r>
          </a:p>
          <a:p>
            <a:pPr algn="l"/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STOP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0389D02-FC0A-4AC1-98A0-A867506212F0}"/>
              </a:ext>
            </a:extLst>
          </p:cNvPr>
          <p:cNvSpPr txBox="1">
            <a:spLocks/>
          </p:cNvSpPr>
          <p:nvPr/>
        </p:nvSpPr>
        <p:spPr>
          <a:xfrm>
            <a:off x="1524000" y="4978702"/>
            <a:ext cx="9144000" cy="953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   ຈາກໂຈດດັ່ງຮູບ ເມື່ອອ່ານ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Pseudocode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 ສາມາດເຂົ້າໃຈໄດ້ທັນທີວ່າຂັ່ນຕອນການຂຽນໂປຣແກຣມເປັນແບບໃດ.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30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2.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ວາງແຜນ ແລະ ອອກແບບ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(Planning and Design) (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ຕໍ່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393"/>
            <a:ext cx="4948518" cy="253035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ໂຟລຊັດ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(Flowchart)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 ແມ່ນຂັ້ນຕອນການຂຽນ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Algorithm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ໂດຍໃຊ້ສັນຍາລັກຮູບພາບເປັນຕົວສືຄວາມໝາຍ. ຈາກໂຈດເຮົາສາມາດຂຽນ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Flowchart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ໄດ້ດັ່ງຮູບ.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787B671-CB4C-4BDB-AFA2-F669395E8A3F}"/>
              </a:ext>
            </a:extLst>
          </p:cNvPr>
          <p:cNvSpPr/>
          <p:nvPr/>
        </p:nvSpPr>
        <p:spPr>
          <a:xfrm>
            <a:off x="8854881" y="1789392"/>
            <a:ext cx="1380565" cy="511288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START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2C8102C-9FBF-4E91-A8E7-F5F0AEC5E890}"/>
              </a:ext>
            </a:extLst>
          </p:cNvPr>
          <p:cNvSpPr/>
          <p:nvPr/>
        </p:nvSpPr>
        <p:spPr>
          <a:xfrm>
            <a:off x="8542233" y="2716544"/>
            <a:ext cx="2005859" cy="59366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INPUT X,Y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8DC82-9B84-4D9D-AB20-D9A7BA5BD9AE}"/>
              </a:ext>
            </a:extLst>
          </p:cNvPr>
          <p:cNvSpPr/>
          <p:nvPr/>
        </p:nvSpPr>
        <p:spPr>
          <a:xfrm>
            <a:off x="8768600" y="3726077"/>
            <a:ext cx="1553131" cy="593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 = X+Y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48C9E58-CA4B-4940-AFC4-BD2D9896786D}"/>
              </a:ext>
            </a:extLst>
          </p:cNvPr>
          <p:cNvSpPr/>
          <p:nvPr/>
        </p:nvSpPr>
        <p:spPr>
          <a:xfrm>
            <a:off x="8542233" y="4735610"/>
            <a:ext cx="2005859" cy="59366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PRINT SUM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8DC2D1AE-50DE-4A12-A937-431803D7B1C5}"/>
              </a:ext>
            </a:extLst>
          </p:cNvPr>
          <p:cNvSpPr/>
          <p:nvPr/>
        </p:nvSpPr>
        <p:spPr>
          <a:xfrm>
            <a:off x="8854881" y="5745143"/>
            <a:ext cx="1380565" cy="511288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A7D12F-8791-41B7-B080-F4790F74EEA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545163" y="2300680"/>
            <a:ext cx="1" cy="4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8AAB04-7981-4943-960F-921388D11654}"/>
              </a:ext>
            </a:extLst>
          </p:cNvPr>
          <p:cNvCxnSpPr>
            <a:stCxn id="8" idx="4"/>
            <a:endCxn id="15" idx="0"/>
          </p:cNvCxnSpPr>
          <p:nvPr/>
        </p:nvCxnSpPr>
        <p:spPr>
          <a:xfrm>
            <a:off x="9545163" y="3310213"/>
            <a:ext cx="3" cy="4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F45B6A-5D34-4FCC-922E-A689AEF2DE3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9545163" y="4319746"/>
            <a:ext cx="3" cy="4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B9B08C-D7C7-4D3D-9F0D-B22308352458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9545163" y="5329279"/>
            <a:ext cx="1" cy="4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4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3.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ຂຽນໂປຣແກຣມ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(Coding)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789393"/>
            <a:ext cx="9143999" cy="828301"/>
          </a:xfrm>
        </p:spPr>
        <p:txBody>
          <a:bodyPr/>
          <a:lstStyle/>
          <a:p>
            <a:pPr algn="l"/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Codding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ເປັນການນໍາ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Algorithm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ຈາກຂັ້ນຕອນທີ່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2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ມາຂຽນໂປຣແກຣມໃຫ້ຖືກຕາມຫຼັກໄວຍາກອນ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(Syntax)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ຂອງພາສາ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ຈາກໂຈດສາມາດຂຽນໂປຣແກຣມໄດ້ດັ່ງນີ້: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F21FAE-CEC7-4C6E-AD5E-1FB61841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2" y="2690117"/>
            <a:ext cx="7262489" cy="3520745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7598EA95-8CB4-405B-8CC1-CE55297DC5D1}"/>
              </a:ext>
            </a:extLst>
          </p:cNvPr>
          <p:cNvSpPr txBox="1">
            <a:spLocks/>
          </p:cNvSpPr>
          <p:nvPr/>
        </p:nvSpPr>
        <p:spPr>
          <a:xfrm>
            <a:off x="9442704" y="3974963"/>
            <a:ext cx="1990163" cy="4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   INPUT X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0B27126-7843-456F-8E42-928D830F1B33}"/>
              </a:ext>
            </a:extLst>
          </p:cNvPr>
          <p:cNvSpPr/>
          <p:nvPr/>
        </p:nvSpPr>
        <p:spPr>
          <a:xfrm>
            <a:off x="5880847" y="3926541"/>
            <a:ext cx="215153" cy="55581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80E435E-1CDC-4C8E-9665-1379686C34F9}"/>
              </a:ext>
            </a:extLst>
          </p:cNvPr>
          <p:cNvSpPr/>
          <p:nvPr/>
        </p:nvSpPr>
        <p:spPr>
          <a:xfrm>
            <a:off x="5880847" y="4634753"/>
            <a:ext cx="215153" cy="55581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7B75BDC-69D1-428F-A48A-A8AB7D60E983}"/>
              </a:ext>
            </a:extLst>
          </p:cNvPr>
          <p:cNvSpPr txBox="1">
            <a:spLocks/>
          </p:cNvSpPr>
          <p:nvPr/>
        </p:nvSpPr>
        <p:spPr>
          <a:xfrm>
            <a:off x="9442704" y="4652965"/>
            <a:ext cx="1990163" cy="4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   INPUT 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BB17E36-B976-4427-B9BF-865CCFCE7F8F}"/>
              </a:ext>
            </a:extLst>
          </p:cNvPr>
          <p:cNvSpPr txBox="1">
            <a:spLocks/>
          </p:cNvSpPr>
          <p:nvPr/>
        </p:nvSpPr>
        <p:spPr>
          <a:xfrm>
            <a:off x="9442704" y="5144700"/>
            <a:ext cx="1990163" cy="4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   SUM = X+Y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E42C53F-D20B-4211-9D69-8673429163FE}"/>
              </a:ext>
            </a:extLst>
          </p:cNvPr>
          <p:cNvSpPr txBox="1">
            <a:spLocks/>
          </p:cNvSpPr>
          <p:nvPr/>
        </p:nvSpPr>
        <p:spPr>
          <a:xfrm>
            <a:off x="9442704" y="5605744"/>
            <a:ext cx="1990163" cy="4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   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DE7D9D-E017-4593-81E2-2295CFB3D67F}"/>
              </a:ext>
            </a:extLst>
          </p:cNvPr>
          <p:cNvCxnSpPr>
            <a:cxnSpLocks/>
            <a:stCxn id="20" idx="1"/>
            <a:endCxn id="24" idx="1"/>
          </p:cNvCxnSpPr>
          <p:nvPr/>
        </p:nvCxnSpPr>
        <p:spPr>
          <a:xfrm flipV="1">
            <a:off x="6096000" y="4181151"/>
            <a:ext cx="3346704" cy="2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B1907-C544-4D49-9017-61FE7DF22724}"/>
              </a:ext>
            </a:extLst>
          </p:cNvPr>
          <p:cNvCxnSpPr>
            <a:stCxn id="26" idx="1"/>
            <a:endCxn id="28" idx="1"/>
          </p:cNvCxnSpPr>
          <p:nvPr/>
        </p:nvCxnSpPr>
        <p:spPr>
          <a:xfrm flipV="1">
            <a:off x="6096000" y="4859153"/>
            <a:ext cx="3346704" cy="5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7ABA2E-7941-4F91-817B-97ADEF579BB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406588" y="5350888"/>
            <a:ext cx="6036116" cy="6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F40BA8-FD69-437C-A23F-E59D98148BE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140491" y="5811932"/>
            <a:ext cx="1302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8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1999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4.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ທົດສອບໂປຣແກຣມ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(Testing)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721" y="2405668"/>
            <a:ext cx="8695763" cy="2589516"/>
          </a:xfrm>
        </p:spPr>
        <p:txBody>
          <a:bodyPr/>
          <a:lstStyle/>
          <a:p>
            <a:pPr algn="l"/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ທົດສອບໂປຣແກຣມແມ່ນການນໍາຜົນຈາກຂັ້ນຕອນທີ 3 ມາທໍາການ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Run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ໂດຍທົດສອບຄ່າທີ່ເຮົາຢາກຮູ້ນັ້ນເຂົ້າໄປໃນໂປຣແກຣມ ແລະ ກວດສອບຜົນທີ່ໄດ້ນັ້ນວ່າຖືກແລ້ວບໍ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ໃຫ້ທົດສອບຫຼາຍໆຄັ້ງ ຫາກຜົນທີ່ໄດ້ຖືກຕ້ອງສະແດງວ່າໂປຣແກຣມທີ່ຂຽນນັ້ນຖືກຕ້ອງແລ້ວ, ຖ້າຫາກຜົນໂປຣແກຣມນັ້ນມີຈຸດຖືກແດ່, ຜິດແດ່ ຫຼື ຜິດທຸກຄັ້ງ ສະແດງວ່າໂປຣແກຣມທີ່ຂຽນຂື້ນມານັ້ນມີຂໍ້ຜິດພາດ ຜູ້ຂຽນໂປຣແກຣມຕ້ອງກັບໄປກວດສອບ ແລະ ແກ້ໄຂໂປຣແກຣມອີກຄັ້ງ.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197981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1333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BoonHome</vt:lpstr>
      <vt:lpstr>Calibri</vt:lpstr>
      <vt:lpstr>Calibri Light</vt:lpstr>
      <vt:lpstr>Wingdings</vt:lpstr>
      <vt:lpstr>Office Theme</vt:lpstr>
      <vt:lpstr>ບົດທີ 1</vt:lpstr>
      <vt:lpstr>ເນື້ອໃນຫຍໍ້</vt:lpstr>
      <vt:lpstr>I. ຂັ້ນຕອນການພັດທະນາໂປຣແກຣມ</vt:lpstr>
      <vt:lpstr>1. ວິເຄາະບັນຫາ (Analysis)</vt:lpstr>
      <vt:lpstr>2. ວາງແຜນ ແລະ ອອກແບບ (Planning and Design)</vt:lpstr>
      <vt:lpstr>2. ວາງແຜນ ແລະ ອອກແບບ (Planning and Design) (ຕໍ່)</vt:lpstr>
      <vt:lpstr>2. ວາງແຜນ ແລະ ອອກແບບ (Planning and Design) (ຕໍ່)</vt:lpstr>
      <vt:lpstr>3. ຂຽນໂປຣແກຣມ (Coding)</vt:lpstr>
      <vt:lpstr>4. ທົດສອບໂປຣແກຣມ (Testing)</vt:lpstr>
      <vt:lpstr>5. ຂຽນຄູ່ມືນໍາໃຊ້ (Documentation)</vt:lpstr>
      <vt:lpstr>II. ການຂຽນອາກໍຣິທືມແບບໂຟລຊັດ (Flowchart Algorithm)</vt:lpstr>
      <vt:lpstr>ຕົວຢ່າງ ວິເຄາະບັນຫາ</vt:lpstr>
      <vt:lpstr>ຂັ້ນຕອນການເຮັດວຽກ</vt:lpstr>
      <vt:lpstr>ຖາມ ແລະ ຕອບຄໍາຖາມ</vt:lpstr>
      <vt:lpstr>ກິດຈະກໍາໃນຫ້ອງ</vt:lpstr>
      <vt:lpstr>PowerPoint Presentation</vt:lpstr>
      <vt:lpstr>ຕົວຢ່າງເພີ່ມເຕີ່ມ:</vt:lpstr>
      <vt:lpstr>ຕົວຢ່າງເພີ່ມເຕີ່ມ:</vt:lpstr>
      <vt:lpstr>ຕົວຢ່າງເພີ່ມເຕີ່ມ: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phaengkham laoyangchai</dc:creator>
  <cp:lastModifiedBy>phaengkham laoyangchai</cp:lastModifiedBy>
  <cp:revision>101</cp:revision>
  <dcterms:created xsi:type="dcterms:W3CDTF">2022-02-07T07:44:41Z</dcterms:created>
  <dcterms:modified xsi:type="dcterms:W3CDTF">2022-02-21T01:58:48Z</dcterms:modified>
</cp:coreProperties>
</file>