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260E-8623-432B-81AB-1EC382C2E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7BD44-3BD9-404D-94CD-C491CF4C4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A2E27-6421-47B3-9B37-A6FD1473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784E-123B-43EB-A4DC-B30F244DA8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50CB4-F29A-4197-A9AD-3783CD2C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300ED-4FC2-48F2-BBD3-A49EC4C6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73-5963-446D-8B2C-46F2F123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2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1C98-E9FB-4319-9193-7B56754B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FC3C8-1E4C-4F7D-970E-BD5F637A5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8D34-CE21-4D87-B5DE-A36146AE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784E-123B-43EB-A4DC-B30F244DA8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49953-612E-4021-8DB6-2A7489F4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C288-9A0F-445C-A661-ADCB53A5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73-5963-446D-8B2C-46F2F123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DCB81-EE58-4067-ADD8-DBFD47AC3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7924C-A209-4B76-9599-2B03022D0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E9407-D140-429E-9D9A-BF6861A9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784E-123B-43EB-A4DC-B30F244DA8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AC62F-DA03-4CEE-BC0B-9FC41992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33964-E92D-48E4-B63B-53B3DDC2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73-5963-446D-8B2C-46F2F123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0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AC31-F3B4-4D9A-A62E-4A961A9F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F267-E06C-4DCE-931E-84FBDFC13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8EF8-F373-4427-B635-AD892F01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784E-123B-43EB-A4DC-B30F244DA8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2386D-00C8-4173-B625-096DD0F6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7ECA-7B98-46F0-8E17-BD81A749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73-5963-446D-8B2C-46F2F123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6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EBF2-5E0B-491F-8483-10D3459A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57C8F-FEE5-47A4-BD17-63171E382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F6A2-3DC7-4A70-8435-ED03B5BE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784E-123B-43EB-A4DC-B30F244DA8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F3E26-1910-49DA-87F2-C96B2A5E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DF33-FBC2-4EC2-A9B5-23B7C9A3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73-5963-446D-8B2C-46F2F123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4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8AE8-1D41-4D9B-8D46-57E1DBDE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707D-0F98-4D03-BA02-495740344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A160D-3696-40B2-8158-217D125C7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449E5-9761-4AAE-BE6B-E405D61E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784E-123B-43EB-A4DC-B30F244DA8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97212-9F96-4B3A-B178-A63D2726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C5E2B-D43F-4BE3-8E0F-A9C4F411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73-5963-446D-8B2C-46F2F123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9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1CCA-C78D-465A-ACD5-3D4EACA7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D82A8-7FF5-41B6-9EDC-A34536E9E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3DE22-018A-47B1-BED4-DD21CE88E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731FA-A88D-4E00-A224-CB3935AB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171D6-C299-4532-8BE3-6547ECDDD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925DC-5802-45FD-B645-67187553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784E-123B-43EB-A4DC-B30F244DA8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FBC6E-F14D-4C87-BA0B-FB34636D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F98CD-F9B6-49D7-9CF5-96A2786C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73-5963-446D-8B2C-46F2F123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0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7352-CB27-40BB-98A6-411DD819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D2AED-C131-4391-B7DF-D42BD73E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784E-123B-43EB-A4DC-B30F244DA8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6D6BF-B677-46B0-8A4D-1BDF7B93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33845-2B0A-4449-984B-52AD9390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73-5963-446D-8B2C-46F2F123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7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117B9-1E11-4DFD-BDE2-8C9E9BBA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784E-123B-43EB-A4DC-B30F244DA8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82A78-86BA-415D-83E1-3AD5481D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E812D-96F6-4B65-8717-91C75899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73-5963-446D-8B2C-46F2F123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1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2909-CA3C-41B2-A7D6-A7384B8A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D3AB2-A256-4637-A3E6-B6807FD1D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EE742-456A-4927-B497-AB0B39B8A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F8039-F0B8-466A-87F3-E77BE361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784E-123B-43EB-A4DC-B30F244DA8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BC9C1-3BCB-4146-AE1E-9719436A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D0D30-1C53-459C-A21F-8B9B18D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73-5963-446D-8B2C-46F2F123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8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7969-E3D1-4A2F-9E05-264D5E83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A7DCA-8E97-4E75-BF71-3309D7166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77C43-BE2E-4C73-8007-A5B85AA5B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16574-8174-4151-842A-16A6DEAE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784E-123B-43EB-A4DC-B30F244DA8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BAB11-C1A9-4F69-981A-1DE2356E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4E6E6-F518-4D57-AD41-A1BB1F00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73-5963-446D-8B2C-46F2F123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7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8D981-AEA6-432C-87C9-F290423D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23CEB-119E-4FD7-AEB5-1AFA7D8B8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5C1C8-E130-42DF-8895-339763D1E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F784E-123B-43EB-A4DC-B30F244DA84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43B49-178C-4DBD-8477-70CC92295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877E7-879E-4FC0-8888-437F08938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5BD73-5963-446D-8B2C-46F2F123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4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530"/>
            <a:ext cx="9144000" cy="593669"/>
          </a:xfrm>
        </p:spPr>
        <p:txBody>
          <a:bodyPr>
            <a:noAutofit/>
          </a:bodyPr>
          <a:lstStyle/>
          <a:p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ບົດທີ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2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9394"/>
            <a:ext cx="9144000" cy="1115172"/>
          </a:xfrm>
        </p:spPr>
        <p:txBody>
          <a:bodyPr/>
          <a:lstStyle/>
          <a:p>
            <a:r>
              <a:rPr lang="lo-LA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ຕົວປ່ຽນ </a:t>
            </a:r>
            <a:r>
              <a:rPr lang="en-US" b="1" dirty="0">
                <a:latin typeface="BoonHome" panose="02000503000000000000" pitchFamily="50" charset="-34"/>
                <a:cs typeface="BoonHome" panose="02000503000000000000" pitchFamily="50" charset="-34"/>
              </a:rPr>
              <a:t>(variable)</a:t>
            </a:r>
            <a:r>
              <a:rPr lang="lo-LA" b="1" dirty="0">
                <a:latin typeface="BoonHome" panose="02000503000000000000" pitchFamily="50" charset="-34"/>
                <a:cs typeface="BoonHome" panose="02000503000000000000" pitchFamily="50" charset="-34"/>
              </a:rPr>
              <a:t> ແລະ ຊະນິດຂອງຂໍ້ມູນ</a:t>
            </a:r>
            <a:r>
              <a:rPr lang="en-US" b="1" dirty="0">
                <a:latin typeface="BoonHome" panose="02000503000000000000" pitchFamily="50" charset="-34"/>
                <a:cs typeface="BoonHome" panose="02000503000000000000" pitchFamily="50" charset="-34"/>
              </a:rPr>
              <a:t> (data type)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1B591B-ACF7-4A73-BC49-17E77B7197EA}"/>
              </a:ext>
            </a:extLst>
          </p:cNvPr>
          <p:cNvSpPr/>
          <p:nvPr/>
        </p:nvSpPr>
        <p:spPr>
          <a:xfrm>
            <a:off x="4371414" y="2807952"/>
            <a:ext cx="3449171" cy="341355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226324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14551C-18BE-409B-9296-D997B98F0071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2C86DA-3E86-48C0-8AFD-1C6681ED005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FC0F4-3B32-4450-9764-9B187AFA93CD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010142-3BB5-4F8D-899B-D6B602DE55A9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FB6EAE-CB53-4243-897A-F909B6F0EAF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334D33-E58B-4B50-AD18-6DF35441DF85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F1F6D4-028F-47F1-84F6-E2A66C392046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FC73735-48D7-4E3E-8CA4-5E452D37011C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AE4600-14EE-467F-BCAE-8A766DB2E629}"/>
              </a:ext>
            </a:extLst>
          </p:cNvPr>
          <p:cNvSpPr/>
          <p:nvPr/>
        </p:nvSpPr>
        <p:spPr>
          <a:xfrm>
            <a:off x="3054577" y="2225242"/>
            <a:ext cx="6606046" cy="24075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5507B-F001-4418-A879-FCB67462326E}"/>
              </a:ext>
            </a:extLst>
          </p:cNvPr>
          <p:cNvSpPr/>
          <p:nvPr/>
        </p:nvSpPr>
        <p:spPr>
          <a:xfrm>
            <a:off x="3242362" y="2429435"/>
            <a:ext cx="1246095" cy="1999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ຂ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CACE04-8965-49D4-93AC-F1BF9600F457}"/>
              </a:ext>
            </a:extLst>
          </p:cNvPr>
          <p:cNvSpPr/>
          <p:nvPr/>
        </p:nvSpPr>
        <p:spPr>
          <a:xfrm>
            <a:off x="4488457" y="2429435"/>
            <a:ext cx="1246095" cy="1999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ອ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A7B29-82CD-4410-B87A-D79AC20D6019}"/>
              </a:ext>
            </a:extLst>
          </p:cNvPr>
          <p:cNvSpPr/>
          <p:nvPr/>
        </p:nvSpPr>
        <p:spPr>
          <a:xfrm>
            <a:off x="5734552" y="2429435"/>
            <a:ext cx="1246095" cy="19991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ບ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A44019-AEA9-417D-99F5-F1732F75B171}"/>
              </a:ext>
            </a:extLst>
          </p:cNvPr>
          <p:cNvSpPr/>
          <p:nvPr/>
        </p:nvSpPr>
        <p:spPr>
          <a:xfrm>
            <a:off x="6980647" y="2429435"/>
            <a:ext cx="1246095" cy="1999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ໃ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889079-B126-4B9E-9E00-BA0A12202E93}"/>
              </a:ext>
            </a:extLst>
          </p:cNvPr>
          <p:cNvSpPr/>
          <p:nvPr/>
        </p:nvSpPr>
        <p:spPr>
          <a:xfrm>
            <a:off x="8226742" y="2429435"/>
            <a:ext cx="1246095" cy="1999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ຈ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0065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11204"/>
            <a:ext cx="9386047" cy="593669"/>
          </a:xfrm>
        </p:spPr>
        <p:txBody>
          <a:bodyPr>
            <a:noAutofit/>
          </a:bodyPr>
          <a:lstStyle/>
          <a:p>
            <a:pPr algn="l"/>
            <a:r>
              <a:rPr lang="lo-LA" sz="24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ກິດຈະກໍາໃນຫ້ອງ</a:t>
            </a:r>
            <a:endParaRPr lang="en-US" sz="24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577296"/>
            <a:ext cx="9386048" cy="4644210"/>
          </a:xfrm>
        </p:spPr>
        <p:txBody>
          <a:bodyPr>
            <a:normAutofit/>
          </a:bodyPr>
          <a:lstStyle/>
          <a:p>
            <a:pPr algn="l"/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ໃຫ້ນ້ອງນັກສຶກສາສ້າງບົດສົນທະນາຂື້ນມາຄື່ດັ່ງນີ້: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A. Hello, what is you name?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B.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ປ້ອນຊື່ຂອງທ່ານ.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A. nice to meet you (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ຊື່ຂອງທ່ານ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)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endParaRPr lang="en-US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A. This is your girl friend 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B.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ປ້ອນ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 (yes, look she beautiful ?)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A.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ປ້ອນ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(yes, she so beautiful)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A. what is her name 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B.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ປ້ອນຊື່ຂອງແຟນທ່ານ.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A. Nice to meet you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(ຊື່ຂອງແຟນທ່ານ)</a:t>
            </a:r>
            <a:endParaRPr lang="en-US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408770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11204"/>
            <a:ext cx="9386047" cy="593669"/>
          </a:xfrm>
        </p:spPr>
        <p:txBody>
          <a:bodyPr>
            <a:noAutofit/>
          </a:bodyPr>
          <a:lstStyle/>
          <a:p>
            <a:pPr algn="l"/>
            <a:r>
              <a:rPr lang="lo-LA" sz="24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ກິດຈະກໍາໃນຫ້ອງ</a:t>
            </a:r>
            <a:endParaRPr lang="en-US" sz="24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577296"/>
            <a:ext cx="9386048" cy="2537504"/>
          </a:xfrm>
        </p:spPr>
        <p:txBody>
          <a:bodyPr>
            <a:normAutofit/>
          </a:bodyPr>
          <a:lstStyle/>
          <a:p>
            <a:pPr algn="l"/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ໃຫ້ນ້ອງນັກສຶກສາຂຽນໂປຣແກຣມຂື້ນມາໂດຍນໍາໃຊ້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Boolean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ຄື່ດັ່ງນີ້: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ຖ້າຖືກໃຫ້ສະແດງຄໍາວ່າ: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This is my book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, ຖ້າຜິດແມ່ນສະແດງຄໍາວ່າ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This is my pen.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ຖ້າຖືກໃຫ້ສະແດງຄໍາວ່າ: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I am Sigle,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ຖ້າຜິດແມ່ນສະແດງຄໍາວ່າ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I am not Sigle.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ຖ້າຜິດໃຫ້ສະແດງຄໍາວ່າ: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I am a programmer, </a:t>
            </a:r>
            <a:r>
              <a:rPr lang="lo-LA" sz="2000">
                <a:latin typeface="BoonHome" panose="02000503000000000000" pitchFamily="50" charset="-34"/>
                <a:cs typeface="BoonHome" panose="02000503000000000000" pitchFamily="50" charset="-34"/>
              </a:rPr>
              <a:t>ຖ້າຖືກແມ່ນ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ສະແດງຄໍາວ່າ: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I am not a programmer.</a:t>
            </a:r>
            <a:endParaRPr lang="lo-LA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164276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1059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lo-LA" sz="28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ເນື້ອໃນຫຍໍ້</a:t>
            </a:r>
            <a:endParaRPr lang="en-US" sz="28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3861"/>
            <a:ext cx="9144000" cy="1850277"/>
          </a:xfrm>
        </p:spPr>
        <p:txBody>
          <a:bodyPr/>
          <a:lstStyle/>
          <a:p>
            <a:pPr marL="514350" indent="-514350" algn="l">
              <a:buFont typeface="+mj-lt"/>
              <a:buAutoNum type="romanUcPeriod"/>
            </a:pPr>
            <a:r>
              <a:rPr lang="lo-LA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ຕົວປ່ຽນ </a:t>
            </a:r>
            <a:r>
              <a:rPr lang="en-US" b="1" dirty="0">
                <a:latin typeface="BoonHome" panose="02000503000000000000" pitchFamily="50" charset="-34"/>
                <a:cs typeface="BoonHome" panose="02000503000000000000" pitchFamily="50" charset="-34"/>
              </a:rPr>
              <a:t>(variable)</a:t>
            </a:r>
            <a:r>
              <a:rPr lang="lo-LA" b="1" dirty="0">
                <a:latin typeface="BoonHome" panose="02000503000000000000" pitchFamily="50" charset="-34"/>
                <a:cs typeface="BoonHome" panose="02000503000000000000" pitchFamily="50" charset="-34"/>
              </a:rPr>
              <a:t>.</a:t>
            </a:r>
            <a:endParaRPr lang="en-US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lo-LA" b="1" dirty="0">
                <a:latin typeface="BoonHome" panose="02000503000000000000" pitchFamily="50" charset="-34"/>
                <a:cs typeface="BoonHome" panose="02000503000000000000" pitchFamily="50" charset="-34"/>
              </a:rPr>
              <a:t>ຫຼັກການຕັ້ງຊື່ຕົວປ່ຽນ.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lo-LA" b="1" dirty="0">
                <a:latin typeface="BoonHome" panose="02000503000000000000" pitchFamily="50" charset="-34"/>
                <a:cs typeface="BoonHome" panose="02000503000000000000" pitchFamily="50" charset="-34"/>
              </a:rPr>
              <a:t>ຊະນິດຂໍ້ມູນ</a:t>
            </a:r>
            <a:r>
              <a:rPr lang="en-US" b="1" dirty="0">
                <a:latin typeface="BoonHome" panose="02000503000000000000" pitchFamily="50" charset="-34"/>
                <a:cs typeface="BoonHome" panose="02000503000000000000" pitchFamily="50" charset="-34"/>
              </a:rPr>
              <a:t> (Data type).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400502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2694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ຕົວປ່ຽນ </a:t>
            </a:r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(variable)</a:t>
            </a:r>
            <a:endParaRPr lang="en-US" sz="24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786"/>
            <a:ext cx="9144000" cy="1279245"/>
          </a:xfrm>
        </p:spPr>
        <p:txBody>
          <a:bodyPr/>
          <a:lstStyle/>
          <a:p>
            <a:pPr algn="l"/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 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ຕົວປ່ຽນແມ່ນການປະກາດຂໍ້ມູນຂື້ນມາເພື່ອໃຊ້ເກັບຂໍ້ມູນເຂົ້າໃນຄວາມຈໍາ, ໂດຍມີຊື່ຂອງຕົວປ່ຽນເພື່ອອ້າງເຖິ່ງຂໍ້ມູນ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(identifier)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. ເຮົາສາມາດສ້າງຕົວປ່ຽນໄດ້ຈໍານວນຫຼາຍ ໂດຍຊື່ທີ່ແຕກຕ່າງກັນ.</a:t>
            </a:r>
          </a:p>
          <a:p>
            <a:pPr algn="l"/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95153-5370-4721-B3E3-E04163B7B7B0}"/>
              </a:ext>
            </a:extLst>
          </p:cNvPr>
          <p:cNvSpPr/>
          <p:nvPr/>
        </p:nvSpPr>
        <p:spPr>
          <a:xfrm>
            <a:off x="3464621" y="3429000"/>
            <a:ext cx="5357964" cy="240430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8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200" y="1116452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lo-LA" sz="24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ຫຼັກການຕັ້ງຊື່ຕົວປ່ຽນ</a:t>
            </a:r>
            <a:endParaRPr lang="en-US" sz="24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642" y="1828786"/>
            <a:ext cx="11126372" cy="4379509"/>
          </a:xfrm>
        </p:spPr>
        <p:txBody>
          <a:bodyPr>
            <a:normAutofit/>
          </a:bodyPr>
          <a:lstStyle/>
          <a:p>
            <a:pPr algn="l"/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 ໃນການຕັ້ງຊື່ຕົວປ່ຽນ ທີ່ມີການກໍານົດຊື່, ຊຶ່ງຊື່ນັ້ນບໍ່ແມ່ນຕັ້ງຊື່ໃຫ້ສື່ຄວາມໝາຍເຖິ່ງຂໍ້ມູນທີ່ຈະເກັບຢ່າງດຽວ ໂດຍບໍ່ຄໍານຶ່ງເຖິ່ງຢ່າງອື່ນ, ເນື່ອງຈາກພາສາ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C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ມີຂໍ້ກໍານົດ ໃນການຕັ້ງຊື່ຕົວປ່ຽນເອົາໄວແລ້ວ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,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ຖ້າຕັ້ງຊື່ຜິດຫຼັກການເຫຼົ່ານີ້ ໂປຣແກຣມຈະບໍ່ສາມາດເຮັດວຽກໄດ້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.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ຫຼັກການຕັ້ງຊື່ຕົວປ່ຽນໃນພາສາ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C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ສະແດງດັ່ງລຸ່ມນີ້:</a:t>
            </a:r>
          </a:p>
          <a:p>
            <a:pPr marL="457200" indent="-457200" algn="l">
              <a:buFont typeface="+mj-lt"/>
              <a:buAutoNum type="arabicParenR"/>
            </a:pP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ຕ້ອງຂື້ນຕົ້ນດ້ວຍຕົວອັກສອນ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A-Z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ຫຼື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a-z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ຫຼື ເຄື່ອງໝາຍ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_(Underscore)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ເທົ່ານັ້ນ.</a:t>
            </a:r>
          </a:p>
          <a:p>
            <a:pPr marL="457200" indent="-457200" algn="l">
              <a:buFont typeface="+mj-lt"/>
              <a:buAutoNum type="arabicParenR"/>
            </a:pP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ພາຍໃນຊື່ຕົວປ່ຽນສາມາດໃຊ້ຕົວອັກສອນ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A-Z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ຫຼື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a-z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ຫຼື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0-9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ຫຼື ເຄື່ອງໝາຍ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_(Underscore).</a:t>
            </a:r>
          </a:p>
          <a:p>
            <a:pPr marL="457200" indent="-457200" algn="l">
              <a:buFont typeface="+mj-lt"/>
              <a:buAutoNum type="arabicParenR"/>
            </a:pP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ພາຍໃນຊື່ຫ້າມມີການເວັ້ນບ່ອນຫວ່າງ ຫຼື ໃຊ້ສັນຍາລັກອື່ນນອກເນື່ອຈາກທີ່ລະບຸໄວ້ໃນຂໍ້ສອງ.</a:t>
            </a:r>
          </a:p>
          <a:p>
            <a:pPr marL="457200" indent="-457200" algn="l">
              <a:buFont typeface="+mj-lt"/>
              <a:buAutoNum type="arabicParenR"/>
            </a:pP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ຕົວອັກສອນນ້ອຍ ຫຼື ຕົວອັກສອນໃຫ່ຍມີຄວາມໝາຍແຕກຕ່າງກັນເຊັ່ນ: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you </a:t>
            </a:r>
            <a:r>
              <a:rPr lang="lo-LA">
                <a:latin typeface="BoonHome" panose="02000503000000000000" pitchFamily="50" charset="-34"/>
                <a:cs typeface="BoonHome" panose="02000503000000000000" pitchFamily="50" charset="-34"/>
              </a:rPr>
              <a:t>ຈະບໍ່ຄື່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ກັບ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You.</a:t>
            </a:r>
          </a:p>
          <a:p>
            <a:pPr marL="457200" indent="-457200" algn="l">
              <a:buFont typeface="+mj-lt"/>
              <a:buAutoNum type="arabicParenR"/>
            </a:pP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ຫ້າມຕັ້ງຊື່ຊ້ໍາກັບຄໍາສະຫງວນ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(Reserved Word).</a:t>
            </a:r>
            <a:endParaRPr lang="lo-LA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201895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612" y="1082427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lo-LA" sz="24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ບັນດາຄໍາສະຫງວນ</a:t>
            </a:r>
            <a:endParaRPr lang="en-US" sz="24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612" y="1828787"/>
            <a:ext cx="10479026" cy="1147496"/>
          </a:xfrm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  <a:cs typeface="BoonHome" panose="02000503000000000000" pitchFamily="50" charset="-34"/>
              </a:rPr>
              <a:t>auto, break, case, char, const, continue, default, double, else, </a:t>
            </a:r>
            <a:r>
              <a:rPr lang="en-US" dirty="0" err="1">
                <a:latin typeface="Bell MT" panose="02020503060305020303" pitchFamily="18" charset="0"/>
                <a:cs typeface="BoonHome" panose="02000503000000000000" pitchFamily="50" charset="-34"/>
              </a:rPr>
              <a:t>enum</a:t>
            </a:r>
            <a:r>
              <a:rPr lang="en-US" dirty="0">
                <a:latin typeface="Bell MT" panose="02020503060305020303" pitchFamily="18" charset="0"/>
                <a:cs typeface="BoonHome" panose="02000503000000000000" pitchFamily="50" charset="-34"/>
              </a:rPr>
              <a:t>, extern, float, for, if, int, long, register, return, short, </a:t>
            </a:r>
            <a:r>
              <a:rPr lang="en-US" dirty="0" err="1">
                <a:latin typeface="Bell MT" panose="02020503060305020303" pitchFamily="18" charset="0"/>
                <a:cs typeface="BoonHome" panose="02000503000000000000" pitchFamily="50" charset="-34"/>
              </a:rPr>
              <a:t>goto</a:t>
            </a:r>
            <a:r>
              <a:rPr lang="en-US" dirty="0">
                <a:latin typeface="Bell MT" panose="02020503060305020303" pitchFamily="18" charset="0"/>
                <a:cs typeface="BoonHome" panose="02000503000000000000" pitchFamily="50" charset="-34"/>
              </a:rPr>
              <a:t>, signed, </a:t>
            </a:r>
            <a:r>
              <a:rPr lang="en-US" dirty="0" err="1">
                <a:latin typeface="Bell MT" panose="02020503060305020303" pitchFamily="18" charset="0"/>
                <a:cs typeface="BoonHome" panose="02000503000000000000" pitchFamily="50" charset="-34"/>
              </a:rPr>
              <a:t>sizeof</a:t>
            </a:r>
            <a:r>
              <a:rPr lang="en-US" dirty="0">
                <a:latin typeface="Bell MT" panose="02020503060305020303" pitchFamily="18" charset="0"/>
                <a:cs typeface="BoonHome" panose="02000503000000000000" pitchFamily="50" charset="-34"/>
              </a:rPr>
              <a:t>, static, struct, switch, </a:t>
            </a:r>
            <a:r>
              <a:rPr lang="en-US" dirty="0" err="1">
                <a:latin typeface="Bell MT" panose="02020503060305020303" pitchFamily="18" charset="0"/>
                <a:cs typeface="BoonHome" panose="02000503000000000000" pitchFamily="50" charset="-34"/>
              </a:rPr>
              <a:t>typedf</a:t>
            </a:r>
            <a:r>
              <a:rPr lang="en-US" dirty="0">
                <a:latin typeface="Bell MT" panose="02020503060305020303" pitchFamily="18" charset="0"/>
                <a:cs typeface="BoonHome" panose="02000503000000000000" pitchFamily="50" charset="-34"/>
              </a:rPr>
              <a:t>, union, unsigned, void, volatile while.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E1CEC1C-C7A5-4B7B-918D-BD2FE32AB0BD}"/>
              </a:ext>
            </a:extLst>
          </p:cNvPr>
          <p:cNvSpPr txBox="1">
            <a:spLocks/>
          </p:cNvSpPr>
          <p:nvPr/>
        </p:nvSpPr>
        <p:spPr>
          <a:xfrm>
            <a:off x="860612" y="3048706"/>
            <a:ext cx="9144000" cy="5936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24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ຕົວຢ່າງການຕັ້ງຊື່ຕົວປ່ຽນໃນພາສາ </a:t>
            </a:r>
            <a:r>
              <a:rPr lang="en-US" sz="24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C.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80673E7-6B5E-4C48-9E30-2AA52BE8A4FB}"/>
              </a:ext>
            </a:extLst>
          </p:cNvPr>
          <p:cNvSpPr txBox="1">
            <a:spLocks/>
          </p:cNvSpPr>
          <p:nvPr/>
        </p:nvSpPr>
        <p:spPr>
          <a:xfrm>
            <a:off x="860612" y="3712586"/>
            <a:ext cx="10749817" cy="2580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>
                <a:latin typeface="BoonHome" panose="02000503000000000000" pitchFamily="50" charset="-34"/>
                <a:cs typeface="BoonHome" panose="02000503000000000000" pitchFamily="50" charset="-34"/>
              </a:rPr>
              <a:t>class_room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ຖືກຕ້ອງຫຼັກການຕັ້ງຊື່.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N-you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ຜິດຫຼັກການເນື່ອງຈາກມີເຄື່ອງໝາຍ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-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ປະກົດໃນຊື່.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100dots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ຜິດຫຼັກການເນື່ອງຈາກຂື້ນຕົ້ນດ້ວຍຕົວເລກ.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_happy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ຖືກຕ້ອງຕາມຫຼັກການຕ້້ງຊື່.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case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ຜິດຫຼັກການເນື່ອງຈາກ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case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ເປັນຄໍາສະຫງວນ.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796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235" y="2649289"/>
            <a:ext cx="3980328" cy="593669"/>
          </a:xfrm>
        </p:spPr>
        <p:txBody>
          <a:bodyPr>
            <a:noAutofit/>
          </a:bodyPr>
          <a:lstStyle/>
          <a:p>
            <a:pPr algn="l"/>
            <a:r>
              <a:rPr lang="lo-LA" sz="28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ຊະນິດຂໍ້ມູນ</a:t>
            </a:r>
            <a:r>
              <a:rPr lang="en-US" sz="28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 (Data type)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0235" y="3428999"/>
            <a:ext cx="3980329" cy="1250577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  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ໃນພາສາ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C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ມີປະເພດຂໍ້ມູນຊະນິດຕ່າງໆ ທີ່ໃຫ້ເຮົາສາມາດໃຊ້ເປັນຂໍ້ມູນຕ່າງປະເພດກັນເຊັ່ນ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Boolean, Number, Character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ແລະ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Object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ເປັນຕົ້ນ.</a:t>
            </a:r>
            <a:endParaRPr lang="en-US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144D0C-C070-405F-9EBD-33A174690364}"/>
              </a:ext>
            </a:extLst>
          </p:cNvPr>
          <p:cNvSpPr/>
          <p:nvPr/>
        </p:nvSpPr>
        <p:spPr>
          <a:xfrm>
            <a:off x="5749245" y="1047317"/>
            <a:ext cx="5969960" cy="52350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0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11204"/>
            <a:ext cx="9386047" cy="593669"/>
          </a:xfrm>
        </p:spPr>
        <p:txBody>
          <a:bodyPr>
            <a:noAutofit/>
          </a:bodyPr>
          <a:lstStyle/>
          <a:p>
            <a:pPr algn="l"/>
            <a:r>
              <a:rPr lang="lo-LA" sz="24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ຊະນິດຂໍ້ມູນ</a:t>
            </a:r>
            <a:r>
              <a:rPr lang="en-US" sz="24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 (Data type)</a:t>
            </a:r>
            <a:r>
              <a:rPr lang="lo-LA" sz="24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 (ຕໍ່)</a:t>
            </a:r>
            <a:endParaRPr lang="en-US" sz="24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577296"/>
            <a:ext cx="9386048" cy="464421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 Boolean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ເປັນປະເພດຂໍ້ມູນທີ່ມີໄດ້ພຽງສອງຄ່າຄື່: ຖຶກ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(true)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ແລະ ຜິດ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 (false)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, ເຊິ່ງເປັນປະເພດຂໍ້ມູນຕົວປ່ຽນສໍາຫຼັບເກັບຄ່າທີ່ເປັນໄປໄດ້ພຽງສອງຄ່າເຊັ່ນ: ກາງວັນ ແລະ ກາງຄື່ນ, ສີຂາວ ແລະ ສີດໍາ, ຮ້ອນ ແລະ ໜາວ ເປັນຕົ້ນ. ຂໍ້ມູນປະເພດນີ້ມັກຈະໃຊ້ສໍາຫຼັບສ້າງ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Expression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ສໍາຫຼັບເງື່ອນໄຂການເຮັດວຽກຂອງໂປຣແກຣມພາສາ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C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ຄ່າຂອງ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Boolean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ນັ້ນໃຊ້ 1 ຫຼື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true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ສໍາຫຼັບຄ່າທີ່ເປັນຈິງ. 0 ຫຼື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false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ສໍາຫຼັບຄ່າທີ່ເປັນຄ່າຜິດ.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Char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ເປັນປະເພດຂໍ້ມູນທີ່ໃຊ້ສໍາຫຼັບເກັບຕົວອັກສອນຈໍານວນໜຶ່ງຕົວອັກສອນໃນ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ASCII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. ໃນພາສາ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C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ນັ້ນຍັງບໍ່ໄດ້ສະໜັບສະໜຸນການເກັບຂໍ້ມູນແບບ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String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, ແຕ່ເຮົາສາມດເກັບຂໍ້ມູນແບບຂໍ້ຄວາມໄດ້ໂດຍການໃຊ້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Char array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ເພື່ອເກັບຕົວອັກສອນຫຼາຍຕົວ.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Integer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ເປັນປະເພດຂໍ້ມູນແບບຈໍານວນເຕັ່ມ, ຊຶ່ງຂໍ້ມູນແບບ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Integer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ນັ້ນຈະປະກອບໄປດ້ວຍຫຼາຍຂະໜາດເຊັ່ນ: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short int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ແລະ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long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, ເຊິ່ງຈະເກັບຂໍ້ມູນທີ່ແຕກຕ່າງກັນ.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Float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ເປັນປະເພດຂໍ້ມູນສໍາຫຼັບເກັບຕົວເລກຈໍານວນຈີງ. ໃນພາສາ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C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ຈະມີຢູ່ສອງປະເພດຄື່: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float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ແລະ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double.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58157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976" y="3132165"/>
            <a:ext cx="9386047" cy="593669"/>
          </a:xfrm>
        </p:spPr>
        <p:txBody>
          <a:bodyPr>
            <a:noAutofit/>
          </a:bodyPr>
          <a:lstStyle/>
          <a:p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ລົງມືຂຽນໂຄດ</a:t>
            </a:r>
            <a:endParaRPr lang="en-US" sz="24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241890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14551C-18BE-409B-9296-D997B98F0071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BF8D54C-9A5F-4E4A-B89A-C5F23A3DB35A}"/>
              </a:ext>
            </a:extLst>
          </p:cNvPr>
          <p:cNvSpPr txBox="1">
            <a:spLocks/>
          </p:cNvSpPr>
          <p:nvPr/>
        </p:nvSpPr>
        <p:spPr>
          <a:xfrm>
            <a:off x="1482897" y="1814353"/>
            <a:ext cx="9144000" cy="5936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o-LA" sz="2800" b="1" u="sng">
                <a:latin typeface="BoonHome" panose="02000503000000000000" pitchFamily="50" charset="-34"/>
                <a:cs typeface="BoonHome" panose="02000503000000000000" pitchFamily="50" charset="-34"/>
              </a:rPr>
              <a:t>ຖາມ ແລະ ຕອບຄໍາຖາມ</a:t>
            </a:r>
            <a:endParaRPr lang="en-US" sz="28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2C86DA-3E86-48C0-8AFD-1C6681ED005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FC0F4-3B32-4450-9764-9B187AFA93CD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010142-3BB5-4F8D-899B-D6B602DE55A9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FB6EAE-CB53-4243-897A-F909B6F0EAF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334D33-E58B-4B50-AD18-6DF35441DF85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F1F6D4-028F-47F1-84F6-E2A66C392046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FC73735-48D7-4E3E-8CA4-5E452D37011C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ECA64E-7008-473D-9EA0-8F3C3A4F5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897" y="2684929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6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1006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Bell MT</vt:lpstr>
      <vt:lpstr>BoonHome</vt:lpstr>
      <vt:lpstr>Calibri</vt:lpstr>
      <vt:lpstr>Calibri Light</vt:lpstr>
      <vt:lpstr>Wingdings</vt:lpstr>
      <vt:lpstr>Office Theme</vt:lpstr>
      <vt:lpstr>ບົດທີ 2</vt:lpstr>
      <vt:lpstr>ເນື້ອໃນຫຍໍ້</vt:lpstr>
      <vt:lpstr>ຕົວປ່ຽນ (variable)</vt:lpstr>
      <vt:lpstr>ຫຼັກການຕັ້ງຊື່ຕົວປ່ຽນ</vt:lpstr>
      <vt:lpstr>ບັນດາຄໍາສະຫງວນ</vt:lpstr>
      <vt:lpstr>ຊະນິດຂໍ້ມູນ (Data type)</vt:lpstr>
      <vt:lpstr>ຊະນິດຂໍ້ມູນ (Data type) (ຕໍ່)</vt:lpstr>
      <vt:lpstr>ລົງມືຂຽນໂຄດ</vt:lpstr>
      <vt:lpstr>PowerPoint Presentation</vt:lpstr>
      <vt:lpstr>PowerPoint Presentation</vt:lpstr>
      <vt:lpstr>ກິດຈະກໍາໃນຫ້ອງ</vt:lpstr>
      <vt:lpstr>ກິດຈະກໍາໃນຫ້ອງ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ບົດທີ 1</dc:title>
  <dc:creator>phaengkham laoyangchai</dc:creator>
  <cp:lastModifiedBy>phaengkham laoyangchai</cp:lastModifiedBy>
  <cp:revision>63</cp:revision>
  <dcterms:created xsi:type="dcterms:W3CDTF">2022-02-21T01:59:59Z</dcterms:created>
  <dcterms:modified xsi:type="dcterms:W3CDTF">2022-10-27T03:17:51Z</dcterms:modified>
</cp:coreProperties>
</file>