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957A-F3F3-478B-96F5-803C726E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CD22-FF20-4055-8C83-F79089688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C2D0-642E-4880-BA14-B4879B3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9FDD-AA0E-4027-920E-F575FE88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A69D-92C1-4989-9D21-A3A38FF5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B80-F1A3-4D35-BB5E-CE86EB8B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6419-1508-4410-8022-0DA931B0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C521-3A62-4E1F-8E25-33FDB05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BD96-4690-4348-A72B-D055ACCE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AE-F0CE-4AE6-AB30-D4870918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5CD2-D64B-467A-BFA8-B778E4BDB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4E79A-9B79-4595-914D-6DF5E7B81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E16A-C6CC-48E9-8F16-00D097FA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4FB6-B98A-4690-AF7F-473294E8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F892-A3A6-45A7-AA1F-0D57689E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C991-E29D-4B05-8FA0-17B7383F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0007-D89F-483B-9AF9-3E0A99AB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2DF1-D104-40E8-9D2D-5D87B103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F56-14F3-4F81-A4B9-A98408A4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64A3-B513-406A-805D-B79D71F7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E96-E674-4624-A819-26EC8955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F442-02F6-43A3-B351-41E3856C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18BD-A5F0-41C3-A77E-95BC67AA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F78F-B8C4-48B9-8D21-24A449A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84F5-6CDA-49C7-9C68-3CA07D3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3C7-52E1-4C46-991C-D5387F6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6BB9-03BE-411D-ABF1-DDCF0BB33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7642-6A86-43E5-BDCA-C9EF6985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3FD6-A880-4DC7-931F-7FE50E13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E144-4E44-413C-8D92-94C0941A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C5DC7-EE6F-405F-8043-33239C9B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CA8C-650F-4381-9612-CDD5DEAD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19BC-4015-43C1-A053-0B343FBD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C132D-EE16-43BE-8214-D5E3D4D7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71A43-D781-46FD-BDB6-1C107696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1C8B2-7FBC-4EA7-8786-14512F5A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F652E-D3D6-4263-B6DD-1B94C7E8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4091A-4934-4ACA-8DC2-54327D1B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F590D-4D78-487F-9435-DD1C6B7B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62E6-0C91-4815-9F5E-C1E9754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1807-B472-41BC-AF9F-E738D554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37D7D-EC21-4C39-8E1B-BFD7C760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BA9E0-8F31-40DE-A63D-F560BDA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EA4A4-8956-49CB-A0CD-D4A929EE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D86E1-C3C6-42C8-8AE0-F17A6FF8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6CF25-A348-4303-924E-D511BF6A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8DF-6C29-41A2-8FAA-E5384CB1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08A8-2C0C-4A74-A741-42F7E360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91221-B519-450F-BBD2-EF29CD22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D69F-E51B-4799-89D1-640B115A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56B06-448D-42A1-B7CA-A4497B97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F975F-25EC-440A-84DB-3F221215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AA90-555F-4104-80E2-8243E577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D17B3-E997-4262-B7EA-E0BE1005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1EAE-F5FA-4F2C-AE8D-D5E29CF9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14238-47F6-47CF-83E0-8333843B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BF5E-7FFD-4788-B7E5-E4EF7CF3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07AB-87EF-4EAF-A296-0623750C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48B0-B182-4596-95B6-B8E6F0D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CFAD-07D8-4C80-A09A-BA130DF7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FC02-EA4E-4491-8806-65D5E12F9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9CD1-0C87-431B-ACB1-8D36BB35175B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4BFE-7562-4167-9B35-9415B641E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5CAB-B29E-44B4-904D-3DE8596B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C791-F6EF-4A10-B0BE-111EF777E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530"/>
            <a:ext cx="9144000" cy="593669"/>
          </a:xfrm>
        </p:spPr>
        <p:txBody>
          <a:bodyPr>
            <a:noAutofit/>
          </a:bodyPr>
          <a:lstStyle/>
          <a:p>
            <a:r>
              <a:rPr lang="lo-LA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ບົດທີ </a:t>
            </a:r>
            <a:r>
              <a:rPr lang="en-US" sz="2800" b="1" dirty="0">
                <a:latin typeface="BoonHome" panose="02000503000000000000" pitchFamily="50" charset="-34"/>
                <a:cs typeface="BoonHome" panose="02000503000000000000" pitchFamily="50" charset="-34"/>
              </a:rPr>
              <a:t>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394"/>
            <a:ext cx="9144000" cy="1115172"/>
          </a:xfrm>
        </p:spPr>
        <p:txBody>
          <a:bodyPr/>
          <a:lstStyle/>
          <a:p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ການຮັບ ແລະ ສະແດງຂໍ້ມູນ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(Input/Output)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B591B-ACF7-4A73-BC49-17E77B7197EA}"/>
              </a:ext>
            </a:extLst>
          </p:cNvPr>
          <p:cNvSpPr/>
          <p:nvPr/>
        </p:nvSpPr>
        <p:spPr>
          <a:xfrm>
            <a:off x="4371414" y="2807952"/>
            <a:ext cx="3449171" cy="341355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4DB845-9A1A-442B-A16F-4043E63AAC84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9C60E4A-B4D2-4ACD-A69F-017F4E82AB63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B1B6A7B-49BF-47FA-8020-AE4EEDAE6137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B46B80B-5F74-43DF-8524-DD1E46BC5262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3632F14-051D-4358-B265-088FEB58255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F2179F3-8DB1-470F-9D15-ADCE49A28AC8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BF8D54C-9A5F-4E4A-B89A-C5F23A3DB35A}"/>
              </a:ext>
            </a:extLst>
          </p:cNvPr>
          <p:cNvSpPr txBox="1">
            <a:spLocks/>
          </p:cNvSpPr>
          <p:nvPr/>
        </p:nvSpPr>
        <p:spPr>
          <a:xfrm>
            <a:off x="1482897" y="1814353"/>
            <a:ext cx="9144000" cy="593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800" b="1" u="sng">
                <a:latin typeface="BoonHome" panose="02000503000000000000" pitchFamily="50" charset="-34"/>
                <a:cs typeface="BoonHome" panose="02000503000000000000" pitchFamily="50" charset="-34"/>
              </a:rPr>
              <a:t>ຖາມ ແລະ ຕອບຄໍາຖາມ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ECA64E-7008-473D-9EA0-8F3C3A4F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97" y="2684929"/>
            <a:ext cx="3048000" cy="304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C1CF4B5-29D7-40AB-BA39-5E9845DF5588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F2FE701-4659-4602-9BBD-4C4F3CADD861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C7EAFC6-353B-432C-9094-05F6E1757C0B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2FE148C-ACB0-401E-9C8B-131780ABF310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7886A39-179A-4925-B15E-DAFBB8982115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7FE1793-D38D-4244-9127-228090D89219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14551C-18BE-409B-9296-D997B98F0071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C86DA-3E86-48C0-8AFD-1C6681ED005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FC0F4-3B32-4450-9764-9B187AFA93CD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010142-3BB5-4F8D-899B-D6B602DE55A9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FB6EAE-CB53-4243-897A-F909B6F0EAFC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34D33-E58B-4B50-AD18-6DF35441DF85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F1F6D4-028F-47F1-84F6-E2A66C392046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C73735-48D7-4E3E-8CA4-5E452D37011C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AE4600-14EE-467F-BCAE-8A766DB2E629}"/>
              </a:ext>
            </a:extLst>
          </p:cNvPr>
          <p:cNvSpPr/>
          <p:nvPr/>
        </p:nvSpPr>
        <p:spPr>
          <a:xfrm>
            <a:off x="3054577" y="2225242"/>
            <a:ext cx="6606046" cy="24075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5507B-F001-4418-A879-FCB67462326E}"/>
              </a:ext>
            </a:extLst>
          </p:cNvPr>
          <p:cNvSpPr/>
          <p:nvPr/>
        </p:nvSpPr>
        <p:spPr>
          <a:xfrm>
            <a:off x="3242362" y="2429435"/>
            <a:ext cx="1246095" cy="1999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ຂ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CE04-8965-49D4-93AC-F1BF9600F457}"/>
              </a:ext>
            </a:extLst>
          </p:cNvPr>
          <p:cNvSpPr/>
          <p:nvPr/>
        </p:nvSpPr>
        <p:spPr>
          <a:xfrm>
            <a:off x="4488457" y="2429435"/>
            <a:ext cx="1246095" cy="199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ອ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A7B29-82CD-4410-B87A-D79AC20D6019}"/>
              </a:ext>
            </a:extLst>
          </p:cNvPr>
          <p:cNvSpPr/>
          <p:nvPr/>
        </p:nvSpPr>
        <p:spPr>
          <a:xfrm>
            <a:off x="5734552" y="2429435"/>
            <a:ext cx="1246095" cy="1999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ບ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44019-AEA9-417D-99F5-F1732F75B171}"/>
              </a:ext>
            </a:extLst>
          </p:cNvPr>
          <p:cNvSpPr/>
          <p:nvPr/>
        </p:nvSpPr>
        <p:spPr>
          <a:xfrm>
            <a:off x="6980647" y="2429435"/>
            <a:ext cx="1246095" cy="1999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ໃ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89079-B126-4B9E-9E00-BA0A12202E93}"/>
              </a:ext>
            </a:extLst>
          </p:cNvPr>
          <p:cNvSpPr/>
          <p:nvPr/>
        </p:nvSpPr>
        <p:spPr>
          <a:xfrm>
            <a:off x="8226742" y="2429435"/>
            <a:ext cx="1246095" cy="1999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9900" dirty="0">
                <a:solidFill>
                  <a:srgbClr val="FF0000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ຈ</a:t>
            </a:r>
            <a:endParaRPr lang="en-US" sz="9900" dirty="0">
              <a:solidFill>
                <a:srgbClr val="FF0000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82F75-DFC5-4A4B-88C4-E3D9EF3D829B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3F886AB5-5B91-4363-8616-46A501B8AF0F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A462DF8F-4BD8-49A5-AFB9-8A006AFD8B07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8A9C8A05-7349-4CF6-914B-5E2F93FA0BF9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ECE3582F-3901-431A-A1D2-725A87B1B0C7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AD64CB7-B983-404D-91F6-71E3FDF5C01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059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lo-LA" sz="2800" b="1" u="sng" dirty="0">
                <a:latin typeface="BoonHome" panose="02000503000000000000" pitchFamily="50" charset="-34"/>
                <a:cs typeface="BoonHome" panose="02000503000000000000" pitchFamily="50" charset="-34"/>
              </a:rPr>
              <a:t>ເນື້ອໃນຫຍໍ້</a:t>
            </a:r>
            <a:endParaRPr lang="en-US" sz="28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861"/>
            <a:ext cx="9144000" cy="1850277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ການສະແດງຜົນຂໍ້ມູນ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(Output)</a:t>
            </a: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.</a:t>
            </a:r>
            <a:endParaRPr lang="en-US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ເຄື່ອງໝາຍ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“\” (Escape Character).</a:t>
            </a:r>
            <a:endParaRPr lang="lo-LA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lo-LA" b="1">
                <a:latin typeface="BoonHome" panose="02000503000000000000" pitchFamily="50" charset="-34"/>
                <a:cs typeface="BoonHome" panose="02000503000000000000" pitchFamily="50" charset="-34"/>
              </a:rPr>
              <a:t>ປ້ອນຂໍ້</a:t>
            </a:r>
            <a:r>
              <a:rPr lang="lo-LA" b="1" dirty="0">
                <a:latin typeface="BoonHome" panose="02000503000000000000" pitchFamily="50" charset="-34"/>
                <a:cs typeface="BoonHome" panose="02000503000000000000" pitchFamily="50" charset="-34"/>
              </a:rPr>
              <a:t>ມູນ </a:t>
            </a:r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(Input).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890431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ການສະແດງຜົນຂໍ້ມູນ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(Output)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3261"/>
            <a:ext cx="9144000" cy="1056151"/>
          </a:xfrm>
        </p:spPr>
        <p:txBody>
          <a:bodyPr/>
          <a:lstStyle/>
          <a:p>
            <a:pPr algn="l"/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Function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ທີ່ໃຊ້ສະແດງຜົນຂໍ້ມູນອອກທາງຈໍພາບຄື່ 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printf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(print formatted)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ມີໜ້າທີຫຼັກຄື່:ແປງຂໍ້ມູນໃນລັກສະນະເລກຖານ 2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(binary)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 ທີ່ຄອມພິວເຕີປະມ່ວນຜົນໄດ້ ໃຫ້ຢູ່ໃນຮູບແບບມະນຸດເຂົ້າໃຈ ກ່່ອນສະແດງຜົນອອກທາງຈໍພາບ. 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AF23318-A620-4232-9673-FEE7B58F4829}"/>
              </a:ext>
            </a:extLst>
          </p:cNvPr>
          <p:cNvSpPr txBox="1">
            <a:spLocks/>
          </p:cNvSpPr>
          <p:nvPr/>
        </p:nvSpPr>
        <p:spPr>
          <a:xfrm>
            <a:off x="1524000" y="2763519"/>
            <a:ext cx="9144000" cy="48170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printf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(“String_format”,</a:t>
            </a:r>
            <a:r>
              <a:rPr lang="en-US" b="1" dirty="0" err="1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Data_list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);</a:t>
            </a:r>
            <a:endParaRPr lang="en-US" sz="1800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35DE942-F999-4FC2-A412-89F2C6130C60}"/>
              </a:ext>
            </a:extLst>
          </p:cNvPr>
          <p:cNvSpPr txBox="1">
            <a:spLocks/>
          </p:cNvSpPr>
          <p:nvPr/>
        </p:nvSpPr>
        <p:spPr>
          <a:xfrm>
            <a:off x="1524000" y="3316575"/>
            <a:ext cx="9144000" cy="10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String_format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: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ແມ່ນຂໍ້ຄວາມທີ່ເຮົາໃຊ້ອະທິບາຍສິງທີ່ຢາກສະແດງອອກ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ຫຼື </a:t>
            </a:r>
            <a:r>
              <a:rPr lang="lo-LA" sz="1800" u="sng" dirty="0">
                <a:latin typeface="BoonHome" panose="02000503000000000000" pitchFamily="50" charset="-34"/>
                <a:cs typeface="BoonHome" panose="02000503000000000000" pitchFamily="50" charset="-34"/>
              </a:rPr>
              <a:t>ໃຊ້ສັນຍະລັກແທນຊະນິດຂໍ້ມູນ.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Data_list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: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ຄື່ຂໍ້ມູນທີ່ສະແດງຜົນ, ຊຶ່ງອາດເປັນຄ່າຄົ່ງທີ່ ຫຼື ຕົວປ່ຽນ.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2F5813B-A5A8-4496-B259-F517498D0C7F}"/>
              </a:ext>
            </a:extLst>
          </p:cNvPr>
          <p:cNvSpPr txBox="1">
            <a:spLocks/>
          </p:cNvSpPr>
          <p:nvPr/>
        </p:nvSpPr>
        <p:spPr>
          <a:xfrm>
            <a:off x="1571603" y="6009082"/>
            <a:ext cx="9144000" cy="4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ຕົວຢ່າງທີ 1 ສະແດງ 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function “</a:t>
            </a:r>
            <a:r>
              <a:rPr lang="en-US" sz="1400" dirty="0" err="1">
                <a:latin typeface="BoonHome" panose="02000503000000000000" pitchFamily="50" charset="-34"/>
                <a:cs typeface="BoonHome" panose="02000503000000000000" pitchFamily="50" charset="-34"/>
              </a:rPr>
              <a:t>printf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8703F-FCC6-4918-BBC1-6C70E562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76" y="4033251"/>
            <a:ext cx="5977647" cy="18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907163"/>
            <a:ext cx="9144000" cy="39755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I.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ການສະແດງຜົນຂໍ້ມູນ </a:t>
            </a:r>
            <a:r>
              <a:rPr lang="en-US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(Output) </a:t>
            </a:r>
            <a:r>
              <a:rPr lang="lo-LA" sz="20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endParaRPr lang="en-US" sz="20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02" y="1328636"/>
            <a:ext cx="8800561" cy="43978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ສັນຍະລັກທີ່ໃຊ້ແທນຊະນິດຂອງແຕ່ລະຂໍ້ມູນ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2F5813B-A5A8-4496-B259-F517498D0C7F}"/>
              </a:ext>
            </a:extLst>
          </p:cNvPr>
          <p:cNvSpPr txBox="1">
            <a:spLocks/>
          </p:cNvSpPr>
          <p:nvPr/>
        </p:nvSpPr>
        <p:spPr>
          <a:xfrm>
            <a:off x="1571603" y="6181367"/>
            <a:ext cx="9144000" cy="2811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ຕາຕະລາງສະແດງສັນຍະລັກມີ່ໃຊ້ແທນແຕ່ລະຕົວປ່ຽນ</a:t>
            </a:r>
            <a:endParaRPr lang="en-US" sz="14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DABC1D8-DC1C-4CDD-8D95-FC6C93AA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60879"/>
              </p:ext>
            </p:extLst>
          </p:nvPr>
        </p:nvGraphicFramePr>
        <p:xfrm>
          <a:off x="2629776" y="1741082"/>
          <a:ext cx="745564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824">
                  <a:extLst>
                    <a:ext uri="{9D8B030D-6E8A-4147-A177-3AD203B41FA5}">
                      <a16:colId xmlns:a16="http://schemas.microsoft.com/office/drawing/2014/main" val="2125216070"/>
                    </a:ext>
                  </a:extLst>
                </a:gridCol>
                <a:gridCol w="3727824">
                  <a:extLst>
                    <a:ext uri="{9D8B030D-6E8A-4147-A177-3AD203B41FA5}">
                      <a16:colId xmlns:a16="http://schemas.microsoft.com/office/drawing/2014/main" val="376761041"/>
                    </a:ext>
                  </a:extLst>
                </a:gridCol>
              </a:tblGrid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ຊະນິດຂໍ້ມູນ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ຕົວແທນຊະນິດຂໍ້ມູນ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97880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char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%c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80982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char[]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42870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short int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</a:t>
                      </a:r>
                      <a:r>
                        <a:rPr lang="en-US" dirty="0" err="1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hd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74268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unsigned short int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%hu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305698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int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%d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289870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unsigned int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%u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26161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long int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</a:t>
                      </a:r>
                      <a:r>
                        <a:rPr lang="en-US" dirty="0" err="1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Ld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12774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unsigned int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%Lu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31755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Float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%f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70381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double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</a:t>
                      </a:r>
                      <a:r>
                        <a:rPr lang="en-US" dirty="0" err="1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Lf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80356"/>
                  </a:ext>
                </a:extLst>
              </a:tr>
              <a:tr h="3436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long double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%</a:t>
                      </a:r>
                      <a:r>
                        <a:rPr lang="en-US" dirty="0" err="1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Lf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1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890431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ເຄື່ອງໝາຍ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“\” (Escape </a:t>
            </a:r>
            <a:r>
              <a:rPr lang="en-US" sz="2400" b="1" dirty="0" err="1">
                <a:latin typeface="BoonHome" panose="02000503000000000000" pitchFamily="50" charset="-34"/>
                <a:cs typeface="BoonHome" panose="02000503000000000000" pitchFamily="50" charset="-34"/>
              </a:rPr>
              <a:t>Charactoer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)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2F5813B-A5A8-4496-B259-F517498D0C7F}"/>
              </a:ext>
            </a:extLst>
          </p:cNvPr>
          <p:cNvSpPr txBox="1">
            <a:spLocks/>
          </p:cNvSpPr>
          <p:nvPr/>
        </p:nvSpPr>
        <p:spPr>
          <a:xfrm>
            <a:off x="1571603" y="6009082"/>
            <a:ext cx="9144000" cy="4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ຕາຕະລາງສະແດງ 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Escape Character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1EA3D1C6-3BF3-4096-8335-AD172DC97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14523"/>
              </p:ext>
            </p:extLst>
          </p:nvPr>
        </p:nvGraphicFramePr>
        <p:xfrm>
          <a:off x="1984187" y="1559002"/>
          <a:ext cx="812800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6542">
                  <a:extLst>
                    <a:ext uri="{9D8B030D-6E8A-4147-A177-3AD203B41FA5}">
                      <a16:colId xmlns:a16="http://schemas.microsoft.com/office/drawing/2014/main" val="3127958125"/>
                    </a:ext>
                  </a:extLst>
                </a:gridCol>
                <a:gridCol w="6741458">
                  <a:extLst>
                    <a:ext uri="{9D8B030D-6E8A-4147-A177-3AD203B41FA5}">
                      <a16:colId xmlns:a16="http://schemas.microsoft.com/office/drawing/2014/main" val="291192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ລະຫັດ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ຄວາມໝາຍ</a:t>
                      </a:r>
                      <a:endParaRPr lang="en-US" dirty="0">
                        <a:latin typeface="BoonHome" panose="02000503000000000000" pitchFamily="50" charset="-34"/>
                        <a:cs typeface="BoonHome" panose="02000503000000000000" pitchFamily="50" charset="-34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8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\0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ຄ່າຫວ່າງ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(null character)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9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ສົ່ງສຽງ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1 </a:t>
                      </a:r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ຄັ້ງ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(bell)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9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\b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ຖ່ອຍຫຼັງ 1 ຊ່ອງຕົວອັກສອນ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(backspace)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ຂື້ນໜ້າໃໝ່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(form feed)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4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\n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ລົງແຖວ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(new line)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5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ເລື່ອນ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curser </a:t>
                      </a:r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ໄປທາງຊ້າຍສຸດ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(carriage return)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3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\t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ຍໍ້ໜ້າຕາມລວງນອນ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(horizontal tab)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ຍໍ້ໜ້າຕາມລວງຕັ້ງ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(vertical tab)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\’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ພີ່ມເຄື່ອງໝາຍ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 (’)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9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ພີ່ມເຄື່ອງໝາຍ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\\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o-LA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ພີ່ມເຄື່ອງໝາຍ </a:t>
                      </a:r>
                      <a:r>
                        <a:rPr lang="en-US" dirty="0">
                          <a:latin typeface="BoonHome" panose="02000503000000000000" pitchFamily="50" charset="-34"/>
                          <a:cs typeface="BoonHome" panose="02000503000000000000" pitchFamily="50" charset="-34"/>
                        </a:rPr>
                        <a:t>(\)</a:t>
                      </a:r>
                    </a:p>
                  </a:txBody>
                  <a:tcPr>
                    <a:solidFill>
                      <a:srgbClr val="FB8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6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97" y="890431"/>
            <a:ext cx="914400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ເຄື່ອງໝາຍ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“\” (Escape </a:t>
            </a:r>
            <a:r>
              <a:rPr lang="en-US" sz="2400" b="1" dirty="0" err="1">
                <a:latin typeface="BoonHome" panose="02000503000000000000" pitchFamily="50" charset="-34"/>
                <a:cs typeface="BoonHome" panose="02000503000000000000" pitchFamily="50" charset="-34"/>
              </a:rPr>
              <a:t>Charactoer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)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2F5813B-A5A8-4496-B259-F517498D0C7F}"/>
              </a:ext>
            </a:extLst>
          </p:cNvPr>
          <p:cNvSpPr txBox="1">
            <a:spLocks/>
          </p:cNvSpPr>
          <p:nvPr/>
        </p:nvSpPr>
        <p:spPr>
          <a:xfrm>
            <a:off x="1571603" y="6009082"/>
            <a:ext cx="9144000" cy="4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ຕົວຢ່າງທີ 2: 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Escape Character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2BD0B-0330-417E-BB65-525D4DF44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2" y="1621540"/>
            <a:ext cx="7816996" cy="4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37" y="890431"/>
            <a:ext cx="830132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ປ້ອນຂໍ້ມູນ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(Input)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9A7302-39B7-4CA8-97D3-08BCD292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341" y="1633260"/>
            <a:ext cx="8301318" cy="1056151"/>
          </a:xfrm>
        </p:spPr>
        <p:txBody>
          <a:bodyPr/>
          <a:lstStyle/>
          <a:p>
            <a:pPr algn="l"/>
            <a:r>
              <a:rPr lang="en-US" b="1" dirty="0"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Function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ທີ່ໃຊ້ໃນການຮັບຂໍ້ມູນຄື່ 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scanf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(scan formatted)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ຮູບແບບຂອງ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Function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“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scanf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”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ມີຄື່ດັ່ງນີ້: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AF23318-A620-4232-9673-FEE7B58F4829}"/>
              </a:ext>
            </a:extLst>
          </p:cNvPr>
          <p:cNvSpPr txBox="1">
            <a:spLocks/>
          </p:cNvSpPr>
          <p:nvPr/>
        </p:nvSpPr>
        <p:spPr>
          <a:xfrm>
            <a:off x="1945339" y="2752047"/>
            <a:ext cx="8301319" cy="48170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scanf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(“String_format”,</a:t>
            </a:r>
            <a:r>
              <a:rPr lang="en-US" b="1" dirty="0" err="1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Address_list</a:t>
            </a:r>
            <a:r>
              <a:rPr lang="en-US" b="1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);</a:t>
            </a:r>
            <a:endParaRPr lang="en-US" sz="1800" dirty="0">
              <a:solidFill>
                <a:schemeClr val="bg1"/>
              </a:solidFill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35DE942-F999-4FC2-A412-89F2C6130C60}"/>
              </a:ext>
            </a:extLst>
          </p:cNvPr>
          <p:cNvSpPr txBox="1">
            <a:spLocks/>
          </p:cNvSpPr>
          <p:nvPr/>
        </p:nvSpPr>
        <p:spPr>
          <a:xfrm>
            <a:off x="1945338" y="3316575"/>
            <a:ext cx="8301319" cy="220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String_format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: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ໃນ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function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ຂອງ 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scanf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ຕ່າງຈາກ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function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ຂອງ 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printf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 ຢູ່ບ່ອນວ່າ </a:t>
            </a: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scanf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ຈະຢູ່ໃນຮູບແບບຂອງຕົວແທນຊະນິດຂໍ້ມູນຕ່າງໆເຊັ່ນ: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%d, %f … </a:t>
            </a:r>
            <a:endParaRPr lang="lo-LA" sz="1800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BoonHome" panose="02000503000000000000" pitchFamily="50" charset="-34"/>
                <a:cs typeface="BoonHome" panose="02000503000000000000" pitchFamily="50" charset="-34"/>
              </a:rPr>
              <a:t>Address_list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: 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ເປັນຕົວລະບຸທີ່ຢູ່ໃນໜ່ວຍຄວາມຈໍາທີ່ຈະໃຊ້ການເກັບຂໍ້ມູນ, ເວລາລະບຸໃຫ້ໃຊ້ເຄື່ອງໝາຍ </a:t>
            </a:r>
            <a:r>
              <a:rPr lang="en-US" sz="1800" dirty="0">
                <a:latin typeface="BoonHome" panose="02000503000000000000" pitchFamily="50" charset="-34"/>
                <a:cs typeface="BoonHome" panose="02000503000000000000" pitchFamily="50" charset="-34"/>
              </a:rPr>
              <a:t>“ampersand (&amp;)”</a:t>
            </a:r>
            <a:r>
              <a:rPr lang="lo-LA" sz="1800" dirty="0">
                <a:latin typeface="BoonHome" panose="02000503000000000000" pitchFamily="50" charset="-34"/>
                <a:cs typeface="BoonHome" panose="02000503000000000000" pitchFamily="50" charset="-34"/>
              </a:rPr>
              <a:t>ນໍາໜ້າຕົວປ່ຽນ.</a:t>
            </a:r>
            <a:endParaRPr lang="en-US" sz="1800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61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37" y="890431"/>
            <a:ext cx="8301320" cy="593669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III.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ການຮັບຂໍ້ມູນ </a:t>
            </a:r>
            <a:r>
              <a:rPr lang="en-US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(Input) </a:t>
            </a:r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ຕໍ່</a:t>
            </a:r>
            <a:endParaRPr lang="en-US" sz="2400" b="1" u="sng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3DF8DA-4A8C-4C29-A137-DC177F9CD809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CB5CB49-5082-4FAD-AC4C-44FBE9B774E9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A35A94-FF78-4EF3-9E93-4D8A9D3A7B7C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3846CD-683D-4966-9596-4B0690F0503A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BBC8F41-579B-4A8F-A8DA-C9A91039238D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2E12CC5-AE6F-4E68-9E2A-22FC4E0C2D86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C16E6-1D20-4FC3-A849-DCEDB08F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68" y="1591165"/>
            <a:ext cx="7795658" cy="4156392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5ACCAA18-7920-46DB-94FB-095108A3B42C}"/>
              </a:ext>
            </a:extLst>
          </p:cNvPr>
          <p:cNvSpPr txBox="1">
            <a:spLocks/>
          </p:cNvSpPr>
          <p:nvPr/>
        </p:nvSpPr>
        <p:spPr>
          <a:xfrm>
            <a:off x="1571603" y="6009082"/>
            <a:ext cx="9144000" cy="43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ຕົວຢ່າງທີ 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3</a:t>
            </a:r>
            <a:r>
              <a:rPr lang="lo-LA" sz="1400" dirty="0">
                <a:latin typeface="BoonHome" panose="02000503000000000000" pitchFamily="50" charset="-34"/>
                <a:cs typeface="BoonHome" panose="02000503000000000000" pitchFamily="50" charset="-34"/>
              </a:rPr>
              <a:t>: </a:t>
            </a:r>
            <a:r>
              <a:rPr lang="en-US" sz="1400" dirty="0">
                <a:latin typeface="BoonHome" panose="02000503000000000000" pitchFamily="50" charset="-34"/>
                <a:cs typeface="BoonHome" panose="02000503000000000000" pitchFamily="50" charset="-34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0964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87DEB-1D7A-4EA2-84F0-DFF250D4B54D}"/>
              </a:ext>
            </a:extLst>
          </p:cNvPr>
          <p:cNvSpPr/>
          <p:nvPr/>
        </p:nvSpPr>
        <p:spPr>
          <a:xfrm>
            <a:off x="-196600" y="-238095"/>
            <a:ext cx="12680407" cy="11402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150EB-A336-430E-8B6A-07531D14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976" y="3132165"/>
            <a:ext cx="9386047" cy="593669"/>
          </a:xfrm>
        </p:spPr>
        <p:txBody>
          <a:bodyPr>
            <a:noAutofit/>
          </a:bodyPr>
          <a:lstStyle/>
          <a:p>
            <a:r>
              <a:rPr lang="lo-LA" sz="2400" b="1" dirty="0">
                <a:latin typeface="BoonHome" panose="02000503000000000000" pitchFamily="50" charset="-34"/>
                <a:cs typeface="BoonHome" panose="02000503000000000000" pitchFamily="50" charset="-34"/>
              </a:rPr>
              <a:t>ລົງມືຂຽນໂຄດ</a:t>
            </a:r>
            <a:endParaRPr lang="en-US" sz="2400" b="1" dirty="0">
              <a:latin typeface="BoonHome" panose="02000503000000000000" pitchFamily="50" charset="-34"/>
              <a:cs typeface="BoonHome" panose="02000503000000000000" pitchFamily="50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7B605-E64B-412F-A84B-8D86F9314B83}"/>
              </a:ext>
            </a:extLst>
          </p:cNvPr>
          <p:cNvSpPr/>
          <p:nvPr/>
        </p:nvSpPr>
        <p:spPr>
          <a:xfrm rot="21411657">
            <a:off x="-93100" y="-459582"/>
            <a:ext cx="12295994" cy="1025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F9057-1D70-4F35-B89C-9F27D5FB7DA5}"/>
              </a:ext>
            </a:extLst>
          </p:cNvPr>
          <p:cNvSpPr/>
          <p:nvPr/>
        </p:nvSpPr>
        <p:spPr>
          <a:xfrm>
            <a:off x="1" y="6445624"/>
            <a:ext cx="12192000" cy="4123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9E891-8AB1-4550-A2DD-15B6A2AAE5F4}"/>
              </a:ext>
            </a:extLst>
          </p:cNvPr>
          <p:cNvSpPr/>
          <p:nvPr/>
        </p:nvSpPr>
        <p:spPr>
          <a:xfrm>
            <a:off x="11339638" y="6445624"/>
            <a:ext cx="412376" cy="412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72D141-37C9-4ADC-AD10-A6462FF84D51}"/>
              </a:ext>
            </a:extLst>
          </p:cNvPr>
          <p:cNvSpPr/>
          <p:nvPr/>
        </p:nvSpPr>
        <p:spPr>
          <a:xfrm>
            <a:off x="11432868" y="6436571"/>
            <a:ext cx="412376" cy="412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5956A-3957-45A5-BD2C-BFBE31571C93}"/>
              </a:ext>
            </a:extLst>
          </p:cNvPr>
          <p:cNvSpPr/>
          <p:nvPr/>
        </p:nvSpPr>
        <p:spPr>
          <a:xfrm>
            <a:off x="11513017" y="6441715"/>
            <a:ext cx="412376" cy="412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D76926-EC20-4608-ACE1-9DF4988AB7E8}"/>
              </a:ext>
            </a:extLst>
          </p:cNvPr>
          <p:cNvSpPr/>
          <p:nvPr/>
        </p:nvSpPr>
        <p:spPr>
          <a:xfrm>
            <a:off x="11533816" y="6462514"/>
            <a:ext cx="370778" cy="37077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8AB454-CB69-4E13-AB6B-F951B714CF4B}"/>
              </a:ext>
            </a:extLst>
          </p:cNvPr>
          <p:cNvSpPr txBox="1">
            <a:spLocks/>
          </p:cNvSpPr>
          <p:nvPr/>
        </p:nvSpPr>
        <p:spPr>
          <a:xfrm>
            <a:off x="763200" y="6518047"/>
            <a:ext cx="5594400" cy="349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ປຕ ແພງຄໍາ ລາວຢາງໃຈ ພາສາຄອມພິວເຕີ </a:t>
            </a:r>
            <a:r>
              <a:rPr lang="en-US" sz="1400" dirty="0">
                <a:solidFill>
                  <a:schemeClr val="bg1"/>
                </a:solidFill>
                <a:latin typeface="BoonHome" panose="02000503000000000000" pitchFamily="50" charset="-34"/>
                <a:cs typeface="BoonHome" panose="02000503000000000000" pitchFamily="50" charset="-34"/>
              </a:rPr>
              <a:t>C Language Programming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9DEF92-9A58-436D-81B0-E5116D79A254}"/>
              </a:ext>
            </a:extLst>
          </p:cNvPr>
          <p:cNvSpPr/>
          <p:nvPr/>
        </p:nvSpPr>
        <p:spPr>
          <a:xfrm>
            <a:off x="251012" y="101695"/>
            <a:ext cx="593669" cy="59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rush Script MT" panose="03060802040406070304" pitchFamily="66" charset="0"/>
              </a:rPr>
              <a:t>P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5843056-B254-43AB-8C55-935A0CEA0958}"/>
              </a:ext>
            </a:extLst>
          </p:cNvPr>
          <p:cNvSpPr/>
          <p:nvPr/>
        </p:nvSpPr>
        <p:spPr>
          <a:xfrm>
            <a:off x="10112187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7605C53-4B21-4A4E-8FCF-7C3DAD1DFB35}"/>
              </a:ext>
            </a:extLst>
          </p:cNvPr>
          <p:cNvSpPr/>
          <p:nvPr/>
        </p:nvSpPr>
        <p:spPr>
          <a:xfrm>
            <a:off x="10408023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C6ECD2E-7DBF-414C-94DA-892E9E01FBA9}"/>
              </a:ext>
            </a:extLst>
          </p:cNvPr>
          <p:cNvSpPr/>
          <p:nvPr/>
        </p:nvSpPr>
        <p:spPr>
          <a:xfrm>
            <a:off x="10703859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C34670B-15D3-4EE3-937E-BFCF422DEE28}"/>
              </a:ext>
            </a:extLst>
          </p:cNvPr>
          <p:cNvSpPr/>
          <p:nvPr/>
        </p:nvSpPr>
        <p:spPr>
          <a:xfrm>
            <a:off x="10999695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542B95D6-95FF-424F-812D-F8FD5FB75112}"/>
              </a:ext>
            </a:extLst>
          </p:cNvPr>
          <p:cNvSpPr/>
          <p:nvPr/>
        </p:nvSpPr>
        <p:spPr>
          <a:xfrm>
            <a:off x="11295531" y="493014"/>
            <a:ext cx="259977" cy="25997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666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BoonHome</vt:lpstr>
      <vt:lpstr>Brush Script MT</vt:lpstr>
      <vt:lpstr>Calibri</vt:lpstr>
      <vt:lpstr>Calibri Light</vt:lpstr>
      <vt:lpstr>Wingdings</vt:lpstr>
      <vt:lpstr>Office Theme</vt:lpstr>
      <vt:lpstr>ບົດທີ 4</vt:lpstr>
      <vt:lpstr>ເນື້ອໃນຫຍໍ້</vt:lpstr>
      <vt:lpstr>I. ການສະແດງຜົນຂໍ້ມູນ (Output)</vt:lpstr>
      <vt:lpstr>I. ການສະແດງຜົນຂໍ້ມູນ (Output) ຕໍ່</vt:lpstr>
      <vt:lpstr>II. ເຄື່ອງໝາຍ “\” (Escape Charactoer)</vt:lpstr>
      <vt:lpstr>II. ເຄື່ອງໝາຍ “\” (Escape Charactoer) ຕໍ່</vt:lpstr>
      <vt:lpstr>III. ປ້ອນຂໍ້ມູນ (Input)</vt:lpstr>
      <vt:lpstr>III. ການຮັບຂໍ້ມູນ (Input) ຕໍ່</vt:lpstr>
      <vt:lpstr>ລົງມືຂຽນໂຄດ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4</dc:title>
  <dc:creator>phaengkham laoyangchai</dc:creator>
  <cp:lastModifiedBy>phaengkham laoyangchai</cp:lastModifiedBy>
  <cp:revision>39</cp:revision>
  <dcterms:created xsi:type="dcterms:W3CDTF">2022-03-09T07:54:46Z</dcterms:created>
  <dcterms:modified xsi:type="dcterms:W3CDTF">2022-11-24T03:43:01Z</dcterms:modified>
</cp:coreProperties>
</file>