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1" r:id="rId6"/>
    <p:sldId id="259" r:id="rId7"/>
    <p:sldId id="266" r:id="rId8"/>
    <p:sldId id="262" r:id="rId9"/>
    <p:sldId id="265" r:id="rId10"/>
    <p:sldId id="267" r:id="rId11"/>
    <p:sldId id="260" r:id="rId12"/>
    <p:sldId id="264" r:id="rId13"/>
    <p:sldId id="263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3B"/>
    <a:srgbClr val="070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F0A1D-B804-437A-8748-0EACE37D1D13}" type="datetimeFigureOut">
              <a:rPr lang="pt-BR" smtClean="0"/>
              <a:t>06/10/2016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FD668-DB42-4EFA-B68F-FF2ED097C7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59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FD668-DB42-4EFA-B68F-FF2ED097C73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32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455" TargetMode="External"/><Relationship Id="rId2" Type="http://schemas.openxmlformats.org/officeDocument/2006/relationships/hyperlink" Target="https://www.html5rocks.com/pt/tutorials/websockets/basi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nub.com/blog/2015-01-05-websockets-vs-rest-api-understanding-the-difference/" TargetMode="External"/><Relationship Id="rId4" Type="http://schemas.openxmlformats.org/officeDocument/2006/relationships/hyperlink" Target="https://en.wikipedia.org/wiki/WebSock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Websockets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 e aplicações</a:t>
            </a:r>
          </a:p>
          <a:p>
            <a:r>
              <a:rPr lang="pt-BR" dirty="0" smtClean="0"/>
              <a:t>Pedro H. Affonso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37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origem</a:t>
            </a:r>
            <a:endParaRPr lang="en-US" dirty="0"/>
          </a:p>
          <a:p>
            <a:pPr lvl="1"/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browsers</a:t>
            </a:r>
          </a:p>
          <a:p>
            <a:pPr lvl="1"/>
            <a:r>
              <a:rPr lang="en-US" dirty="0" err="1" smtClean="0"/>
              <a:t>Inútil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dedicados</a:t>
            </a:r>
            <a:endParaRPr lang="en-US" dirty="0" smtClean="0"/>
          </a:p>
          <a:p>
            <a:r>
              <a:rPr lang="en-US" dirty="0" err="1" smtClean="0"/>
              <a:t>Falha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se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conectar</a:t>
            </a:r>
            <a:r>
              <a:rPr lang="en-US" dirty="0" smtClean="0"/>
              <a:t> com um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de </a:t>
            </a:r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err="1" smtClean="0"/>
              <a:t>Cabeçalhos</a:t>
            </a:r>
            <a:r>
              <a:rPr lang="en-US" dirty="0" smtClean="0"/>
              <a:t> Sec-* no </a:t>
            </a:r>
            <a:r>
              <a:rPr lang="en-US" dirty="0" err="1" smtClean="0"/>
              <a:t>cabeçalho</a:t>
            </a:r>
            <a:r>
              <a:rPr lang="en-US" dirty="0" smtClean="0"/>
              <a:t> do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acrescentados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atacantes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HTML 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Impedem</a:t>
            </a:r>
            <a:r>
              <a:rPr lang="en-US" dirty="0" smtClean="0"/>
              <a:t> </a:t>
            </a:r>
            <a:r>
              <a:rPr lang="en-US" dirty="0" err="1" smtClean="0"/>
              <a:t>conexão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HTTP com </a:t>
            </a:r>
            <a:r>
              <a:rPr lang="en-US" dirty="0" smtClean="0"/>
              <a:t>forms </a:t>
            </a:r>
            <a:r>
              <a:rPr lang="en-US" dirty="0" err="1" smtClean="0"/>
              <a:t>ou</a:t>
            </a:r>
            <a:r>
              <a:rPr lang="en-US" dirty="0" smtClean="0"/>
              <a:t> XHR 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10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4860032" y="1829221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Origin: http://example.com</a:t>
            </a:r>
          </a:p>
          <a:p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1784538" y="5301208"/>
            <a:ext cx="6552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Sec-WebSocket-Key: dGhlIHNhbXBsZSBub25jZQ==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Sec-WebSocket-Protocol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 chat, superchat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Sec-WebSocket-Version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 13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0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Suporte e implementações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maioria dos browsers modernos – Chrome, Firefox, Edge, IE, Opera, Safari</a:t>
            </a:r>
          </a:p>
          <a:p>
            <a:r>
              <a:rPr lang="pt-BR" dirty="0" smtClean="0"/>
              <a:t>Servidor</a:t>
            </a:r>
          </a:p>
          <a:p>
            <a:pPr lvl="1"/>
            <a:r>
              <a:rPr lang="pt-BR" dirty="0" smtClean="0"/>
              <a:t>Node.js – ws, websocket, nodejs-websocket, socket.io, ...</a:t>
            </a:r>
          </a:p>
          <a:p>
            <a:pPr lvl="1"/>
            <a:r>
              <a:rPr lang="pt-BR" dirty="0" smtClean="0"/>
              <a:t>Java – Incluído na especificação JavaEE 7- JSR356</a:t>
            </a:r>
          </a:p>
          <a:p>
            <a:pPr lvl="1"/>
            <a:r>
              <a:rPr lang="pt-BR" dirty="0" smtClean="0"/>
              <a:t>Ruby – Faye, websocket-ruby, web-socket-ruby</a:t>
            </a:r>
          </a:p>
          <a:p>
            <a:pPr lvl="1"/>
            <a:r>
              <a:rPr lang="pt-BR" dirty="0" smtClean="0"/>
              <a:t>PHP – PHPWebSockets, Ratchet</a:t>
            </a:r>
          </a:p>
          <a:p>
            <a:pPr lvl="1"/>
            <a:r>
              <a:rPr lang="pt-BR" dirty="0" smtClean="0"/>
              <a:t>Python</a:t>
            </a:r>
          </a:p>
          <a:p>
            <a:pPr lvl="1"/>
            <a:r>
              <a:rPr lang="pt-BR" dirty="0" smtClean="0"/>
              <a:t>C++ - LibWebsockets</a:t>
            </a:r>
          </a:p>
          <a:p>
            <a:pPr lvl="1"/>
            <a:r>
              <a:rPr lang="pt-BR" dirty="0" smtClean="0"/>
              <a:t>MQTT - Mosquitto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87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Aplicação de chat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 – browser</a:t>
            </a:r>
          </a:p>
          <a:p>
            <a:r>
              <a:rPr lang="pt-BR" dirty="0" smtClean="0"/>
              <a:t>Servidor – Node.js e biblioteca socket.io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78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https://www.html5rocks.com/pt/tutorials/websockets/basics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tools.ietf.org/html/rfc6455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en.wikipedia.org/wiki/WebSocket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https://www.pubnub.com/blog/2015-01-05-websockets-vs-rest-api-understanding-the-difference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3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História e características</a:t>
            </a:r>
          </a:p>
          <a:p>
            <a:r>
              <a:rPr lang="pt-BR" dirty="0" smtClean="0"/>
              <a:t>Aplicações</a:t>
            </a:r>
          </a:p>
          <a:p>
            <a:r>
              <a:rPr lang="pt-BR" dirty="0" smtClean="0"/>
              <a:t>Filosofia de Projeto</a:t>
            </a:r>
          </a:p>
          <a:p>
            <a:r>
              <a:rPr lang="pt-BR" dirty="0" smtClean="0"/>
              <a:t>Handshake</a:t>
            </a:r>
          </a:p>
          <a:p>
            <a:r>
              <a:rPr lang="pt-BR" dirty="0" smtClean="0"/>
              <a:t>Data Transfer</a:t>
            </a:r>
          </a:p>
          <a:p>
            <a:r>
              <a:rPr lang="pt-BR" dirty="0" smtClean="0"/>
              <a:t>Segurança</a:t>
            </a:r>
          </a:p>
          <a:p>
            <a:r>
              <a:rPr lang="pt-BR" dirty="0" smtClean="0"/>
              <a:t>Suporte e implementações</a:t>
            </a:r>
          </a:p>
          <a:p>
            <a:r>
              <a:rPr lang="pt-BR" dirty="0" smtClean="0"/>
              <a:t>Exemplo de aplicação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10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início a Web era baseada no modelo requisição/resposta e em páginas estáticas</a:t>
            </a:r>
          </a:p>
          <a:p>
            <a:r>
              <a:rPr lang="pt-BR" dirty="0" smtClean="0"/>
              <a:t>~ 2005: AJAX e uma web mais dinâmica</a:t>
            </a:r>
          </a:p>
          <a:p>
            <a:pPr lvl="1"/>
            <a:r>
              <a:rPr lang="pt-BR" dirty="0" smtClean="0"/>
              <a:t>Asynchronous Javascript and XML (XMLHTTPRequest ou XHR)</a:t>
            </a:r>
          </a:p>
          <a:p>
            <a:pPr lvl="1"/>
            <a:r>
              <a:rPr lang="pt-BR" dirty="0" smtClean="0"/>
              <a:t>Requisições passam a ser feitas de forma assíncrona, por interação do usuário ou sondagem periódica</a:t>
            </a:r>
          </a:p>
          <a:p>
            <a:r>
              <a:rPr lang="pt-BR" dirty="0" smtClean="0"/>
              <a:t>Depois: conexões iniciada pelo servidor</a:t>
            </a:r>
          </a:p>
          <a:p>
            <a:pPr lvl="1"/>
            <a:r>
              <a:rPr lang="pt-BR" dirty="0" smtClean="0"/>
              <a:t>Long Polling ou Sondagem Longa</a:t>
            </a:r>
          </a:p>
          <a:p>
            <a:pPr lvl="1"/>
            <a:r>
              <a:rPr lang="pt-BR" dirty="0" smtClean="0"/>
              <a:t>Tecnologias Comet ou Push, truques usando Flash, ...</a:t>
            </a:r>
            <a:endParaRPr lang="pt-BR" dirty="0"/>
          </a:p>
          <a:p>
            <a:r>
              <a:rPr lang="pt-BR" dirty="0" smtClean="0"/>
              <a:t>Problema: overhead do HTTP e latência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8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AJAX, Long Polling e Websocket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4</a:t>
            </a:fld>
            <a:endParaRPr lang="pt-BR"/>
          </a:p>
        </p:txBody>
      </p:sp>
      <p:pic>
        <p:nvPicPr>
          <p:cNvPr id="1026" name="Picture 2" descr="https://www.pubnub.com/wp-content/uploads/2014/09/WebSockets-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96" y="2348880"/>
            <a:ext cx="383629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nteudo.imasters.com.br/23436/44249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2847" r="800" b="1339"/>
          <a:stretch/>
        </p:blipFill>
        <p:spPr bwMode="auto">
          <a:xfrm>
            <a:off x="113674" y="4492516"/>
            <a:ext cx="4428000" cy="21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6173" y="6093296"/>
            <a:ext cx="207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D2D3B"/>
                </a:solidFill>
              </a:rPr>
              <a:t>Websocket</a:t>
            </a:r>
            <a:endParaRPr lang="pt-BR" sz="2800" b="1" dirty="0">
              <a:solidFill>
                <a:srgbClr val="2D2D3B"/>
              </a:solidFill>
            </a:endParaRPr>
          </a:p>
        </p:txBody>
      </p:sp>
      <p:pic>
        <p:nvPicPr>
          <p:cNvPr id="1030" name="Picture 6" descr="servers resources being wasted mostly saying that there is nothing ne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9118"/>
          <a:stretch/>
        </p:blipFill>
        <p:spPr bwMode="auto">
          <a:xfrm>
            <a:off x="323528" y="1556792"/>
            <a:ext cx="3600400" cy="213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e Características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versão surge em 2008</a:t>
            </a:r>
          </a:p>
          <a:p>
            <a:r>
              <a:rPr lang="pt-BR" dirty="0" smtClean="0"/>
              <a:t>Implementado no Chrome em dezembro de 2009</a:t>
            </a:r>
          </a:p>
          <a:p>
            <a:r>
              <a:rPr lang="pt-BR" dirty="0" smtClean="0"/>
              <a:t>Padronizado pelo IETF em 2011 – RFC 6455</a:t>
            </a:r>
          </a:p>
          <a:p>
            <a:r>
              <a:rPr lang="pt-BR" dirty="0" smtClean="0"/>
              <a:t>API dos browsers está em fase de padronização pelo W3C</a:t>
            </a:r>
          </a:p>
          <a:p>
            <a:r>
              <a:rPr lang="pt-BR" dirty="0" smtClean="0"/>
              <a:t>Comunicação Full-duplex</a:t>
            </a:r>
          </a:p>
          <a:p>
            <a:r>
              <a:rPr lang="pt-BR" dirty="0" smtClean="0"/>
              <a:t>Streams de mensagens sobre o TCP</a:t>
            </a:r>
          </a:p>
          <a:p>
            <a:r>
              <a:rPr lang="pt-BR" dirty="0" smtClean="0"/>
              <a:t>Não compromete a segurança da Web</a:t>
            </a:r>
          </a:p>
          <a:p>
            <a:r>
              <a:rPr lang="pt-BR" dirty="0" smtClean="0"/>
              <a:t>Foi feito pensando em Browsers e Servidores Web, mas pode ser usado por qualquer tipo de cliente ou servidor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6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Dashboards em tempo real</a:t>
            </a:r>
          </a:p>
          <a:p>
            <a:r>
              <a:rPr lang="pt-BR" dirty="0" smtClean="0"/>
              <a:t>Instant messengers e notificações</a:t>
            </a:r>
          </a:p>
          <a:p>
            <a:r>
              <a:rPr lang="pt-BR" dirty="0" smtClean="0"/>
              <a:t>Edição multiusuário simultânea</a:t>
            </a:r>
          </a:p>
          <a:p>
            <a:r>
              <a:rPr lang="pt-BR" dirty="0" smtClean="0"/>
              <a:t>Jogos online</a:t>
            </a:r>
          </a:p>
          <a:p>
            <a:r>
              <a:rPr lang="pt-BR" dirty="0" smtClean="0"/>
              <a:t>MQTT sobre Websockets</a:t>
            </a:r>
          </a:p>
          <a:p>
            <a:r>
              <a:rPr lang="pt-BR" dirty="0" smtClean="0"/>
              <a:t>Aplicações que precisem passar por firewalls</a:t>
            </a:r>
          </a:p>
          <a:p>
            <a:r>
              <a:rPr lang="pt-BR" dirty="0" smtClean="0"/>
              <a:t>Aplicações em tempo real em </a:t>
            </a:r>
            <a:r>
              <a:rPr lang="pt-BR" dirty="0" smtClean="0"/>
              <a:t>geral</a:t>
            </a:r>
          </a:p>
          <a:p>
            <a:r>
              <a:rPr lang="pt-BR" dirty="0" smtClean="0"/>
              <a:t>Alguns exemplos:</a:t>
            </a:r>
          </a:p>
          <a:p>
            <a:pPr lvl="1"/>
            <a:r>
              <a:rPr lang="pt-BR" dirty="0" smtClean="0"/>
              <a:t>Trello</a:t>
            </a:r>
          </a:p>
          <a:p>
            <a:pPr lvl="1"/>
            <a:r>
              <a:rPr lang="pt-BR" dirty="0" smtClean="0"/>
              <a:t>StackOverflow (notificações)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ocket.io e engine.io</a:t>
            </a:r>
          </a:p>
          <a:p>
            <a:pPr lvl="1"/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93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Filosofia de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TCP</a:t>
            </a:r>
            <a:endParaRPr lang="en-US" dirty="0"/>
          </a:p>
          <a:p>
            <a:r>
              <a:rPr lang="en-US" dirty="0" err="1" smtClean="0"/>
              <a:t>Serviço</a:t>
            </a:r>
            <a:r>
              <a:rPr lang="en-US" dirty="0" smtClean="0"/>
              <a:t> </a:t>
            </a:r>
            <a:r>
              <a:rPr lang="en-US" dirty="0" err="1" smtClean="0"/>
              <a:t>oferecido</a:t>
            </a:r>
            <a:r>
              <a:rPr lang="en-US" dirty="0" smtClean="0"/>
              <a:t> é </a:t>
            </a:r>
            <a:r>
              <a:rPr lang="en-US" dirty="0" err="1" smtClean="0"/>
              <a:t>próximo</a:t>
            </a:r>
            <a:r>
              <a:rPr lang="en-US" dirty="0" smtClean="0"/>
              <a:t> do TCP</a:t>
            </a:r>
          </a:p>
          <a:p>
            <a:r>
              <a:rPr lang="en-US" dirty="0" err="1" smtClean="0"/>
              <a:t>Diferenças</a:t>
            </a:r>
            <a:endParaRPr lang="en-US" dirty="0" smtClean="0"/>
          </a:p>
          <a:p>
            <a:pPr lvl="1"/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origem</a:t>
            </a:r>
            <a:r>
              <a:rPr lang="en-US" dirty="0"/>
              <a:t> (XSS, CSRF)</a:t>
            </a:r>
          </a:p>
          <a:p>
            <a:pPr lvl="1"/>
            <a:r>
              <a:rPr lang="en-US" dirty="0" err="1"/>
              <a:t>Endereçamento</a:t>
            </a:r>
            <a:r>
              <a:rPr lang="en-US" dirty="0"/>
              <a:t> e </a:t>
            </a:r>
            <a:r>
              <a:rPr lang="en-US" dirty="0" err="1"/>
              <a:t>subprotocolos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suportar</a:t>
            </a:r>
            <a:r>
              <a:rPr lang="en-US" dirty="0"/>
              <a:t> </a:t>
            </a:r>
            <a:r>
              <a:rPr lang="en-US" dirty="0" err="1"/>
              <a:t>múltiplos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e </a:t>
            </a:r>
            <a:r>
              <a:rPr lang="en-US" dirty="0" err="1"/>
              <a:t>múltiplos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de host no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ip</a:t>
            </a:r>
            <a:endParaRPr lang="en-US" dirty="0"/>
          </a:p>
          <a:p>
            <a:pPr lvl="1"/>
            <a:r>
              <a:rPr lang="en-US" dirty="0" err="1"/>
              <a:t>Mecanismo</a:t>
            </a:r>
            <a:r>
              <a:rPr lang="en-US" dirty="0"/>
              <a:t> de </a:t>
            </a:r>
            <a:r>
              <a:rPr lang="en-US" dirty="0" err="1" smtClean="0"/>
              <a:t>quadros</a:t>
            </a:r>
            <a:r>
              <a:rPr lang="en-US" dirty="0" smtClean="0"/>
              <a:t> e </a:t>
            </a:r>
            <a:r>
              <a:rPr lang="en-US" dirty="0" err="1" smtClean="0"/>
              <a:t>tipo</a:t>
            </a:r>
            <a:r>
              <a:rPr lang="en-US" smtClean="0"/>
              <a:t> de dados</a:t>
            </a:r>
            <a:endParaRPr lang="en-US" dirty="0"/>
          </a:p>
          <a:p>
            <a:pPr lvl="1"/>
            <a:r>
              <a:rPr lang="en-US" dirty="0"/>
              <a:t>Handshake de </a:t>
            </a:r>
            <a:r>
              <a:rPr lang="en-US" dirty="0" err="1"/>
              <a:t>despedida</a:t>
            </a:r>
            <a:r>
              <a:rPr lang="en-US" dirty="0"/>
              <a:t> extra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contornar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com proxies e </a:t>
            </a:r>
            <a:r>
              <a:rPr lang="en-US" dirty="0" err="1" smtClean="0"/>
              <a:t>intermediários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compartilhar</a:t>
            </a:r>
            <a:r>
              <a:rPr lang="en-US" dirty="0" smtClean="0"/>
              <a:t> a </a:t>
            </a:r>
            <a:r>
              <a:rPr lang="en-US" dirty="0" err="1" smtClean="0"/>
              <a:t>porta</a:t>
            </a:r>
            <a:r>
              <a:rPr lang="en-US" dirty="0" smtClean="0"/>
              <a:t> com </a:t>
            </a:r>
            <a:r>
              <a:rPr lang="en-US" dirty="0" err="1" smtClean="0"/>
              <a:t>servidor</a:t>
            </a:r>
            <a:r>
              <a:rPr lang="en-US" dirty="0" smtClean="0"/>
              <a:t> HTTP</a:t>
            </a:r>
          </a:p>
          <a:p>
            <a:r>
              <a:rPr lang="en-US" dirty="0" err="1" smtClean="0"/>
              <a:t>Semântica</a:t>
            </a:r>
            <a:r>
              <a:rPr lang="en-US" dirty="0" smtClean="0"/>
              <a:t> de </a:t>
            </a:r>
            <a:r>
              <a:rPr lang="en-US" dirty="0" err="1" smtClean="0"/>
              <a:t>mensagem</a:t>
            </a:r>
            <a:r>
              <a:rPr lang="en-US" dirty="0" smtClean="0"/>
              <a:t> </a:t>
            </a:r>
            <a:r>
              <a:rPr lang="en-US" dirty="0" err="1" smtClean="0"/>
              <a:t>adicionada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simplificar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53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Handshake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>Cliente: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GET /chat HTTP/1.1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Host: server.example.com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Upgrade: websocket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Connection: Upgrade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Sec-WebSocket-Key: dGhlIHNhbXBsZSBub25jZQ==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Origin: http://example.com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Sec-WebSocket-Protocol: chat, superchat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Sec-WebSocket-Version: 13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Servidor: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HTTP/1.1 101 Switching Protocols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Upgrade: websocket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Connection: Upgrade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Sec-WebSocket-Accept: s3pPLMBiTxaQ9kYGzzhZRbK+xOo=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Sec-WebSocket-Protocol: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chat</a:t>
            </a:r>
          </a:p>
          <a:p>
            <a:pPr marL="0" indent="0">
              <a:buNone/>
            </a:pPr>
            <a:endParaRPr lang="pt-BR" dirty="0">
              <a:cs typeface="Consolas" pitchFamily="49" charset="0"/>
            </a:endParaRPr>
          </a:p>
          <a:p>
            <a:pPr marL="0" indent="0">
              <a:buNone/>
            </a:pPr>
            <a:r>
              <a:rPr lang="pt-BR" sz="2900" dirty="0" smtClean="0">
                <a:cs typeface="Consolas" pitchFamily="49" charset="0"/>
              </a:rPr>
              <a:t>É um protocolo sobre o TCP indepentente do HTTP</a:t>
            </a:r>
          </a:p>
          <a:p>
            <a:pPr marL="0" indent="0">
              <a:buNone/>
            </a:pPr>
            <a:r>
              <a:rPr lang="pt-BR" sz="2900" dirty="0" smtClean="0">
                <a:cs typeface="Consolas" pitchFamily="49" charset="0"/>
              </a:rPr>
              <a:t>Apenas o handshake é interpretado como uma requisição de upgrade HTTP</a:t>
            </a:r>
            <a:endParaRPr lang="pt-BR" sz="2900" dirty="0"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01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Transfer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Troca de dados em forma de mensagens</a:t>
            </a:r>
          </a:p>
          <a:p>
            <a:pPr lvl="1"/>
            <a:r>
              <a:rPr lang="pt-BR" dirty="0" smtClean="0"/>
              <a:t>Podem ser compostas por vários quadros</a:t>
            </a:r>
          </a:p>
          <a:p>
            <a:pPr lvl="1"/>
            <a:r>
              <a:rPr lang="pt-BR" dirty="0" smtClean="0"/>
              <a:t>Quadros possuem tipos: binário, texto, ou controle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358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1829</TotalTime>
  <Words>680</Words>
  <Application>Microsoft Office PowerPoint</Application>
  <PresentationFormat>On-screen Show (4:3)</PresentationFormat>
  <Paragraphs>146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Websockets</vt:lpstr>
      <vt:lpstr>Agenda</vt:lpstr>
      <vt:lpstr>Motivação</vt:lpstr>
      <vt:lpstr>AJAX, Long Polling e Websocket</vt:lpstr>
      <vt:lpstr>História e Características</vt:lpstr>
      <vt:lpstr>Aplicações</vt:lpstr>
      <vt:lpstr>Filosofia de Projeto</vt:lpstr>
      <vt:lpstr>Handshake</vt:lpstr>
      <vt:lpstr>Data Transfer</vt:lpstr>
      <vt:lpstr>Segurança</vt:lpstr>
      <vt:lpstr>Suporte e implementações</vt:lpstr>
      <vt:lpstr>Exemplo – Aplicação de chat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Pedro</dc:creator>
  <cp:lastModifiedBy>Pedro</cp:lastModifiedBy>
  <cp:revision>21</cp:revision>
  <dcterms:created xsi:type="dcterms:W3CDTF">2016-10-03T16:21:48Z</dcterms:created>
  <dcterms:modified xsi:type="dcterms:W3CDTF">2016-10-06T17:35:41Z</dcterms:modified>
</cp:coreProperties>
</file>