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74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3" r:id="rId14"/>
    <p:sldId id="270" r:id="rId15"/>
    <p:sldId id="271" r:id="rId16"/>
    <p:sldId id="264" r:id="rId17"/>
    <p:sldId id="272" r:id="rId18"/>
    <p:sldId id="275" r:id="rId19"/>
    <p:sldId id="257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829A1-49F4-4985-9292-89B9D7F441EE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A0D0F-66E3-4873-898C-0AE2B556DB3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4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A0D0F-66E3-4873-898C-0AE2B556DB3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43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10/2016</a:t>
            </a:r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‹#›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‹#›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10/2016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‹#›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10/2016</a:t>
            </a:r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10/2016</a:t>
            </a:r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10/2016</a:t>
            </a:r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10/2016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10/2016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pt-BR" smtClean="0"/>
              <a:t>10/2016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8B94BBC-5410-47C8-83DD-8D9FED39E7A9}" type="slidenum">
              <a:rPr lang="pt-BR" smtClean="0"/>
              <a:t>‹#›</a:t>
            </a:fld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bus.us/" TargetMode="External"/><Relationship Id="rId2" Type="http://schemas.openxmlformats.org/officeDocument/2006/relationships/hyperlink" Target="https://www.kvaser.com/about-can/the-can-protoco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sd-electronics-usa.com/CAN-Remote-Frames.html" TargetMode="External"/><Relationship Id="rId4" Type="http://schemas.openxmlformats.org/officeDocument/2006/relationships/hyperlink" Target="https://en.wikipedia.org/wiki/CAN_bu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 smtClean="0"/>
              <a:t>CAN BUS em redes automotivas</a:t>
            </a:r>
            <a:endParaRPr lang="pt-B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Introdução, Protocolos e Aplicações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780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Arbitragem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Baseada em prioridade</a:t>
            </a:r>
          </a:p>
          <a:p>
            <a:r>
              <a:rPr lang="pt-BR" dirty="0" smtClean="0"/>
              <a:t>O primeiro campo a ser transmitido é a prioridade</a:t>
            </a:r>
          </a:p>
          <a:p>
            <a:r>
              <a:rPr lang="pt-BR" dirty="0" smtClean="0"/>
              <a:t>Os nós que transmitem ao mesmo tempo monitoram o barramento para verificar colisões</a:t>
            </a:r>
          </a:p>
          <a:p>
            <a:r>
              <a:rPr lang="pt-BR" dirty="0" smtClean="0"/>
              <a:t>Quando um nó percebe uma colisão, ele automaticamente perde o acesso ao meio – bit recessivo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68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Quadros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</a:t>
            </a:r>
          </a:p>
          <a:p>
            <a:pPr lvl="1"/>
            <a:r>
              <a:rPr lang="en-US" b="0" dirty="0" smtClean="0"/>
              <a:t>Hello </a:t>
            </a:r>
            <a:r>
              <a:rPr lang="en-US" b="0" dirty="0"/>
              <a:t>everyone, here’s some data labeled X, hope you like it!</a:t>
            </a:r>
            <a:endParaRPr lang="pt-BR" dirty="0" smtClean="0"/>
          </a:p>
          <a:p>
            <a:r>
              <a:rPr lang="pt-BR" dirty="0" smtClean="0"/>
              <a:t>Remote</a:t>
            </a:r>
          </a:p>
          <a:p>
            <a:pPr lvl="1"/>
            <a:r>
              <a:rPr lang="en-US" dirty="0"/>
              <a:t>Hello everyone, can somebody please produce the data labeled X?</a:t>
            </a:r>
            <a:endParaRPr lang="pt-BR" dirty="0" smtClean="0"/>
          </a:p>
          <a:p>
            <a:r>
              <a:rPr lang="pt-BR" dirty="0" smtClean="0"/>
              <a:t>Erro</a:t>
            </a:r>
          </a:p>
          <a:p>
            <a:pPr lvl="1"/>
            <a:r>
              <a:rPr lang="pt-BR"/>
              <a:t>(everyone, aloud) </a:t>
            </a:r>
            <a:r>
              <a:rPr lang="en-US" smtClean="0"/>
              <a:t>OH </a:t>
            </a:r>
            <a:r>
              <a:rPr lang="en-US" dirty="0"/>
              <a:t>DEAR, LET’S TRY AGAIN</a:t>
            </a:r>
            <a:endParaRPr lang="pt-BR" dirty="0" smtClean="0"/>
          </a:p>
          <a:p>
            <a:r>
              <a:rPr lang="pt-BR" dirty="0" smtClean="0"/>
              <a:t>Overload</a:t>
            </a:r>
          </a:p>
          <a:p>
            <a:pPr lvl="1"/>
            <a:r>
              <a:rPr lang="en-US" dirty="0"/>
              <a:t>I’m a very busy little 82526, could you please wait for a moment?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439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3" y="-531440"/>
            <a:ext cx="8229600" cy="1600200"/>
          </a:xfrm>
        </p:spPr>
        <p:txBody>
          <a:bodyPr/>
          <a:lstStyle/>
          <a:p>
            <a:r>
              <a:rPr lang="pt-BR" dirty="0" smtClean="0"/>
              <a:t>Quadro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334523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Start of Frame (1 bit)</a:t>
            </a:r>
          </a:p>
          <a:p>
            <a:r>
              <a:rPr lang="pt-BR" dirty="0" smtClean="0"/>
              <a:t>ID/Arbitragem</a:t>
            </a:r>
          </a:p>
          <a:p>
            <a:r>
              <a:rPr lang="pt-BR" dirty="0" smtClean="0"/>
              <a:t>Controle</a:t>
            </a:r>
          </a:p>
          <a:p>
            <a:pPr lvl="1"/>
            <a:r>
              <a:rPr lang="pt-BR" dirty="0" smtClean="0"/>
              <a:t>IDE e DLC</a:t>
            </a:r>
            <a:endParaRPr lang="pt-BR" dirty="0"/>
          </a:p>
          <a:p>
            <a:r>
              <a:rPr lang="pt-BR" dirty="0" smtClean="0"/>
              <a:t>Dados</a:t>
            </a:r>
          </a:p>
          <a:p>
            <a:r>
              <a:rPr lang="pt-BR" dirty="0" smtClean="0"/>
              <a:t>CRC (15 bits)</a:t>
            </a:r>
          </a:p>
          <a:p>
            <a:r>
              <a:rPr lang="pt-BR" dirty="0" smtClean="0"/>
              <a:t>Ack (1 bit)</a:t>
            </a:r>
          </a:p>
          <a:p>
            <a:r>
              <a:rPr lang="pt-BR" dirty="0" smtClean="0"/>
              <a:t>End of Frame (7 bits)</a:t>
            </a:r>
          </a:p>
          <a:p>
            <a:r>
              <a:rPr lang="pt-BR" dirty="0" smtClean="0"/>
              <a:t>Alguns delimitadores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12</a:t>
            </a:fld>
            <a:endParaRPr lang="pt-BR"/>
          </a:p>
        </p:txBody>
      </p:sp>
      <p:pic>
        <p:nvPicPr>
          <p:cNvPr id="5122" name="Picture 2" descr="https://upload.wikimedia.org/wikipedia/commons/thumb/5/5e/CAN-Bus-frame_in_base_format_without_stuffbits.svg/709px-CAN-Bus-frame_in_base_format_without_stuffbits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" b="38342"/>
          <a:stretch/>
        </p:blipFill>
        <p:spPr bwMode="auto">
          <a:xfrm>
            <a:off x="539552" y="1052736"/>
            <a:ext cx="834045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81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Bits - Timing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1128"/>
            <a:ext cx="8229600" cy="1545035"/>
          </a:xfrm>
        </p:spPr>
        <p:txBody>
          <a:bodyPr/>
          <a:lstStyle/>
          <a:p>
            <a:r>
              <a:rPr lang="pt-BR" dirty="0" smtClean="0"/>
              <a:t>Não vamos entrar em detalhes aqui</a:t>
            </a:r>
          </a:p>
          <a:p>
            <a:r>
              <a:rPr lang="pt-BR" dirty="0" smtClean="0"/>
              <a:t>Subidas e descidas permitem sincronizações entre os nós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13</a:t>
            </a:fld>
            <a:endParaRPr lang="pt-BR"/>
          </a:p>
        </p:txBody>
      </p:sp>
      <p:pic>
        <p:nvPicPr>
          <p:cNvPr id="3074" name="Picture 2" descr="Bit Timing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1303"/>
            <a:ext cx="5349425" cy="183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69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Chips – Controladores e transceivers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72" y="1600200"/>
            <a:ext cx="346672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Philips, Bosch</a:t>
            </a:r>
            <a:r>
              <a:rPr lang="en-US" dirty="0"/>
              <a:t>, Infineon, </a:t>
            </a:r>
            <a:r>
              <a:rPr lang="en-US" dirty="0" err="1"/>
              <a:t>Siliconix</a:t>
            </a:r>
            <a:r>
              <a:rPr lang="en-US" dirty="0"/>
              <a:t> and </a:t>
            </a:r>
            <a:r>
              <a:rPr lang="en-US" dirty="0" err="1"/>
              <a:t>Unitrode</a:t>
            </a:r>
            <a:r>
              <a:rPr lang="en-US" dirty="0"/>
              <a:t>.</a:t>
            </a:r>
          </a:p>
          <a:p>
            <a:r>
              <a:rPr lang="en-US" dirty="0" smtClean="0"/>
              <a:t>82C250, 82C251 -  transceivers - ISO 11898-3. </a:t>
            </a:r>
          </a:p>
          <a:p>
            <a:r>
              <a:rPr lang="en-US" dirty="0" smtClean="0"/>
              <a:t>“</a:t>
            </a:r>
            <a:r>
              <a:rPr lang="en-US" dirty="0"/>
              <a:t>low-speed CAN” </a:t>
            </a:r>
            <a:r>
              <a:rPr lang="en-US" dirty="0" smtClean="0"/>
              <a:t>- TJA1054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14</a:t>
            </a:fld>
            <a:endParaRPr lang="pt-BR"/>
          </a:p>
        </p:txBody>
      </p:sp>
      <p:pic>
        <p:nvPicPr>
          <p:cNvPr id="4098" name="Picture 2" descr="File:CAN N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4566917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80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Velocidade e distâncias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maximum speed of a CAN bus, according to the standard, is 1 Mbit/second. Some CAN controllers will nevertheless handle higher speeds than 1Mbit/s and may be considered for special applications.</a:t>
            </a:r>
          </a:p>
          <a:p>
            <a:r>
              <a:rPr lang="en-US" dirty="0"/>
              <a:t>Low-speed CAN (ISO 11898-3, see above) can go up to 125 </a:t>
            </a:r>
            <a:r>
              <a:rPr lang="en-US" dirty="0" err="1"/>
              <a:t>kbit</a:t>
            </a:r>
            <a:r>
              <a:rPr lang="en-US" dirty="0"/>
              <a:t>/s.</a:t>
            </a:r>
          </a:p>
          <a:p>
            <a:r>
              <a:rPr lang="pt-BR" dirty="0"/>
              <a:t>100 meters (330 ft) at 500 kbit/s</a:t>
            </a:r>
          </a:p>
          <a:p>
            <a:r>
              <a:rPr lang="pt-BR" dirty="0"/>
              <a:t>200 meters (650 ft) at 250 kbit/s</a:t>
            </a:r>
          </a:p>
          <a:p>
            <a:r>
              <a:rPr lang="pt-BR" dirty="0"/>
              <a:t>500 meters (1600 ft) at 125 kbit/s</a:t>
            </a:r>
          </a:p>
          <a:p>
            <a:r>
              <a:rPr lang="pt-BR" dirty="0"/>
              <a:t>6 kilometers (20000 ft) at 10 kbit/s</a:t>
            </a:r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57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Protocolos de Camadas Superiores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CANOpen, DeviceNet, SDS – Automação – CiA</a:t>
            </a:r>
          </a:p>
          <a:p>
            <a:r>
              <a:rPr lang="pt-BR" dirty="0" smtClean="0"/>
              <a:t>SAE J1939, XCP – Automóveis</a:t>
            </a:r>
          </a:p>
          <a:p>
            <a:r>
              <a:rPr lang="pt-BR" dirty="0" smtClean="0"/>
              <a:t>Outros padrões abertos – agricultura, veículos elétricos</a:t>
            </a:r>
          </a:p>
          <a:p>
            <a:r>
              <a:rPr lang="pt-BR" dirty="0" smtClean="0"/>
              <a:t>Veículos leves: por fabricante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538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Bonus: Connectors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is no standard at all for CAN bus connectors! </a:t>
            </a:r>
          </a:p>
          <a:p>
            <a:r>
              <a:rPr lang="en-US" dirty="0" smtClean="0"/>
              <a:t>Usually</a:t>
            </a:r>
            <a:r>
              <a:rPr lang="en-US" dirty="0"/>
              <a:t>, each Higher Layer Protocol(!) defines one or a few preferred connector types. Common types </a:t>
            </a:r>
            <a:r>
              <a:rPr lang="en-US" dirty="0" smtClean="0"/>
              <a:t>include:</a:t>
            </a:r>
            <a:endParaRPr lang="en-US" dirty="0"/>
          </a:p>
          <a:p>
            <a:pPr lvl="1"/>
            <a:r>
              <a:rPr lang="en-US" dirty="0"/>
              <a:t>9-pin DSUB, </a:t>
            </a:r>
            <a:r>
              <a:rPr lang="en-US" dirty="0" smtClean="0"/>
              <a:t>proposed by </a:t>
            </a:r>
            <a:r>
              <a:rPr lang="en-US" dirty="0" err="1" smtClean="0"/>
              <a:t>CiA</a:t>
            </a:r>
            <a:r>
              <a:rPr lang="en-US" dirty="0" err="1"/>
              <a:t>.</a:t>
            </a:r>
            <a:endParaRPr lang="en-US" dirty="0"/>
          </a:p>
          <a:p>
            <a:pPr lvl="1"/>
            <a:r>
              <a:rPr lang="en-US" dirty="0"/>
              <a:t>5-pin Mini-C </a:t>
            </a:r>
            <a:r>
              <a:rPr lang="en-US" dirty="0" smtClean="0"/>
              <a:t>and/or </a:t>
            </a:r>
            <a:r>
              <a:rPr lang="en-US" dirty="0"/>
              <a:t>Micro-C, </a:t>
            </a:r>
            <a:r>
              <a:rPr lang="en-US" dirty="0" smtClean="0"/>
              <a:t>used by </a:t>
            </a:r>
            <a:r>
              <a:rPr lang="en-US" dirty="0" err="1" smtClean="0"/>
              <a:t>DeviceNet</a:t>
            </a:r>
            <a:r>
              <a:rPr lang="en-US" dirty="0" smtClean="0"/>
              <a:t> and SDS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6-pin </a:t>
            </a:r>
            <a:r>
              <a:rPr lang="en-US" dirty="0" err="1"/>
              <a:t>Deutch</a:t>
            </a:r>
            <a:r>
              <a:rPr lang="en-US" dirty="0"/>
              <a:t> connector, proposed by CANHUG for mobile hydraulics</a:t>
            </a:r>
            <a:r>
              <a:rPr lang="en-US" dirty="0" smtClean="0"/>
              <a:t>.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17</a:t>
            </a:fld>
            <a:endParaRPr lang="pt-BR"/>
          </a:p>
        </p:txBody>
      </p:sp>
      <p:pic>
        <p:nvPicPr>
          <p:cNvPr id="2050" name="Picture 2" descr="CAN connectors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285527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N connectors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1"/>
            <a:ext cx="2232248" cy="276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upload.wikimedia.org/wikipedia/commons/thumb/c/c7/OBD_connector_shape.svg/220px-OBD_connector_shap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54" y="5517232"/>
            <a:ext cx="20955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CP-Automotive-J1939-9-Pin-Cabl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690511"/>
            <a:ext cx="2127254" cy="159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84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Dúvidas?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775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hlinkClick r:id="rId2"/>
              </a:rPr>
              <a:t>https://www.kvaser.com/about-can/the-can-protocol/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http://www.canbus.us/</a:t>
            </a:r>
            <a:endParaRPr lang="pt-BR" dirty="0" smtClean="0"/>
          </a:p>
          <a:p>
            <a:r>
              <a:rPr lang="pt-BR" dirty="0" smtClean="0">
                <a:hlinkClick r:id="rId4"/>
              </a:rPr>
              <a:t>https://en.wikipedia.org/wiki/CAN_bus</a:t>
            </a:r>
            <a:endParaRPr lang="pt-BR" dirty="0" smtClean="0"/>
          </a:p>
          <a:p>
            <a:r>
              <a:rPr lang="pt-BR" dirty="0" smtClean="0">
                <a:hlinkClick r:id="rId5"/>
              </a:rPr>
              <a:t>http://www.esd-electronics-usa.com/CAN-Remote-Frames.html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Pedro Affonso - Outubro de 2016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23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História</a:t>
            </a:r>
          </a:p>
          <a:p>
            <a:r>
              <a:rPr lang="pt-BR" dirty="0" smtClean="0"/>
              <a:t>Por que uma rede automotiva</a:t>
            </a:r>
          </a:p>
          <a:p>
            <a:r>
              <a:rPr lang="pt-BR" dirty="0" smtClean="0"/>
              <a:t>Principais características</a:t>
            </a:r>
          </a:p>
          <a:p>
            <a:r>
              <a:rPr lang="pt-BR" dirty="0" smtClean="0"/>
              <a:t>Padrões</a:t>
            </a:r>
          </a:p>
          <a:p>
            <a:r>
              <a:rPr lang="pt-BR" dirty="0" smtClean="0"/>
              <a:t>Um pouco de detalhamento do protocolo</a:t>
            </a:r>
          </a:p>
          <a:p>
            <a:pPr lvl="1"/>
            <a:r>
              <a:rPr lang="pt-BR" dirty="0" smtClean="0"/>
              <a:t>Topologia e codificação</a:t>
            </a:r>
          </a:p>
          <a:p>
            <a:pPr lvl="1"/>
            <a:r>
              <a:rPr lang="pt-BR" dirty="0" smtClean="0"/>
              <a:t>Arbitração</a:t>
            </a:r>
          </a:p>
          <a:p>
            <a:pPr lvl="1"/>
            <a:r>
              <a:rPr lang="pt-BR" dirty="0" smtClean="0"/>
              <a:t>Quadros</a:t>
            </a:r>
          </a:p>
          <a:p>
            <a:r>
              <a:rPr lang="pt-BR" dirty="0" smtClean="0"/>
              <a:t>Camada de aplicação</a:t>
            </a:r>
          </a:p>
          <a:p>
            <a:r>
              <a:rPr lang="pt-BR" dirty="0" smtClean="0"/>
              <a:t>Referências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31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1986 – Protocolos CAN Original é proposto por Robert Bosch em congresso da SAE</a:t>
            </a:r>
          </a:p>
          <a:p>
            <a:r>
              <a:rPr lang="pt-BR" dirty="0" smtClean="0"/>
              <a:t>1987 – Primeiro controlador CAN (</a:t>
            </a:r>
            <a:r>
              <a:rPr lang="pt-BR" dirty="0"/>
              <a:t>82526</a:t>
            </a:r>
            <a:r>
              <a:rPr lang="pt-BR" dirty="0" smtClean="0"/>
              <a:t>)</a:t>
            </a:r>
          </a:p>
          <a:p>
            <a:r>
              <a:rPr lang="pt-BR" dirty="0" smtClean="0"/>
              <a:t>1991 – CAN 2.0</a:t>
            </a:r>
          </a:p>
          <a:p>
            <a:r>
              <a:rPr lang="pt-BR" dirty="0" smtClean="0"/>
              <a:t>1992 – Criação da CiA, utilização na indústria</a:t>
            </a:r>
          </a:p>
          <a:p>
            <a:r>
              <a:rPr lang="pt-BR" dirty="0" smtClean="0"/>
              <a:t>2011 – CAN FD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49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Automotiva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Automóvel moderno – até 70 ECUs</a:t>
            </a:r>
          </a:p>
          <a:p>
            <a:r>
              <a:rPr lang="pt-BR" dirty="0" smtClean="0"/>
              <a:t>Controle do motor</a:t>
            </a:r>
          </a:p>
          <a:p>
            <a:r>
              <a:rPr lang="pt-BR" dirty="0" smtClean="0"/>
              <a:t>Airbags</a:t>
            </a:r>
          </a:p>
          <a:p>
            <a:r>
              <a:rPr lang="pt-BR" dirty="0" smtClean="0"/>
              <a:t>Freios ABS</a:t>
            </a:r>
          </a:p>
          <a:p>
            <a:r>
              <a:rPr lang="pt-BR" dirty="0" smtClean="0"/>
              <a:t>Controle de estabilidade e tração</a:t>
            </a:r>
          </a:p>
          <a:p>
            <a:r>
              <a:rPr lang="pt-BR" dirty="0" smtClean="0"/>
              <a:t>Piloto Automático</a:t>
            </a:r>
          </a:p>
          <a:p>
            <a:r>
              <a:rPr lang="pt-BR" dirty="0" smtClean="0"/>
              <a:t>Direção Elétrica</a:t>
            </a:r>
          </a:p>
          <a:p>
            <a:r>
              <a:rPr lang="pt-BR" dirty="0" smtClean="0"/>
              <a:t>Vidros e portas elétricos</a:t>
            </a:r>
          </a:p>
          <a:p>
            <a:r>
              <a:rPr lang="pt-BR" dirty="0" smtClean="0"/>
              <a:t>Carregamento da bateria</a:t>
            </a:r>
          </a:p>
          <a:p>
            <a:r>
              <a:rPr lang="pt-BR" dirty="0" smtClean="0"/>
              <a:t>Sistema de controle para veículos elétricos/híbridos</a:t>
            </a:r>
          </a:p>
          <a:p>
            <a:r>
              <a:rPr lang="pt-BR" dirty="0" smtClean="0"/>
              <a:t>Diagnóstico eletrônico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68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Automotiva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Ex: ECU se conecta com sensor de oxigênio, de posição do acelerador, fluxo de ar, temperatura do fluido de arrefecimento, posição do virabrequim, sistema de controle de estabilidade</a:t>
            </a:r>
          </a:p>
          <a:p>
            <a:r>
              <a:rPr lang="pt-BR" sz="2800" i="1" dirty="0" smtClean="0"/>
              <a:t>Conectar todos os componentes usando fiação elétrica tradicional seria muito complexo e custoso</a:t>
            </a:r>
          </a:p>
          <a:p>
            <a:r>
              <a:rPr lang="pt-BR" dirty="0" smtClean="0"/>
              <a:t>Um barramento permite a implementação de funcionalidades apenas por software, sem necessitar de novas ligações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47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CAN - Características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Camada</a:t>
            </a:r>
            <a:r>
              <a:rPr lang="en-US" dirty="0" smtClean="0"/>
              <a:t> </a:t>
            </a:r>
            <a:r>
              <a:rPr lang="en-US" dirty="0" err="1" smtClean="0"/>
              <a:t>física</a:t>
            </a:r>
            <a:r>
              <a:rPr lang="en-US" dirty="0" smtClean="0"/>
              <a:t> </a:t>
            </a:r>
            <a:r>
              <a:rPr lang="en-US" dirty="0" err="1" smtClean="0"/>
              <a:t>usa</a:t>
            </a:r>
            <a:r>
              <a:rPr lang="en-US" dirty="0" smtClean="0"/>
              <a:t> </a:t>
            </a:r>
            <a:r>
              <a:rPr lang="en-US" dirty="0" err="1" smtClean="0"/>
              <a:t>transmissão</a:t>
            </a:r>
            <a:r>
              <a:rPr lang="en-US" dirty="0" smtClean="0"/>
              <a:t> </a:t>
            </a:r>
            <a:r>
              <a:rPr lang="en-US" dirty="0" err="1" smtClean="0"/>
              <a:t>diferencial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par </a:t>
            </a:r>
            <a:r>
              <a:rPr lang="en-US" dirty="0" err="1" smtClean="0"/>
              <a:t>trançado</a:t>
            </a:r>
            <a:endParaRPr lang="en-US" dirty="0"/>
          </a:p>
          <a:p>
            <a:r>
              <a:rPr lang="en-US" dirty="0" err="1" smtClean="0"/>
              <a:t>Arbitragem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destrutiva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controlar</a:t>
            </a:r>
            <a:r>
              <a:rPr lang="en-US" dirty="0" smtClean="0"/>
              <a:t> o 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meio</a:t>
            </a:r>
            <a:endParaRPr lang="en-US" dirty="0" smtClean="0"/>
          </a:p>
          <a:p>
            <a:r>
              <a:rPr lang="en-US" dirty="0" smtClean="0"/>
              <a:t>Payloads </a:t>
            </a:r>
            <a:r>
              <a:rPr lang="en-US" dirty="0" err="1" smtClean="0"/>
              <a:t>pequenos</a:t>
            </a:r>
            <a:r>
              <a:rPr lang="en-US" dirty="0" smtClean="0"/>
              <a:t> (8 bytes no </a:t>
            </a:r>
            <a:r>
              <a:rPr lang="en-US" dirty="0" err="1" smtClean="0"/>
              <a:t>máximo</a:t>
            </a:r>
            <a:r>
              <a:rPr lang="en-US" dirty="0" smtClean="0"/>
              <a:t>) e </a:t>
            </a:r>
            <a:r>
              <a:rPr lang="en-US" dirty="0" err="1" smtClean="0"/>
              <a:t>verificação</a:t>
            </a:r>
            <a:r>
              <a:rPr lang="en-US" dirty="0" smtClean="0"/>
              <a:t> com CRC</a:t>
            </a:r>
            <a:endParaRPr lang="en-US" dirty="0"/>
          </a:p>
          <a:p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há</a:t>
            </a:r>
            <a:r>
              <a:rPr lang="en-US" dirty="0" smtClean="0"/>
              <a:t> </a:t>
            </a:r>
            <a:r>
              <a:rPr lang="en-US" dirty="0" err="1" smtClean="0"/>
              <a:t>endereçamento</a:t>
            </a:r>
            <a:r>
              <a:rPr lang="en-US" dirty="0" smtClean="0"/>
              <a:t> (</a:t>
            </a:r>
            <a:r>
              <a:rPr lang="en-US" dirty="0" err="1" smtClean="0"/>
              <a:t>destinatário</a:t>
            </a:r>
            <a:r>
              <a:rPr lang="en-US" dirty="0" smtClean="0"/>
              <a:t>), mas o campo de </a:t>
            </a:r>
            <a:r>
              <a:rPr lang="en-US" dirty="0" err="1" smtClean="0"/>
              <a:t>prioridade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é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identificar</a:t>
            </a:r>
            <a:r>
              <a:rPr lang="en-US" dirty="0" smtClean="0"/>
              <a:t> o </a:t>
            </a:r>
            <a:r>
              <a:rPr lang="en-US" dirty="0" err="1" smtClean="0"/>
              <a:t>conteúdo</a:t>
            </a:r>
            <a:endParaRPr lang="en-US" dirty="0"/>
          </a:p>
          <a:p>
            <a:r>
              <a:rPr lang="en-US" dirty="0" err="1" smtClean="0"/>
              <a:t>Retransmissão</a:t>
            </a:r>
            <a:r>
              <a:rPr lang="en-US" dirty="0" smtClean="0"/>
              <a:t> de </a:t>
            </a:r>
            <a:r>
              <a:rPr lang="en-US" dirty="0" err="1" smtClean="0"/>
              <a:t>mensagens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recebidas</a:t>
            </a:r>
            <a:r>
              <a:rPr lang="en-US" dirty="0" smtClean="0"/>
              <a:t> </a:t>
            </a:r>
            <a:r>
              <a:rPr lang="en-US" dirty="0" err="1" smtClean="0"/>
              <a:t>corretamente</a:t>
            </a:r>
            <a:endParaRPr lang="en-US" dirty="0"/>
          </a:p>
          <a:p>
            <a:r>
              <a:rPr lang="en-US" dirty="0" err="1" smtClean="0"/>
              <a:t>Isolamento</a:t>
            </a:r>
            <a:r>
              <a:rPr lang="en-US" dirty="0" smtClean="0"/>
              <a:t> de </a:t>
            </a:r>
            <a:r>
              <a:rPr lang="en-US" dirty="0" err="1" smtClean="0"/>
              <a:t>falhas</a:t>
            </a:r>
            <a:r>
              <a:rPr lang="en-US" dirty="0" smtClean="0"/>
              <a:t> e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defeituosos</a:t>
            </a:r>
            <a:endParaRPr lang="en-US" dirty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52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CAN 2.0 A</a:t>
            </a:r>
          </a:p>
          <a:p>
            <a:r>
              <a:rPr lang="pt-BR" dirty="0" smtClean="0"/>
              <a:t>CAN 2.0 B</a:t>
            </a:r>
          </a:p>
          <a:p>
            <a:r>
              <a:rPr lang="pt-BR" dirty="0" smtClean="0"/>
              <a:t>11898-1 – Data Link</a:t>
            </a:r>
          </a:p>
          <a:p>
            <a:pPr lvl="1"/>
            <a:r>
              <a:rPr lang="pt-BR" dirty="0" smtClean="0"/>
              <a:t>Camada física definida nas outras partes do protocolo</a:t>
            </a:r>
          </a:p>
          <a:p>
            <a:r>
              <a:rPr lang="pt-BR" dirty="0" smtClean="0"/>
              <a:t>11989-2 – Alta velocidade</a:t>
            </a:r>
          </a:p>
          <a:p>
            <a:r>
              <a:rPr lang="pt-BR" dirty="0" smtClean="0"/>
              <a:t>11989-3 – Baixa velocidade/Tolerante a falhas</a:t>
            </a:r>
          </a:p>
          <a:p>
            <a:pPr lvl="1"/>
            <a:r>
              <a:rPr lang="pt-BR" dirty="0" smtClean="0"/>
              <a:t>Existem outros meios físicos possíveis, muitos dos quais não são padronizados – como single-wire</a:t>
            </a:r>
          </a:p>
          <a:p>
            <a:r>
              <a:rPr lang="pt-BR" dirty="0" smtClean="0"/>
              <a:t>CAN FD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41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Topologia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2987"/>
          </a:xfrm>
        </p:spPr>
        <p:txBody>
          <a:bodyPr/>
          <a:lstStyle/>
          <a:p>
            <a:r>
              <a:rPr lang="en-US" dirty="0" err="1" smtClean="0"/>
              <a:t>Resistores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pontas</a:t>
            </a:r>
            <a:r>
              <a:rPr lang="en-US" dirty="0" smtClean="0"/>
              <a:t> do </a:t>
            </a:r>
            <a:r>
              <a:rPr lang="en-US" dirty="0" err="1" smtClean="0"/>
              <a:t>barramento</a:t>
            </a:r>
            <a:r>
              <a:rPr lang="en-US" dirty="0" smtClean="0"/>
              <a:t> </a:t>
            </a:r>
            <a:r>
              <a:rPr lang="en-US" dirty="0" err="1" smtClean="0"/>
              <a:t>evitam</a:t>
            </a:r>
            <a:r>
              <a:rPr lang="en-US" dirty="0" smtClean="0"/>
              <a:t> </a:t>
            </a:r>
            <a:r>
              <a:rPr lang="en-US" dirty="0" err="1" smtClean="0"/>
              <a:t>reflexão</a:t>
            </a:r>
            <a:r>
              <a:rPr lang="en-US" dirty="0" smtClean="0"/>
              <a:t> e </a:t>
            </a:r>
            <a:r>
              <a:rPr lang="en-US" dirty="0" err="1" smtClean="0"/>
              <a:t>ajustam</a:t>
            </a:r>
            <a:r>
              <a:rPr lang="en-US" dirty="0" smtClean="0"/>
              <a:t> o </a:t>
            </a:r>
            <a:r>
              <a:rPr lang="en-US" dirty="0" err="1" smtClean="0"/>
              <a:t>nível</a:t>
            </a:r>
            <a:r>
              <a:rPr lang="en-US" dirty="0" smtClean="0"/>
              <a:t> DC</a:t>
            </a:r>
            <a:endParaRPr lang="en-US" dirty="0"/>
          </a:p>
          <a:p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Pedro Affonso - Outubro de 2016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8</a:t>
            </a:fld>
            <a:endParaRPr lang="pt-BR"/>
          </a:p>
        </p:txBody>
      </p:sp>
      <p:pic>
        <p:nvPicPr>
          <p:cNvPr id="1026" name="Picture 2" descr="File:CAN-Bus Elektrische Zweidrahtleitun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4447"/>
            <a:ext cx="676875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045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Codificação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 fios – sem sinal de clock</a:t>
            </a:r>
          </a:p>
          <a:p>
            <a:r>
              <a:rPr lang="pt-BR" dirty="0" smtClean="0"/>
              <a:t>NRZ</a:t>
            </a:r>
          </a:p>
          <a:p>
            <a:r>
              <a:rPr lang="pt-BR" dirty="0" smtClean="0"/>
              <a:t>Diferencial - balanceado</a:t>
            </a:r>
          </a:p>
          <a:p>
            <a:r>
              <a:rPr lang="pt-BR" dirty="0" smtClean="0"/>
              <a:t>Bit Stuffing</a:t>
            </a:r>
          </a:p>
          <a:p>
            <a:pPr lvl="1"/>
            <a:r>
              <a:rPr lang="pt-BR" dirty="0" smtClean="0"/>
              <a:t>Sincronização</a:t>
            </a:r>
          </a:p>
          <a:p>
            <a:pPr lvl="1"/>
            <a:r>
              <a:rPr lang="pt-BR" dirty="0" smtClean="0"/>
              <a:t>A cada 5 bits idênticos</a:t>
            </a:r>
          </a:p>
          <a:p>
            <a:r>
              <a:rPr lang="pt-BR" dirty="0" smtClean="0"/>
              <a:t>Níveis lógicos</a:t>
            </a:r>
          </a:p>
          <a:p>
            <a:pPr lvl="1"/>
            <a:r>
              <a:rPr lang="pt-BR" dirty="0" smtClean="0"/>
              <a:t>0: dominante</a:t>
            </a:r>
          </a:p>
          <a:p>
            <a:pPr lvl="1"/>
            <a:r>
              <a:rPr lang="pt-BR" dirty="0" smtClean="0"/>
              <a:t>1: recessivo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Pedro Affonso - Outubro de 2016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4BBC-5410-47C8-83DD-8D9FED39E7A9}" type="slidenum">
              <a:rPr lang="pt-BR" smtClean="0"/>
              <a:t>9</a:t>
            </a:fld>
            <a:endParaRPr lang="pt-BR"/>
          </a:p>
        </p:txBody>
      </p:sp>
      <p:pic>
        <p:nvPicPr>
          <p:cNvPr id="6146" name="Picture 2" descr="https://upload.wikimedia.org/wikipedia/commons/b/be/RZ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88840"/>
            <a:ext cx="3984036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upload.wikimedia.org/wikipedia/commons/5/55/NRZ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917210"/>
            <a:ext cx="3888432" cy="172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949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1836</TotalTime>
  <Words>840</Words>
  <Application>Microsoft Office PowerPoint</Application>
  <PresentationFormat>On-screen Show (4:3)</PresentationFormat>
  <Paragraphs>156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CAN BUS em redes automotivas</vt:lpstr>
      <vt:lpstr>Agenda</vt:lpstr>
      <vt:lpstr>História</vt:lpstr>
      <vt:lpstr>Rede Automotiva</vt:lpstr>
      <vt:lpstr>Rede Automotiva</vt:lpstr>
      <vt:lpstr>CAN - Características</vt:lpstr>
      <vt:lpstr>Padrões</vt:lpstr>
      <vt:lpstr>Topologia</vt:lpstr>
      <vt:lpstr>Codificação</vt:lpstr>
      <vt:lpstr>Arbitragem</vt:lpstr>
      <vt:lpstr>Quadros</vt:lpstr>
      <vt:lpstr>Quadro de dados</vt:lpstr>
      <vt:lpstr>Bits - Timing</vt:lpstr>
      <vt:lpstr>Chips – Controladores e transceivers</vt:lpstr>
      <vt:lpstr>Velocidade e distâncias</vt:lpstr>
      <vt:lpstr>Protocolos de Camadas Superiores</vt:lpstr>
      <vt:lpstr>Bonus: Connectors</vt:lpstr>
      <vt:lpstr>Dúvidas?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</dc:creator>
  <cp:lastModifiedBy>Pedro</cp:lastModifiedBy>
  <cp:revision>23</cp:revision>
  <dcterms:created xsi:type="dcterms:W3CDTF">2016-10-18T12:25:34Z</dcterms:created>
  <dcterms:modified xsi:type="dcterms:W3CDTF">2016-10-19T19:01:57Z</dcterms:modified>
</cp:coreProperties>
</file>