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3" r:id="rId4"/>
    <p:sldId id="274" r:id="rId5"/>
    <p:sldId id="258" r:id="rId6"/>
    <p:sldId id="268" r:id="rId7"/>
    <p:sldId id="267" r:id="rId8"/>
    <p:sldId id="259" r:id="rId9"/>
    <p:sldId id="269" r:id="rId10"/>
    <p:sldId id="271" r:id="rId11"/>
    <p:sldId id="270" r:id="rId12"/>
    <p:sldId id="273" r:id="rId13"/>
    <p:sldId id="275" r:id="rId14"/>
    <p:sldId id="260" r:id="rId15"/>
    <p:sldId id="264" r:id="rId16"/>
    <p:sldId id="262" r:id="rId17"/>
    <p:sldId id="277" r:id="rId18"/>
    <p:sldId id="276" r:id="rId19"/>
    <p:sldId id="266" r:id="rId20"/>
    <p:sldId id="26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BD5CC2-2DD7-4720-96F6-AC9D1003AAB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934532-1102-47A1-AD69-2C30B33FF293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vemq.com/blog/how-to-get-started-with-mqtt" TargetMode="External"/><Relationship Id="rId2" Type="http://schemas.openxmlformats.org/officeDocument/2006/relationships/hyperlink" Target="http://www.eclipse.org/community/eclipse_newsletter/2014/february/article2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asis-open.org/mqtt/mqtt/v3.1.1/os/mqtt-v3.1.1-os.html" TargetMode="External"/><Relationship Id="rId4" Type="http://schemas.openxmlformats.org/officeDocument/2006/relationships/hyperlink" Target="http://www.ibm.com/developerworks/br/cloud/library/cl-bluemix-arduino-iot2/#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Protocolo mqtt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Especificação e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8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pic>
        <p:nvPicPr>
          <p:cNvPr id="4100" name="Picture 4" descr="MQTT Subscribe attrib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120680" cy="36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0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SubAck</a:t>
            </a:r>
          </a:p>
          <a:p>
            <a:r>
              <a:rPr lang="pt-BR" dirty="0" smtClean="0"/>
              <a:t>Unsubscribe</a:t>
            </a:r>
          </a:p>
          <a:p>
            <a:r>
              <a:rPr lang="pt-BR" dirty="0" smtClean="0"/>
              <a:t>UnsubAck</a:t>
            </a:r>
          </a:p>
          <a:p>
            <a:r>
              <a:rPr lang="pt-BR" dirty="0" smtClean="0"/>
              <a:t>Formato dos tópicos: string hierárquica</a:t>
            </a:r>
            <a:endParaRPr lang="pt-BR" dirty="0"/>
          </a:p>
        </p:txBody>
      </p:sp>
      <p:pic>
        <p:nvPicPr>
          <p:cNvPr id="5122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60960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ic_wildcard_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9" y="4238462"/>
            <a:ext cx="6096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opic_wildcard_h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1" y="5345538"/>
            <a:ext cx="6096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0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PubAck – QoS 1</a:t>
            </a:r>
          </a:p>
          <a:p>
            <a:r>
              <a:rPr lang="pt-BR" dirty="0" smtClean="0"/>
              <a:t>PubRec, PubRel e PubComp – QoS 2</a:t>
            </a:r>
          </a:p>
        </p:txBody>
      </p:sp>
      <p:pic>
        <p:nvPicPr>
          <p:cNvPr id="7170" name="Picture 2" descr="publish_qos2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6096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4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Opções de sessão</a:t>
            </a:r>
          </a:p>
          <a:p>
            <a:pPr lvl="1"/>
            <a:r>
              <a:rPr lang="pt-BR" dirty="0" smtClean="0"/>
              <a:t>Clean Session</a:t>
            </a:r>
          </a:p>
          <a:p>
            <a:pPr lvl="1"/>
            <a:r>
              <a:rPr lang="pt-BR" dirty="0" smtClean="0"/>
              <a:t>Persistent Session</a:t>
            </a:r>
          </a:p>
          <a:p>
            <a:r>
              <a:rPr lang="pt-BR" dirty="0" smtClean="0"/>
              <a:t>Retained messages</a:t>
            </a:r>
          </a:p>
          <a:p>
            <a:pPr lvl="1"/>
            <a:r>
              <a:rPr lang="pt-BR" dirty="0"/>
              <a:t>Persistir a última mensagem publicada no </a:t>
            </a:r>
            <a:r>
              <a:rPr lang="pt-BR" dirty="0" smtClean="0"/>
              <a:t>tópico</a:t>
            </a:r>
          </a:p>
          <a:p>
            <a:r>
              <a:rPr lang="pt-BR" dirty="0" smtClean="0"/>
              <a:t>Last Will and Testament</a:t>
            </a:r>
          </a:p>
          <a:p>
            <a:pPr lvl="1"/>
            <a:r>
              <a:rPr lang="pt-BR" dirty="0" smtClean="0"/>
              <a:t>Mensagem a ser enviada caso o cliente seja desconectado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2171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Clientes: </a:t>
            </a:r>
          </a:p>
          <a:p>
            <a:pPr lvl="1"/>
            <a:r>
              <a:rPr lang="fi-FI" dirty="0" smtClean="0"/>
              <a:t>Projeto Eclipse Paho: Java</a:t>
            </a:r>
            <a:r>
              <a:rPr lang="fi-FI" dirty="0"/>
              <a:t>, C, C++, JavaScript, Lua, </a:t>
            </a:r>
            <a:r>
              <a:rPr lang="fi-FI" dirty="0" smtClean="0"/>
              <a:t>Python, Go, Android</a:t>
            </a:r>
          </a:p>
          <a:p>
            <a:pPr lvl="1"/>
            <a:r>
              <a:rPr lang="fi-FI" dirty="0" smtClean="0"/>
              <a:t>Outras implementações independentes na mesmas linguagens</a:t>
            </a:r>
          </a:p>
          <a:p>
            <a:pPr lvl="1"/>
            <a:r>
              <a:rPr lang="fi-FI" dirty="0" smtClean="0"/>
              <a:t>Implementações independentes em Arduino, Dart, Clojure, Delphi, Erlang, Haskell, Objective-C, OCaml, Perl, PHP,  Prolog, Ruby</a:t>
            </a:r>
          </a:p>
          <a:p>
            <a:r>
              <a:rPr lang="fi-FI" dirty="0" smtClean="0"/>
              <a:t>Dezenas de Brokers: HiveMQ, RabbitMQ, Mosquito, Mosca (módulo Node), IBM Websphere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47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Facebook Messenger (variação)</a:t>
            </a:r>
          </a:p>
          <a:p>
            <a:r>
              <a:rPr lang="pt-BR" dirty="0" smtClean="0"/>
              <a:t>Amazon AWS IoT</a:t>
            </a:r>
          </a:p>
          <a:p>
            <a:r>
              <a:rPr lang="pt-BR" dirty="0" smtClean="0"/>
              <a:t>IoT em geral</a:t>
            </a:r>
          </a:p>
          <a:p>
            <a:r>
              <a:rPr lang="pt-BR" dirty="0" smtClean="0"/>
              <a:t>M2M em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85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cliente (código)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class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Publisher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static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final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BROKER_URL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8000"/>
                </a:solidFill>
                <a:latin typeface="inherit"/>
              </a:rPr>
              <a:t>"tcp://broker.mqttdashboard.com:1883"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private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MqttClient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client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Publisher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clientId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Utils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getMacAddress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+ </a:t>
            </a:r>
            <a:r>
              <a:rPr lang="pt-BR" dirty="0">
                <a:solidFill>
                  <a:srgbClr val="008000"/>
                </a:solidFill>
                <a:latin typeface="inherit"/>
              </a:rPr>
              <a:t>"-pub"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try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    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client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new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MqttClient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BROKER_URL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,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clientId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}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catch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000000"/>
                </a:solidFill>
                <a:latin typeface="inherit"/>
              </a:rPr>
              <a:t>MqttException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    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printStackTrace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    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System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exit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CE0000"/>
                </a:solidFill>
                <a:latin typeface="inherit"/>
              </a:rPr>
              <a:t>1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}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}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333333"/>
                </a:solidFill>
                <a:latin typeface="inherit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333333"/>
              </a:solidFill>
              <a:latin typeface="inherit"/>
            </a:endParaRPr>
          </a:p>
          <a:p>
            <a:pPr marL="0" indent="0">
              <a:buNone/>
            </a:pPr>
            <a:endParaRPr lang="pt-BR" dirty="0" smtClean="0">
              <a:solidFill>
                <a:srgbClr val="000000"/>
              </a:solidFill>
              <a:latin typeface="Droid Sans Mon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1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004ED0"/>
                </a:solidFill>
                <a:latin typeface="inherit"/>
              </a:rPr>
              <a:t>MqttConnectOptions </a:t>
            </a:r>
            <a:r>
              <a:rPr lang="pt-BR" sz="2000" dirty="0">
                <a:solidFill>
                  <a:srgbClr val="002D7A"/>
                </a:solidFill>
                <a:latin typeface="inherit"/>
              </a:rPr>
              <a:t>options</a:t>
            </a:r>
            <a:r>
              <a:rPr lang="pt-BR" sz="2000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sz="2000" dirty="0">
                <a:solidFill>
                  <a:srgbClr val="800080"/>
                </a:solidFill>
                <a:latin typeface="inherit"/>
              </a:rPr>
              <a:t>new</a:t>
            </a:r>
            <a:r>
              <a:rPr lang="pt-BR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MqttConnectOptions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();</a:t>
            </a:r>
            <a:endParaRPr lang="pt-BR" sz="2000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2D7A"/>
                </a:solidFill>
                <a:latin typeface="inherit"/>
              </a:rPr>
              <a:t>options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setCleanSession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sz="2000" dirty="0">
                <a:solidFill>
                  <a:srgbClr val="800080"/>
                </a:solidFill>
                <a:latin typeface="inherit"/>
              </a:rPr>
              <a:t>false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);</a:t>
            </a:r>
            <a:endParaRPr lang="pt-BR" sz="2000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2D7A"/>
                </a:solidFill>
                <a:latin typeface="inherit"/>
              </a:rPr>
              <a:t>options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setWill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sz="2000" dirty="0">
                <a:solidFill>
                  <a:srgbClr val="002D7A"/>
                </a:solidFill>
                <a:latin typeface="inherit"/>
              </a:rPr>
              <a:t>client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getTopic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sz="2000" dirty="0">
                <a:solidFill>
                  <a:srgbClr val="008000"/>
                </a:solidFill>
                <a:latin typeface="inherit"/>
              </a:rPr>
              <a:t>"home/LWT"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),</a:t>
            </a:r>
            <a:endParaRPr lang="pt-BR" sz="2000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8000"/>
                </a:solidFill>
                <a:latin typeface="inherit"/>
              </a:rPr>
              <a:t>"I'm gone"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getBytes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(),</a:t>
            </a:r>
            <a:r>
              <a:rPr lang="pt-BR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sz="2000" dirty="0">
                <a:solidFill>
                  <a:srgbClr val="CE0000"/>
                </a:solidFill>
                <a:latin typeface="inherit"/>
              </a:rPr>
              <a:t>2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pt-BR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sz="2000" dirty="0">
                <a:solidFill>
                  <a:srgbClr val="800080"/>
                </a:solidFill>
                <a:latin typeface="inherit"/>
              </a:rPr>
              <a:t>true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);</a:t>
            </a:r>
            <a:endParaRPr lang="pt-BR" sz="2000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2D7A"/>
                </a:solidFill>
                <a:latin typeface="inherit"/>
              </a:rPr>
              <a:t>client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sz="2000" dirty="0">
                <a:solidFill>
                  <a:srgbClr val="004ED0"/>
                </a:solidFill>
                <a:latin typeface="inherit"/>
              </a:rPr>
              <a:t>connect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sz="2000" dirty="0">
                <a:solidFill>
                  <a:srgbClr val="002D7A"/>
                </a:solidFill>
                <a:latin typeface="inherit"/>
              </a:rPr>
              <a:t>options</a:t>
            </a:r>
            <a:r>
              <a:rPr lang="pt-BR" sz="2000" dirty="0">
                <a:solidFill>
                  <a:srgbClr val="333333"/>
                </a:solidFill>
                <a:latin typeface="inherit"/>
              </a:rPr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44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cliente (código)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t-BR" dirty="0">
              <a:solidFill>
                <a:srgbClr val="333333"/>
              </a:solidFill>
              <a:latin typeface="inherit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static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final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TOPIC_TEMPERATURE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8000"/>
                </a:solidFill>
                <a:latin typeface="inherit"/>
              </a:rPr>
              <a:t>"home/temperature"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FF8000"/>
                </a:solidFill>
                <a:latin typeface="inherit"/>
              </a:rPr>
              <a:t>//...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while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true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publishBrightness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Thread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sleep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CE0000"/>
                </a:solidFill>
                <a:latin typeface="inherit"/>
              </a:rPr>
              <a:t>500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publishTemperature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  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Thread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sleep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CE0000"/>
                </a:solidFill>
                <a:latin typeface="inherit"/>
              </a:rPr>
              <a:t>500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}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FF8000"/>
                </a:solidFill>
                <a:latin typeface="inherit"/>
              </a:rPr>
              <a:t>//...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private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void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publishTemperature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throws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MqttException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{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final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MqttTopic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temperatureTopic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client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getTopic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TOPIC_TEMPERATURE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final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temperatureNumber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Utils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createRandomNumberBetween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CE0000"/>
                </a:solidFill>
                <a:latin typeface="inherit"/>
              </a:rPr>
              <a:t>20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,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CE0000"/>
                </a:solidFill>
                <a:latin typeface="inherit"/>
              </a:rPr>
              <a:t>30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final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temperatureNumber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+ </a:t>
            </a:r>
            <a:r>
              <a:rPr lang="pt-BR" dirty="0">
                <a:solidFill>
                  <a:srgbClr val="008000"/>
                </a:solidFill>
                <a:latin typeface="inherit"/>
              </a:rPr>
              <a:t>"°C"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Droid Sans Mono"/>
              </a:rPr>
              <a:t> </a:t>
            </a: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     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temperatureTopic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publish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800080"/>
                </a:solidFill>
                <a:latin typeface="inherit"/>
              </a:rPr>
              <a:t>new</a:t>
            </a:r>
            <a:r>
              <a:rPr lang="pt-BR" dirty="0">
                <a:solidFill>
                  <a:srgbClr val="006FE0"/>
                </a:solidFill>
                <a:latin typeface="inherit"/>
              </a:rPr>
              <a:t> 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MqttMessage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</a:t>
            </a:r>
            <a:r>
              <a:rPr lang="pt-BR" dirty="0">
                <a:solidFill>
                  <a:srgbClr val="002D7A"/>
                </a:solidFill>
                <a:latin typeface="inherit"/>
              </a:rPr>
              <a:t>temperature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.</a:t>
            </a:r>
            <a:r>
              <a:rPr lang="pt-BR" dirty="0">
                <a:solidFill>
                  <a:srgbClr val="004ED0"/>
                </a:solidFill>
                <a:latin typeface="inherit"/>
              </a:rPr>
              <a:t>getBytes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()));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pt-BR" dirty="0">
                <a:solidFill>
                  <a:srgbClr val="333333"/>
                </a:solidFill>
                <a:latin typeface="inherit"/>
              </a:rPr>
              <a:t>}</a:t>
            </a:r>
            <a:endParaRPr lang="pt-BR" dirty="0">
              <a:solidFill>
                <a:srgbClr val="000000"/>
              </a:solidFill>
              <a:latin typeface="Droid Sans Mono"/>
            </a:endParaRPr>
          </a:p>
          <a:p>
            <a:endParaRPr lang="pt-BR" dirty="0" smtClean="0">
              <a:solidFill>
                <a:srgbClr val="000000"/>
              </a:solidFill>
              <a:latin typeface="Droid Sans Mon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37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83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MQTT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Protocolo HTTP tem overhead demais para muitas aplicações</a:t>
            </a:r>
          </a:p>
          <a:p>
            <a:pPr lvl="1"/>
            <a:r>
              <a:rPr lang="pt-BR" dirty="0"/>
              <a:t>Especialmente ao se enviar muitos pacotes </a:t>
            </a:r>
            <a:r>
              <a:rPr lang="pt-BR" dirty="0" smtClean="0"/>
              <a:t>pequenos</a:t>
            </a:r>
          </a:p>
          <a:p>
            <a:r>
              <a:rPr lang="pt-BR" dirty="0" smtClean="0"/>
              <a:t>QoS variável</a:t>
            </a:r>
          </a:p>
          <a:p>
            <a:pPr lvl="1"/>
            <a:r>
              <a:rPr lang="pt-BR" dirty="0" smtClean="0"/>
              <a:t>Útil para protocolos de transporte sem garantias de entrega</a:t>
            </a:r>
          </a:p>
          <a:p>
            <a:pPr lvl="1"/>
            <a:r>
              <a:rPr lang="pt-BR" dirty="0" smtClean="0"/>
              <a:t>Aplicações em que se pode perder pacotes, menor overhead</a:t>
            </a:r>
          </a:p>
          <a:p>
            <a:r>
              <a:rPr lang="pt-BR" dirty="0" smtClean="0"/>
              <a:t>Paradigma diferente</a:t>
            </a:r>
          </a:p>
          <a:p>
            <a:pPr lvl="1"/>
            <a:r>
              <a:rPr lang="pt-BR" dirty="0" smtClean="0"/>
              <a:t>Publish/Subscribe</a:t>
            </a:r>
          </a:p>
          <a:p>
            <a:pPr lvl="1"/>
            <a:r>
              <a:rPr lang="pt-BR" dirty="0" smtClean="0"/>
              <a:t>Comunicação N para N</a:t>
            </a:r>
          </a:p>
          <a:p>
            <a:pPr lvl="1"/>
            <a:r>
              <a:rPr lang="pt-BR" dirty="0" smtClean="0"/>
              <a:t>Modelo requisição/resposta nem sempre é o mais adequado</a:t>
            </a:r>
          </a:p>
          <a:p>
            <a:pPr lvl="1"/>
            <a:r>
              <a:rPr lang="pt-BR" dirty="0" smtClean="0"/>
              <a:t>Ideal para comunicação M2M e IoT</a:t>
            </a:r>
          </a:p>
        </p:txBody>
      </p:sp>
    </p:spTree>
    <p:extLst>
      <p:ext uri="{BB962C8B-B14F-4D97-AF65-F5344CB8AC3E}">
        <p14:creationId xmlns:p14="http://schemas.microsoft.com/office/powerpoint/2010/main" val="369087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MQTT and CoAP, IoT protocols</a:t>
            </a:r>
          </a:p>
          <a:p>
            <a:pPr marL="0" indent="0">
              <a:buNone/>
            </a:pPr>
            <a:r>
              <a:rPr lang="pt-BR" sz="1400" dirty="0" smtClean="0"/>
              <a:t>Eclipse Newsletter </a:t>
            </a:r>
            <a:r>
              <a:rPr lang="pt-BR" sz="1400" dirty="0" smtClean="0">
                <a:hlinkClick r:id="rId2"/>
              </a:rPr>
              <a:t>http</a:t>
            </a:r>
            <a:r>
              <a:rPr lang="pt-BR" sz="1400" dirty="0">
                <a:hlinkClick r:id="rId2"/>
              </a:rPr>
              <a:t>://</a:t>
            </a:r>
            <a:r>
              <a:rPr lang="pt-BR" sz="1400" dirty="0" smtClean="0">
                <a:hlinkClick r:id="rId2"/>
              </a:rPr>
              <a:t>www.eclipse.org/community/eclipse_newsletter/2014/february/article2.php</a:t>
            </a:r>
            <a:endParaRPr lang="pt-BR" dirty="0" smtClean="0"/>
          </a:p>
          <a:p>
            <a:r>
              <a:rPr lang="en-US" dirty="0"/>
              <a:t>MQTT 101 – How to Get Started with the lightweight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Protocol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www.hivemq.com/blog/how-to-get-started-with-mqtt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IBM </a:t>
            </a:r>
            <a:r>
              <a:rPr lang="en-US" dirty="0" err="1">
                <a:solidFill>
                  <a:srgbClr val="292934"/>
                </a:solidFill>
              </a:rPr>
              <a:t>d</a:t>
            </a:r>
            <a:r>
              <a:rPr lang="en-US" dirty="0" err="1" smtClean="0">
                <a:solidFill>
                  <a:srgbClr val="292934"/>
                </a:solidFill>
              </a:rPr>
              <a:t>eveloperWorks</a:t>
            </a:r>
            <a:r>
              <a:rPr lang="en-US" dirty="0" smtClean="0">
                <a:solidFill>
                  <a:srgbClr val="292934"/>
                </a:solidFill>
              </a:rPr>
              <a:t> 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://www.ibm.com/developerworks/br/cloud/library/cl-bluemix-arduino-iot2/#</a:t>
            </a:r>
            <a:r>
              <a:rPr lang="en-US" sz="1400" dirty="0" smtClean="0">
                <a:hlinkClick r:id="rId4"/>
              </a:rPr>
              <a:t>download</a:t>
            </a:r>
            <a:endParaRPr lang="en-US" sz="1400" dirty="0" smtClean="0"/>
          </a:p>
          <a:p>
            <a:r>
              <a:rPr lang="en-US" dirty="0"/>
              <a:t>MQTT Version 3.1.1. </a:t>
            </a:r>
            <a:r>
              <a:rPr lang="en-US" sz="1400" dirty="0" err="1" smtClean="0"/>
              <a:t>Editado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Andrew </a:t>
            </a:r>
            <a:r>
              <a:rPr lang="en-US" sz="1400" dirty="0"/>
              <a:t>Banks and Rahul Gupta</a:t>
            </a:r>
            <a:r>
              <a:rPr lang="en-US" sz="1400" i="1" dirty="0"/>
              <a:t>.</a:t>
            </a:r>
            <a:r>
              <a:rPr lang="en-US" sz="1400" dirty="0"/>
              <a:t> </a:t>
            </a:r>
            <a:r>
              <a:rPr lang="en-US" sz="1400" dirty="0" smtClean="0"/>
              <a:t>2014</a:t>
            </a:r>
            <a:r>
              <a:rPr lang="en-US" sz="1400" dirty="0"/>
              <a:t>. OASIS Standard. </a:t>
            </a:r>
            <a:r>
              <a:rPr lang="en-US" sz="1400" u="sng" dirty="0">
                <a:hlinkClick r:id="rId5"/>
              </a:rPr>
              <a:t>http://docs.oasis-open.org/mqtt/mqtt/v3.1.1/os/mqtt-v3.1.1-os.html</a:t>
            </a:r>
            <a:r>
              <a:rPr lang="en-US" sz="14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8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 - Características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IBM - Padrão OASIS</a:t>
            </a:r>
          </a:p>
          <a:p>
            <a:r>
              <a:rPr lang="pt-BR" dirty="0"/>
              <a:t>1999 – Oleoduto no </a:t>
            </a:r>
            <a:r>
              <a:rPr lang="pt-BR" dirty="0" smtClean="0"/>
              <a:t>deserto</a:t>
            </a:r>
          </a:p>
          <a:p>
            <a:r>
              <a:rPr lang="pt-BR" dirty="0" smtClean="0"/>
              <a:t>Camada de aplicação</a:t>
            </a:r>
          </a:p>
          <a:p>
            <a:pPr lvl="1"/>
            <a:r>
              <a:rPr lang="pt-BR" dirty="0" smtClean="0"/>
              <a:t>sobre o protocolo TCP</a:t>
            </a:r>
          </a:p>
          <a:p>
            <a:r>
              <a:rPr lang="pt-BR" dirty="0" smtClean="0"/>
              <a:t>Modelo publish/subscribe</a:t>
            </a:r>
          </a:p>
          <a:p>
            <a:pPr lvl="1"/>
            <a:r>
              <a:rPr lang="pt-BR" dirty="0" smtClean="0"/>
              <a:t>oposto ao request/response</a:t>
            </a:r>
          </a:p>
          <a:p>
            <a:pPr lvl="1"/>
            <a:r>
              <a:rPr lang="pt-BR" dirty="0" smtClean="0"/>
              <a:t>baseado em eventos</a:t>
            </a:r>
          </a:p>
          <a:p>
            <a:pPr lvl="1"/>
            <a:r>
              <a:rPr lang="pt-BR" dirty="0" smtClean="0"/>
              <a:t>sem filas</a:t>
            </a:r>
          </a:p>
          <a:p>
            <a:r>
              <a:rPr lang="pt-BR" dirty="0" smtClean="0"/>
              <a:t>Originalmente “Message Queue Telemetry Transport”, agora simplesmente MQTT </a:t>
            </a:r>
          </a:p>
        </p:txBody>
      </p:sp>
    </p:spTree>
    <p:extLst>
      <p:ext uri="{BB962C8B-B14F-4D97-AF65-F5344CB8AC3E}">
        <p14:creationId xmlns:p14="http://schemas.microsoft.com/office/powerpoint/2010/main" val="202059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 - Características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Broker e tópicos </a:t>
            </a:r>
          </a:p>
          <a:p>
            <a:pPr lvl="1"/>
            <a:r>
              <a:rPr lang="pt-BR" dirty="0"/>
              <a:t>M</a:t>
            </a:r>
            <a:r>
              <a:rPr lang="pt-BR" dirty="0" smtClean="0"/>
              <a:t>enor dependência entre produtores e consumidores de dados</a:t>
            </a:r>
          </a:p>
          <a:p>
            <a:pPr lvl="1"/>
            <a:r>
              <a:rPr lang="pt-BR" dirty="0" smtClean="0"/>
              <a:t>As duas partes não precisam estar “online” ao mesmo tempo</a:t>
            </a:r>
          </a:p>
          <a:p>
            <a:pPr lvl="1"/>
            <a:r>
              <a:rPr lang="pt-BR" dirty="0" smtClean="0"/>
              <a:t>Comunicação N-para-N</a:t>
            </a:r>
          </a:p>
          <a:p>
            <a:r>
              <a:rPr lang="pt-BR" dirty="0" smtClean="0"/>
              <a:t>Relativamente leve e simples</a:t>
            </a:r>
          </a:p>
          <a:p>
            <a:r>
              <a:rPr lang="pt-BR" dirty="0" smtClean="0"/>
              <a:t>Projetado para usar a banda de maneira eficiente</a:t>
            </a:r>
          </a:p>
          <a:p>
            <a:pPr lvl="1"/>
            <a:r>
              <a:rPr lang="pt-BR" dirty="0" smtClean="0"/>
              <a:t>Overhead pequeno</a:t>
            </a:r>
          </a:p>
          <a:p>
            <a:r>
              <a:rPr lang="pt-BR" dirty="0" smtClean="0"/>
              <a:t>Pode ser usado sobre Websockets</a:t>
            </a:r>
          </a:p>
          <a:p>
            <a:pPr lvl="1"/>
            <a:r>
              <a:rPr lang="pt-BR" dirty="0" smtClean="0"/>
              <a:t>Permite o uso em browsers</a:t>
            </a:r>
          </a:p>
          <a:p>
            <a:r>
              <a:rPr lang="pt-BR" dirty="0" smtClean="0"/>
              <a:t>Suporte a autenticação</a:t>
            </a:r>
          </a:p>
          <a:p>
            <a:pPr lvl="1"/>
            <a:r>
              <a:rPr lang="pt-BR" dirty="0" smtClean="0"/>
              <a:t>Sem suporte a criptografia; Usar TLS </a:t>
            </a:r>
          </a:p>
          <a:p>
            <a:r>
              <a:rPr lang="pt-BR" dirty="0" smtClean="0"/>
              <a:t>Qos Variável</a:t>
            </a:r>
          </a:p>
          <a:p>
            <a:pPr lvl="1"/>
            <a:r>
              <a:rPr lang="pt-BR" dirty="0" smtClean="0"/>
              <a:t>At most once</a:t>
            </a:r>
          </a:p>
          <a:p>
            <a:pPr lvl="1"/>
            <a:r>
              <a:rPr lang="pt-BR" dirty="0" smtClean="0"/>
              <a:t>Al least once</a:t>
            </a:r>
          </a:p>
          <a:p>
            <a:pPr lvl="1"/>
            <a:r>
              <a:rPr lang="pt-BR" dirty="0" smtClean="0"/>
              <a:t>Exactly once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4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rquitetura</a:t>
            </a:r>
            <a:endParaRPr lang="pt-BR" dirty="0"/>
          </a:p>
        </p:txBody>
      </p:sp>
      <p:pic>
        <p:nvPicPr>
          <p:cNvPr id="1026" name="Picture 2" descr="temper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94206"/>
            <a:ext cx="31889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mpera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389957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27984" y="2294206"/>
            <a:ext cx="0" cy="343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1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MQTT-SN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Possui uma versão alternativa, MQTT-SN, específica para redes de sensores</a:t>
            </a:r>
          </a:p>
          <a:p>
            <a:r>
              <a:rPr lang="pt-BR" dirty="0"/>
              <a:t>MQTT-SN foi idealizada para operar sobre ZigBee (802.15.4) em vez de TCP, é muito próximo de mas adaptado para peculiaridades de RSSF (WSN) – Largura de banda, falhas, tamanho da mensagem, bateria, processamento e memória limitados.</a:t>
            </a:r>
          </a:p>
          <a:p>
            <a:pPr lvl="1"/>
            <a:r>
              <a:rPr lang="pt-BR" dirty="0"/>
              <a:t>Resolve os problemas de nomes dos tópicos (strings longas) e não é necessária uma conexão TCP aberta a todo momento</a:t>
            </a:r>
          </a:p>
          <a:p>
            <a:r>
              <a:rPr lang="pt-BR" dirty="0"/>
              <a:t>Além de clientes (nós SA) e brokers  MQTT(servidores), MQTT-SN também inclui Gateways em sua arquitetura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27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://image.slidesharecdn.com/mqttiniotlooplitmusautomation-140618204225-phpapp02/95/mqtt-in-the-internet-of-things-loop-by-litmus-automation-9-638.jpg?cb=14058107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3" y="1585684"/>
            <a:ext cx="8712968" cy="49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pic>
        <p:nvPicPr>
          <p:cNvPr id="3074" name="Picture 2" descr="MQTT Connec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4536504" cy="141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QTT Connect message 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7"/>
            <a:ext cx="4924619" cy="29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QTT Connack cont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18" y="3501008"/>
            <a:ext cx="4183046" cy="248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39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resumida em baixo nível</a:t>
            </a:r>
            <a:endParaRPr lang="pt-BR" dirty="0"/>
          </a:p>
        </p:txBody>
      </p:sp>
      <p:pic>
        <p:nvPicPr>
          <p:cNvPr id="4098" name="Picture 2" descr="MQTT Publish attrib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29" y="2132856"/>
            <a:ext cx="65475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84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452</TotalTime>
  <Words>532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Protocolo mqtt</vt:lpstr>
      <vt:lpstr>Por que MQTT</vt:lpstr>
      <vt:lpstr>MQTT - Características</vt:lpstr>
      <vt:lpstr>MQTT - Características</vt:lpstr>
      <vt:lpstr>Arquitetura</vt:lpstr>
      <vt:lpstr>MQTT-SN</vt:lpstr>
      <vt:lpstr>Arquitetura</vt:lpstr>
      <vt:lpstr>Visão resumida em baixo nível</vt:lpstr>
      <vt:lpstr>Visão resumida em baixo nível</vt:lpstr>
      <vt:lpstr>Visão resumida em baixo nível</vt:lpstr>
      <vt:lpstr>Visão resumida em baixo nível</vt:lpstr>
      <vt:lpstr>Visão resumida em baixo nível</vt:lpstr>
      <vt:lpstr>Visão resumida em baixo nível</vt:lpstr>
      <vt:lpstr>Implementações</vt:lpstr>
      <vt:lpstr>Aplicações</vt:lpstr>
      <vt:lpstr>Exemplo de cliente (código)</vt:lpstr>
      <vt:lpstr>Código</vt:lpstr>
      <vt:lpstr>Exemplo de cliente (código)</vt:lpstr>
      <vt:lpstr>Dúvidas?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mqtt</dc:title>
  <dc:creator>Pedro</dc:creator>
  <cp:lastModifiedBy>Pedro</cp:lastModifiedBy>
  <cp:revision>19</cp:revision>
  <dcterms:created xsi:type="dcterms:W3CDTF">2016-09-01T13:18:06Z</dcterms:created>
  <dcterms:modified xsi:type="dcterms:W3CDTF">2016-09-01T20:50:23Z</dcterms:modified>
</cp:coreProperties>
</file>