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78" r:id="rId3"/>
    <p:sldId id="257" r:id="rId4"/>
    <p:sldId id="263" r:id="rId5"/>
    <p:sldId id="274" r:id="rId6"/>
    <p:sldId id="258" r:id="rId7"/>
    <p:sldId id="267" r:id="rId8"/>
    <p:sldId id="268" r:id="rId9"/>
    <p:sldId id="259" r:id="rId10"/>
    <p:sldId id="269" r:id="rId11"/>
    <p:sldId id="271" r:id="rId12"/>
    <p:sldId id="270" r:id="rId13"/>
    <p:sldId id="273" r:id="rId14"/>
    <p:sldId id="275" r:id="rId15"/>
    <p:sldId id="260" r:id="rId16"/>
    <p:sldId id="264" r:id="rId17"/>
    <p:sldId id="262" r:id="rId18"/>
    <p:sldId id="277" r:id="rId19"/>
    <p:sldId id="276" r:id="rId20"/>
    <p:sldId id="266" r:id="rId21"/>
    <p:sldId id="26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4C75-225B-404B-92CF-3013A6ECD4FA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FE94-8C49-4952-A47D-88D2F7BD9E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13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DFA3-5BB3-424D-870F-BA6EC103555B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E868-D998-4453-9067-3BC8CBD1D39E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9DB5-6D67-441E-89A9-763C8072E9C9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5CAE-FBBA-4040-8439-083AB0EB3579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CD0-459C-4667-9165-57071493EC94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11A6-33AB-4998-B411-9E02996747BF}" type="datetime1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B2D6-0D0A-41C3-BF97-E05D473723D0}" type="datetime1">
              <a:rPr lang="pt-BR" smtClean="0"/>
              <a:t>07/09/2016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D3A9-9468-47E8-8466-90ED2C419E39}" type="datetime1">
              <a:rPr lang="pt-BR" smtClean="0"/>
              <a:t>07/09/2016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61F-ACC0-4C93-9D90-5E23C4472976}" type="datetime1">
              <a:rPr lang="pt-BR" smtClean="0"/>
              <a:t>07/09/2016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5BFB-571C-4CCC-83D5-6E76D34606BF}" type="datetime1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9CC7-1A4A-48E7-A1F6-938837FEDBE7}" type="datetime1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A7F743-03B3-44CD-B8CE-F288869FC4B5}" type="datetime1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blog/how-to-get-started-with-mqtt" TargetMode="External"/><Relationship Id="rId2" Type="http://schemas.openxmlformats.org/officeDocument/2006/relationships/hyperlink" Target="http://www.eclipse.org/community/eclipse_newsletter/2014/february/article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asis-open.org/mqtt/mqtt/v3.1.1/os/mqtt-v3.1.1-os.html" TargetMode="External"/><Relationship Id="rId4" Type="http://schemas.openxmlformats.org/officeDocument/2006/relationships/hyperlink" Target="http://www.ibm.com/developerworks/br/cloud/library/cl-bluemix-arduino-iot2/#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Protocolo mqtt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e Aplicação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Pedro Affonso – MO809 – 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4098" name="Picture 2" descr="MQTT Publish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29" y="2132856"/>
            <a:ext cx="65475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10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38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4100" name="Picture 4" descr="MQTT Subscribe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120680" cy="36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11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00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SubAck</a:t>
            </a:r>
          </a:p>
          <a:p>
            <a:r>
              <a:rPr lang="pt-BR" dirty="0" smtClean="0"/>
              <a:t>Unsubscribe</a:t>
            </a:r>
          </a:p>
          <a:p>
            <a:r>
              <a:rPr lang="pt-BR" dirty="0" smtClean="0"/>
              <a:t>UnsubAck</a:t>
            </a:r>
          </a:p>
          <a:p>
            <a:r>
              <a:rPr lang="pt-BR" dirty="0" smtClean="0"/>
              <a:t>Formato dos tópicos: string hierárquica</a:t>
            </a:r>
            <a:endParaRPr lang="pt-BR" dirty="0"/>
          </a:p>
        </p:txBody>
      </p:sp>
      <p:pic>
        <p:nvPicPr>
          <p:cNvPr id="5122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6096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9" y="4238462"/>
            <a:ext cx="6096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opic_wildcard_h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1" y="5345538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12</a:t>
            </a:fld>
            <a:endParaRPr lang="pt-B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0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PubAck – QoS 1</a:t>
            </a:r>
          </a:p>
          <a:p>
            <a:r>
              <a:rPr lang="pt-BR" dirty="0" smtClean="0"/>
              <a:t>PubRec, PubRel e PubComp – QoS 2</a:t>
            </a:r>
          </a:p>
        </p:txBody>
      </p:sp>
      <p:pic>
        <p:nvPicPr>
          <p:cNvPr id="7170" name="Picture 2" descr="publish_qos2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09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13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6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Opções de sessão</a:t>
            </a:r>
          </a:p>
          <a:p>
            <a:pPr lvl="1"/>
            <a:r>
              <a:rPr lang="pt-BR" dirty="0" smtClean="0"/>
              <a:t>Clean Session</a:t>
            </a:r>
          </a:p>
          <a:p>
            <a:pPr lvl="1"/>
            <a:r>
              <a:rPr lang="pt-BR" dirty="0" smtClean="0"/>
              <a:t>Persistent Session</a:t>
            </a:r>
          </a:p>
          <a:p>
            <a:r>
              <a:rPr lang="pt-BR" dirty="0" smtClean="0"/>
              <a:t>Retained messages</a:t>
            </a:r>
          </a:p>
          <a:p>
            <a:pPr lvl="1"/>
            <a:r>
              <a:rPr lang="pt-BR" dirty="0"/>
              <a:t>Persistir a última mensagem publicada no </a:t>
            </a:r>
            <a:r>
              <a:rPr lang="pt-BR" dirty="0" smtClean="0"/>
              <a:t>tópico</a:t>
            </a:r>
          </a:p>
          <a:p>
            <a:r>
              <a:rPr lang="pt-BR" dirty="0" smtClean="0"/>
              <a:t>Last Will and Testament</a:t>
            </a:r>
          </a:p>
          <a:p>
            <a:pPr lvl="1"/>
            <a:r>
              <a:rPr lang="pt-BR" dirty="0" smtClean="0"/>
              <a:t>Mensagem a ser enviada caso o cliente seja desconectado</a:t>
            </a:r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71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Clientes: </a:t>
            </a:r>
          </a:p>
          <a:p>
            <a:pPr lvl="1"/>
            <a:r>
              <a:rPr lang="fi-FI" dirty="0" smtClean="0"/>
              <a:t>Projeto Eclipse Paho: Java</a:t>
            </a:r>
            <a:r>
              <a:rPr lang="fi-FI" dirty="0"/>
              <a:t>, C, C++, JavaScript, Lua, </a:t>
            </a:r>
            <a:r>
              <a:rPr lang="fi-FI" dirty="0" smtClean="0"/>
              <a:t>Python, Go, Android</a:t>
            </a:r>
          </a:p>
          <a:p>
            <a:pPr lvl="1"/>
            <a:r>
              <a:rPr lang="fi-FI" dirty="0" smtClean="0"/>
              <a:t>Outras implementações independentes na mesmas linguagens</a:t>
            </a:r>
          </a:p>
          <a:p>
            <a:pPr lvl="1"/>
            <a:r>
              <a:rPr lang="fi-FI" dirty="0" smtClean="0"/>
              <a:t>Implementações independentes em Arduino, Dart, Clojure, Delphi, Erlang, Haskell, Objective-C, OCaml, Perl, PHP,  Prolog, Ruby</a:t>
            </a:r>
          </a:p>
          <a:p>
            <a:r>
              <a:rPr lang="fi-FI" dirty="0" smtClean="0"/>
              <a:t>Dezenas de Brokers: HiveMQ, RabbitMQ, Mosquito, Mosca (módulo Node), IBM Websphere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47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Facebook Messenger (variação)</a:t>
            </a:r>
          </a:p>
          <a:p>
            <a:r>
              <a:rPr lang="pt-BR" dirty="0" smtClean="0"/>
              <a:t>Amazon AWS IoT</a:t>
            </a:r>
          </a:p>
          <a:p>
            <a:r>
              <a:rPr lang="pt-BR" dirty="0" smtClean="0"/>
              <a:t>IoT em geral</a:t>
            </a:r>
          </a:p>
          <a:p>
            <a:r>
              <a:rPr lang="pt-BR" dirty="0" smtClean="0"/>
              <a:t>M2M em geral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85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cliente (código)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class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Publisher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BROKER_URL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"tcp://broker.mqttdashboard.com:1883"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private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MqttClient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Publisher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clientId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Utils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getMacAddress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"-pub"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try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BROKER_URL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clientId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catch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0000"/>
                </a:solidFill>
                <a:latin typeface="inherit"/>
              </a:rPr>
              <a:t>MqttException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printStackTrace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System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exit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1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333333"/>
                </a:solidFill>
                <a:latin typeface="inherit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333333"/>
              </a:solidFill>
              <a:latin typeface="inherit"/>
            </a:endParaRPr>
          </a:p>
          <a:p>
            <a:pPr marL="0" indent="0">
              <a:buNone/>
            </a:pPr>
            <a:endParaRPr lang="pt-BR" dirty="0" smtClean="0">
              <a:solidFill>
                <a:srgbClr val="000000"/>
              </a:solidFill>
              <a:latin typeface="Droid Sans Mono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1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004ED0"/>
                </a:solidFill>
                <a:latin typeface="inherit"/>
              </a:rPr>
              <a:t>MqttConnectOptions 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MqttConnectOptions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setCleanSession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false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setWill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getTopic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inherit"/>
              </a:rPr>
              <a:t>"home/LWT"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),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8000"/>
                </a:solidFill>
                <a:latin typeface="inherit"/>
              </a:rPr>
              <a:t>"I'm gone"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getBytes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(),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CE0000"/>
                </a:solidFill>
                <a:latin typeface="inherit"/>
              </a:rPr>
              <a:t>2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connect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4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cliente (código)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>
              <a:solidFill>
                <a:srgbClr val="333333"/>
              </a:solidFill>
              <a:latin typeface="inherit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TOPIC_TEMPERATURE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"home/temperature"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FF8000"/>
                </a:solidFill>
                <a:latin typeface="inherit"/>
              </a:rPr>
              <a:t>//...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while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publishBrightness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Thread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sleep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500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Thread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sleep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500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FF8000"/>
                </a:solidFill>
                <a:latin typeface="inherit"/>
              </a:rPr>
              <a:t>//...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private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throws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MqttException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MqttTopic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temperatureTopic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getTopic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TOPIC_TEMPERATURE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temperatureNumber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Utils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createRandomNumberBetween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20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30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temperatureNumber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"°C"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temperatureTopic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MqttMessage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getBytes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()));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endParaRPr lang="pt-BR" dirty="0" smtClean="0">
              <a:solidFill>
                <a:srgbClr val="000000"/>
              </a:solidFill>
              <a:latin typeface="Droid Sans Mono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que MQTT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 gerais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Arquitetura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MQTT-SN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Visão resumida em baixo nível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Implementações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Aplicações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Código de exemplo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56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20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83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MQTT and CoAP, IoT protocols</a:t>
            </a:r>
          </a:p>
          <a:p>
            <a:pPr marL="0" indent="0">
              <a:buNone/>
            </a:pPr>
            <a:r>
              <a:rPr lang="pt-BR" sz="1400" dirty="0" smtClean="0"/>
              <a:t>Eclipse Newsletter </a:t>
            </a: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</a:t>
            </a:r>
            <a:r>
              <a:rPr lang="pt-BR" sz="1400" dirty="0" smtClean="0">
                <a:hlinkClick r:id="rId2"/>
              </a:rPr>
              <a:t>www.eclipse.org/community/eclipse_newsletter/2014/february/article2.php</a:t>
            </a:r>
            <a:endParaRPr lang="pt-BR" dirty="0" smtClean="0"/>
          </a:p>
          <a:p>
            <a:r>
              <a:rPr lang="en-US" dirty="0"/>
              <a:t>MQTT 101 – How to Get Started with the lightweight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www.hivemq.com/blog/how-to-get-started-with-mqtt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IBM </a:t>
            </a:r>
            <a:r>
              <a:rPr lang="en-US" dirty="0" err="1">
                <a:solidFill>
                  <a:srgbClr val="292934"/>
                </a:solidFill>
              </a:rPr>
              <a:t>d</a:t>
            </a:r>
            <a:r>
              <a:rPr lang="en-US" dirty="0" err="1" smtClean="0">
                <a:solidFill>
                  <a:srgbClr val="292934"/>
                </a:solidFill>
              </a:rPr>
              <a:t>eveloperWorks</a:t>
            </a:r>
            <a:r>
              <a:rPr lang="en-US" dirty="0" smtClean="0">
                <a:solidFill>
                  <a:srgbClr val="292934"/>
                </a:solidFill>
              </a:rPr>
              <a:t> 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://www.ibm.com/developerworks/br/cloud/library/cl-bluemix-arduino-iot2/#</a:t>
            </a:r>
            <a:r>
              <a:rPr lang="en-US" sz="1400" dirty="0" smtClean="0">
                <a:hlinkClick r:id="rId4"/>
              </a:rPr>
              <a:t>download</a:t>
            </a:r>
            <a:endParaRPr lang="en-US" sz="1400" dirty="0" smtClean="0"/>
          </a:p>
          <a:p>
            <a:r>
              <a:rPr lang="en-US" dirty="0"/>
              <a:t>MQTT Version 3.1.1. </a:t>
            </a:r>
            <a:r>
              <a:rPr lang="en-US" sz="1400" dirty="0" err="1" smtClean="0"/>
              <a:t>Editado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Andrew </a:t>
            </a:r>
            <a:r>
              <a:rPr lang="en-US" sz="1400" dirty="0"/>
              <a:t>Banks and Rahul Gupta</a:t>
            </a:r>
            <a:r>
              <a:rPr lang="en-US" sz="1400" i="1" dirty="0"/>
              <a:t>.</a:t>
            </a:r>
            <a:r>
              <a:rPr lang="en-US" sz="1400" dirty="0"/>
              <a:t> </a:t>
            </a:r>
            <a:r>
              <a:rPr lang="en-US" sz="1400" dirty="0" smtClean="0"/>
              <a:t>2014</a:t>
            </a:r>
            <a:r>
              <a:rPr lang="en-US" sz="1400" dirty="0"/>
              <a:t>. OASIS Standard. </a:t>
            </a:r>
            <a:r>
              <a:rPr lang="en-US" sz="1400" u="sng" dirty="0">
                <a:hlinkClick r:id="rId5"/>
              </a:rPr>
              <a:t>http://docs.oasis-open.org/mqtt/mqtt/v3.1.1/os/mqtt-v3.1.1-os.html</a:t>
            </a:r>
            <a:r>
              <a:rPr lang="en-US" sz="1400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21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8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MQTT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HTTP tem overhead demais para muitas aplicações</a:t>
            </a:r>
          </a:p>
          <a:p>
            <a:pPr lvl="1"/>
            <a:r>
              <a:rPr lang="pt-BR" dirty="0"/>
              <a:t>Especialmente ao se enviar </a:t>
            </a:r>
            <a:r>
              <a:rPr lang="pt-BR"/>
              <a:t>muitos </a:t>
            </a:r>
            <a:r>
              <a:rPr lang="pt-BR" smtClean="0"/>
              <a:t>payloads pequenos</a:t>
            </a:r>
            <a:endParaRPr lang="pt-BR" dirty="0" smtClean="0"/>
          </a:p>
          <a:p>
            <a:r>
              <a:rPr lang="pt-BR" dirty="0" smtClean="0"/>
              <a:t>QoS variável</a:t>
            </a:r>
          </a:p>
          <a:p>
            <a:pPr lvl="1"/>
            <a:r>
              <a:rPr lang="pt-BR" dirty="0" smtClean="0"/>
              <a:t>Útil para protocolos de transporte sem garantias de entrega</a:t>
            </a:r>
          </a:p>
          <a:p>
            <a:pPr lvl="1"/>
            <a:r>
              <a:rPr lang="pt-BR" dirty="0" smtClean="0"/>
              <a:t>Aplicações em que se pode perder pacotes, menor overhead</a:t>
            </a:r>
          </a:p>
          <a:p>
            <a:r>
              <a:rPr lang="pt-BR" dirty="0" smtClean="0"/>
              <a:t>Paradigma diferente</a:t>
            </a:r>
          </a:p>
          <a:p>
            <a:pPr lvl="1"/>
            <a:r>
              <a:rPr lang="pt-BR" dirty="0" smtClean="0"/>
              <a:t>Publish/Subscribe</a:t>
            </a:r>
          </a:p>
          <a:p>
            <a:pPr lvl="1"/>
            <a:r>
              <a:rPr lang="pt-BR" dirty="0" smtClean="0"/>
              <a:t>Comunicação N para N</a:t>
            </a:r>
          </a:p>
          <a:p>
            <a:pPr lvl="1"/>
            <a:r>
              <a:rPr lang="pt-BR" dirty="0" smtClean="0"/>
              <a:t>Modelo requisição/resposta nem sempre é o mais adequado</a:t>
            </a:r>
          </a:p>
          <a:p>
            <a:pPr lvl="1"/>
            <a:r>
              <a:rPr lang="pt-BR" dirty="0" smtClean="0"/>
              <a:t>Ideal para comunicação M2M e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Pedro Affonso – MO809 </a:t>
            </a:r>
            <a:r>
              <a:rPr lang="pt-BR"/>
              <a:t>– </a:t>
            </a:r>
            <a:r>
              <a:rPr lang="pt-BR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7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-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IBM - Padrão OASIS</a:t>
            </a:r>
          </a:p>
          <a:p>
            <a:r>
              <a:rPr lang="pt-BR" dirty="0"/>
              <a:t>1999 – Oleoduto no </a:t>
            </a:r>
            <a:r>
              <a:rPr lang="pt-BR" dirty="0" smtClean="0"/>
              <a:t>deserto</a:t>
            </a:r>
          </a:p>
          <a:p>
            <a:r>
              <a:rPr lang="pt-BR" dirty="0" smtClean="0"/>
              <a:t>Camada de aplicação</a:t>
            </a:r>
          </a:p>
          <a:p>
            <a:pPr lvl="1"/>
            <a:r>
              <a:rPr lang="pt-BR" dirty="0" smtClean="0"/>
              <a:t>sobre o protocolo TCP</a:t>
            </a:r>
          </a:p>
          <a:p>
            <a:r>
              <a:rPr lang="pt-BR" dirty="0" smtClean="0"/>
              <a:t>Modelo publish/subscribe</a:t>
            </a:r>
          </a:p>
          <a:p>
            <a:pPr lvl="1"/>
            <a:r>
              <a:rPr lang="pt-BR" dirty="0" smtClean="0"/>
              <a:t>oposto ao request/response</a:t>
            </a:r>
          </a:p>
          <a:p>
            <a:pPr lvl="1"/>
            <a:r>
              <a:rPr lang="pt-BR" dirty="0" smtClean="0"/>
              <a:t>baseado em eventos</a:t>
            </a:r>
          </a:p>
          <a:p>
            <a:pPr lvl="1"/>
            <a:r>
              <a:rPr lang="pt-BR" dirty="0" smtClean="0"/>
              <a:t>sem filas</a:t>
            </a:r>
          </a:p>
          <a:p>
            <a:r>
              <a:rPr lang="pt-BR" dirty="0" smtClean="0"/>
              <a:t>Originalmente “Message Queue Telemetry Transport”, agora simplesmente MQTT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4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5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-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Broker e tópicos 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enor dependência entre produtores e consumidores de dados</a:t>
            </a:r>
          </a:p>
          <a:p>
            <a:pPr lvl="1"/>
            <a:r>
              <a:rPr lang="pt-BR" dirty="0" smtClean="0"/>
              <a:t>As duas partes não precisam estar “online” ao mesmo tempo</a:t>
            </a:r>
          </a:p>
          <a:p>
            <a:pPr lvl="1"/>
            <a:r>
              <a:rPr lang="pt-BR" dirty="0" smtClean="0"/>
              <a:t>Comunicação N-para-N</a:t>
            </a:r>
          </a:p>
          <a:p>
            <a:r>
              <a:rPr lang="pt-BR" dirty="0" smtClean="0"/>
              <a:t>Relativamente leve e simples</a:t>
            </a:r>
          </a:p>
          <a:p>
            <a:r>
              <a:rPr lang="pt-BR" dirty="0" smtClean="0"/>
              <a:t>Projetado para usar a banda de maneira eficiente</a:t>
            </a:r>
          </a:p>
          <a:p>
            <a:pPr lvl="1"/>
            <a:r>
              <a:rPr lang="pt-BR" dirty="0" smtClean="0"/>
              <a:t>Overhead pequeno</a:t>
            </a:r>
          </a:p>
          <a:p>
            <a:r>
              <a:rPr lang="pt-BR" dirty="0" smtClean="0"/>
              <a:t>Pode ser usado sobre Websockets</a:t>
            </a:r>
          </a:p>
          <a:p>
            <a:pPr lvl="1"/>
            <a:r>
              <a:rPr lang="pt-BR" dirty="0" smtClean="0"/>
              <a:t>Permite o uso em browsers</a:t>
            </a:r>
          </a:p>
          <a:p>
            <a:r>
              <a:rPr lang="pt-BR" dirty="0" smtClean="0"/>
              <a:t>Suporte a autenticação</a:t>
            </a:r>
          </a:p>
          <a:p>
            <a:pPr lvl="1"/>
            <a:r>
              <a:rPr lang="pt-BR" dirty="0" smtClean="0"/>
              <a:t>Sem suporte a criptografia; Usar TLS </a:t>
            </a:r>
          </a:p>
          <a:p>
            <a:r>
              <a:rPr lang="pt-BR" dirty="0" smtClean="0"/>
              <a:t>Qos Variável</a:t>
            </a:r>
          </a:p>
          <a:p>
            <a:pPr lvl="1"/>
            <a:r>
              <a:rPr lang="pt-BR" dirty="0" smtClean="0"/>
              <a:t>At most once</a:t>
            </a:r>
          </a:p>
          <a:p>
            <a:pPr lvl="1"/>
            <a:r>
              <a:rPr lang="pt-BR" dirty="0" smtClean="0"/>
              <a:t>Al least once</a:t>
            </a:r>
          </a:p>
          <a:p>
            <a:pPr lvl="1"/>
            <a:r>
              <a:rPr lang="pt-BR" dirty="0" smtClean="0"/>
              <a:t>Exactly once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3472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rquitetura</a:t>
            </a:r>
            <a:endParaRPr lang="pt-BR" dirty="0"/>
          </a:p>
        </p:txBody>
      </p:sp>
      <p:pic>
        <p:nvPicPr>
          <p:cNvPr id="1026" name="Picture 2" descr="temper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4206"/>
            <a:ext cx="31889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mpera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8995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27984" y="2294206"/>
            <a:ext cx="0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01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image.slidesharecdn.com/mqttiniotlooplitmusautomation-140618204225-phpapp02/95/mqtt-in-the-internet-of-things-loop-by-litmus-automation-9-638.jpg?cb=1405810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3" y="1585684"/>
            <a:ext cx="8712968" cy="4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7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5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MQTT-SN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uma versão alternativa, MQTT-SN, específica para redes de sensores</a:t>
            </a:r>
          </a:p>
          <a:p>
            <a:r>
              <a:rPr lang="pt-BR" dirty="0"/>
              <a:t>MQTT-SN foi idealizada para operar sobre ZigBee (802.15.4) em vez de TCP, é muito próximo de mas adaptado para peculiaridades de RSSF (WSN) – Largura de banda, falhas, tamanho da mensagem, bateria, processamento e memória limitados.</a:t>
            </a:r>
          </a:p>
          <a:p>
            <a:pPr lvl="1"/>
            <a:r>
              <a:rPr lang="pt-BR" dirty="0"/>
              <a:t>Resolve os problemas de nomes dos tópicos (strings longas) e não é necessária uma conexão TCP aberta a todo momento</a:t>
            </a:r>
          </a:p>
          <a:p>
            <a:r>
              <a:rPr lang="pt-BR" dirty="0"/>
              <a:t>Além de clientes (nós SA) e brokers  MQTT(servidores), MQTT-SN também inclui Gateways em sua arquitetura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2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3074" name="Picture 2" descr="MQTT Connec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536504" cy="141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QTT Connect message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7"/>
            <a:ext cx="4924619" cy="29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QTT Connack cont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18" y="3501008"/>
            <a:ext cx="4183046" cy="24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pt-BR" dirty="0"/>
              <a:t>Pedro Affonso – MO809 – </a:t>
            </a:r>
            <a:r>
              <a:rPr lang="pt-BR" dirty="0" smtClean="0"/>
              <a:t>set/2016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9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1263</TotalTime>
  <Words>697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Protocolo mqtt</vt:lpstr>
      <vt:lpstr>Agenda</vt:lpstr>
      <vt:lpstr>Por que MQTT</vt:lpstr>
      <vt:lpstr>MQTT - Características</vt:lpstr>
      <vt:lpstr>MQTT - Características</vt:lpstr>
      <vt:lpstr>Arquitetura</vt:lpstr>
      <vt:lpstr>Arquitetura</vt:lpstr>
      <vt:lpstr>MQTT-SN</vt:lpstr>
      <vt:lpstr>Visão resumida em baixo nível</vt:lpstr>
      <vt:lpstr>Visão resumida em baixo nível</vt:lpstr>
      <vt:lpstr>Visão resumida em baixo nível</vt:lpstr>
      <vt:lpstr>Visão resumida em baixo nível</vt:lpstr>
      <vt:lpstr>Visão resumida em baixo nível</vt:lpstr>
      <vt:lpstr>Visão resumida em baixo nível</vt:lpstr>
      <vt:lpstr>Implementações</vt:lpstr>
      <vt:lpstr>Aplicações</vt:lpstr>
      <vt:lpstr>Exemplo de cliente (código)</vt:lpstr>
      <vt:lpstr>Código</vt:lpstr>
      <vt:lpstr>Exemplo de cliente (código)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mqtt</dc:title>
  <dc:creator>Pedro</dc:creator>
  <cp:lastModifiedBy>Pedro</cp:lastModifiedBy>
  <cp:revision>25</cp:revision>
  <dcterms:created xsi:type="dcterms:W3CDTF">2016-09-01T13:18:06Z</dcterms:created>
  <dcterms:modified xsi:type="dcterms:W3CDTF">2016-09-07T21:30:49Z</dcterms:modified>
</cp:coreProperties>
</file>